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256" r:id="rId2"/>
    <p:sldId id="312" r:id="rId3"/>
    <p:sldId id="257" r:id="rId4"/>
    <p:sldId id="294" r:id="rId5"/>
    <p:sldId id="278" r:id="rId6"/>
    <p:sldId id="279" r:id="rId7"/>
    <p:sldId id="282" r:id="rId8"/>
    <p:sldId id="315" r:id="rId9"/>
    <p:sldId id="262" r:id="rId10"/>
    <p:sldId id="263" r:id="rId11"/>
    <p:sldId id="265" r:id="rId12"/>
    <p:sldId id="303" r:id="rId13"/>
    <p:sldId id="304" r:id="rId14"/>
    <p:sldId id="305" r:id="rId15"/>
    <p:sldId id="306"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75150" autoAdjust="0"/>
  </p:normalViewPr>
  <p:slideViewPr>
    <p:cSldViewPr>
      <p:cViewPr varScale="1">
        <p:scale>
          <a:sx n="60" d="100"/>
          <a:sy n="60" d="100"/>
        </p:scale>
        <p:origin x="-2154"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4AF2E30-1D56-468D-897C-2F5F74CD7553}" type="datetimeFigureOut">
              <a:rPr lang="en-US" smtClean="0"/>
              <a:pPr/>
              <a:t>10/21/2011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45CCFD4-C4EA-4819-B68A-59602057CC19}" type="slidenum">
              <a:rPr lang="en-US" smtClean="0"/>
              <a:pPr/>
              <a:t>‹#›</a:t>
            </a:fld>
            <a:endParaRPr lang="en-US"/>
          </a:p>
        </p:txBody>
      </p:sp>
    </p:spTree>
    <p:extLst>
      <p:ext uri="{BB962C8B-B14F-4D97-AF65-F5344CB8AC3E}">
        <p14:creationId xmlns:p14="http://schemas.microsoft.com/office/powerpoint/2010/main" val="36783003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9179AE-D095-41E2-B621-8CF0A93A23D9}" type="datetimeFigureOut">
              <a:rPr lang="en-US" smtClean="0"/>
              <a:pPr/>
              <a:t>10/21/2011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3100FF-8C4C-4532-8168-9B62A216ACC8}" type="slidenum">
              <a:rPr lang="en-US" smtClean="0"/>
              <a:pPr/>
              <a:t>‹#›</a:t>
            </a:fld>
            <a:endParaRPr lang="en-US"/>
          </a:p>
        </p:txBody>
      </p:sp>
    </p:spTree>
    <p:extLst>
      <p:ext uri="{BB962C8B-B14F-4D97-AF65-F5344CB8AC3E}">
        <p14:creationId xmlns:p14="http://schemas.microsoft.com/office/powerpoint/2010/main" val="40267422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10</a:t>
            </a:fld>
            <a:endParaRPr lang="en-US"/>
          </a:p>
        </p:txBody>
      </p:sp>
    </p:spTree>
    <p:extLst>
      <p:ext uri="{BB962C8B-B14F-4D97-AF65-F5344CB8AC3E}">
        <p14:creationId xmlns:p14="http://schemas.microsoft.com/office/powerpoint/2010/main" val="4805525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can this be termed as wearable</a:t>
            </a:r>
            <a:r>
              <a:rPr lang="en-US" baseline="0" dirty="0" smtClean="0"/>
              <a:t> computing ? I’ll leave answer up to you people. And move on to today’s lecture.</a:t>
            </a:r>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Another example</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3100FF-8C4C-4532-8168-9B62A216ACC8}" type="slidenum">
              <a:rPr lang="en-US" smtClean="0"/>
              <a:pPr/>
              <a:t>9</a:t>
            </a:fld>
            <a:endParaRPr lang="en-US"/>
          </a:p>
        </p:txBody>
      </p:sp>
    </p:spTree>
    <p:extLst>
      <p:ext uri="{BB962C8B-B14F-4D97-AF65-F5344CB8AC3E}">
        <p14:creationId xmlns:p14="http://schemas.microsoft.com/office/powerpoint/2010/main" val="34788177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10/21/2011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en.wikipedia.org/wiki/Distributed_transaction"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en.wikipedia.org/wiki/Commit"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Lecture 2</a:t>
            </a:r>
            <a:endParaRPr lang="en-US" dirty="0"/>
          </a:p>
        </p:txBody>
      </p:sp>
      <p:sp>
        <p:nvSpPr>
          <p:cNvPr id="3" name="Subtitle 2"/>
          <p:cNvSpPr>
            <a:spLocks noGrp="1"/>
          </p:cNvSpPr>
          <p:nvPr>
            <p:ph type="subTitle" idx="1"/>
          </p:nvPr>
        </p:nvSpPr>
        <p:spPr/>
        <p:txBody>
          <a:bodyPr/>
          <a:lstStyle/>
          <a:p>
            <a:r>
              <a:rPr lang="en-US" dirty="0" smtClean="0"/>
              <a:t>Composition of Mobile and Pervasive Computing</a:t>
            </a:r>
          </a:p>
          <a:p>
            <a:r>
              <a:rPr lang="en-US" dirty="0" smtClean="0"/>
              <a:t>CS710</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Distributed Systems</a:t>
            </a:r>
            <a:endParaRPr lang="en-US" dirty="0"/>
          </a:p>
        </p:txBody>
      </p:sp>
      <p:sp>
        <p:nvSpPr>
          <p:cNvPr id="3" name="Content Placeholder 2"/>
          <p:cNvSpPr>
            <a:spLocks noGrp="1"/>
          </p:cNvSpPr>
          <p:nvPr>
            <p:ph idx="1"/>
          </p:nvPr>
        </p:nvSpPr>
        <p:spPr/>
        <p:txBody>
          <a:bodyPr>
            <a:normAutofit fontScale="92500"/>
          </a:bodyPr>
          <a:lstStyle/>
          <a:p>
            <a:r>
              <a:rPr lang="en-US" dirty="0" smtClean="0"/>
              <a:t>The field of distributed systems arose at the intersection of personal computers and local area networks.</a:t>
            </a:r>
          </a:p>
          <a:p>
            <a:r>
              <a:rPr lang="en-US" dirty="0" smtClean="0"/>
              <a:t>Conceptual framework and algorithmic base developed in this paradigm later became basis for all work involving two or more computers connected by a network</a:t>
            </a:r>
          </a:p>
          <a:p>
            <a:r>
              <a:rPr lang="en-US" dirty="0" smtClean="0"/>
              <a:t>The knowledge base developed spans many areas that are foundational to pervasive computing</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Distributed Systems</a:t>
            </a:r>
            <a:endParaRPr lang="en-US" dirty="0"/>
          </a:p>
        </p:txBody>
      </p:sp>
      <p:sp>
        <p:nvSpPr>
          <p:cNvPr id="3" name="Content Placeholder 2"/>
          <p:cNvSpPr>
            <a:spLocks noGrp="1"/>
          </p:cNvSpPr>
          <p:nvPr>
            <p:ph idx="1"/>
          </p:nvPr>
        </p:nvSpPr>
        <p:spPr/>
        <p:txBody>
          <a:bodyPr>
            <a:normAutofit fontScale="85000" lnSpcReduction="10000"/>
          </a:bodyPr>
          <a:lstStyle/>
          <a:p>
            <a:r>
              <a:rPr lang="en-US" i="1" dirty="0" smtClean="0"/>
              <a:t>Remote communication, including protocol layering, remote </a:t>
            </a:r>
            <a:r>
              <a:rPr lang="en-US" dirty="0" smtClean="0"/>
              <a:t>procedure call, the use of timeouts, and the use of end-to-end arguments in placement of functionality.</a:t>
            </a:r>
          </a:p>
          <a:p>
            <a:pPr lvl="1"/>
            <a:r>
              <a:rPr lang="en-US" i="1" dirty="0" smtClean="0"/>
              <a:t>Protocol layering</a:t>
            </a:r>
            <a:r>
              <a:rPr lang="en-US" dirty="0" smtClean="0"/>
              <a:t> is a common technique to simplify networking designs by dividing them into functional layers, and assigning protocols to perform each layer's task.</a:t>
            </a:r>
          </a:p>
          <a:p>
            <a:pPr lvl="1"/>
            <a:r>
              <a:rPr lang="en-US" dirty="0" smtClean="0"/>
              <a:t>The principle states that, whenever possible communication protocol operations should be defined to occur at the end-points of a communications system, or as close as possible to the resource being controlled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Distributed Systems</a:t>
            </a:r>
            <a:endParaRPr lang="en-US" dirty="0"/>
          </a:p>
        </p:txBody>
      </p:sp>
      <p:sp>
        <p:nvSpPr>
          <p:cNvPr id="3" name="Content Placeholder 2"/>
          <p:cNvSpPr>
            <a:spLocks noGrp="1"/>
          </p:cNvSpPr>
          <p:nvPr>
            <p:ph idx="1"/>
          </p:nvPr>
        </p:nvSpPr>
        <p:spPr/>
        <p:txBody>
          <a:bodyPr>
            <a:normAutofit fontScale="92500" lnSpcReduction="10000"/>
          </a:bodyPr>
          <a:lstStyle/>
          <a:p>
            <a:r>
              <a:rPr lang="en-US" i="1" dirty="0" smtClean="0"/>
              <a:t>Fault tolerance, including atomic transactions, distributed </a:t>
            </a:r>
            <a:r>
              <a:rPr lang="en-US" dirty="0" smtClean="0"/>
              <a:t>and nested transactions, and two-phase commit.</a:t>
            </a:r>
          </a:p>
          <a:p>
            <a:pPr lvl="1"/>
            <a:r>
              <a:rPr lang="en-US" dirty="0" smtClean="0"/>
              <a:t>In an </a:t>
            </a:r>
            <a:r>
              <a:rPr lang="en-US" b="1" dirty="0" smtClean="0"/>
              <a:t>atomic transaction</a:t>
            </a:r>
            <a:r>
              <a:rPr lang="en-US" dirty="0" smtClean="0"/>
              <a:t>, a series of database operations either </a:t>
            </a:r>
            <a:r>
              <a:rPr lang="en-US" i="1" dirty="0" smtClean="0"/>
              <a:t>all</a:t>
            </a:r>
            <a:r>
              <a:rPr lang="en-US" dirty="0" smtClean="0"/>
              <a:t> occur, or </a:t>
            </a:r>
            <a:r>
              <a:rPr lang="en-US" i="1" dirty="0" smtClean="0"/>
              <a:t>nothing</a:t>
            </a:r>
            <a:r>
              <a:rPr lang="en-US" dirty="0" smtClean="0"/>
              <a:t> occurs.</a:t>
            </a:r>
          </a:p>
          <a:p>
            <a:pPr lvl="1"/>
            <a:r>
              <a:rPr lang="en-US" dirty="0" smtClean="0"/>
              <a:t>a </a:t>
            </a:r>
            <a:r>
              <a:rPr lang="en-US" b="1" dirty="0" smtClean="0"/>
              <a:t>nested transaction</a:t>
            </a:r>
            <a:r>
              <a:rPr lang="en-US" dirty="0" smtClean="0"/>
              <a:t> occurs when a new transaction is started by an instruction that is already inside an existing transaction.</a:t>
            </a:r>
          </a:p>
          <a:p>
            <a:pPr lvl="1"/>
            <a:r>
              <a:rPr lang="en-US" dirty="0" smtClean="0"/>
              <a:t>that coordinates all the processes that participate in a </a:t>
            </a:r>
            <a:r>
              <a:rPr lang="en-US" dirty="0" smtClean="0">
                <a:solidFill>
                  <a:srgbClr val="FF0000"/>
                </a:solidFill>
                <a:hlinkClick r:id="rId3" tooltip="Distributed transaction"/>
              </a:rPr>
              <a:t>distributed atomic transaction</a:t>
            </a:r>
            <a:r>
              <a:rPr lang="en-US" dirty="0" smtClean="0"/>
              <a:t> on whether to </a:t>
            </a:r>
            <a:r>
              <a:rPr lang="en-US" i="1" dirty="0" smtClean="0">
                <a:hlinkClick r:id="rId4" tooltip="Commit"/>
              </a:rPr>
              <a:t>commit</a:t>
            </a:r>
            <a:r>
              <a:rPr lang="en-US" dirty="0" smtClean="0"/>
              <a:t> or </a:t>
            </a:r>
            <a:r>
              <a:rPr lang="en-US" i="1" dirty="0" smtClean="0"/>
              <a:t>abort</a:t>
            </a:r>
            <a:r>
              <a:rPr lang="en-US" dirty="0" smtClean="0"/>
              <a:t> (</a:t>
            </a:r>
            <a:r>
              <a:rPr lang="en-US" i="1" dirty="0" smtClean="0"/>
              <a:t>roll back</a:t>
            </a:r>
            <a:r>
              <a:rPr lang="en-US" dirty="0" smtClean="0"/>
              <a:t>) the transaction</a:t>
            </a:r>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Distributed Systems</a:t>
            </a:r>
            <a:endParaRPr lang="en-US" dirty="0"/>
          </a:p>
        </p:txBody>
      </p:sp>
      <p:sp>
        <p:nvSpPr>
          <p:cNvPr id="3" name="Content Placeholder 2"/>
          <p:cNvSpPr>
            <a:spLocks noGrp="1"/>
          </p:cNvSpPr>
          <p:nvPr>
            <p:ph idx="1"/>
          </p:nvPr>
        </p:nvSpPr>
        <p:spPr/>
        <p:txBody>
          <a:bodyPr>
            <a:normAutofit fontScale="92500" lnSpcReduction="20000"/>
          </a:bodyPr>
          <a:lstStyle/>
          <a:p>
            <a:r>
              <a:rPr lang="en-US" i="1" dirty="0" smtClean="0"/>
              <a:t>High availability, including optimistic and pessimistic replica </a:t>
            </a:r>
            <a:r>
              <a:rPr lang="en-US" dirty="0" smtClean="0"/>
              <a:t>control, mirrored execution, and optimistic recovery.</a:t>
            </a:r>
          </a:p>
          <a:p>
            <a:pPr lvl="1"/>
            <a:r>
              <a:rPr lang="en-US" dirty="0" smtClean="0"/>
              <a:t>Traditional pessimistic replication systems try to guarantee from the beginning that all of the replicas are identical to each other, as if there was only a single copy of the data all along.</a:t>
            </a:r>
          </a:p>
          <a:p>
            <a:pPr lvl="1"/>
            <a:r>
              <a:rPr lang="en-US" dirty="0" smtClean="0"/>
              <a:t>In optimistic replication replicas are guaranteed to converge  under certain conditions</a:t>
            </a:r>
          </a:p>
          <a:p>
            <a:pPr lvl="1"/>
            <a:r>
              <a:rPr lang="en-US" i="1" dirty="0" smtClean="0"/>
              <a:t>Optimistic Recovery</a:t>
            </a:r>
            <a:r>
              <a:rPr lang="en-US" dirty="0" smtClean="0"/>
              <a:t> is a technique supporting application-independent transparent recovery from processor failures in distributed systems</a:t>
            </a:r>
          </a:p>
          <a:p>
            <a:pPr lvl="1"/>
            <a:endParaRPr lang="en-US" dirty="0" smtClean="0"/>
          </a:p>
          <a:p>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Distributed Systems</a:t>
            </a:r>
            <a:endParaRPr lang="en-US" dirty="0"/>
          </a:p>
        </p:txBody>
      </p:sp>
      <p:sp>
        <p:nvSpPr>
          <p:cNvPr id="3" name="Content Placeholder 2"/>
          <p:cNvSpPr>
            <a:spLocks noGrp="1"/>
          </p:cNvSpPr>
          <p:nvPr>
            <p:ph idx="1"/>
          </p:nvPr>
        </p:nvSpPr>
        <p:spPr/>
        <p:txBody>
          <a:bodyPr/>
          <a:lstStyle/>
          <a:p>
            <a:r>
              <a:rPr lang="en-US" i="1" dirty="0" smtClean="0"/>
              <a:t>Remote information access, including caching, function shipping, </a:t>
            </a:r>
            <a:r>
              <a:rPr lang="en-US" dirty="0" smtClean="0"/>
              <a:t>distributed file systems, and distributed databases.</a:t>
            </a:r>
          </a:p>
          <a:p>
            <a:pPr lvl="1"/>
            <a:r>
              <a:rPr lang="en-US" dirty="0" smtClean="0"/>
              <a:t>This makes it possible for multiple users on multiple machines to share files and storage resources over network</a:t>
            </a:r>
          </a:p>
          <a:p>
            <a:pPr lvl="1"/>
            <a:endParaRPr lang="en-US" dirty="0" smtClean="0"/>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Distributed Systems</a:t>
            </a:r>
            <a:endParaRPr lang="en-US" dirty="0"/>
          </a:p>
        </p:txBody>
      </p:sp>
      <p:sp>
        <p:nvSpPr>
          <p:cNvPr id="3" name="Content Placeholder 2"/>
          <p:cNvSpPr>
            <a:spLocks noGrp="1"/>
          </p:cNvSpPr>
          <p:nvPr>
            <p:ph idx="1"/>
          </p:nvPr>
        </p:nvSpPr>
        <p:spPr/>
        <p:txBody>
          <a:bodyPr/>
          <a:lstStyle/>
          <a:p>
            <a:r>
              <a:rPr lang="en-US" i="1" dirty="0" smtClean="0"/>
              <a:t>Security, including encryption-based mutual authentication </a:t>
            </a:r>
            <a:r>
              <a:rPr lang="en-US" dirty="0" smtClean="0"/>
              <a:t>and privacy.</a:t>
            </a:r>
          </a:p>
          <a:p>
            <a:pPr lvl="1"/>
            <a:r>
              <a:rPr lang="en-US" i="1" dirty="0" smtClean="0"/>
              <a:t>Mutual Authentication</a:t>
            </a:r>
            <a:r>
              <a:rPr lang="en-US" dirty="0" smtClean="0"/>
              <a:t> is a security feature in which a client process must prove its identity to a server, and the server must prove its identity to the client, before any application traffic is sent over the client-to-server connection.</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Wearable Computing ?</a:t>
            </a:r>
            <a:endParaRPr lang="en-US" dirty="0"/>
          </a:p>
        </p:txBody>
      </p:sp>
      <p:pic>
        <p:nvPicPr>
          <p:cNvPr id="5" name="Content Placeholder 4" descr="BulkyMobileComputing.png"/>
          <p:cNvPicPr>
            <a:picLocks noGrp="1" noChangeAspect="1"/>
          </p:cNvPicPr>
          <p:nvPr>
            <p:ph idx="1"/>
          </p:nvPr>
        </p:nvPicPr>
        <p:blipFill>
          <a:blip r:embed="rId3" cstate="print"/>
          <a:stretch>
            <a:fillRect/>
          </a:stretch>
        </p:blipFill>
        <p:spPr>
          <a:xfrm>
            <a:off x="1219200" y="1828800"/>
            <a:ext cx="6435920" cy="4525963"/>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lnSpcReduction="10000"/>
          </a:bodyPr>
          <a:lstStyle/>
          <a:p>
            <a:pPr algn="ctr">
              <a:buNone/>
            </a:pPr>
            <a:r>
              <a:rPr lang="en-US" i="1" dirty="0" smtClean="0"/>
              <a:t>“The most profound technologies are those that disappear. They weave themselves into the fabric of everyday life until they are indistinguishable from it.”</a:t>
            </a:r>
          </a:p>
          <a:p>
            <a:pPr algn="r">
              <a:buNone/>
            </a:pPr>
            <a:r>
              <a:rPr lang="en-US" dirty="0" smtClean="0"/>
              <a:t>-- Mark Weiser in his seminal paper on ubiquitous computing</a:t>
            </a:r>
          </a:p>
          <a:p>
            <a:pPr algn="r">
              <a:buNone/>
            </a:pPr>
            <a:endParaRPr lang="en-US" i="1" dirty="0" smtClean="0"/>
          </a:p>
          <a:p>
            <a:r>
              <a:rPr lang="en-US" i="1" dirty="0" smtClean="0"/>
              <a:t>Omnipresence, background execution, Accessibility, embed-ability</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Modern Directions</a:t>
            </a:r>
            <a:endParaRPr lang="en-US" dirty="0"/>
          </a:p>
        </p:txBody>
      </p:sp>
      <p:pic>
        <p:nvPicPr>
          <p:cNvPr id="9218" name="Picture 2"/>
          <p:cNvPicPr>
            <a:picLocks noChangeAspect="1" noChangeArrowheads="1"/>
          </p:cNvPicPr>
          <p:nvPr/>
        </p:nvPicPr>
        <p:blipFill>
          <a:blip r:embed="rId3" cstate="print"/>
          <a:srcRect/>
          <a:stretch>
            <a:fillRect/>
          </a:stretch>
        </p:blipFill>
        <p:spPr bwMode="auto">
          <a:xfrm>
            <a:off x="685800" y="1676400"/>
            <a:ext cx="7940452" cy="41148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Example Scenarios – Aura</a:t>
            </a:r>
            <a:endParaRPr lang="en-US" dirty="0"/>
          </a:p>
        </p:txBody>
      </p:sp>
      <p:sp>
        <p:nvSpPr>
          <p:cNvPr id="3" name="Content Placeholder 2"/>
          <p:cNvSpPr>
            <a:spLocks noGrp="1"/>
          </p:cNvSpPr>
          <p:nvPr>
            <p:ph idx="1"/>
          </p:nvPr>
        </p:nvSpPr>
        <p:spPr/>
        <p:txBody>
          <a:bodyPr>
            <a:normAutofit fontScale="62500" lnSpcReduction="20000"/>
          </a:bodyPr>
          <a:lstStyle/>
          <a:p>
            <a:r>
              <a:rPr lang="en-US" i="1" dirty="0" smtClean="0"/>
              <a:t>XYZ is at Gate 23 in the Lahore airport, waiting for her connecting flight. She has edited many large documents, and would like to use her wireless connection to e-mail them. Unfortunately, bandwidth is miserable because many passengers at Gates 22 and 23 are surfing the Web. Aura observes that at the current bandwidth XYZ won’t be able to finish sending her documents before her flight departs. Consulting the airport’s network weather service and flight schedule service, Aura discovers that wireless bandwidth is excellent at Gate 15, and that there are no departing or arriving flights at nearby gates for half an hour. A dialog box pops up on XYZ’s screen suggesting that she go to Gate 15, which is only three minutes away. It also asks her to prioritize her e-mail, so that the most critical messages are transmitted first. XYZ accepts Aura’s advice and walks to Gate 15. She watches TV there until Aura informs her that it is close to being done with her messages, and that she can start walking back. The last message is transmitted during her walk, and she is back at Gate 23 in time for her boarding call.</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Example Scenarios – Aura</a:t>
            </a:r>
            <a:endParaRPr lang="en-US" dirty="0"/>
          </a:p>
        </p:txBody>
      </p:sp>
      <p:sp>
        <p:nvSpPr>
          <p:cNvPr id="3" name="Content Placeholder 2"/>
          <p:cNvSpPr>
            <a:spLocks noGrp="1"/>
          </p:cNvSpPr>
          <p:nvPr>
            <p:ph idx="1"/>
          </p:nvPr>
        </p:nvSpPr>
        <p:spPr/>
        <p:txBody>
          <a:bodyPr>
            <a:normAutofit fontScale="55000" lnSpcReduction="20000"/>
          </a:bodyPr>
          <a:lstStyle/>
          <a:p>
            <a:r>
              <a:rPr lang="en-US" i="1" dirty="0" smtClean="0"/>
              <a:t>Fred is in his office, frantically preparing for a meeting at which he will give a presentation and software demonstration. The meeting room is a 10-minute walk across campus. It is time to leave, but Fred is not quite ready. He grabs his wireless handheld computer and walks out of the door. Aura transfers the state of his work from his desktop to his handheld, and allows him to make his final edits using voice commands during his walk. Aura infers where Fred is going from his calendar and the campus location tracking service. It downloads the presentation and the demonstration software to the projection computer, and warms up the projector. Fred finishes his edits just before he enters the meeting room.</a:t>
            </a:r>
          </a:p>
          <a:p>
            <a:pPr>
              <a:buNone/>
            </a:pPr>
            <a:r>
              <a:rPr lang="en-US" i="1" dirty="0" smtClean="0"/>
              <a:t/>
            </a:r>
            <a:br>
              <a:rPr lang="en-US" i="1" dirty="0" smtClean="0"/>
            </a:br>
            <a:r>
              <a:rPr lang="en-US" i="1" dirty="0" smtClean="0"/>
              <a:t>As he walks in, Aura transfers his final changes to the projection computer. As the presentation proceeds, Fred is about to display a slide with highly sensitive budget information. Aura senses that this might be a mistake: the room’s face detection and recognition capability indicates that there are some unfamiliar faces present. It therefore warns Fred. Realizing that Aura is right, Fred skips the slide. He moves on to other topics and ends on a high note, leaving the audience impressed by his polished presentation.</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Pervasive Computing</a:t>
            </a:r>
            <a:endParaRPr lang="en-US" dirty="0"/>
          </a:p>
        </p:txBody>
      </p:sp>
      <p:sp>
        <p:nvSpPr>
          <p:cNvPr id="3" name="Content Placeholder 2"/>
          <p:cNvSpPr>
            <a:spLocks noGrp="1"/>
          </p:cNvSpPr>
          <p:nvPr>
            <p:ph idx="1"/>
          </p:nvPr>
        </p:nvSpPr>
        <p:spPr/>
        <p:txBody>
          <a:bodyPr>
            <a:normAutofit fontScale="92500"/>
          </a:bodyPr>
          <a:lstStyle/>
          <a:p>
            <a:r>
              <a:rPr lang="en-US" dirty="0" smtClean="0"/>
              <a:t>These scenarios embody two key ideas in pervasive computing</a:t>
            </a:r>
          </a:p>
          <a:p>
            <a:r>
              <a:rPr lang="en-US" dirty="0" err="1" smtClean="0"/>
              <a:t>Proactivity</a:t>
            </a:r>
            <a:endParaRPr lang="en-US" dirty="0" smtClean="0"/>
          </a:p>
          <a:p>
            <a:pPr lvl="1"/>
            <a:r>
              <a:rPr lang="en-US" dirty="0" smtClean="0"/>
              <a:t>Combining knowledge from different layers of the system</a:t>
            </a:r>
          </a:p>
          <a:p>
            <a:r>
              <a:rPr lang="en-US" dirty="0" smtClean="0"/>
              <a:t>Self-Tuning</a:t>
            </a:r>
          </a:p>
          <a:p>
            <a:pPr lvl="1"/>
            <a:r>
              <a:rPr lang="en-US" dirty="0" smtClean="0"/>
              <a:t>automatically adjusting behavior to fit circumstances</a:t>
            </a:r>
          </a:p>
          <a:p>
            <a:pPr lvl="1"/>
            <a:r>
              <a:rPr lang="en-US" dirty="0" smtClean="0"/>
              <a:t>ability to move execution state effortlessly across diverse platforms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Pervasive Computing</a:t>
            </a:r>
            <a:endParaRPr lang="en-US" dirty="0"/>
          </a:p>
        </p:txBody>
      </p:sp>
      <p:sp>
        <p:nvSpPr>
          <p:cNvPr id="3" name="Content Placeholder 2"/>
          <p:cNvSpPr>
            <a:spLocks noGrp="1"/>
          </p:cNvSpPr>
          <p:nvPr>
            <p:ph idx="1"/>
          </p:nvPr>
        </p:nvSpPr>
        <p:spPr/>
        <p:txBody>
          <a:bodyPr/>
          <a:lstStyle/>
          <a:p>
            <a:r>
              <a:rPr lang="en-US" i="1" dirty="0" smtClean="0"/>
              <a:t>…. Consulting the airport’s network weather service and flight schedule service</a:t>
            </a:r>
          </a:p>
          <a:p>
            <a:r>
              <a:rPr lang="en-US" i="1" dirty="0" smtClean="0"/>
              <a:t>… The last message is transmitted during her walk, and she is back at Gate 23 in time for her boarding call.</a:t>
            </a:r>
          </a:p>
          <a:p>
            <a:r>
              <a:rPr lang="en-US" i="1" dirty="0" smtClean="0"/>
              <a:t>… Aura infers where Fred is going from his calendar and the campus location tracking service</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Composition of Pervasive Computing</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Pervasive computing represents a major evolutionary step in a line of work dating back to the mid-1970s. </a:t>
            </a:r>
          </a:p>
          <a:p>
            <a:r>
              <a:rPr lang="en-US" dirty="0" smtClean="0"/>
              <a:t>Two distinct earlier steps in this evolution are </a:t>
            </a:r>
            <a:r>
              <a:rPr lang="en-US" i="1" dirty="0" smtClean="0"/>
              <a:t>distributed systems</a:t>
            </a:r>
            <a:r>
              <a:rPr lang="en-US" dirty="0" smtClean="0"/>
              <a:t> and </a:t>
            </a:r>
            <a:r>
              <a:rPr lang="en-US" i="1" dirty="0" smtClean="0"/>
              <a:t>mobile computing</a:t>
            </a:r>
            <a:r>
              <a:rPr lang="en-US" dirty="0" smtClean="0"/>
              <a:t>. </a:t>
            </a:r>
          </a:p>
          <a:p>
            <a:r>
              <a:rPr lang="en-US" dirty="0" smtClean="0"/>
              <a:t>Some of the technical problems in pervasive computing correspond to problems already identified and studied earlier in the evolution.</a:t>
            </a:r>
          </a:p>
          <a:p>
            <a:pPr lvl="1"/>
            <a:r>
              <a:rPr lang="en-US" dirty="0" smtClean="0"/>
              <a:t>In some of those cases, existing solutions apply directly; </a:t>
            </a:r>
          </a:p>
          <a:p>
            <a:pPr lvl="1"/>
            <a:r>
              <a:rPr lang="en-US" dirty="0" smtClean="0"/>
              <a:t>in other cases, the demands of pervasive computing are sufficiently different that new solutions have to be sought.</a:t>
            </a:r>
          </a:p>
          <a:p>
            <a:pPr lvl="1"/>
            <a:r>
              <a:rPr lang="en-US" dirty="0" smtClean="0"/>
              <a:t>There are also new problems introduced by pervasive computing that have no obvious mapping to problems studied earlier.</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3432</TotalTime>
  <Words>1043</Words>
  <Application>Microsoft Office PowerPoint</Application>
  <PresentationFormat>On-screen Show (4:3)</PresentationFormat>
  <Paragraphs>71</Paragraphs>
  <Slides>15</Slides>
  <Notes>12</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Lecture 2</vt:lpstr>
      <vt:lpstr>Wearable Computing ?</vt:lpstr>
      <vt:lpstr>PowerPoint Presentation</vt:lpstr>
      <vt:lpstr>Modern Directions</vt:lpstr>
      <vt:lpstr>Example Scenarios – Aura</vt:lpstr>
      <vt:lpstr>Example Scenarios – Aura</vt:lpstr>
      <vt:lpstr>Pervasive Computing</vt:lpstr>
      <vt:lpstr>Pervasive Computing</vt:lpstr>
      <vt:lpstr>Composition of Pervasive Computing</vt:lpstr>
      <vt:lpstr>Distributed Systems</vt:lpstr>
      <vt:lpstr>Distributed Systems</vt:lpstr>
      <vt:lpstr>Distributed Systems</vt:lpstr>
      <vt:lpstr>Distributed Systems</vt:lpstr>
      <vt:lpstr>Distributed Systems</vt:lpstr>
      <vt:lpstr>Distributed Systems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1</dc:title>
  <dc:creator>Aziz</dc:creator>
  <cp:lastModifiedBy>Aziz</cp:lastModifiedBy>
  <cp:revision>158</cp:revision>
  <dcterms:created xsi:type="dcterms:W3CDTF">2006-08-16T00:00:00Z</dcterms:created>
  <dcterms:modified xsi:type="dcterms:W3CDTF">2011-10-21T11:17:11Z</dcterms:modified>
</cp:coreProperties>
</file>