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sldIdLst>
    <p:sldId id="257" r:id="rId2"/>
    <p:sldId id="291" r:id="rId3"/>
    <p:sldId id="303" r:id="rId4"/>
    <p:sldId id="308" r:id="rId5"/>
    <p:sldId id="310" r:id="rId6"/>
    <p:sldId id="311" r:id="rId7"/>
    <p:sldId id="312" r:id="rId8"/>
    <p:sldId id="313" r:id="rId9"/>
    <p:sldId id="314" r:id="rId10"/>
    <p:sldId id="315" r:id="rId11"/>
    <p:sldId id="316" r:id="rId12"/>
    <p:sldId id="317" r:id="rId13"/>
    <p:sldId id="318" r:id="rId14"/>
    <p:sldId id="319" r:id="rId15"/>
    <p:sldId id="320" r:id="rId16"/>
    <p:sldId id="321" r:id="rId17"/>
    <p:sldId id="322" r:id="rId18"/>
    <p:sldId id="304" r:id="rId19"/>
    <p:sldId id="323" r:id="rId20"/>
    <p:sldId id="305" r:id="rId2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620"/>
    <p:restoredTop sz="61103" autoAdjust="0"/>
  </p:normalViewPr>
  <p:slideViewPr>
    <p:cSldViewPr>
      <p:cViewPr varScale="1">
        <p:scale>
          <a:sx n="47" d="100"/>
          <a:sy n="47" d="100"/>
        </p:scale>
        <p:origin x="-254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1AE2344-87AF-46E4-8543-D86D8ABB2880}" type="datetimeFigureOut">
              <a:rPr lang="en-US" smtClean="0"/>
              <a:pPr/>
              <a:t>10/21/2011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E5655FB-CBB4-4F29-A7FD-4A4381974B1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993311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3100FF-8C4C-4532-8168-9B62A216ACC8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5655FB-CBB4-4F29-A7FD-4A4381974B1E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827868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5655FB-CBB4-4F29-A7FD-4A4381974B1E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877629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5655FB-CBB4-4F29-A7FD-4A4381974B1E}" type="slidenum">
              <a:rPr lang="en-US" smtClean="0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346099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5655FB-CBB4-4F29-A7FD-4A4381974B1E}" type="slidenum">
              <a:rPr lang="en-US" smtClean="0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232945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5655FB-CBB4-4F29-A7FD-4A4381974B1E}" type="slidenum">
              <a:rPr lang="en-US" smtClean="0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225641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5655FB-CBB4-4F29-A7FD-4A4381974B1E}" type="slidenum">
              <a:rPr lang="en-US" smtClean="0"/>
              <a:pPr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881969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5655FB-CBB4-4F29-A7FD-4A4381974B1E}" type="slidenum">
              <a:rPr lang="en-US" smtClean="0"/>
              <a:pPr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212226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5655FB-CBB4-4F29-A7FD-4A4381974B1E}" type="slidenum">
              <a:rPr lang="en-US" smtClean="0"/>
              <a:pPr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10008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 lnSpcReduction="20000"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5655FB-CBB4-4F29-A7FD-4A4381974B1E}" type="slidenum">
              <a:rPr lang="en-US" smtClean="0"/>
              <a:pPr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763882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5655FB-CBB4-4F29-A7FD-4A4381974B1E}" type="slidenum">
              <a:rPr lang="en-US" smtClean="0"/>
              <a:pPr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058461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5655FB-CBB4-4F29-A7FD-4A4381974B1E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907582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5655FB-CBB4-4F29-A7FD-4A4381974B1E}" type="slidenum">
              <a:rPr lang="en-US" smtClean="0"/>
              <a:pPr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868934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5655FB-CBB4-4F29-A7FD-4A4381974B1E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63096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 lnSpcReduction="10000"/>
          </a:bodyPr>
          <a:lstStyle/>
          <a:p>
            <a:endParaRPr lang="en-US" b="1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5655FB-CBB4-4F29-A7FD-4A4381974B1E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67346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 lnSpcReduction="10000"/>
          </a:bodyPr>
          <a:lstStyle/>
          <a:p>
            <a:endParaRPr lang="en-US" b="1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5655FB-CBB4-4F29-A7FD-4A4381974B1E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67346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 lnSpcReduction="10000"/>
          </a:bodyPr>
          <a:lstStyle/>
          <a:p>
            <a:endParaRPr lang="en-US" b="1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5655FB-CBB4-4F29-A7FD-4A4381974B1E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67346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5655FB-CBB4-4F29-A7FD-4A4381974B1E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074416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5655FB-CBB4-4F29-A7FD-4A4381974B1E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0807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5655FB-CBB4-4F29-A7FD-4A4381974B1E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08476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2F09E3-EA30-4BAA-AD38-5D6FFF2135F8}" type="datetimeFigureOut">
              <a:rPr lang="en-US" smtClean="0"/>
              <a:pPr/>
              <a:t>10/21/2011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47399-2635-4C3F-B028-D5796CD2D02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2F09E3-EA30-4BAA-AD38-5D6FFF2135F8}" type="datetimeFigureOut">
              <a:rPr lang="en-US" smtClean="0"/>
              <a:pPr/>
              <a:t>10/21/2011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47399-2635-4C3F-B028-D5796CD2D02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2F09E3-EA30-4BAA-AD38-5D6FFF2135F8}" type="datetimeFigureOut">
              <a:rPr lang="en-US" smtClean="0"/>
              <a:pPr/>
              <a:t>10/21/2011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47399-2635-4C3F-B028-D5796CD2D02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2F09E3-EA30-4BAA-AD38-5D6FFF2135F8}" type="datetimeFigureOut">
              <a:rPr lang="en-US" smtClean="0"/>
              <a:pPr/>
              <a:t>10/21/2011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47399-2635-4C3F-B028-D5796CD2D02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2F09E3-EA30-4BAA-AD38-5D6FFF2135F8}" type="datetimeFigureOut">
              <a:rPr lang="en-US" smtClean="0"/>
              <a:pPr/>
              <a:t>10/21/2011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47399-2635-4C3F-B028-D5796CD2D02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2F09E3-EA30-4BAA-AD38-5D6FFF2135F8}" type="datetimeFigureOut">
              <a:rPr lang="en-US" smtClean="0"/>
              <a:pPr/>
              <a:t>10/21/2011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47399-2635-4C3F-B028-D5796CD2D02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2F09E3-EA30-4BAA-AD38-5D6FFF2135F8}" type="datetimeFigureOut">
              <a:rPr lang="en-US" smtClean="0"/>
              <a:pPr/>
              <a:t>10/21/2011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47399-2635-4C3F-B028-D5796CD2D02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2F09E3-EA30-4BAA-AD38-5D6FFF2135F8}" type="datetimeFigureOut">
              <a:rPr lang="en-US" smtClean="0"/>
              <a:pPr/>
              <a:t>10/21/2011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47399-2635-4C3F-B028-D5796CD2D02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2F09E3-EA30-4BAA-AD38-5D6FFF2135F8}" type="datetimeFigureOut">
              <a:rPr lang="en-US" smtClean="0"/>
              <a:pPr/>
              <a:t>10/21/2011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47399-2635-4C3F-B028-D5796CD2D02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2F09E3-EA30-4BAA-AD38-5D6FFF2135F8}" type="datetimeFigureOut">
              <a:rPr lang="en-US" smtClean="0"/>
              <a:pPr/>
              <a:t>10/21/2011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47399-2635-4C3F-B028-D5796CD2D02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2F09E3-EA30-4BAA-AD38-5D6FFF2135F8}" type="datetimeFigureOut">
              <a:rPr lang="en-US" smtClean="0"/>
              <a:pPr/>
              <a:t>10/21/2011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47399-2635-4C3F-B028-D5796CD2D02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2F09E3-EA30-4BAA-AD38-5D6FFF2135F8}" type="datetimeFigureOut">
              <a:rPr lang="en-US" smtClean="0"/>
              <a:pPr/>
              <a:t>10/21/2011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847399-2635-4C3F-B028-D5796CD2D02F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Lecture 13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Mobile Platform for Pervasive Software Development</a:t>
            </a:r>
          </a:p>
          <a:p>
            <a:r>
              <a:rPr lang="en-US" dirty="0" smtClean="0"/>
              <a:t>CS710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Android Native </a:t>
            </a:r>
            <a:r>
              <a:rPr lang="en-US" b="1" dirty="0" smtClean="0"/>
              <a:t>Libraries - </a:t>
            </a:r>
            <a:r>
              <a:rPr lang="en-US" b="1" dirty="0" err="1" smtClean="0"/>
              <a:t>libc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Bionic </a:t>
            </a:r>
            <a:r>
              <a:rPr lang="en-US" dirty="0" err="1" smtClean="0"/>
              <a:t>libc</a:t>
            </a:r>
            <a:r>
              <a:rPr lang="en-US" dirty="0" smtClean="0"/>
              <a:t> is Custom c run time  </a:t>
            </a:r>
            <a:r>
              <a:rPr lang="en-US" dirty="0"/>
              <a:t>implementation, optimized for embedded use</a:t>
            </a:r>
            <a:r>
              <a:rPr lang="en-US" dirty="0" smtClean="0"/>
              <a:t>.</a:t>
            </a:r>
          </a:p>
          <a:p>
            <a:r>
              <a:rPr lang="en-US" b="1" dirty="0"/>
              <a:t>License:</a:t>
            </a:r>
            <a:r>
              <a:rPr lang="en-US" dirty="0"/>
              <a:t> </a:t>
            </a:r>
            <a:r>
              <a:rPr lang="en-US" dirty="0" smtClean="0"/>
              <a:t>keep </a:t>
            </a:r>
            <a:r>
              <a:rPr lang="en-US" dirty="0"/>
              <a:t>GPL out of </a:t>
            </a:r>
            <a:r>
              <a:rPr lang="en-US" dirty="0" smtClean="0"/>
              <a:t>user-space</a:t>
            </a:r>
          </a:p>
          <a:p>
            <a:r>
              <a:rPr lang="en-US" b="1" dirty="0" smtClean="0"/>
              <a:t>Size</a:t>
            </a:r>
            <a:r>
              <a:rPr lang="en-US" b="1" dirty="0"/>
              <a:t>:</a:t>
            </a:r>
            <a:r>
              <a:rPr lang="en-US" dirty="0"/>
              <a:t> will load in each process, so it needs to be </a:t>
            </a:r>
            <a:r>
              <a:rPr lang="en-US" dirty="0" smtClean="0"/>
              <a:t>small</a:t>
            </a:r>
          </a:p>
          <a:p>
            <a:r>
              <a:rPr lang="en-US" b="1" dirty="0" smtClean="0"/>
              <a:t>Fast</a:t>
            </a:r>
            <a:r>
              <a:rPr lang="en-US" b="1" dirty="0"/>
              <a:t>:</a:t>
            </a:r>
            <a:r>
              <a:rPr lang="en-US" dirty="0"/>
              <a:t> limited CPU power means we need to be fast</a:t>
            </a:r>
          </a:p>
        </p:txBody>
      </p:sp>
    </p:spTree>
    <p:extLst>
      <p:ext uri="{BB962C8B-B14F-4D97-AF65-F5344CB8AC3E}">
        <p14:creationId xmlns:p14="http://schemas.microsoft.com/office/powerpoint/2010/main" val="198631084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/>
              <a:t>Android Native Libraries </a:t>
            </a:r>
            <a:r>
              <a:rPr lang="en-US" b="1" dirty="0" smtClean="0"/>
              <a:t>– Function Libraries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These are libraries that do most of the heavy lifting</a:t>
            </a:r>
          </a:p>
          <a:p>
            <a:r>
              <a:rPr lang="en-US" dirty="0" smtClean="0"/>
              <a:t>Providing a lot of power behind Android platform</a:t>
            </a:r>
          </a:p>
          <a:p>
            <a:r>
              <a:rPr lang="en-US" dirty="0" smtClean="0"/>
              <a:t>Abstracted by the higher level API seen in application framework.</a:t>
            </a:r>
          </a:p>
          <a:p>
            <a:r>
              <a:rPr lang="en-US" b="1" dirty="0" err="1" smtClean="0"/>
              <a:t>WebKit</a:t>
            </a:r>
            <a:r>
              <a:rPr lang="en-US" dirty="0" smtClean="0"/>
              <a:t> – Browser Engine</a:t>
            </a:r>
          </a:p>
          <a:p>
            <a:r>
              <a:rPr lang="en-US" b="1" dirty="0"/>
              <a:t>Media </a:t>
            </a:r>
            <a:r>
              <a:rPr lang="en-US" b="1" dirty="0" smtClean="0"/>
              <a:t>Framework - </a:t>
            </a:r>
            <a:r>
              <a:rPr lang="en-US" dirty="0"/>
              <a:t>built on top of a set of media libraries, </a:t>
            </a:r>
            <a:r>
              <a:rPr lang="en-US" dirty="0" smtClean="0"/>
              <a:t>including </a:t>
            </a:r>
            <a:r>
              <a:rPr lang="en-US" dirty="0" err="1" smtClean="0"/>
              <a:t>OpenCore</a:t>
            </a:r>
            <a:endParaRPr lang="en-US" b="1" dirty="0" smtClean="0"/>
          </a:p>
          <a:p>
            <a:r>
              <a:rPr lang="en-US" b="1" dirty="0" smtClean="0"/>
              <a:t>SQLite</a:t>
            </a:r>
            <a:r>
              <a:rPr lang="en-US" dirty="0" smtClean="0"/>
              <a:t> – Open Source Relational Database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0331602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Android Native </a:t>
            </a:r>
            <a:r>
              <a:rPr lang="en-US" b="1" dirty="0" smtClean="0"/>
              <a:t>Servers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Surface Flinger</a:t>
            </a:r>
          </a:p>
          <a:p>
            <a:r>
              <a:rPr lang="en-US" dirty="0"/>
              <a:t>Audio </a:t>
            </a:r>
            <a:r>
              <a:rPr lang="en-US" dirty="0" smtClean="0"/>
              <a:t>Flinger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120535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Surface Flinger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/>
              <a:t>Provides system-wide surface “composer”, handling all surface rendering to frame buffer device</a:t>
            </a:r>
          </a:p>
          <a:p>
            <a:r>
              <a:rPr lang="en-US" sz="2400" dirty="0"/>
              <a:t>Can combine 2D and 3D surfaces and surfaces from multiple applications Libraries</a:t>
            </a:r>
          </a:p>
          <a:p>
            <a:r>
              <a:rPr lang="en-US" sz="2400" dirty="0"/>
              <a:t>Surfaces passed as buffers via Binder IPC calls</a:t>
            </a:r>
          </a:p>
          <a:p>
            <a:r>
              <a:rPr lang="en-US" sz="2400" dirty="0"/>
              <a:t>Can use OpenGL ES and 2D hardware accelerator for its compositions</a:t>
            </a:r>
          </a:p>
          <a:p>
            <a:endParaRPr lang="en-US" sz="20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192" y="4495800"/>
            <a:ext cx="8147424" cy="2133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178807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Audio </a:t>
            </a:r>
            <a:r>
              <a:rPr lang="en-US" b="1" dirty="0"/>
              <a:t>Flinger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Manages all audio output </a:t>
            </a:r>
            <a:r>
              <a:rPr lang="en-US" dirty="0" smtClean="0"/>
              <a:t>devices</a:t>
            </a:r>
          </a:p>
          <a:p>
            <a:r>
              <a:rPr lang="en-US" dirty="0" smtClean="0"/>
              <a:t>Processes </a:t>
            </a:r>
            <a:r>
              <a:rPr lang="en-US" dirty="0"/>
              <a:t>multiple audio streams into PCM audio out </a:t>
            </a:r>
            <a:r>
              <a:rPr lang="en-US" dirty="0" smtClean="0"/>
              <a:t>paths</a:t>
            </a:r>
          </a:p>
          <a:p>
            <a:r>
              <a:rPr lang="en-US" dirty="0" smtClean="0"/>
              <a:t>Handles </a:t>
            </a:r>
            <a:r>
              <a:rPr lang="en-US" dirty="0"/>
              <a:t>audio routing to various outputs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4662541"/>
            <a:ext cx="8982973" cy="20430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9265029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Hardware Abstraction Libraries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Native Libraries to provide a better abstraction between the hardware and upper OS layers</a:t>
            </a:r>
          </a:p>
          <a:p>
            <a:r>
              <a:rPr lang="en-US" dirty="0"/>
              <a:t>User space C/C++ library </a:t>
            </a:r>
            <a:r>
              <a:rPr lang="en-US" dirty="0" smtClean="0"/>
              <a:t>layer</a:t>
            </a:r>
          </a:p>
          <a:p>
            <a:r>
              <a:rPr lang="en-US" dirty="0" smtClean="0"/>
              <a:t>Defines </a:t>
            </a:r>
            <a:r>
              <a:rPr lang="en-US" dirty="0"/>
              <a:t>the interface that Android requires </a:t>
            </a:r>
            <a:r>
              <a:rPr lang="en-US" dirty="0" smtClean="0"/>
              <a:t>hardware “drivers</a:t>
            </a:r>
            <a:r>
              <a:rPr lang="en-US" dirty="0"/>
              <a:t>” to </a:t>
            </a:r>
            <a:r>
              <a:rPr lang="en-US" dirty="0" smtClean="0"/>
              <a:t>implement </a:t>
            </a:r>
          </a:p>
          <a:p>
            <a:r>
              <a:rPr lang="en-US" dirty="0" smtClean="0"/>
              <a:t>Separates </a:t>
            </a:r>
            <a:r>
              <a:rPr lang="en-US" dirty="0"/>
              <a:t>the Android platform logic from the </a:t>
            </a:r>
            <a:r>
              <a:rPr lang="en-US" dirty="0" smtClean="0"/>
              <a:t>hardware interface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8046513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Hardware Abstraction Libraries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Why do we need a user-space </a:t>
            </a:r>
            <a:r>
              <a:rPr lang="en-US" dirty="0" smtClean="0"/>
              <a:t>HAL?</a:t>
            </a:r>
          </a:p>
          <a:p>
            <a:pPr lvl="1"/>
            <a:r>
              <a:rPr lang="en-US" dirty="0" smtClean="0"/>
              <a:t>Not </a:t>
            </a:r>
            <a:r>
              <a:rPr lang="en-US" dirty="0"/>
              <a:t>all components have standardized kernel driver </a:t>
            </a:r>
            <a:r>
              <a:rPr lang="en-US" dirty="0" smtClean="0"/>
              <a:t>interfaces</a:t>
            </a:r>
          </a:p>
          <a:p>
            <a:pPr lvl="1"/>
            <a:r>
              <a:rPr lang="en-US" dirty="0" smtClean="0"/>
              <a:t>Kernel </a:t>
            </a:r>
            <a:r>
              <a:rPr lang="en-US" dirty="0"/>
              <a:t>drivers are GPL which exposes any proprietary </a:t>
            </a:r>
            <a:r>
              <a:rPr lang="en-US" dirty="0" smtClean="0"/>
              <a:t>IP</a:t>
            </a:r>
          </a:p>
          <a:p>
            <a:pPr lvl="1"/>
            <a:r>
              <a:rPr lang="en-US" dirty="0" smtClean="0"/>
              <a:t>Android </a:t>
            </a:r>
            <a:r>
              <a:rPr lang="en-US" dirty="0"/>
              <a:t>has specific requirements for hardware drivers</a:t>
            </a:r>
          </a:p>
        </p:txBody>
      </p:sp>
    </p:spTree>
    <p:extLst>
      <p:ext uri="{BB962C8B-B14F-4D97-AF65-F5344CB8AC3E}">
        <p14:creationId xmlns:p14="http://schemas.microsoft.com/office/powerpoint/2010/main" val="353198078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Android Runtime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US" dirty="0" smtClean="0"/>
              <a:t>Composed of two elements</a:t>
            </a:r>
          </a:p>
          <a:p>
            <a:pPr lvl="1"/>
            <a:r>
              <a:rPr lang="en-US" dirty="0" smtClean="0"/>
              <a:t>Core Libraries</a:t>
            </a:r>
          </a:p>
          <a:p>
            <a:pPr lvl="1"/>
            <a:r>
              <a:rPr lang="en-US" dirty="0" err="1" smtClean="0"/>
              <a:t>Dalvik</a:t>
            </a:r>
            <a:r>
              <a:rPr lang="en-US" dirty="0" smtClean="0"/>
              <a:t> Virtual Machine (DVM)</a:t>
            </a:r>
          </a:p>
          <a:p>
            <a:r>
              <a:rPr lang="en-US" dirty="0" err="1"/>
              <a:t>Androidʼs</a:t>
            </a:r>
            <a:r>
              <a:rPr lang="en-US" dirty="0"/>
              <a:t> custom clean-room implementation </a:t>
            </a:r>
            <a:r>
              <a:rPr lang="en-US" dirty="0" smtClean="0"/>
              <a:t>virtual Machine </a:t>
            </a:r>
            <a:endParaRPr lang="en-US" dirty="0"/>
          </a:p>
          <a:p>
            <a:r>
              <a:rPr lang="en-US" dirty="0" smtClean="0"/>
              <a:t>Provides </a:t>
            </a:r>
            <a:r>
              <a:rPr lang="en-US" dirty="0"/>
              <a:t>application portability and runtime </a:t>
            </a:r>
            <a:r>
              <a:rPr lang="en-US" dirty="0" smtClean="0"/>
              <a:t>consistency </a:t>
            </a:r>
          </a:p>
          <a:p>
            <a:r>
              <a:rPr lang="en-US" dirty="0" smtClean="0"/>
              <a:t>Runs </a:t>
            </a:r>
            <a:r>
              <a:rPr lang="en-US" dirty="0"/>
              <a:t>optimized file format (.</a:t>
            </a:r>
            <a:r>
              <a:rPr lang="en-US" dirty="0" err="1"/>
              <a:t>dex</a:t>
            </a:r>
            <a:r>
              <a:rPr lang="en-US" dirty="0"/>
              <a:t>) and </a:t>
            </a:r>
            <a:r>
              <a:rPr lang="en-US" dirty="0" err="1"/>
              <a:t>Dalvik</a:t>
            </a:r>
            <a:r>
              <a:rPr lang="en-US" dirty="0"/>
              <a:t> </a:t>
            </a:r>
            <a:r>
              <a:rPr lang="en-US" dirty="0" err="1" smtClean="0"/>
              <a:t>bytecode</a:t>
            </a:r>
            <a:endParaRPr lang="en-US" dirty="0"/>
          </a:p>
          <a:p>
            <a:r>
              <a:rPr lang="en-US" dirty="0" smtClean="0"/>
              <a:t>Java </a:t>
            </a:r>
            <a:r>
              <a:rPr lang="en-US" dirty="0"/>
              <a:t>.class / .jar files converted to .</a:t>
            </a:r>
            <a:r>
              <a:rPr lang="en-US" dirty="0" err="1"/>
              <a:t>dex</a:t>
            </a:r>
            <a:r>
              <a:rPr lang="en-US" dirty="0"/>
              <a:t> at build time</a:t>
            </a:r>
          </a:p>
        </p:txBody>
      </p:sp>
    </p:spTree>
    <p:extLst>
      <p:ext uri="{BB962C8B-B14F-4D97-AF65-F5344CB8AC3E}">
        <p14:creationId xmlns:p14="http://schemas.microsoft.com/office/powerpoint/2010/main" val="192006854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Android Virtual Machine (DVM)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 smtClean="0"/>
              <a:t>Performance </a:t>
            </a:r>
            <a:r>
              <a:rPr lang="en-US" dirty="0"/>
              <a:t>requirements on handsets are </a:t>
            </a:r>
            <a:r>
              <a:rPr lang="en-US" dirty="0" smtClean="0"/>
              <a:t>severe</a:t>
            </a:r>
          </a:p>
          <a:p>
            <a:r>
              <a:rPr lang="en-US" dirty="0" smtClean="0"/>
              <a:t>Packages </a:t>
            </a:r>
            <a:r>
              <a:rPr lang="en-US" dirty="0"/>
              <a:t>in Android, </a:t>
            </a:r>
            <a:r>
              <a:rPr lang="en-US" dirty="0" smtClean="0"/>
              <a:t>are </a:t>
            </a:r>
            <a:r>
              <a:rPr lang="en-US" dirty="0"/>
              <a:t>full-featured and </a:t>
            </a:r>
            <a:r>
              <a:rPr lang="en-US" dirty="0" smtClean="0"/>
              <a:t>extensive</a:t>
            </a:r>
          </a:p>
          <a:p>
            <a:r>
              <a:rPr lang="en-US" dirty="0" smtClean="0"/>
              <a:t>These </a:t>
            </a:r>
            <a:r>
              <a:rPr lang="en-US" dirty="0"/>
              <a:t>system libraries might use as much as 10 to </a:t>
            </a:r>
            <a:r>
              <a:rPr lang="en-US" dirty="0" smtClean="0"/>
              <a:t>20MB (even with the optimized JVM)</a:t>
            </a:r>
          </a:p>
          <a:p>
            <a:pPr lvl="1"/>
            <a:r>
              <a:rPr lang="en-US" dirty="0" smtClean="0"/>
              <a:t>Welcome to </a:t>
            </a:r>
            <a:r>
              <a:rPr lang="en-US" dirty="0" err="1" smtClean="0"/>
              <a:t>Dalvik</a:t>
            </a:r>
            <a:r>
              <a:rPr lang="en-US" dirty="0" smtClean="0"/>
              <a:t> JVM :It </a:t>
            </a:r>
            <a:r>
              <a:rPr lang="en-US" dirty="0"/>
              <a:t>reuses duplicate information from multiple class files, effectively reducing the space requirement (uncompressed) by half from a traditional .jar </a:t>
            </a:r>
            <a:r>
              <a:rPr lang="en-US" dirty="0" smtClean="0"/>
              <a:t>file</a:t>
            </a:r>
          </a:p>
          <a:p>
            <a:pPr lvl="1"/>
            <a:r>
              <a:rPr lang="en-US" dirty="0" smtClean="0"/>
              <a:t>Many </a:t>
            </a:r>
            <a:r>
              <a:rPr lang="en-US" dirty="0"/>
              <a:t>of Android’s core libraries, including the graphics libraries, are implemented in C and C++</a:t>
            </a:r>
            <a:endParaRPr lang="en-US" dirty="0" smtClean="0"/>
          </a:p>
          <a:p>
            <a:pPr lvl="1"/>
            <a:r>
              <a:rPr lang="en-US" dirty="0" smtClean="0"/>
              <a:t>Fine-tuned </a:t>
            </a:r>
            <a:r>
              <a:rPr lang="en-US" dirty="0"/>
              <a:t>the garbage </a:t>
            </a:r>
            <a:r>
              <a:rPr lang="en-US" dirty="0" smtClean="0"/>
              <a:t>collection</a:t>
            </a:r>
          </a:p>
          <a:p>
            <a:pPr lvl="1"/>
            <a:r>
              <a:rPr lang="en-US" dirty="0" err="1"/>
              <a:t>Dalvik</a:t>
            </a:r>
            <a:r>
              <a:rPr lang="en-US" dirty="0"/>
              <a:t> VM uses a different kind of assembly-code </a:t>
            </a:r>
            <a:r>
              <a:rPr lang="en-US" dirty="0" smtClean="0"/>
              <a:t>generation use of registers rather than stack</a:t>
            </a:r>
          </a:p>
          <a:p>
            <a:pPr lvl="1"/>
            <a:endParaRPr lang="en-US" dirty="0" smtClean="0"/>
          </a:p>
          <a:p>
            <a:pPr lvl="1"/>
            <a:endParaRPr lang="en-US" dirty="0" smtClean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2996115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Android Virtual Machine (DVM)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Used to write all the classes or core system services</a:t>
            </a:r>
          </a:p>
          <a:p>
            <a:r>
              <a:rPr lang="en-US" dirty="0"/>
              <a:t>Services that are essential to the Android </a:t>
            </a:r>
            <a:r>
              <a:rPr lang="en-US" dirty="0" smtClean="0"/>
              <a:t>platform</a:t>
            </a:r>
          </a:p>
          <a:p>
            <a:r>
              <a:rPr lang="en-US" dirty="0" smtClean="0"/>
              <a:t>Behind </a:t>
            </a:r>
            <a:r>
              <a:rPr lang="en-US" dirty="0"/>
              <a:t>the scenes - applications typically </a:t>
            </a:r>
            <a:r>
              <a:rPr lang="en-US" dirty="0" err="1"/>
              <a:t>donʼt</a:t>
            </a:r>
            <a:r>
              <a:rPr lang="en-US" dirty="0"/>
              <a:t> access </a:t>
            </a:r>
            <a:r>
              <a:rPr lang="en-US" dirty="0" smtClean="0"/>
              <a:t>them directly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5317097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 smtClean="0"/>
              <a:t>Android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b="1" dirty="0"/>
              <a:t>Android</a:t>
            </a:r>
            <a:r>
              <a:rPr lang="en-US" dirty="0"/>
              <a:t> is </a:t>
            </a:r>
            <a:r>
              <a:rPr lang="en-US" dirty="0" smtClean="0"/>
              <a:t>an open source software stack for mobile devices that includes an operating system, middleware and applications.</a:t>
            </a:r>
          </a:p>
          <a:p>
            <a:r>
              <a:rPr lang="en-US" dirty="0" smtClean="0"/>
              <a:t>Google, Inc. purchased the original developer of the software Android Inc. in 2005</a:t>
            </a:r>
          </a:p>
          <a:p>
            <a:r>
              <a:rPr lang="en-US" dirty="0"/>
              <a:t>Google and other members of the Open Handset Alliance collaborated on Android's development and release</a:t>
            </a:r>
          </a:p>
          <a:p>
            <a:r>
              <a:rPr lang="en-US" dirty="0"/>
              <a:t>The Android Open Source Project (AOSP) is tasked with the maintenance and further development of </a:t>
            </a:r>
            <a:r>
              <a:rPr lang="en-US" dirty="0" smtClean="0"/>
              <a:t>Android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370527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Android Software Stack</a:t>
            </a:r>
            <a:endParaRPr lang="en-US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1143000"/>
            <a:ext cx="7363046" cy="54994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9386046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Android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Android’s mobile operating system is based upon a modified version of the </a:t>
            </a:r>
            <a:r>
              <a:rPr lang="en-US" dirty="0" err="1"/>
              <a:t>linux</a:t>
            </a:r>
            <a:r>
              <a:rPr lang="en-US" dirty="0"/>
              <a:t> kernel</a:t>
            </a:r>
          </a:p>
          <a:p>
            <a:r>
              <a:rPr lang="en-US" dirty="0" smtClean="0"/>
              <a:t>Software Stack consists of</a:t>
            </a:r>
          </a:p>
          <a:p>
            <a:pPr lvl="1"/>
            <a:r>
              <a:rPr lang="en-US" dirty="0" smtClean="0"/>
              <a:t>Java applications running on java based, object oriented application framework on the top of java core libraries running on a </a:t>
            </a:r>
            <a:r>
              <a:rPr lang="en-US" dirty="0" err="1" smtClean="0"/>
              <a:t>Dalvik</a:t>
            </a:r>
            <a:r>
              <a:rPr lang="en-US" dirty="0" smtClean="0"/>
              <a:t> virtual machine featuring a JIT compilation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7760294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Android Software Stack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1290912"/>
            <a:ext cx="7434262" cy="53384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204718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Android </a:t>
            </a:r>
            <a:r>
              <a:rPr lang="en-US" b="1" dirty="0" smtClean="0"/>
              <a:t>Linux Kernel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Great memory and process </a:t>
            </a:r>
            <a:r>
              <a:rPr lang="en-US" dirty="0" smtClean="0"/>
              <a:t>management</a:t>
            </a:r>
          </a:p>
          <a:p>
            <a:r>
              <a:rPr lang="en-US" dirty="0" smtClean="0"/>
              <a:t>Permissions-based </a:t>
            </a:r>
            <a:r>
              <a:rPr lang="en-US" dirty="0"/>
              <a:t>security </a:t>
            </a:r>
            <a:r>
              <a:rPr lang="en-US" dirty="0" smtClean="0"/>
              <a:t>model</a:t>
            </a:r>
          </a:p>
          <a:p>
            <a:r>
              <a:rPr lang="en-US" dirty="0" smtClean="0"/>
              <a:t>Proven </a:t>
            </a:r>
            <a:r>
              <a:rPr lang="en-US" dirty="0"/>
              <a:t>driver </a:t>
            </a:r>
            <a:r>
              <a:rPr lang="en-US" dirty="0" smtClean="0"/>
              <a:t>model</a:t>
            </a:r>
          </a:p>
          <a:p>
            <a:r>
              <a:rPr lang="en-US" dirty="0" smtClean="0"/>
              <a:t>Support </a:t>
            </a:r>
            <a:r>
              <a:rPr lang="en-US" dirty="0"/>
              <a:t>for shared </a:t>
            </a:r>
            <a:r>
              <a:rPr lang="en-US" dirty="0" smtClean="0"/>
              <a:t>libraries</a:t>
            </a:r>
          </a:p>
          <a:p>
            <a:r>
              <a:rPr lang="en-US" dirty="0" err="1" smtClean="0"/>
              <a:t>Itʼs</a:t>
            </a:r>
            <a:r>
              <a:rPr lang="en-US" dirty="0" smtClean="0"/>
              <a:t> </a:t>
            </a:r>
            <a:r>
              <a:rPr lang="en-US" dirty="0"/>
              <a:t>already open source!</a:t>
            </a:r>
          </a:p>
        </p:txBody>
      </p:sp>
    </p:spTree>
    <p:extLst>
      <p:ext uri="{BB962C8B-B14F-4D97-AF65-F5344CB8AC3E}">
        <p14:creationId xmlns:p14="http://schemas.microsoft.com/office/powerpoint/2010/main" val="23562557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/>
              <a:t>Android </a:t>
            </a:r>
            <a:r>
              <a:rPr lang="en-US" b="1" dirty="0" smtClean="0"/>
              <a:t>Linux Kernel Enhancement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Alarm</a:t>
            </a:r>
          </a:p>
          <a:p>
            <a:r>
              <a:rPr lang="en-US" dirty="0" err="1" smtClean="0"/>
              <a:t>Ashmem</a:t>
            </a:r>
            <a:endParaRPr lang="en-US" dirty="0"/>
          </a:p>
          <a:p>
            <a:r>
              <a:rPr lang="en-US" dirty="0" smtClean="0"/>
              <a:t>Binder</a:t>
            </a:r>
            <a:endParaRPr lang="en-US" dirty="0"/>
          </a:p>
          <a:p>
            <a:r>
              <a:rPr lang="en-US" dirty="0" smtClean="0"/>
              <a:t>Power Management</a:t>
            </a:r>
          </a:p>
          <a:p>
            <a:r>
              <a:rPr lang="en-US" dirty="0" smtClean="0"/>
              <a:t>Low </a:t>
            </a:r>
            <a:r>
              <a:rPr lang="en-US" dirty="0"/>
              <a:t>Memory </a:t>
            </a:r>
            <a:r>
              <a:rPr lang="en-US" dirty="0" smtClean="0"/>
              <a:t>Killer</a:t>
            </a:r>
          </a:p>
          <a:p>
            <a:r>
              <a:rPr lang="en-US" dirty="0" smtClean="0"/>
              <a:t>Kernel Debugger</a:t>
            </a:r>
          </a:p>
          <a:p>
            <a:r>
              <a:rPr lang="en-US" dirty="0" smtClean="0"/>
              <a:t>Logger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680848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Android Kernel - Binder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US" dirty="0"/>
              <a:t>Applications and Services may run in separate </a:t>
            </a:r>
            <a:r>
              <a:rPr lang="en-US" dirty="0" smtClean="0"/>
              <a:t>processes but </a:t>
            </a:r>
            <a:r>
              <a:rPr lang="en-US" dirty="0"/>
              <a:t>must communicate and share </a:t>
            </a:r>
            <a:r>
              <a:rPr lang="en-US" dirty="0" smtClean="0"/>
              <a:t>data</a:t>
            </a:r>
          </a:p>
          <a:p>
            <a:r>
              <a:rPr lang="en-US" dirty="0" smtClean="0"/>
              <a:t>IPC </a:t>
            </a:r>
            <a:r>
              <a:rPr lang="en-US" dirty="0"/>
              <a:t>can introduce significant processing overhead </a:t>
            </a:r>
            <a:r>
              <a:rPr lang="en-US" dirty="0" smtClean="0"/>
              <a:t>and security holes</a:t>
            </a:r>
          </a:p>
          <a:p>
            <a:r>
              <a:rPr lang="en-US" dirty="0" smtClean="0"/>
              <a:t>Driver </a:t>
            </a:r>
            <a:r>
              <a:rPr lang="en-US" dirty="0"/>
              <a:t>to facilitate inter-process communication (</a:t>
            </a:r>
            <a:r>
              <a:rPr lang="en-US" dirty="0" smtClean="0"/>
              <a:t>IPC)</a:t>
            </a:r>
          </a:p>
          <a:p>
            <a:r>
              <a:rPr lang="en-US" dirty="0" smtClean="0"/>
              <a:t>High </a:t>
            </a:r>
            <a:r>
              <a:rPr lang="en-US" dirty="0"/>
              <a:t>performance through shared </a:t>
            </a:r>
            <a:r>
              <a:rPr lang="en-US" dirty="0" smtClean="0"/>
              <a:t>memory</a:t>
            </a:r>
          </a:p>
          <a:p>
            <a:r>
              <a:rPr lang="en-US" dirty="0" smtClean="0"/>
              <a:t>Per-process </a:t>
            </a:r>
            <a:r>
              <a:rPr lang="en-US" dirty="0"/>
              <a:t>thread pool for processing </a:t>
            </a:r>
            <a:r>
              <a:rPr lang="en-US" dirty="0" smtClean="0"/>
              <a:t>requests</a:t>
            </a:r>
          </a:p>
          <a:p>
            <a:r>
              <a:rPr lang="en-US" dirty="0" smtClean="0"/>
              <a:t>Reference </a:t>
            </a:r>
            <a:r>
              <a:rPr lang="en-US" dirty="0"/>
              <a:t>counting, and mapping of object </a:t>
            </a:r>
            <a:r>
              <a:rPr lang="en-US" dirty="0" smtClean="0"/>
              <a:t>references across processes</a:t>
            </a:r>
          </a:p>
          <a:p>
            <a:r>
              <a:rPr lang="en-US" dirty="0" smtClean="0"/>
              <a:t>Synchronous </a:t>
            </a:r>
            <a:r>
              <a:rPr lang="en-US" dirty="0"/>
              <a:t>calls between processes</a:t>
            </a:r>
          </a:p>
        </p:txBody>
      </p:sp>
    </p:spTree>
    <p:extLst>
      <p:ext uri="{BB962C8B-B14F-4D97-AF65-F5344CB8AC3E}">
        <p14:creationId xmlns:p14="http://schemas.microsoft.com/office/powerpoint/2010/main" val="407703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/>
              <a:t>Android Kernel </a:t>
            </a:r>
            <a:r>
              <a:rPr lang="en-US" b="1" dirty="0" smtClean="0"/>
              <a:t>– Power Management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Mobile devices run on battery </a:t>
            </a:r>
            <a:r>
              <a:rPr lang="en-US" dirty="0" smtClean="0"/>
              <a:t>power</a:t>
            </a:r>
          </a:p>
          <a:p>
            <a:r>
              <a:rPr lang="en-US" dirty="0" smtClean="0"/>
              <a:t>Batteries </a:t>
            </a:r>
            <a:r>
              <a:rPr lang="en-US" dirty="0"/>
              <a:t>have limited </a:t>
            </a:r>
            <a:r>
              <a:rPr lang="en-US" dirty="0" smtClean="0"/>
              <a:t>capacity</a:t>
            </a:r>
          </a:p>
          <a:p>
            <a:r>
              <a:rPr lang="en-US" dirty="0"/>
              <a:t>Built on top of standard Linux Power Management (</a:t>
            </a:r>
            <a:r>
              <a:rPr lang="en-US" dirty="0" smtClean="0"/>
              <a:t>PM)</a:t>
            </a:r>
          </a:p>
          <a:p>
            <a:r>
              <a:rPr lang="en-US" dirty="0" smtClean="0"/>
              <a:t>More </a:t>
            </a:r>
            <a:r>
              <a:rPr lang="en-US" dirty="0"/>
              <a:t>aggressive power management </a:t>
            </a:r>
            <a:r>
              <a:rPr lang="en-US" dirty="0" smtClean="0"/>
              <a:t>policy</a:t>
            </a:r>
          </a:p>
          <a:p>
            <a:r>
              <a:rPr lang="en-US" dirty="0" smtClean="0"/>
              <a:t>Components </a:t>
            </a:r>
            <a:r>
              <a:rPr lang="en-US" dirty="0"/>
              <a:t>make requests to keep the power on </a:t>
            </a:r>
            <a:r>
              <a:rPr lang="en-US" dirty="0" smtClean="0"/>
              <a:t>through </a:t>
            </a:r>
            <a:r>
              <a:rPr lang="en-US" i="1" dirty="0" smtClean="0"/>
              <a:t>“wake locks”</a:t>
            </a:r>
          </a:p>
          <a:p>
            <a:r>
              <a:rPr lang="en-US" dirty="0" smtClean="0"/>
              <a:t>Supports </a:t>
            </a:r>
            <a:r>
              <a:rPr lang="en-US" dirty="0"/>
              <a:t>different types of wake locks</a:t>
            </a:r>
          </a:p>
        </p:txBody>
      </p:sp>
    </p:spTree>
    <p:extLst>
      <p:ext uri="{BB962C8B-B14F-4D97-AF65-F5344CB8AC3E}">
        <p14:creationId xmlns:p14="http://schemas.microsoft.com/office/powerpoint/2010/main" val="74356948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 smtClean="0"/>
              <a:t>Android Native Libraries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Bionic </a:t>
            </a:r>
            <a:r>
              <a:rPr lang="en-US" dirty="0" err="1" smtClean="0"/>
              <a:t>Libc</a:t>
            </a:r>
            <a:endParaRPr lang="en-US" dirty="0"/>
          </a:p>
          <a:p>
            <a:r>
              <a:rPr lang="en-US" dirty="0" smtClean="0"/>
              <a:t>Function Libraries</a:t>
            </a:r>
          </a:p>
          <a:p>
            <a:r>
              <a:rPr lang="en-US" dirty="0" smtClean="0"/>
              <a:t>Native Servers</a:t>
            </a:r>
          </a:p>
          <a:p>
            <a:r>
              <a:rPr lang="en-US" dirty="0" smtClean="0"/>
              <a:t>Hardware </a:t>
            </a:r>
            <a:r>
              <a:rPr lang="en-US" dirty="0"/>
              <a:t>Abstraction Libraries</a:t>
            </a:r>
          </a:p>
        </p:txBody>
      </p:sp>
    </p:spTree>
    <p:extLst>
      <p:ext uri="{BB962C8B-B14F-4D97-AF65-F5344CB8AC3E}">
        <p14:creationId xmlns:p14="http://schemas.microsoft.com/office/powerpoint/2010/main" val="99873633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2928</TotalTime>
  <Words>767</Words>
  <Application>Microsoft Office PowerPoint</Application>
  <PresentationFormat>On-screen Show (4:3)</PresentationFormat>
  <Paragraphs>123</Paragraphs>
  <Slides>20</Slides>
  <Notes>20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1" baseType="lpstr">
      <vt:lpstr>Office Theme</vt:lpstr>
      <vt:lpstr>Lecture 13</vt:lpstr>
      <vt:lpstr>Android</vt:lpstr>
      <vt:lpstr>Android</vt:lpstr>
      <vt:lpstr>Android Software Stack</vt:lpstr>
      <vt:lpstr>Android Linux Kernel</vt:lpstr>
      <vt:lpstr>Android Linux Kernel Enhancement</vt:lpstr>
      <vt:lpstr>Android Kernel - Binder</vt:lpstr>
      <vt:lpstr>Android Kernel – Power Management</vt:lpstr>
      <vt:lpstr>Android Native Libraries</vt:lpstr>
      <vt:lpstr>Android Native Libraries - libc</vt:lpstr>
      <vt:lpstr>Android Native Libraries – Function Libraries</vt:lpstr>
      <vt:lpstr>Android Native Servers</vt:lpstr>
      <vt:lpstr>Surface Flinger</vt:lpstr>
      <vt:lpstr>Audio Flinger</vt:lpstr>
      <vt:lpstr>Hardware Abstraction Libraries</vt:lpstr>
      <vt:lpstr>Hardware Abstraction Libraries</vt:lpstr>
      <vt:lpstr>Android Runtime</vt:lpstr>
      <vt:lpstr>Android Virtual Machine (DVM)</vt:lpstr>
      <vt:lpstr>Android Virtual Machine (DVM)</vt:lpstr>
      <vt:lpstr>Android Software Stack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Lecture 8</dc:title>
  <dc:creator>Aziz</dc:creator>
  <cp:lastModifiedBy>Aziz</cp:lastModifiedBy>
  <cp:revision>221</cp:revision>
  <dcterms:created xsi:type="dcterms:W3CDTF">2011-03-01T12:40:37Z</dcterms:created>
  <dcterms:modified xsi:type="dcterms:W3CDTF">2011-10-21T11:21:07Z</dcterms:modified>
</cp:coreProperties>
</file>