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7" r:id="rId2"/>
    <p:sldId id="291" r:id="rId3"/>
    <p:sldId id="268" r:id="rId4"/>
    <p:sldId id="275" r:id="rId5"/>
    <p:sldId id="292" r:id="rId6"/>
    <p:sldId id="294" r:id="rId7"/>
    <p:sldId id="295" r:id="rId8"/>
    <p:sldId id="297" r:id="rId9"/>
    <p:sldId id="296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64970" autoAdjust="0"/>
  </p:normalViewPr>
  <p:slideViewPr>
    <p:cSldViewPr>
      <p:cViewPr varScale="1">
        <p:scale>
          <a:sx n="51" d="100"/>
          <a:sy n="51" d="100"/>
        </p:scale>
        <p:origin x="-242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AE2344-87AF-46E4-8543-D86D8ABB2880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5655FB-CBB4-4F29-A7FD-4A4381974B1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9331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3100FF-8C4C-4532-8168-9B62A216ACC8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0758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9175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4641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4246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5568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5230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50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Lecture 11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Mobile Platform for Pervasive Software Development</a:t>
            </a:r>
          </a:p>
          <a:p>
            <a:r>
              <a:rPr lang="en-US" dirty="0" smtClean="0"/>
              <a:t>CS710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Symbian Design Patterns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</a:t>
            </a:r>
            <a:r>
              <a:rPr lang="en-US" dirty="0"/>
              <a:t>microkernel </a:t>
            </a:r>
            <a:r>
              <a:rPr lang="en-US" dirty="0" smtClean="0"/>
              <a:t>pattern</a:t>
            </a:r>
            <a:endParaRPr lang="en-US" dirty="0"/>
          </a:p>
          <a:p>
            <a:r>
              <a:rPr lang="en-US" dirty="0"/>
              <a:t>The client–server </a:t>
            </a:r>
            <a:r>
              <a:rPr lang="en-US" dirty="0" smtClean="0"/>
              <a:t>pattern</a:t>
            </a:r>
          </a:p>
          <a:p>
            <a:r>
              <a:rPr lang="en-US" dirty="0" smtClean="0"/>
              <a:t>Frameworks</a:t>
            </a:r>
          </a:p>
          <a:p>
            <a:r>
              <a:rPr lang="en-US" dirty="0"/>
              <a:t>The graphical application </a:t>
            </a:r>
            <a:r>
              <a:rPr lang="en-US" dirty="0" smtClean="0"/>
              <a:t>model</a:t>
            </a:r>
          </a:p>
          <a:p>
            <a:r>
              <a:rPr lang="en-US" dirty="0"/>
              <a:t>An event-based application </a:t>
            </a:r>
            <a:r>
              <a:rPr lang="en-US" dirty="0" smtClean="0"/>
              <a:t>model</a:t>
            </a:r>
          </a:p>
          <a:p>
            <a:r>
              <a:rPr lang="en-US" dirty="0"/>
              <a:t>Specific idioms aimed at improving </a:t>
            </a:r>
            <a:r>
              <a:rPr lang="en-US" dirty="0" smtClean="0"/>
              <a:t>robustness</a:t>
            </a:r>
          </a:p>
          <a:p>
            <a:r>
              <a:rPr lang="en-US" dirty="0" smtClean="0"/>
              <a:t>Streams </a:t>
            </a:r>
            <a:r>
              <a:rPr lang="en-US" dirty="0"/>
              <a:t>and stores for persistent data </a:t>
            </a:r>
            <a:r>
              <a:rPr lang="en-US" dirty="0" smtClean="0"/>
              <a:t>storage</a:t>
            </a:r>
          </a:p>
          <a:p>
            <a:r>
              <a:rPr lang="en-US" dirty="0"/>
              <a:t>The class library</a:t>
            </a:r>
          </a:p>
        </p:txBody>
      </p:sp>
    </p:spTree>
    <p:extLst>
      <p:ext uri="{BB962C8B-B14F-4D97-AF65-F5344CB8AC3E}">
        <p14:creationId xmlns:p14="http://schemas.microsoft.com/office/powerpoint/2010/main" val="3737052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Symbian</a:t>
            </a:r>
            <a:r>
              <a:rPr lang="en-US" b="1" dirty="0" smtClean="0"/>
              <a:t> – Architecture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b="1" dirty="0" smtClean="0"/>
              <a:t>System Model Structure - Technology domains and packages</a:t>
            </a:r>
          </a:p>
          <a:p>
            <a:pPr lvl="1"/>
            <a:r>
              <a:rPr lang="en-US" dirty="0" smtClean="0"/>
              <a:t>The system model reflects the organization of a modular software stack</a:t>
            </a:r>
          </a:p>
          <a:p>
            <a:pPr lvl="1"/>
            <a:r>
              <a:rPr lang="en-GB" sz="1900" b="1" dirty="0" smtClean="0">
                <a:solidFill>
                  <a:schemeClr val="accent1"/>
                </a:solidFill>
              </a:rPr>
              <a:t>Layers</a:t>
            </a:r>
            <a:r>
              <a:rPr lang="en-GB" sz="1900" dirty="0" smtClean="0"/>
              <a:t> are the fundamental </a:t>
            </a:r>
            <a:r>
              <a:rPr lang="en-GB" sz="1900" i="1" dirty="0" smtClean="0"/>
              <a:t>stacking</a:t>
            </a:r>
            <a:r>
              <a:rPr lang="en-GB" sz="1900" dirty="0" smtClean="0"/>
              <a:t> of software</a:t>
            </a:r>
          </a:p>
          <a:p>
            <a:pPr lvl="2"/>
            <a:r>
              <a:rPr lang="en-GB" sz="1600" dirty="0" smtClean="0"/>
              <a:t>Each layer abstracts the ones below</a:t>
            </a:r>
          </a:p>
          <a:p>
            <a:pPr lvl="1"/>
            <a:r>
              <a:rPr lang="en-GB" sz="2000" b="1" dirty="0" smtClean="0">
                <a:solidFill>
                  <a:schemeClr val="accent1"/>
                </a:solidFill>
              </a:rPr>
              <a:t>Levels</a:t>
            </a:r>
            <a:r>
              <a:rPr lang="en-GB" sz="2000" dirty="0" smtClean="0"/>
              <a:t> within layers group packages by intended audience</a:t>
            </a:r>
          </a:p>
          <a:p>
            <a:pPr lvl="1"/>
            <a:r>
              <a:rPr lang="en-GB" sz="1900" b="1" dirty="0" smtClean="0">
                <a:solidFill>
                  <a:schemeClr val="accent1"/>
                </a:solidFill>
              </a:rPr>
              <a:t>Packages</a:t>
            </a:r>
            <a:r>
              <a:rPr lang="en-GB" sz="1900" dirty="0" smtClean="0"/>
              <a:t> are self-contained </a:t>
            </a:r>
            <a:r>
              <a:rPr lang="en-GB" sz="1900" i="1" dirty="0" smtClean="0"/>
              <a:t>technologies</a:t>
            </a:r>
          </a:p>
          <a:p>
            <a:pPr lvl="2"/>
            <a:r>
              <a:rPr lang="en-GB" sz="1600" b="1" dirty="0" smtClean="0">
                <a:solidFill>
                  <a:schemeClr val="accent1"/>
                </a:solidFill>
              </a:rPr>
              <a:t>Levels</a:t>
            </a:r>
            <a:r>
              <a:rPr lang="en-GB" sz="1600" dirty="0" smtClean="0"/>
              <a:t> within packages show their internal software stack</a:t>
            </a:r>
          </a:p>
          <a:p>
            <a:pPr lvl="1"/>
            <a:r>
              <a:rPr lang="en-GB" sz="1900" b="1" dirty="0" smtClean="0">
                <a:solidFill>
                  <a:schemeClr val="accent1"/>
                </a:solidFill>
              </a:rPr>
              <a:t>Collections</a:t>
            </a:r>
            <a:r>
              <a:rPr lang="en-GB" sz="1900" dirty="0" smtClean="0"/>
              <a:t> are logical groupings of </a:t>
            </a:r>
            <a:r>
              <a:rPr lang="en-GB" sz="1900" i="1" dirty="0" smtClean="0"/>
              <a:t>related</a:t>
            </a:r>
            <a:r>
              <a:rPr lang="en-GB" sz="1900" dirty="0" smtClean="0"/>
              <a:t> components</a:t>
            </a:r>
          </a:p>
          <a:p>
            <a:pPr lvl="1"/>
            <a:r>
              <a:rPr lang="en-GB" sz="1900" b="1" dirty="0" smtClean="0">
                <a:solidFill>
                  <a:schemeClr val="accent1"/>
                </a:solidFill>
              </a:rPr>
              <a:t>Components</a:t>
            </a:r>
            <a:r>
              <a:rPr lang="en-GB" sz="1900" dirty="0" smtClean="0"/>
              <a:t> are the </a:t>
            </a:r>
            <a:r>
              <a:rPr lang="en-GB" sz="1900" i="1" dirty="0" smtClean="0"/>
              <a:t>atomic</a:t>
            </a:r>
            <a:r>
              <a:rPr lang="en-GB" sz="1900" dirty="0" smtClean="0"/>
              <a:t> unit of software architecture</a:t>
            </a:r>
          </a:p>
          <a:p>
            <a:pPr lvl="2"/>
            <a:endParaRPr lang="en-US" dirty="0" smtClean="0"/>
          </a:p>
          <a:p>
            <a:pPr lvl="2"/>
            <a:endParaRPr lang="en-US" b="1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Symbian</a:t>
            </a:r>
            <a:r>
              <a:rPr lang="en-US" b="1" dirty="0" smtClean="0"/>
              <a:t> – Foundation Layers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6705600" cy="4525963"/>
          </a:xfrm>
        </p:spPr>
        <p:txBody>
          <a:bodyPr>
            <a:normAutofit fontScale="92500" lnSpcReduction="10000"/>
          </a:bodyPr>
          <a:lstStyle/>
          <a:p>
            <a:r>
              <a:rPr lang="en-GB" dirty="0" smtClean="0"/>
              <a:t>Three </a:t>
            </a:r>
            <a:r>
              <a:rPr lang="en-GB" dirty="0" err="1" smtClean="0"/>
              <a:t>Symbian</a:t>
            </a:r>
            <a:r>
              <a:rPr lang="en-GB" dirty="0" smtClean="0"/>
              <a:t> Foundation </a:t>
            </a:r>
            <a:r>
              <a:rPr lang="en-GB" b="1" dirty="0" smtClean="0"/>
              <a:t>Device</a:t>
            </a:r>
            <a:r>
              <a:rPr lang="en-GB" dirty="0" smtClean="0"/>
              <a:t> layers:</a:t>
            </a:r>
            <a:br>
              <a:rPr lang="en-GB" dirty="0" smtClean="0"/>
            </a:br>
            <a:r>
              <a:rPr lang="en-GB" i="1" dirty="0" smtClean="0"/>
              <a:t>OS</a:t>
            </a:r>
            <a:r>
              <a:rPr lang="en-GB" dirty="0" smtClean="0"/>
              <a:t>, </a:t>
            </a:r>
            <a:r>
              <a:rPr lang="en-GB" i="1" dirty="0" smtClean="0"/>
              <a:t>Middleware</a:t>
            </a:r>
            <a:r>
              <a:rPr lang="en-GB" dirty="0" smtClean="0"/>
              <a:t> and </a:t>
            </a:r>
            <a:r>
              <a:rPr lang="en-GB" i="1" dirty="0" smtClean="0"/>
              <a:t>Applications</a:t>
            </a:r>
          </a:p>
          <a:p>
            <a:r>
              <a:rPr lang="en-GB" dirty="0" smtClean="0"/>
              <a:t>Additional layers may be added with Architecture Council approval</a:t>
            </a:r>
          </a:p>
          <a:p>
            <a:r>
              <a:rPr lang="en-GB" dirty="0" smtClean="0"/>
              <a:t>Vendors may add their own layers if needed</a:t>
            </a:r>
          </a:p>
          <a:p>
            <a:pPr lvl="1"/>
            <a:r>
              <a:rPr lang="en-GB" sz="3200" dirty="0" smtClean="0"/>
              <a:t>Vendor’s layers can only contain non-contributed, vendor-specific packages</a:t>
            </a:r>
          </a:p>
          <a:p>
            <a:endParaRPr lang="en-US" dirty="0"/>
          </a:p>
        </p:txBody>
      </p:sp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6705600" y="1447800"/>
          <a:ext cx="2139583" cy="335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6" name="Visio" r:id="rId4" imgW="8595197" imgH="13459968" progId="">
                  <p:embed/>
                </p:oleObj>
              </mc:Choice>
              <mc:Fallback>
                <p:oleObj name="Visio" r:id="rId4" imgW="8595197" imgH="13459968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05600" y="1447800"/>
                        <a:ext cx="2139583" cy="335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Symbian OS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/>
              <a:t>UI Framework </a:t>
            </a:r>
            <a:r>
              <a:rPr lang="en-US" b="1" dirty="0" smtClean="0"/>
              <a:t>Layer</a:t>
            </a:r>
          </a:p>
          <a:p>
            <a:pPr lvl="1"/>
            <a:r>
              <a:rPr lang="en-US" dirty="0"/>
              <a:t>UI Framework layer provides the frameworks and libraries for constructing a user interface</a:t>
            </a:r>
            <a:endParaRPr lang="en-US" b="1" dirty="0" smtClean="0"/>
          </a:p>
          <a:p>
            <a:r>
              <a:rPr lang="en-US" b="1" dirty="0"/>
              <a:t>The Application Services </a:t>
            </a:r>
            <a:r>
              <a:rPr lang="en-US" b="1" dirty="0" smtClean="0"/>
              <a:t>Layer</a:t>
            </a:r>
          </a:p>
          <a:p>
            <a:pPr lvl="1"/>
            <a:r>
              <a:rPr lang="en-US" b="1" dirty="0" smtClean="0"/>
              <a:t>System-level services </a:t>
            </a:r>
            <a:r>
              <a:rPr lang="en-US" dirty="0"/>
              <a:t>Text Handling</a:t>
            </a:r>
            <a:endParaRPr lang="en-US" b="1" dirty="0" smtClean="0"/>
          </a:p>
          <a:p>
            <a:pPr lvl="1"/>
            <a:r>
              <a:rPr lang="en-US" b="1" dirty="0" smtClean="0"/>
              <a:t>Services </a:t>
            </a:r>
            <a:r>
              <a:rPr lang="en-US" b="1" dirty="0"/>
              <a:t>that support generic types of </a:t>
            </a:r>
            <a:r>
              <a:rPr lang="en-US" b="1" dirty="0" smtClean="0"/>
              <a:t>application, </a:t>
            </a:r>
            <a:r>
              <a:rPr lang="en-US" dirty="0"/>
              <a:t>Alarm </a:t>
            </a:r>
            <a:r>
              <a:rPr lang="en-US" dirty="0" smtClean="0"/>
              <a:t>Server, </a:t>
            </a:r>
            <a:r>
              <a:rPr lang="en-US" dirty="0"/>
              <a:t>data synchronization </a:t>
            </a:r>
            <a:r>
              <a:rPr lang="en-US" dirty="0" smtClean="0"/>
              <a:t>services, Printing Support </a:t>
            </a:r>
            <a:endParaRPr lang="en-US" b="1" dirty="0" smtClean="0"/>
          </a:p>
          <a:p>
            <a:pPr lvl="1"/>
            <a:r>
              <a:rPr lang="en-US" b="1" dirty="0" smtClean="0"/>
              <a:t>Services </a:t>
            </a:r>
            <a:r>
              <a:rPr lang="en-US" b="1" dirty="0"/>
              <a:t>based on more generic but application-centric </a:t>
            </a:r>
            <a:r>
              <a:rPr lang="en-US" b="1" dirty="0" smtClean="0"/>
              <a:t>technologies, </a:t>
            </a:r>
            <a:r>
              <a:rPr lang="en-US" dirty="0"/>
              <a:t>mail, messaging and browsing </a:t>
            </a:r>
            <a:endParaRPr lang="en-US" b="1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684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Symbian OS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The OS Services </a:t>
            </a:r>
            <a:r>
              <a:rPr lang="en-US" b="1" dirty="0" smtClean="0"/>
              <a:t>Layer </a:t>
            </a:r>
          </a:p>
          <a:p>
            <a:pPr lvl="1"/>
            <a:r>
              <a:rPr lang="en-US" dirty="0" smtClean="0"/>
              <a:t>generic operating system services</a:t>
            </a:r>
          </a:p>
          <a:p>
            <a:pPr lvl="1"/>
            <a:r>
              <a:rPr lang="en-US" dirty="0" smtClean="0"/>
              <a:t>communications </a:t>
            </a:r>
            <a:r>
              <a:rPr lang="en-US" dirty="0"/>
              <a:t>services</a:t>
            </a:r>
          </a:p>
          <a:p>
            <a:pPr lvl="1"/>
            <a:r>
              <a:rPr lang="en-US" dirty="0"/>
              <a:t>multimedia and graphics services</a:t>
            </a:r>
          </a:p>
          <a:p>
            <a:pPr lvl="1"/>
            <a:r>
              <a:rPr lang="en-US" dirty="0"/>
              <a:t>connectivity services.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38831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The Base Services </a:t>
            </a:r>
            <a:r>
              <a:rPr lang="en-US" b="1" dirty="0" smtClean="0"/>
              <a:t>Layer</a:t>
            </a:r>
          </a:p>
          <a:p>
            <a:r>
              <a:rPr lang="en-US" b="1" dirty="0"/>
              <a:t>The Kernel Services and Hardware Interface Layer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12817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Symbian – Architecture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All </a:t>
            </a:r>
            <a:r>
              <a:rPr lang="en-US" dirty="0"/>
              <a:t>the services provided by a layer are at a similar level of </a:t>
            </a:r>
            <a:r>
              <a:rPr lang="en-US" dirty="0" smtClean="0"/>
              <a:t>abstraction</a:t>
            </a:r>
          </a:p>
          <a:p>
            <a:r>
              <a:rPr lang="en-US" dirty="0" smtClean="0"/>
              <a:t>A </a:t>
            </a:r>
            <a:r>
              <a:rPr lang="en-US" dirty="0"/>
              <a:t>layer provides services to higher layers (‘upwards</a:t>
            </a:r>
            <a:r>
              <a:rPr lang="en-US" dirty="0" smtClean="0"/>
              <a:t>’)</a:t>
            </a:r>
          </a:p>
          <a:p>
            <a:r>
              <a:rPr lang="en-US" dirty="0" smtClean="0"/>
              <a:t>A </a:t>
            </a:r>
            <a:r>
              <a:rPr lang="en-US" dirty="0"/>
              <a:t>layer delegates tasks to lower layers (‘downwards</a:t>
            </a:r>
            <a:r>
              <a:rPr lang="en-US" dirty="0" smtClean="0"/>
              <a:t>’)</a:t>
            </a:r>
          </a:p>
          <a:p>
            <a:r>
              <a:rPr lang="en-US" dirty="0" smtClean="0"/>
              <a:t>Dependencies </a:t>
            </a:r>
            <a:r>
              <a:rPr lang="en-US" dirty="0"/>
              <a:t>flow consistently from higher layers to lower layers (</a:t>
            </a:r>
            <a:r>
              <a:rPr lang="en-US" dirty="0" smtClean="0"/>
              <a:t>but dependencies </a:t>
            </a:r>
            <a:r>
              <a:rPr lang="en-US" dirty="0"/>
              <a:t>are allowed sideways within </a:t>
            </a:r>
            <a:r>
              <a:rPr lang="en-US" dirty="0" smtClean="0"/>
              <a:t>layers)</a:t>
            </a:r>
          </a:p>
          <a:p>
            <a:r>
              <a:rPr lang="en-US" dirty="0" smtClean="0"/>
              <a:t>Requests </a:t>
            </a:r>
            <a:r>
              <a:rPr lang="en-US" dirty="0"/>
              <a:t>travel </a:t>
            </a:r>
            <a:r>
              <a:rPr lang="en-US" dirty="0" smtClean="0"/>
              <a:t>downwards</a:t>
            </a:r>
          </a:p>
          <a:p>
            <a:r>
              <a:rPr lang="en-US" dirty="0" smtClean="0"/>
              <a:t>Notifications </a:t>
            </a:r>
            <a:r>
              <a:rPr lang="en-US" dirty="0"/>
              <a:t>travel </a:t>
            </a:r>
            <a:r>
              <a:rPr lang="en-US" dirty="0" smtClean="0"/>
              <a:t>upwards</a:t>
            </a:r>
          </a:p>
          <a:p>
            <a:r>
              <a:rPr lang="en-US" dirty="0" smtClean="0"/>
              <a:t>Higher </a:t>
            </a:r>
            <a:r>
              <a:rPr lang="en-US" dirty="0"/>
              <a:t>layers abstract the services of lower layers away from </a:t>
            </a:r>
            <a:r>
              <a:rPr lang="en-US" dirty="0" smtClean="0"/>
              <a:t>machine centric</a:t>
            </a:r>
            <a:r>
              <a:rPr lang="en-US" dirty="0"/>
              <a:t> </a:t>
            </a:r>
            <a:r>
              <a:rPr lang="en-US" dirty="0" smtClean="0"/>
              <a:t>services </a:t>
            </a:r>
            <a:r>
              <a:rPr lang="en-US" dirty="0"/>
              <a:t>towards user-visible </a:t>
            </a:r>
            <a:r>
              <a:rPr lang="en-US" dirty="0" smtClean="0"/>
              <a:t>functionality</a:t>
            </a:r>
          </a:p>
          <a:p>
            <a:r>
              <a:rPr lang="en-US" dirty="0" smtClean="0"/>
              <a:t>A </a:t>
            </a:r>
            <a:r>
              <a:rPr lang="en-US" dirty="0"/>
              <a:t>layer provides services as far as possible via well-defined </a:t>
            </a:r>
            <a:r>
              <a:rPr lang="en-US" dirty="0" smtClean="0"/>
              <a:t>external interfaces</a:t>
            </a:r>
            <a:r>
              <a:rPr lang="en-US" dirty="0"/>
              <a:t>, which can be separated from the internal </a:t>
            </a:r>
            <a:r>
              <a:rPr lang="en-US" dirty="0" smtClean="0"/>
              <a:t>interfaces available </a:t>
            </a:r>
            <a:r>
              <a:rPr lang="en-US" dirty="0"/>
              <a:t>within the </a:t>
            </a:r>
            <a:r>
              <a:rPr lang="en-US" dirty="0" smtClean="0"/>
              <a:t>layer</a:t>
            </a:r>
          </a:p>
        </p:txBody>
      </p:sp>
    </p:spTree>
    <p:extLst>
      <p:ext uri="{BB962C8B-B14F-4D97-AF65-F5344CB8AC3E}">
        <p14:creationId xmlns:p14="http://schemas.microsoft.com/office/powerpoint/2010/main" val="14776373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Symbian – Architecture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219200"/>
            <a:ext cx="7315200" cy="5450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0419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2306</TotalTime>
  <Words>326</Words>
  <Application>Microsoft Office PowerPoint</Application>
  <PresentationFormat>On-screen Show (4:3)</PresentationFormat>
  <Paragraphs>63</Paragraphs>
  <Slides>9</Slides>
  <Notes>9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1" baseType="lpstr">
      <vt:lpstr>Office Theme</vt:lpstr>
      <vt:lpstr>Visio</vt:lpstr>
      <vt:lpstr>Lecture 11</vt:lpstr>
      <vt:lpstr>Symbian Design Patterns</vt:lpstr>
      <vt:lpstr>Symbian – Architecture</vt:lpstr>
      <vt:lpstr>Symbian – Foundation Layers</vt:lpstr>
      <vt:lpstr>Symbian OS Model</vt:lpstr>
      <vt:lpstr>Symbian OS Model</vt:lpstr>
      <vt:lpstr>PowerPoint Presentation</vt:lpstr>
      <vt:lpstr>Symbian – Architecture</vt:lpstr>
      <vt:lpstr>Symbian – Architecture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 8</dc:title>
  <dc:creator>Aziz</dc:creator>
  <cp:lastModifiedBy>Aziz</cp:lastModifiedBy>
  <cp:revision>156</cp:revision>
  <dcterms:created xsi:type="dcterms:W3CDTF">2011-03-01T12:40:37Z</dcterms:created>
  <dcterms:modified xsi:type="dcterms:W3CDTF">2011-10-21T11:20:44Z</dcterms:modified>
</cp:coreProperties>
</file>