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56" r:id="rId2"/>
    <p:sldId id="321" r:id="rId3"/>
    <p:sldId id="322" r:id="rId4"/>
    <p:sldId id="323" r:id="rId5"/>
    <p:sldId id="324" r:id="rId6"/>
    <p:sldId id="326" r:id="rId7"/>
    <p:sldId id="361" r:id="rId8"/>
    <p:sldId id="325" r:id="rId9"/>
    <p:sldId id="327" r:id="rId10"/>
    <p:sldId id="328"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56157" autoAdjust="0"/>
  </p:normalViewPr>
  <p:slideViewPr>
    <p:cSldViewPr>
      <p:cViewPr varScale="1">
        <p:scale>
          <a:sx n="43" d="100"/>
          <a:sy n="43" d="100"/>
        </p:scale>
        <p:origin x="-266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4AF2E30-1D56-468D-897C-2F5F74CD7553}" type="datetimeFigureOut">
              <a:rPr lang="en-US" smtClean="0"/>
              <a:pPr/>
              <a:t>10/21/2011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45CCFD4-C4EA-4819-B68A-59602057CC19}" type="slidenum">
              <a:rPr lang="en-US" smtClean="0"/>
              <a:pPr/>
              <a:t>‹#›</a:t>
            </a:fld>
            <a:endParaRPr lang="en-US"/>
          </a:p>
        </p:txBody>
      </p:sp>
    </p:spTree>
    <p:extLst>
      <p:ext uri="{BB962C8B-B14F-4D97-AF65-F5344CB8AC3E}">
        <p14:creationId xmlns:p14="http://schemas.microsoft.com/office/powerpoint/2010/main" val="20314584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9179AE-D095-41E2-B621-8CF0A93A23D9}" type="datetimeFigureOut">
              <a:rPr lang="en-US" smtClean="0"/>
              <a:pPr/>
              <a:t>10/21/2011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3100FF-8C4C-4532-8168-9B62A216ACC8}" type="slidenum">
              <a:rPr lang="en-US" smtClean="0"/>
              <a:pPr/>
              <a:t>‹#›</a:t>
            </a:fld>
            <a:endParaRPr lang="en-US"/>
          </a:p>
        </p:txBody>
      </p:sp>
    </p:spTree>
    <p:extLst>
      <p:ext uri="{BB962C8B-B14F-4D97-AF65-F5344CB8AC3E}">
        <p14:creationId xmlns:p14="http://schemas.microsoft.com/office/powerpoint/2010/main" val="16130898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smtClean="0"/>
          </a:p>
        </p:txBody>
      </p:sp>
      <p:sp>
        <p:nvSpPr>
          <p:cNvPr id="4" name="Slide Number Placeholder 3"/>
          <p:cNvSpPr>
            <a:spLocks noGrp="1"/>
          </p:cNvSpPr>
          <p:nvPr>
            <p:ph type="sldNum" sz="quarter" idx="10"/>
          </p:nvPr>
        </p:nvSpPr>
        <p:spPr/>
        <p:txBody>
          <a:bodyPr/>
          <a:lstStyle/>
          <a:p>
            <a:fld id="{DB3100FF-8C4C-4532-8168-9B62A216ACC8}"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DB3100FF-8C4C-4532-8168-9B62A216ACC8}"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DB3100FF-8C4C-4532-8168-9B62A216ACC8}"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DB3100FF-8C4C-4532-8168-9B62A216ACC8}"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Lecture 6</a:t>
            </a:r>
            <a:endParaRPr lang="en-US" dirty="0"/>
          </a:p>
        </p:txBody>
      </p:sp>
      <p:sp>
        <p:nvSpPr>
          <p:cNvPr id="3" name="Subtitle 2"/>
          <p:cNvSpPr>
            <a:spLocks noGrp="1"/>
          </p:cNvSpPr>
          <p:nvPr>
            <p:ph type="subTitle" idx="1"/>
          </p:nvPr>
        </p:nvSpPr>
        <p:spPr/>
        <p:txBody>
          <a:bodyPr/>
          <a:lstStyle/>
          <a:p>
            <a:r>
              <a:rPr lang="en-US" dirty="0" smtClean="0"/>
              <a:t>Composition of Mobile and Pervasive Computing</a:t>
            </a:r>
          </a:p>
          <a:p>
            <a:r>
              <a:rPr lang="en-US" dirty="0" smtClean="0"/>
              <a:t>CS710</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Pervasive Application Development</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There are fundamental reasons why pervasive application development is more difficult than conventional application development. </a:t>
            </a:r>
          </a:p>
          <a:p>
            <a:r>
              <a:rPr lang="en-US" dirty="0" smtClean="0"/>
              <a:t>End user devices, such as smart phones and PDAs, come in many varieties and have widely varying capabilities, both hardware (form factor, user interface hardware, processor, memory, and network bandwidth) and software (operating system, user interface software, services, and applications).</a:t>
            </a:r>
          </a:p>
          <a:p>
            <a:endParaRPr lang="en-US" dirty="0" smtClean="0"/>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Pervasive Application Development</a:t>
            </a:r>
            <a:endParaRPr lang="en-US" dirty="0"/>
          </a:p>
        </p:txBody>
      </p:sp>
      <p:sp>
        <p:nvSpPr>
          <p:cNvPr id="3" name="Content Placeholder 2"/>
          <p:cNvSpPr>
            <a:spLocks noGrp="1"/>
          </p:cNvSpPr>
          <p:nvPr>
            <p:ph idx="1"/>
          </p:nvPr>
        </p:nvSpPr>
        <p:spPr/>
        <p:txBody>
          <a:bodyPr>
            <a:normAutofit/>
          </a:bodyPr>
          <a:lstStyle/>
          <a:p>
            <a:r>
              <a:rPr lang="en-US" dirty="0" smtClean="0"/>
              <a:t>A context-aware application is one that is sensitive to the environment in which it is being used (e.g., the location or the particular user of the application). </a:t>
            </a:r>
          </a:p>
          <a:p>
            <a:r>
              <a:rPr lang="en-US" dirty="0" smtClean="0"/>
              <a:t>The application can use this information to customize itself to the particular location or the user. This implies the following technological requirements</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Pervasive Application Development</a:t>
            </a:r>
            <a:endParaRPr lang="en-US" dirty="0"/>
          </a:p>
        </p:txBody>
      </p:sp>
      <p:sp>
        <p:nvSpPr>
          <p:cNvPr id="3" name="Content Placeholder 2"/>
          <p:cNvSpPr>
            <a:spLocks noGrp="1"/>
          </p:cNvSpPr>
          <p:nvPr>
            <p:ph idx="1"/>
          </p:nvPr>
        </p:nvSpPr>
        <p:spPr/>
        <p:txBody>
          <a:bodyPr/>
          <a:lstStyle/>
          <a:p>
            <a:r>
              <a:rPr lang="en-US" dirty="0" smtClean="0"/>
              <a:t>Identifying and binding to data sources that provide the right information</a:t>
            </a:r>
          </a:p>
          <a:p>
            <a:r>
              <a:rPr lang="en-US" dirty="0" smtClean="0"/>
              <a:t>Composing the information from these sources to create information that is useful for an application </a:t>
            </a:r>
          </a:p>
          <a:p>
            <a:r>
              <a:rPr lang="en-US" dirty="0" smtClean="0"/>
              <a:t>Using that information in meaningful ways within the application itself</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Pervasive Application Development</a:t>
            </a:r>
            <a:endParaRPr lang="en-US" dirty="0"/>
          </a:p>
        </p:txBody>
      </p:sp>
      <p:sp>
        <p:nvSpPr>
          <p:cNvPr id="3" name="Content Placeholder 2"/>
          <p:cNvSpPr>
            <a:spLocks noGrp="1"/>
          </p:cNvSpPr>
          <p:nvPr>
            <p:ph idx="1"/>
          </p:nvPr>
        </p:nvSpPr>
        <p:spPr/>
        <p:txBody>
          <a:bodyPr>
            <a:normAutofit lnSpcReduction="10000"/>
          </a:bodyPr>
          <a:lstStyle/>
          <a:p>
            <a:r>
              <a:rPr lang="en-US" dirty="0" smtClean="0"/>
              <a:t>we will discuss the software engineering challenges and approaches to building pervasive applications with the characteristics discussed . </a:t>
            </a:r>
          </a:p>
          <a:p>
            <a:r>
              <a:rPr lang="en-US" dirty="0" smtClean="0"/>
              <a:t>Considers the application developer’s point of view (as opposed to the infrastructure developer’s) and discusses the programming models and tools that can support pervasive application development.</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Some Definitions</a:t>
            </a:r>
            <a:endParaRPr lang="en-US" dirty="0"/>
          </a:p>
        </p:txBody>
      </p:sp>
      <p:sp>
        <p:nvSpPr>
          <p:cNvPr id="3" name="Content Placeholder 2"/>
          <p:cNvSpPr>
            <a:spLocks noGrp="1"/>
          </p:cNvSpPr>
          <p:nvPr>
            <p:ph idx="1"/>
          </p:nvPr>
        </p:nvSpPr>
        <p:spPr/>
        <p:txBody>
          <a:bodyPr>
            <a:normAutofit/>
          </a:bodyPr>
          <a:lstStyle/>
          <a:p>
            <a:r>
              <a:rPr lang="en-US" dirty="0" smtClean="0"/>
              <a:t>A </a:t>
            </a:r>
            <a:r>
              <a:rPr lang="en-US" i="1" dirty="0" smtClean="0"/>
              <a:t>multi-device application </a:t>
            </a:r>
            <a:r>
              <a:rPr lang="en-US" dirty="0" smtClean="0"/>
              <a:t>is one that is able to execute on devices with different capabilities. </a:t>
            </a:r>
          </a:p>
          <a:p>
            <a:r>
              <a:rPr lang="en-US" dirty="0" smtClean="0"/>
              <a:t>A </a:t>
            </a:r>
            <a:r>
              <a:rPr lang="en-US" i="1" dirty="0" smtClean="0"/>
              <a:t>multimodal application </a:t>
            </a:r>
            <a:r>
              <a:rPr lang="en-US" dirty="0" smtClean="0"/>
              <a:t>is one that supports multiple user interface modalities such as GUI, voice, and a combination of the two.</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Some Definitions</a:t>
            </a:r>
            <a:endParaRPr lang="en-US" dirty="0"/>
          </a:p>
        </p:txBody>
      </p:sp>
      <p:sp>
        <p:nvSpPr>
          <p:cNvPr id="3" name="Content Placeholder 2"/>
          <p:cNvSpPr>
            <a:spLocks noGrp="1"/>
          </p:cNvSpPr>
          <p:nvPr>
            <p:ph idx="1"/>
          </p:nvPr>
        </p:nvSpPr>
        <p:spPr/>
        <p:txBody>
          <a:bodyPr>
            <a:normAutofit/>
          </a:bodyPr>
          <a:lstStyle/>
          <a:p>
            <a:r>
              <a:rPr lang="en-US" dirty="0" smtClean="0"/>
              <a:t>we consider only networked applications, because they represent the bulk of interesting and useful pervasive applications</a:t>
            </a:r>
          </a:p>
          <a:p>
            <a:r>
              <a:rPr lang="en-US" dirty="0" smtClean="0"/>
              <a:t>A </a:t>
            </a:r>
            <a:r>
              <a:rPr lang="en-US" i="1" dirty="0" smtClean="0"/>
              <a:t>device platform </a:t>
            </a:r>
            <a:r>
              <a:rPr lang="en-US" dirty="0" smtClean="0"/>
              <a:t>is the distributed software platform to  which a pervasive application is targeted.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Some Definitions</a:t>
            </a:r>
            <a:endParaRPr lang="en-US" dirty="0"/>
          </a:p>
        </p:txBody>
      </p:sp>
      <p:sp>
        <p:nvSpPr>
          <p:cNvPr id="3" name="Content Placeholder 2"/>
          <p:cNvSpPr>
            <a:spLocks noGrp="1"/>
          </p:cNvSpPr>
          <p:nvPr>
            <p:ph idx="1"/>
          </p:nvPr>
        </p:nvSpPr>
        <p:spPr/>
        <p:txBody>
          <a:bodyPr>
            <a:normAutofit lnSpcReduction="10000"/>
          </a:bodyPr>
          <a:lstStyle/>
          <a:p>
            <a:r>
              <a:rPr lang="en-US" dirty="0" smtClean="0"/>
              <a:t>A </a:t>
            </a:r>
            <a:r>
              <a:rPr lang="en-US" i="1" dirty="0" smtClean="0"/>
              <a:t>thin-client application </a:t>
            </a:r>
            <a:r>
              <a:rPr lang="en-US" dirty="0" smtClean="0"/>
              <a:t>is a networked application in which the user interface rendering component is executing on the user’s device, whereas the rest of the application is executing on a networked computer. </a:t>
            </a:r>
          </a:p>
          <a:p>
            <a:r>
              <a:rPr lang="en-US" dirty="0" smtClean="0"/>
              <a:t>A </a:t>
            </a:r>
            <a:r>
              <a:rPr lang="en-US" i="1" dirty="0" smtClean="0"/>
              <a:t>thick-client application, </a:t>
            </a:r>
            <a:r>
              <a:rPr lang="en-US" dirty="0" smtClean="0"/>
              <a:t>on the other hand, has significant application components executing on the user’s device. </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Some Definitions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well-known MVC application structure</a:t>
            </a:r>
          </a:p>
          <a:p>
            <a:r>
              <a:rPr lang="en-US" dirty="0" smtClean="0"/>
              <a:t>The </a:t>
            </a:r>
            <a:r>
              <a:rPr lang="en-US" i="1" dirty="0" smtClean="0"/>
              <a:t>view </a:t>
            </a:r>
            <a:r>
              <a:rPr lang="en-US" dirty="0" smtClean="0"/>
              <a:t>represents the presentation, and the </a:t>
            </a:r>
            <a:r>
              <a:rPr lang="en-US" i="1" dirty="0" smtClean="0"/>
              <a:t>controller r</a:t>
            </a:r>
            <a:r>
              <a:rPr lang="en-US" dirty="0" smtClean="0"/>
              <a:t>epresents the application flow, including the navigation, validation, error handling, and event handling. </a:t>
            </a:r>
          </a:p>
          <a:p>
            <a:r>
              <a:rPr lang="en-US" dirty="0" smtClean="0"/>
              <a:t>The view and the controller together deal with the user interaction of the application. </a:t>
            </a:r>
          </a:p>
          <a:p>
            <a:r>
              <a:rPr lang="en-US" dirty="0" smtClean="0"/>
              <a:t>The </a:t>
            </a:r>
            <a:r>
              <a:rPr lang="en-US" i="1" dirty="0" smtClean="0"/>
              <a:t>model </a:t>
            </a:r>
            <a:r>
              <a:rPr lang="en-US" dirty="0" smtClean="0"/>
              <a:t>component includes the application logic as well as the data underlying the application logic.</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Some Definitions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A </a:t>
            </a:r>
            <a:r>
              <a:rPr lang="en-US" i="1" dirty="0" err="1" smtClean="0"/>
              <a:t>disconnectable</a:t>
            </a:r>
            <a:r>
              <a:rPr lang="en-US" i="1" dirty="0" smtClean="0"/>
              <a:t> application </a:t>
            </a:r>
            <a:r>
              <a:rPr lang="en-US" dirty="0" smtClean="0"/>
              <a:t>is one that is able to continue to execute when there are different levels of connectivity between the different components of the application.</a:t>
            </a:r>
          </a:p>
          <a:p>
            <a:r>
              <a:rPr lang="en-US" dirty="0" smtClean="0"/>
              <a:t>The attributes of the environment of an application are referred to as the </a:t>
            </a:r>
            <a:r>
              <a:rPr lang="en-US" i="1" dirty="0" smtClean="0"/>
              <a:t>context  </a:t>
            </a:r>
            <a:r>
              <a:rPr lang="en-US" dirty="0" smtClean="0"/>
              <a:t>of the application. </a:t>
            </a:r>
          </a:p>
          <a:p>
            <a:r>
              <a:rPr lang="en-US" dirty="0" smtClean="0"/>
              <a:t>The context of an application includes some of the user’s significant attributes, such as location, destination, the identities of other people in the vicinity, and the attributes of the task being performed, such as the objective and the artifacts necessary for the task. </a:t>
            </a:r>
          </a:p>
          <a:p>
            <a:r>
              <a:rPr lang="en-US" dirty="0" smtClean="0"/>
              <a:t>A </a:t>
            </a:r>
            <a:r>
              <a:rPr lang="en-US" i="1" dirty="0" smtClean="0"/>
              <a:t>context-aware application </a:t>
            </a:r>
            <a:r>
              <a:rPr lang="en-US" dirty="0" smtClean="0"/>
              <a:t>is one that is able to sense some aspects of the environment in which it is executing and adapt its behavior to the sensed environment.</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5184</TotalTime>
  <Words>559</Words>
  <Application>Microsoft Office PowerPoint</Application>
  <PresentationFormat>On-screen Show (4:3)</PresentationFormat>
  <Paragraphs>45</Paragraphs>
  <Slides>10</Slides>
  <Notes>10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Lecture 6</vt:lpstr>
      <vt:lpstr>Pervasive Application Development</vt:lpstr>
      <vt:lpstr>Pervasive Application Development</vt:lpstr>
      <vt:lpstr>Pervasive Application Development</vt:lpstr>
      <vt:lpstr>Some Definitions</vt:lpstr>
      <vt:lpstr>Some Definitions</vt:lpstr>
      <vt:lpstr>Some Definitions</vt:lpstr>
      <vt:lpstr>Some Definitions</vt:lpstr>
      <vt:lpstr>Some Definitions</vt:lpstr>
      <vt:lpstr>Pervasive Application Development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1</dc:title>
  <dc:creator>Aziz</dc:creator>
  <cp:lastModifiedBy>Aziz</cp:lastModifiedBy>
  <cp:revision>417</cp:revision>
  <dcterms:created xsi:type="dcterms:W3CDTF">2006-08-16T00:00:00Z</dcterms:created>
  <dcterms:modified xsi:type="dcterms:W3CDTF">2011-10-21T11:18:09Z</dcterms:modified>
</cp:coreProperties>
</file>