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60" r:id="rId3"/>
    <p:sldId id="261" r:id="rId4"/>
    <p:sldId id="263" r:id="rId5"/>
    <p:sldId id="264" r:id="rId6"/>
    <p:sldId id="267" r:id="rId7"/>
    <p:sldId id="271" r:id="rId8"/>
    <p:sldId id="272" r:id="rId9"/>
    <p:sldId id="289" r:id="rId10"/>
    <p:sldId id="268" r:id="rId11"/>
    <p:sldId id="275" r:id="rId12"/>
    <p:sldId id="276" r:id="rId13"/>
    <p:sldId id="277" r:id="rId14"/>
    <p:sldId id="278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64970" autoAdjust="0"/>
  </p:normalViewPr>
  <p:slideViewPr>
    <p:cSldViewPr>
      <p:cViewPr varScale="1">
        <p:scale>
          <a:sx n="51" d="100"/>
          <a:sy n="51" d="100"/>
        </p:scale>
        <p:origin x="-242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AE2344-87AF-46E4-8543-D86D8ABB2880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5655FB-CBB4-4F29-A7FD-4A4381974B1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933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100FF-8C4C-4532-8168-9B62A216ACC8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6236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Lecture 10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Mobile Platform for Pervasive Software Development</a:t>
            </a:r>
          </a:p>
          <a:p>
            <a:r>
              <a:rPr lang="en-US" dirty="0" smtClean="0"/>
              <a:t>CS710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Symbian</a:t>
            </a:r>
            <a:r>
              <a:rPr lang="en-US" b="1" dirty="0" smtClean="0"/>
              <a:t> – Architecture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b="1" dirty="0" smtClean="0"/>
              <a:t>System Model Structure - Technology domains and packages</a:t>
            </a:r>
          </a:p>
          <a:p>
            <a:pPr lvl="1"/>
            <a:r>
              <a:rPr lang="en-US" dirty="0" smtClean="0"/>
              <a:t>The system model reflects the organization of a modular software stack</a:t>
            </a:r>
          </a:p>
          <a:p>
            <a:pPr lvl="1"/>
            <a:r>
              <a:rPr lang="en-GB" sz="1900" b="1" dirty="0" smtClean="0">
                <a:solidFill>
                  <a:schemeClr val="accent1"/>
                </a:solidFill>
              </a:rPr>
              <a:t>Layers</a:t>
            </a:r>
            <a:r>
              <a:rPr lang="en-GB" sz="1900" dirty="0" smtClean="0"/>
              <a:t> are the fundamental </a:t>
            </a:r>
            <a:r>
              <a:rPr lang="en-GB" sz="1900" i="1" dirty="0" smtClean="0"/>
              <a:t>stacking</a:t>
            </a:r>
            <a:r>
              <a:rPr lang="en-GB" sz="1900" dirty="0" smtClean="0"/>
              <a:t> of software</a:t>
            </a:r>
          </a:p>
          <a:p>
            <a:pPr lvl="2"/>
            <a:r>
              <a:rPr lang="en-GB" sz="1600" dirty="0" smtClean="0"/>
              <a:t>Each layer abstracts the ones below</a:t>
            </a:r>
          </a:p>
          <a:p>
            <a:pPr lvl="1"/>
            <a:r>
              <a:rPr lang="en-GB" sz="2000" b="1" dirty="0" smtClean="0">
                <a:solidFill>
                  <a:schemeClr val="accent1"/>
                </a:solidFill>
              </a:rPr>
              <a:t>Levels</a:t>
            </a:r>
            <a:r>
              <a:rPr lang="en-GB" sz="2000" dirty="0" smtClean="0"/>
              <a:t> within layers group packages by intended audience</a:t>
            </a:r>
          </a:p>
          <a:p>
            <a:pPr lvl="1"/>
            <a:r>
              <a:rPr lang="en-GB" sz="1900" b="1" dirty="0" smtClean="0">
                <a:solidFill>
                  <a:schemeClr val="accent1"/>
                </a:solidFill>
              </a:rPr>
              <a:t>Packages</a:t>
            </a:r>
            <a:r>
              <a:rPr lang="en-GB" sz="1900" dirty="0" smtClean="0"/>
              <a:t> are self-contained </a:t>
            </a:r>
            <a:r>
              <a:rPr lang="en-GB" sz="1900" i="1" dirty="0" smtClean="0"/>
              <a:t>technologies</a:t>
            </a:r>
          </a:p>
          <a:p>
            <a:pPr lvl="2"/>
            <a:r>
              <a:rPr lang="en-GB" sz="1600" b="1" dirty="0" smtClean="0">
                <a:solidFill>
                  <a:schemeClr val="accent1"/>
                </a:solidFill>
              </a:rPr>
              <a:t>Levels</a:t>
            </a:r>
            <a:r>
              <a:rPr lang="en-GB" sz="1600" dirty="0" smtClean="0"/>
              <a:t> within packages show their internal software stack</a:t>
            </a:r>
          </a:p>
          <a:p>
            <a:pPr lvl="1"/>
            <a:r>
              <a:rPr lang="en-GB" sz="1900" b="1" dirty="0" smtClean="0">
                <a:solidFill>
                  <a:schemeClr val="accent1"/>
                </a:solidFill>
              </a:rPr>
              <a:t>Collections</a:t>
            </a:r>
            <a:r>
              <a:rPr lang="en-GB" sz="1900" dirty="0" smtClean="0"/>
              <a:t> are logical groupings of </a:t>
            </a:r>
            <a:r>
              <a:rPr lang="en-GB" sz="1900" i="1" dirty="0" smtClean="0"/>
              <a:t>related</a:t>
            </a:r>
            <a:r>
              <a:rPr lang="en-GB" sz="1900" dirty="0" smtClean="0"/>
              <a:t> components</a:t>
            </a:r>
          </a:p>
          <a:p>
            <a:pPr lvl="1"/>
            <a:r>
              <a:rPr lang="en-GB" sz="1900" b="1" dirty="0" smtClean="0">
                <a:solidFill>
                  <a:schemeClr val="accent1"/>
                </a:solidFill>
              </a:rPr>
              <a:t>Components</a:t>
            </a:r>
            <a:r>
              <a:rPr lang="en-GB" sz="1900" dirty="0" smtClean="0"/>
              <a:t> are the </a:t>
            </a:r>
            <a:r>
              <a:rPr lang="en-GB" sz="1900" i="1" dirty="0" smtClean="0"/>
              <a:t>atomic</a:t>
            </a:r>
            <a:r>
              <a:rPr lang="en-GB" sz="1900" dirty="0" smtClean="0"/>
              <a:t> unit of software architecture</a:t>
            </a:r>
          </a:p>
          <a:p>
            <a:pPr lvl="2"/>
            <a:endParaRPr lang="en-US" dirty="0" smtClean="0"/>
          </a:p>
          <a:p>
            <a:pPr lvl="2"/>
            <a:endParaRPr lang="en-US" b="1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Symbian</a:t>
            </a:r>
            <a:r>
              <a:rPr lang="en-US" b="1" dirty="0" smtClean="0"/>
              <a:t> – Foundation Layers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6705600" cy="4525963"/>
          </a:xfrm>
        </p:spPr>
        <p:txBody>
          <a:bodyPr>
            <a:normAutofit fontScale="92500" lnSpcReduction="10000"/>
          </a:bodyPr>
          <a:lstStyle/>
          <a:p>
            <a:r>
              <a:rPr lang="en-GB" dirty="0" smtClean="0"/>
              <a:t>Three </a:t>
            </a:r>
            <a:r>
              <a:rPr lang="en-GB" dirty="0" err="1" smtClean="0"/>
              <a:t>Symbian</a:t>
            </a:r>
            <a:r>
              <a:rPr lang="en-GB" dirty="0" smtClean="0"/>
              <a:t> Foundation </a:t>
            </a:r>
            <a:r>
              <a:rPr lang="en-GB" b="1" dirty="0" smtClean="0"/>
              <a:t>Device</a:t>
            </a:r>
            <a:r>
              <a:rPr lang="en-GB" dirty="0" smtClean="0"/>
              <a:t> layers:</a:t>
            </a:r>
            <a:br>
              <a:rPr lang="en-GB" dirty="0" smtClean="0"/>
            </a:br>
            <a:r>
              <a:rPr lang="en-GB" i="1" dirty="0" smtClean="0"/>
              <a:t>OS</a:t>
            </a:r>
            <a:r>
              <a:rPr lang="en-GB" dirty="0" smtClean="0"/>
              <a:t>, </a:t>
            </a:r>
            <a:r>
              <a:rPr lang="en-GB" i="1" dirty="0" smtClean="0"/>
              <a:t>Middleware</a:t>
            </a:r>
            <a:r>
              <a:rPr lang="en-GB" dirty="0" smtClean="0"/>
              <a:t> and </a:t>
            </a:r>
            <a:r>
              <a:rPr lang="en-GB" i="1" dirty="0" smtClean="0"/>
              <a:t>Applications</a:t>
            </a:r>
          </a:p>
          <a:p>
            <a:r>
              <a:rPr lang="en-GB" dirty="0" smtClean="0"/>
              <a:t>Additional layers may be added with Architecture Council approval</a:t>
            </a:r>
          </a:p>
          <a:p>
            <a:r>
              <a:rPr lang="en-GB" dirty="0" smtClean="0"/>
              <a:t>Vendors may add their own layers if needed</a:t>
            </a:r>
          </a:p>
          <a:p>
            <a:pPr lvl="1"/>
            <a:r>
              <a:rPr lang="en-GB" sz="3200" dirty="0" smtClean="0"/>
              <a:t>Vendor’s layers can only contain non-contributed, vendor-specific packages</a:t>
            </a:r>
          </a:p>
          <a:p>
            <a:endParaRPr lang="en-US" dirty="0"/>
          </a:p>
        </p:txBody>
      </p:sp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6705600" y="1447800"/>
          <a:ext cx="2139583" cy="335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Visio" r:id="rId4" imgW="8595197" imgH="13459968" progId="">
                  <p:embed/>
                </p:oleObj>
              </mc:Choice>
              <mc:Fallback>
                <p:oleObj name="Visio" r:id="rId4" imgW="8595197" imgH="13459968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05600" y="1447800"/>
                        <a:ext cx="2139583" cy="335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Foundation Device Layers – 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lnSpc>
                <a:spcPct val="90000"/>
              </a:lnSpc>
            </a:pPr>
            <a:r>
              <a:rPr lang="en-GB" dirty="0" smtClean="0"/>
              <a:t>Provides APIs that abstract the hardware platform</a:t>
            </a:r>
          </a:p>
          <a:p>
            <a:pPr lvl="1">
              <a:lnSpc>
                <a:spcPct val="90000"/>
              </a:lnSpc>
            </a:pPr>
            <a:r>
              <a:rPr lang="en-GB" dirty="0" smtClean="0"/>
              <a:t>Allowing higher layers to be isolated from hardware</a:t>
            </a:r>
            <a:br>
              <a:rPr lang="en-GB" dirty="0" smtClean="0"/>
            </a:br>
            <a:r>
              <a:rPr lang="en-GB" dirty="0" smtClean="0"/>
              <a:t>changes</a:t>
            </a:r>
          </a:p>
          <a:p>
            <a:pPr>
              <a:lnSpc>
                <a:spcPct val="90000"/>
              </a:lnSpc>
            </a:pPr>
            <a:r>
              <a:rPr lang="en-GB" dirty="0" smtClean="0"/>
              <a:t>Contains lower-level APIs that are not hardware abstractions, but are used within the OS layer</a:t>
            </a:r>
          </a:p>
          <a:p>
            <a:pPr>
              <a:lnSpc>
                <a:spcPct val="90000"/>
              </a:lnSpc>
            </a:pPr>
            <a:r>
              <a:rPr lang="en-GB" dirty="0" smtClean="0"/>
              <a:t>Sufficient to develop a test platform</a:t>
            </a:r>
          </a:p>
          <a:p>
            <a:pPr>
              <a:lnSpc>
                <a:spcPct val="90000"/>
              </a:lnSpc>
            </a:pPr>
            <a:r>
              <a:rPr lang="en-GB" dirty="0" smtClean="0"/>
              <a:t>Two levels:</a:t>
            </a:r>
          </a:p>
          <a:p>
            <a:pPr lvl="1">
              <a:lnSpc>
                <a:spcPct val="90000"/>
              </a:lnSpc>
            </a:pPr>
            <a:r>
              <a:rPr lang="en-GB" i="1" dirty="0" smtClean="0">
                <a:solidFill>
                  <a:schemeClr val="accent1"/>
                </a:solidFill>
              </a:rPr>
              <a:t>hw</a:t>
            </a:r>
            <a:r>
              <a:rPr lang="en-GB" dirty="0" smtClean="0"/>
              <a:t>: The kernel, interfaces to the hardware and user-side services</a:t>
            </a:r>
          </a:p>
          <a:p>
            <a:pPr lvl="2">
              <a:lnSpc>
                <a:spcPct val="90000"/>
              </a:lnSpc>
            </a:pPr>
            <a:r>
              <a:rPr lang="en-GB" dirty="0" smtClean="0"/>
              <a:t>This level is sufficient to be an operating system (</a:t>
            </a:r>
            <a:r>
              <a:rPr lang="en-GB" dirty="0" err="1" smtClean="0"/>
              <a:t>filesystems</a:t>
            </a:r>
            <a:r>
              <a:rPr lang="en-GB" dirty="0" smtClean="0"/>
              <a:t>, essential drivers, program execution model)</a:t>
            </a:r>
          </a:p>
          <a:p>
            <a:pPr lvl="1">
              <a:lnSpc>
                <a:spcPct val="90000"/>
              </a:lnSpc>
            </a:pPr>
            <a:r>
              <a:rPr lang="en-GB" i="1" dirty="0" smtClean="0">
                <a:solidFill>
                  <a:schemeClr val="accent1"/>
                </a:solidFill>
              </a:rPr>
              <a:t>services</a:t>
            </a:r>
            <a:r>
              <a:rPr lang="en-GB" dirty="0" smtClean="0"/>
              <a:t>: Essential services necessary for a phone</a:t>
            </a:r>
          </a:p>
          <a:p>
            <a:pPr lvl="2">
              <a:lnSpc>
                <a:spcPct val="90000"/>
              </a:lnSpc>
            </a:pPr>
            <a:r>
              <a:rPr lang="en-GB" dirty="0" smtClean="0"/>
              <a:t>Contains communications, text and data handling, graphics, etc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b="1" dirty="0" smtClean="0"/>
              <a:t>Foundation Device Layers – Middleware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GB" sz="2000" dirty="0" smtClean="0"/>
              <a:t>Provides higher-level generic APIs usable by programs in the application layer</a:t>
            </a:r>
          </a:p>
          <a:p>
            <a:pPr>
              <a:lnSpc>
                <a:spcPct val="90000"/>
              </a:lnSpc>
            </a:pPr>
            <a:r>
              <a:rPr lang="en-GB" sz="2000" dirty="0" smtClean="0"/>
              <a:t>Includes native UI frameworks, application lifecycle, higher-level protocols and data handling, etc</a:t>
            </a:r>
          </a:p>
          <a:p>
            <a:pPr>
              <a:lnSpc>
                <a:spcPct val="90000"/>
              </a:lnSpc>
            </a:pPr>
            <a:r>
              <a:rPr lang="en-GB" sz="2000" dirty="0" smtClean="0"/>
              <a:t>Middleware components are independent of the hardware platform</a:t>
            </a:r>
          </a:p>
          <a:p>
            <a:pPr lvl="1">
              <a:lnSpc>
                <a:spcPct val="90000"/>
              </a:lnSpc>
            </a:pPr>
            <a:r>
              <a:rPr lang="en-GB" sz="2000" dirty="0" smtClean="0"/>
              <a:t>MW APIs are not used by the OS layer</a:t>
            </a:r>
          </a:p>
          <a:p>
            <a:pPr>
              <a:lnSpc>
                <a:spcPct val="90000"/>
              </a:lnSpc>
            </a:pPr>
            <a:r>
              <a:rPr lang="en-GB" sz="2000" dirty="0" smtClean="0"/>
              <a:t>Two levels:</a:t>
            </a:r>
          </a:p>
          <a:p>
            <a:pPr lvl="1">
              <a:lnSpc>
                <a:spcPct val="90000"/>
              </a:lnSpc>
            </a:pPr>
            <a:r>
              <a:rPr lang="en-GB" sz="2000" i="1" dirty="0" smtClean="0">
                <a:solidFill>
                  <a:schemeClr val="accent1"/>
                </a:solidFill>
              </a:rPr>
              <a:t>generic</a:t>
            </a:r>
            <a:r>
              <a:rPr lang="en-GB" sz="2000" dirty="0" smtClean="0"/>
              <a:t>: Services intended for </a:t>
            </a:r>
            <a:r>
              <a:rPr lang="en-GB" sz="2000" i="1" dirty="0" smtClean="0"/>
              <a:t>any</a:t>
            </a:r>
            <a:r>
              <a:rPr lang="en-GB" sz="2000" dirty="0" smtClean="0"/>
              <a:t> class of application</a:t>
            </a:r>
          </a:p>
          <a:p>
            <a:pPr lvl="2">
              <a:lnSpc>
                <a:spcPct val="90000"/>
              </a:lnSpc>
              <a:buFontTx/>
              <a:buNone/>
            </a:pPr>
            <a:r>
              <a:rPr lang="en-GB" sz="1600" b="1" dirty="0" smtClean="0">
                <a:solidFill>
                  <a:srgbClr val="0033CC"/>
                </a:solidFill>
              </a:rPr>
              <a:t>Examples:</a:t>
            </a:r>
            <a:r>
              <a:rPr lang="en-GB" sz="1600" dirty="0" smtClean="0"/>
              <a:t> Text entry, security and GUI widgets are expected to be used by </a:t>
            </a:r>
            <a:br>
              <a:rPr lang="en-GB" sz="1600" dirty="0" smtClean="0"/>
            </a:br>
            <a:r>
              <a:rPr lang="en-GB" sz="1600" dirty="0" smtClean="0"/>
              <a:t>most apps</a:t>
            </a:r>
          </a:p>
          <a:p>
            <a:pPr lvl="2">
              <a:lnSpc>
                <a:spcPct val="90000"/>
              </a:lnSpc>
            </a:pPr>
            <a:r>
              <a:rPr lang="en-GB" sz="1600" dirty="0" smtClean="0"/>
              <a:t>This level and below is a general purpose computer</a:t>
            </a:r>
          </a:p>
          <a:p>
            <a:pPr lvl="1">
              <a:lnSpc>
                <a:spcPct val="90000"/>
              </a:lnSpc>
            </a:pPr>
            <a:r>
              <a:rPr lang="en-GB" sz="2000" i="1" dirty="0" smtClean="0">
                <a:solidFill>
                  <a:schemeClr val="accent1"/>
                </a:solidFill>
              </a:rPr>
              <a:t>specific</a:t>
            </a:r>
            <a:r>
              <a:rPr lang="en-GB" sz="2000" dirty="0" smtClean="0"/>
              <a:t>: Services intended for a </a:t>
            </a:r>
            <a:r>
              <a:rPr lang="en-GB" sz="2000" i="1" dirty="0" smtClean="0"/>
              <a:t>specific </a:t>
            </a:r>
            <a:r>
              <a:rPr lang="en-GB" sz="2000" dirty="0" smtClean="0"/>
              <a:t>class of application</a:t>
            </a:r>
          </a:p>
          <a:p>
            <a:pPr lvl="2">
              <a:lnSpc>
                <a:spcPct val="90000"/>
              </a:lnSpc>
              <a:buFontTx/>
              <a:buNone/>
            </a:pPr>
            <a:r>
              <a:rPr lang="en-GB" sz="1600" b="1" dirty="0" smtClean="0">
                <a:solidFill>
                  <a:srgbClr val="0033CC"/>
                </a:solidFill>
              </a:rPr>
              <a:t>Examples:</a:t>
            </a:r>
            <a:r>
              <a:rPr lang="en-GB" sz="1600" dirty="0" smtClean="0"/>
              <a:t> Presence is mainly used by instant messaging apps, the Phone Server is expected to only be used by a Phone application</a:t>
            </a:r>
          </a:p>
          <a:p>
            <a:pPr lvl="2">
              <a:lnSpc>
                <a:spcPct val="90000"/>
              </a:lnSpc>
            </a:pPr>
            <a:r>
              <a:rPr lang="en-GB" sz="1600" dirty="0" smtClean="0"/>
              <a:t>This level and below is sufficient for phone application development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Foundation Device Layers – Applications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dirty="0" smtClean="0"/>
              <a:t>Primarily contains interactive UI applications </a:t>
            </a:r>
          </a:p>
          <a:p>
            <a:r>
              <a:rPr lang="en-GB" dirty="0" smtClean="0"/>
              <a:t>Includes non-interactive applications (</a:t>
            </a:r>
            <a:r>
              <a:rPr lang="en-GB" i="1" dirty="0" smtClean="0"/>
              <a:t>daemons</a:t>
            </a:r>
            <a:r>
              <a:rPr lang="en-GB" dirty="0" smtClean="0"/>
              <a:t>) that</a:t>
            </a:r>
            <a:br>
              <a:rPr lang="en-GB" dirty="0" smtClean="0"/>
            </a:br>
            <a:r>
              <a:rPr lang="en-GB" dirty="0" smtClean="0"/>
              <a:t>respond to events from other than the device user (e.g. from a PC). </a:t>
            </a:r>
          </a:p>
          <a:p>
            <a:r>
              <a:rPr lang="en-GB" dirty="0" smtClean="0"/>
              <a:t>Two levels:</a:t>
            </a:r>
          </a:p>
          <a:p>
            <a:pPr lvl="1"/>
            <a:r>
              <a:rPr lang="en-GB" sz="3200" i="1" dirty="0" smtClean="0">
                <a:solidFill>
                  <a:schemeClr val="accent1"/>
                </a:solidFill>
              </a:rPr>
              <a:t>services</a:t>
            </a:r>
            <a:r>
              <a:rPr lang="en-GB" sz="3200" dirty="0" smtClean="0"/>
              <a:t>: Non-interactive applications, services provided to other packages</a:t>
            </a:r>
          </a:p>
          <a:p>
            <a:pPr lvl="2"/>
            <a:r>
              <a:rPr lang="en-GB" sz="2200" dirty="0" smtClean="0"/>
              <a:t>This level and below is sufficient to create applications which work together</a:t>
            </a:r>
          </a:p>
          <a:p>
            <a:pPr lvl="1"/>
            <a:r>
              <a:rPr lang="en-GB" sz="3200" i="1" dirty="0" smtClean="0">
                <a:solidFill>
                  <a:schemeClr val="accent1"/>
                </a:solidFill>
              </a:rPr>
              <a:t>apps</a:t>
            </a:r>
            <a:r>
              <a:rPr lang="en-GB" sz="3200" dirty="0" smtClean="0"/>
              <a:t>: Applications which interact with the user</a:t>
            </a:r>
          </a:p>
          <a:p>
            <a:pPr lvl="2"/>
            <a:r>
              <a:rPr lang="en-GB" sz="2200" dirty="0" smtClean="0"/>
              <a:t>This level and below is the full set of software on the device</a:t>
            </a:r>
          </a:p>
          <a:p>
            <a:pPr lvl="1"/>
            <a:r>
              <a:rPr lang="en-GB" sz="3200" dirty="0" smtClean="0"/>
              <a:t>Packages which </a:t>
            </a:r>
            <a:r>
              <a:rPr lang="en-GB" sz="3200" b="1" dirty="0" smtClean="0">
                <a:solidFill>
                  <a:schemeClr val="accent1"/>
                </a:solidFill>
              </a:rPr>
              <a:t>span</a:t>
            </a:r>
            <a:r>
              <a:rPr lang="en-GB" sz="3200" dirty="0" smtClean="0"/>
              <a:t> both levels provide user-facing applications </a:t>
            </a:r>
            <a:r>
              <a:rPr lang="en-GB" sz="3200" i="1" dirty="0" smtClean="0"/>
              <a:t>and</a:t>
            </a:r>
            <a:r>
              <a:rPr lang="en-GB" sz="3200" dirty="0" smtClean="0"/>
              <a:t> services to other applications.</a:t>
            </a:r>
          </a:p>
          <a:p>
            <a:pPr lvl="2">
              <a:buFontTx/>
              <a:buNone/>
            </a:pPr>
            <a:r>
              <a:rPr lang="en-GB" sz="2200" b="1" dirty="0" smtClean="0">
                <a:solidFill>
                  <a:srgbClr val="0033CC"/>
                </a:solidFill>
              </a:rPr>
              <a:t>Example:</a:t>
            </a:r>
            <a:r>
              <a:rPr lang="en-GB" sz="2200" dirty="0" smtClean="0"/>
              <a:t> Contacts Apps provides the user-facing Phonebook application, plus the Contact Model which has an API  for programmatically accessing contacts.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Hardware Platforms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Projected Shipment</a:t>
            </a:r>
          </a:p>
          <a:p>
            <a:pPr lvl="1"/>
            <a:r>
              <a:rPr lang="en-US" dirty="0" smtClean="0"/>
              <a:t>Cell Phones: Little above 1600M</a:t>
            </a:r>
          </a:p>
          <a:p>
            <a:pPr lvl="1"/>
            <a:r>
              <a:rPr lang="en-US" dirty="0" smtClean="0"/>
              <a:t>Smart Phones: 400M</a:t>
            </a:r>
          </a:p>
          <a:p>
            <a:pPr lvl="1"/>
            <a:r>
              <a:rPr lang="en-US" dirty="0" smtClean="0"/>
              <a:t>Laptops: 200M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Operating Systems for </a:t>
            </a:r>
            <a:r>
              <a:rPr lang="en-US" b="1" dirty="0" err="1" smtClean="0"/>
              <a:t>Smartphones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Symbian</a:t>
            </a:r>
            <a:endParaRPr lang="en-US" dirty="0"/>
          </a:p>
          <a:p>
            <a:r>
              <a:rPr lang="en-US" dirty="0" smtClean="0"/>
              <a:t>Windows Mobile</a:t>
            </a:r>
          </a:p>
          <a:p>
            <a:r>
              <a:rPr lang="en-US" dirty="0" smtClean="0"/>
              <a:t>Blackberry OS</a:t>
            </a:r>
          </a:p>
          <a:p>
            <a:r>
              <a:rPr lang="en-US" dirty="0" smtClean="0"/>
              <a:t>Android</a:t>
            </a:r>
          </a:p>
          <a:p>
            <a:r>
              <a:rPr lang="en-US" dirty="0" err="1" smtClean="0"/>
              <a:t>iOS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Hardware Platforms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219200"/>
            <a:ext cx="8687399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Symbian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Developed by </a:t>
            </a:r>
            <a:r>
              <a:rPr lang="en-US" dirty="0" err="1" smtClean="0"/>
              <a:t>Symbian</a:t>
            </a:r>
            <a:r>
              <a:rPr lang="en-US" dirty="0" smtClean="0"/>
              <a:t> Ltd and runs exclusively on ARM processors</a:t>
            </a:r>
          </a:p>
          <a:p>
            <a:pPr lvl="1"/>
            <a:r>
              <a:rPr lang="en-US" dirty="0" smtClean="0"/>
              <a:t>An unreleased x86 version exists</a:t>
            </a:r>
          </a:p>
          <a:p>
            <a:r>
              <a:rPr lang="en-US" dirty="0" smtClean="0"/>
              <a:t>Successor to </a:t>
            </a:r>
            <a:r>
              <a:rPr lang="en-US" dirty="0" err="1" smtClean="0"/>
              <a:t>Symbian</a:t>
            </a:r>
            <a:r>
              <a:rPr lang="en-US" dirty="0" smtClean="0"/>
              <a:t> OS and Nokia Series 60</a:t>
            </a:r>
          </a:p>
          <a:p>
            <a:r>
              <a:rPr lang="en-US" dirty="0" smtClean="0"/>
              <a:t>Designed for </a:t>
            </a:r>
            <a:r>
              <a:rPr lang="en-US" dirty="0" err="1" smtClean="0"/>
              <a:t>Smartphones</a:t>
            </a:r>
            <a:endParaRPr lang="en-US" dirty="0" smtClean="0"/>
          </a:p>
          <a:p>
            <a:r>
              <a:rPr lang="en-US" dirty="0" smtClean="0"/>
              <a:t>Maintained by Nokia</a:t>
            </a:r>
          </a:p>
          <a:p>
            <a:r>
              <a:rPr lang="en-US" dirty="0" smtClean="0"/>
              <a:t>Open Source Operating System and Software Development Platform</a:t>
            </a:r>
          </a:p>
          <a:p>
            <a:pPr lvl="1"/>
            <a:r>
              <a:rPr lang="en-US" dirty="0" smtClean="0"/>
              <a:t>Embedded Operating Systems Family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Symbian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err="1" smtClean="0"/>
              <a:t>Symbian</a:t>
            </a:r>
            <a:r>
              <a:rPr lang="en-US" dirty="0" smtClean="0"/>
              <a:t> releases are styled </a:t>
            </a:r>
            <a:r>
              <a:rPr lang="en-US" b="1" dirty="0" smtClean="0"/>
              <a:t>Symbian^1</a:t>
            </a:r>
            <a:r>
              <a:rPr lang="en-US" dirty="0" smtClean="0"/>
              <a:t>, </a:t>
            </a:r>
            <a:r>
              <a:rPr lang="en-US" b="1" dirty="0" smtClean="0"/>
              <a:t>Symbian^2</a:t>
            </a:r>
            <a:r>
              <a:rPr lang="en-US" dirty="0" smtClean="0"/>
              <a:t> </a:t>
            </a:r>
          </a:p>
          <a:p>
            <a:pPr lvl="1"/>
            <a:r>
              <a:rPr lang="en-US" b="1" dirty="0" smtClean="0"/>
              <a:t>Symbian^1</a:t>
            </a:r>
            <a:r>
              <a:rPr lang="en-US" dirty="0" smtClean="0"/>
              <a:t>, as the first release, forms the basis for the platform. It incorporates </a:t>
            </a:r>
            <a:r>
              <a:rPr lang="en-US" dirty="0" err="1" smtClean="0"/>
              <a:t>Symbian</a:t>
            </a:r>
            <a:r>
              <a:rPr lang="en-US" dirty="0" smtClean="0"/>
              <a:t> OS and S60 5</a:t>
            </a:r>
            <a:r>
              <a:rPr lang="en-US" baseline="30000" dirty="0" smtClean="0"/>
              <a:t>th</a:t>
            </a:r>
            <a:r>
              <a:rPr lang="en-US" dirty="0" smtClean="0"/>
              <a:t> Edition (</a:t>
            </a:r>
            <a:r>
              <a:rPr lang="en-US" dirty="0" err="1" smtClean="0"/>
              <a:t>Symbian</a:t>
            </a:r>
            <a:r>
              <a:rPr lang="en-US" dirty="0" smtClean="0"/>
              <a:t> OS 9.4)</a:t>
            </a:r>
          </a:p>
          <a:p>
            <a:pPr lvl="1"/>
            <a:r>
              <a:rPr lang="en-US" b="1" dirty="0" smtClean="0"/>
              <a:t>Symbian^2</a:t>
            </a:r>
            <a:r>
              <a:rPr lang="en-US" dirty="0" smtClean="0"/>
              <a:t> was the first royalty-free version of </a:t>
            </a:r>
            <a:r>
              <a:rPr lang="en-US" dirty="0" err="1" smtClean="0"/>
              <a:t>Symbian</a:t>
            </a:r>
            <a:r>
              <a:rPr lang="en-US" dirty="0" smtClean="0"/>
              <a:t>. On June 1, 2010, a number of Japanese companies including </a:t>
            </a:r>
            <a:r>
              <a:rPr lang="en-US" dirty="0" err="1" smtClean="0"/>
              <a:t>DoCoMo</a:t>
            </a:r>
            <a:r>
              <a:rPr lang="en-US" dirty="0" smtClean="0"/>
              <a:t> and Sharp announced </a:t>
            </a:r>
            <a:r>
              <a:rPr lang="en-US" dirty="0" err="1" smtClean="0"/>
              <a:t>smartphones</a:t>
            </a:r>
            <a:r>
              <a:rPr lang="en-US" dirty="0" smtClean="0"/>
              <a:t> using Symbian^2</a:t>
            </a:r>
          </a:p>
          <a:p>
            <a:pPr lvl="1"/>
            <a:r>
              <a:rPr lang="en-US" b="1" dirty="0" smtClean="0"/>
              <a:t>Symbian^3</a:t>
            </a:r>
            <a:r>
              <a:rPr lang="en-US" dirty="0" smtClean="0"/>
              <a:t> was announced on 15 February 2010. It was designed to be a more ‘next generation’ </a:t>
            </a:r>
            <a:r>
              <a:rPr lang="en-US" dirty="0" err="1" smtClean="0"/>
              <a:t>smartphone</a:t>
            </a:r>
            <a:r>
              <a:rPr lang="en-US" dirty="0" smtClean="0"/>
              <a:t> platform. The Symbian^3 release introduced new features such as a new 2D and 3D graphics architecture, UI improvements, and support for external displays through HDMI. </a:t>
            </a:r>
          </a:p>
          <a:p>
            <a:pPr lvl="1"/>
            <a:r>
              <a:rPr lang="en-US" b="1" dirty="0" smtClean="0"/>
              <a:t>Symbian^4</a:t>
            </a:r>
            <a:r>
              <a:rPr lang="en-US" dirty="0" smtClean="0"/>
              <a:t> was expected to be released in the first half of 2011. However, Nokia announced in October 2010 that Symbian^4 will not ship as a separate release. Instead, improvements to </a:t>
            </a:r>
            <a:r>
              <a:rPr lang="en-US" dirty="0" err="1" smtClean="0"/>
              <a:t>Symbian</a:t>
            </a:r>
            <a:r>
              <a:rPr lang="en-US" dirty="0" smtClean="0"/>
              <a:t> will be delivered as software updates to all current Symbian^3 devices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Crash Course on Operating Systems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791200" cy="4525963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An operating system is a software, consisting of programs and data that runs on computers and manages computer hardware resources and provide common service for efficient execution of various application software</a:t>
            </a:r>
          </a:p>
          <a:p>
            <a:r>
              <a:rPr lang="en-US" dirty="0" smtClean="0"/>
              <a:t>For hardware functions such as input and output and memory allocation, the operating system acts as an intermediary between the application programs and the computer hardware</a:t>
            </a:r>
          </a:p>
          <a:p>
            <a:r>
              <a:rPr lang="en-US" dirty="0" smtClean="0"/>
              <a:t>Kernel is a bridge between applications and the actual data processing done at the hardware level. The kernel's responsibilities include managing the system's resources (communication between hardware and software resources)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9388" y="1752600"/>
            <a:ext cx="2614612" cy="3866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Crash Course on Operating Systems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Application Programming Interfaces (APIs)</a:t>
            </a:r>
          </a:p>
          <a:p>
            <a:pPr lvl="1"/>
            <a:r>
              <a:rPr lang="en-US" dirty="0" smtClean="0"/>
              <a:t>The functionality provided by the Windows API can be grouped into eight categories</a:t>
            </a:r>
          </a:p>
          <a:p>
            <a:pPr lvl="2"/>
            <a:r>
              <a:rPr lang="en-US" b="1" dirty="0" smtClean="0"/>
              <a:t>Base Services</a:t>
            </a:r>
          </a:p>
          <a:p>
            <a:pPr lvl="2"/>
            <a:r>
              <a:rPr lang="en-US" b="1" dirty="0" smtClean="0"/>
              <a:t>Advanced Services</a:t>
            </a:r>
          </a:p>
          <a:p>
            <a:pPr lvl="2"/>
            <a:r>
              <a:rPr lang="en-US" b="1" dirty="0" smtClean="0"/>
              <a:t>Graphics Device Interface</a:t>
            </a:r>
            <a:endParaRPr lang="en-US" dirty="0" smtClean="0"/>
          </a:p>
          <a:p>
            <a:pPr lvl="2"/>
            <a:r>
              <a:rPr lang="en-US" b="1" dirty="0" smtClean="0"/>
              <a:t>User Interface</a:t>
            </a:r>
            <a:endParaRPr lang="en-US" dirty="0" smtClean="0"/>
          </a:p>
          <a:p>
            <a:pPr lvl="2"/>
            <a:r>
              <a:rPr lang="en-US" b="1" dirty="0" smtClean="0"/>
              <a:t>Common Dialog Box Library</a:t>
            </a:r>
            <a:endParaRPr lang="en-US" dirty="0" smtClean="0"/>
          </a:p>
          <a:p>
            <a:pPr lvl="2"/>
            <a:r>
              <a:rPr lang="en-US" b="1" dirty="0" smtClean="0"/>
              <a:t>Common Control Library</a:t>
            </a:r>
            <a:endParaRPr lang="en-US" dirty="0" smtClean="0"/>
          </a:p>
          <a:p>
            <a:pPr lvl="2"/>
            <a:r>
              <a:rPr lang="en-US" b="1" dirty="0" smtClean="0"/>
              <a:t>Windows Shell</a:t>
            </a:r>
            <a:endParaRPr lang="en-US" dirty="0" smtClean="0"/>
          </a:p>
          <a:p>
            <a:pPr lvl="2"/>
            <a:r>
              <a:rPr lang="en-US" b="1" dirty="0" smtClean="0"/>
              <a:t>Network Services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Crash Course on Operating Systems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Application Programming Interfaces (APIs)</a:t>
            </a:r>
          </a:p>
          <a:p>
            <a:pPr lvl="1"/>
            <a:r>
              <a:rPr lang="en-US" b="1" dirty="0" smtClean="0"/>
              <a:t>Web</a:t>
            </a:r>
          </a:p>
          <a:p>
            <a:pPr lvl="1"/>
            <a:r>
              <a:rPr lang="en-US" b="1" dirty="0" smtClean="0"/>
              <a:t>Multimedia</a:t>
            </a:r>
          </a:p>
          <a:p>
            <a:pPr lvl="1"/>
            <a:r>
              <a:rPr lang="en-US" b="1" dirty="0" smtClean="0"/>
              <a:t>Program interaction</a:t>
            </a:r>
          </a:p>
          <a:p>
            <a:pPr lvl="1"/>
            <a:r>
              <a:rPr lang="en-US" b="1" dirty="0" smtClean="0"/>
              <a:t>Wrapper Libraries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833</TotalTime>
  <Words>603</Words>
  <Application>Microsoft Office PowerPoint</Application>
  <PresentationFormat>On-screen Show (4:3)</PresentationFormat>
  <Paragraphs>113</Paragraphs>
  <Slides>14</Slides>
  <Notes>14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Office Theme</vt:lpstr>
      <vt:lpstr>Visio</vt:lpstr>
      <vt:lpstr>Lecture 10</vt:lpstr>
      <vt:lpstr>Hardware Platforms</vt:lpstr>
      <vt:lpstr>Operating Systems for Smartphones</vt:lpstr>
      <vt:lpstr>Hardware Platforms</vt:lpstr>
      <vt:lpstr>Symbian</vt:lpstr>
      <vt:lpstr>Symbian</vt:lpstr>
      <vt:lpstr>Crash Course on Operating Systems</vt:lpstr>
      <vt:lpstr>Crash Course on Operating Systems</vt:lpstr>
      <vt:lpstr>Crash Course on Operating Systems</vt:lpstr>
      <vt:lpstr>Symbian – Architecture</vt:lpstr>
      <vt:lpstr>Symbian – Foundation Layers</vt:lpstr>
      <vt:lpstr>Foundation Device Layers – OS</vt:lpstr>
      <vt:lpstr>Foundation Device Layers – Middleware</vt:lpstr>
      <vt:lpstr>Foundation Device Layers – Applications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 8</dc:title>
  <dc:creator>Aziz</dc:creator>
  <cp:lastModifiedBy>Aziz</cp:lastModifiedBy>
  <cp:revision>104</cp:revision>
  <dcterms:created xsi:type="dcterms:W3CDTF">2011-03-01T12:40:37Z</dcterms:created>
  <dcterms:modified xsi:type="dcterms:W3CDTF">2011-10-21T11:20:22Z</dcterms:modified>
</cp:coreProperties>
</file>