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handoutMasterIdLst>
    <p:handoutMasterId r:id="rId13"/>
  </p:handoutMasterIdLst>
  <p:sldIdLst>
    <p:sldId id="256" r:id="rId2"/>
    <p:sldId id="349" r:id="rId3"/>
    <p:sldId id="346" r:id="rId4"/>
    <p:sldId id="352" r:id="rId5"/>
    <p:sldId id="353" r:id="rId6"/>
    <p:sldId id="354" r:id="rId7"/>
    <p:sldId id="355" r:id="rId8"/>
    <p:sldId id="356" r:id="rId9"/>
    <p:sldId id="357" r:id="rId10"/>
    <p:sldId id="358"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4820" autoAdjust="0"/>
  </p:normalViewPr>
  <p:slideViewPr>
    <p:cSldViewPr>
      <p:cViewPr varScale="1">
        <p:scale>
          <a:sx n="50" d="100"/>
          <a:sy n="50" d="100"/>
        </p:scale>
        <p:origin x="-2454"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4AF2E30-1D56-468D-897C-2F5F74CD7553}" type="datetimeFigureOut">
              <a:rPr lang="en-US" smtClean="0"/>
              <a:pPr/>
              <a:t>5/23/2011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45CCFD4-C4EA-4819-B68A-59602057CC19}" type="slidenum">
              <a:rPr lang="en-US" smtClean="0"/>
              <a:pPr/>
              <a:t>‹#›</a:t>
            </a:fld>
            <a:endParaRPr lang="en-US"/>
          </a:p>
        </p:txBody>
      </p:sp>
    </p:spTree>
    <p:extLst>
      <p:ext uri="{BB962C8B-B14F-4D97-AF65-F5344CB8AC3E}">
        <p14:creationId xmlns:p14="http://schemas.microsoft.com/office/powerpoint/2010/main" val="13418260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9179AE-D095-41E2-B621-8CF0A93A23D9}" type="datetimeFigureOut">
              <a:rPr lang="en-US" smtClean="0"/>
              <a:pPr/>
              <a:t>5/23/2011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B3100FF-8C4C-4532-8168-9B62A216ACC8}" type="slidenum">
              <a:rPr lang="en-US" smtClean="0"/>
              <a:pPr/>
              <a:t>‹#›</a:t>
            </a:fld>
            <a:endParaRPr lang="en-US"/>
          </a:p>
        </p:txBody>
      </p:sp>
    </p:spTree>
    <p:extLst>
      <p:ext uri="{BB962C8B-B14F-4D97-AF65-F5344CB8AC3E}">
        <p14:creationId xmlns:p14="http://schemas.microsoft.com/office/powerpoint/2010/main" val="36839836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B3100FF-8C4C-4532-8168-9B62A216ACC8}"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3100FF-8C4C-4532-8168-9B62A216ACC8}" type="slidenum">
              <a:rPr lang="en-US" smtClean="0"/>
              <a:pPr/>
              <a:t>10</a:t>
            </a:fld>
            <a:endParaRPr lang="en-US"/>
          </a:p>
        </p:txBody>
      </p:sp>
    </p:spTree>
    <p:extLst>
      <p:ext uri="{BB962C8B-B14F-4D97-AF65-F5344CB8AC3E}">
        <p14:creationId xmlns:p14="http://schemas.microsoft.com/office/powerpoint/2010/main" val="14605531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fld id="{DB3100FF-8C4C-4532-8168-9B62A216ACC8}"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B3100FF-8C4C-4532-8168-9B62A216ACC8}"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B3100FF-8C4C-4532-8168-9B62A216ACC8}"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B3100FF-8C4C-4532-8168-9B62A216ACC8}"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B3100FF-8C4C-4532-8168-9B62A216ACC8}"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B3100FF-8C4C-4532-8168-9B62A216ACC8}"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B3100FF-8C4C-4532-8168-9B62A216ACC8}"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B3100FF-8C4C-4532-8168-9B62A216ACC8}"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5/23/2011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5/23/2011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5/23/2011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5/23/2011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5/23/2011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5/23/2011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5/23/2011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5/23/2011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5/23/2011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5/23/2011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5/23/2011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5/23/2011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Lecture 9</a:t>
            </a:r>
            <a:endParaRPr lang="en-US" dirty="0"/>
          </a:p>
        </p:txBody>
      </p:sp>
      <p:sp>
        <p:nvSpPr>
          <p:cNvPr id="3" name="Subtitle 2"/>
          <p:cNvSpPr>
            <a:spLocks noGrp="1"/>
          </p:cNvSpPr>
          <p:nvPr>
            <p:ph type="subTitle" idx="1"/>
          </p:nvPr>
        </p:nvSpPr>
        <p:spPr/>
        <p:txBody>
          <a:bodyPr/>
          <a:lstStyle/>
          <a:p>
            <a:r>
              <a:rPr lang="en-US" dirty="0" smtClean="0"/>
              <a:t>Composition of Mobile and Pervasive Computing</a:t>
            </a:r>
          </a:p>
          <a:p>
            <a:r>
              <a:rPr lang="en-US" dirty="0" smtClean="0"/>
              <a:t>CS710</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t>Developing Pervasive Software</a:t>
            </a:r>
            <a:endParaRPr lang="en-US" dirty="0"/>
          </a:p>
        </p:txBody>
      </p:sp>
      <p:sp>
        <p:nvSpPr>
          <p:cNvPr id="3" name="Content Placeholder 2"/>
          <p:cNvSpPr>
            <a:spLocks noGrp="1"/>
          </p:cNvSpPr>
          <p:nvPr>
            <p:ph idx="1"/>
          </p:nvPr>
        </p:nvSpPr>
        <p:spPr/>
        <p:txBody>
          <a:bodyPr>
            <a:normAutofit fontScale="62500" lnSpcReduction="20000"/>
          </a:bodyPr>
          <a:lstStyle/>
          <a:p>
            <a:pPr marL="514350" indent="-514350">
              <a:buFont typeface="+mj-lt"/>
              <a:buAutoNum type="arabicPeriod"/>
            </a:pPr>
            <a:r>
              <a:rPr lang="en-US" b="1" dirty="0" smtClean="0"/>
              <a:t>Device-independent views </a:t>
            </a:r>
            <a:r>
              <a:rPr lang="en-US" i="1" dirty="0" smtClean="0"/>
              <a:t>— </a:t>
            </a:r>
            <a:r>
              <a:rPr lang="en-US" dirty="0" smtClean="0"/>
              <a:t>these allow an application to capture the basic interaction structures that should be reused across multiple devices and modalities. They should be combined with the ability to fine-tune the presentation when necessary.</a:t>
            </a:r>
          </a:p>
          <a:p>
            <a:pPr marL="514350" indent="-514350">
              <a:buFont typeface="+mj-lt"/>
              <a:buAutoNum type="arabicPeriod"/>
            </a:pPr>
            <a:r>
              <a:rPr lang="en-US" b="1" dirty="0" smtClean="0"/>
              <a:t>Platform-independent controllers</a:t>
            </a:r>
            <a:r>
              <a:rPr lang="en-US" dirty="0" smtClean="0"/>
              <a:t> </a:t>
            </a:r>
            <a:r>
              <a:rPr lang="en-US" i="1" dirty="0" smtClean="0"/>
              <a:t>— </a:t>
            </a:r>
            <a:r>
              <a:rPr lang="en-US" dirty="0" smtClean="0"/>
              <a:t>these allow an application to specify the overall control flow across multiple execution platforms, but still allow an application to have different control flow structures for different devices and uses.</a:t>
            </a:r>
          </a:p>
          <a:p>
            <a:pPr marL="514350" indent="-514350">
              <a:buFont typeface="+mj-lt"/>
              <a:buAutoNum type="arabicPeriod"/>
            </a:pPr>
            <a:r>
              <a:rPr lang="en-US" b="1" dirty="0" smtClean="0"/>
              <a:t>Host-independent models</a:t>
            </a:r>
            <a:r>
              <a:rPr lang="en-US" dirty="0" smtClean="0"/>
              <a:t>  </a:t>
            </a:r>
            <a:r>
              <a:rPr lang="en-US" i="1" dirty="0" smtClean="0"/>
              <a:t>— </a:t>
            </a:r>
            <a:r>
              <a:rPr lang="en-US" dirty="0" smtClean="0"/>
              <a:t>these allow an application to encapsulate the business logic and data in a manner that can be reused regardless of which host a component is instantiated on. </a:t>
            </a:r>
          </a:p>
          <a:p>
            <a:pPr marL="514350" indent="-514350">
              <a:buFont typeface="+mj-lt"/>
              <a:buAutoNum type="arabicPeriod"/>
            </a:pPr>
            <a:r>
              <a:rPr lang="en-US" b="1" dirty="0" smtClean="0"/>
              <a:t>Source-independent context data</a:t>
            </a:r>
            <a:r>
              <a:rPr lang="en-US" dirty="0" smtClean="0"/>
              <a:t> </a:t>
            </a:r>
            <a:r>
              <a:rPr lang="en-US" i="1" dirty="0" smtClean="0"/>
              <a:t>— </a:t>
            </a:r>
            <a:r>
              <a:rPr lang="en-US" dirty="0" smtClean="0"/>
              <a:t>this allows an application to specify the intended context data to be supplied by reusable infrastructure components, which in turn are concerned with the specific data formats, locations, and combinations of physical data sources that provide the actual data.</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i="1" dirty="0" smtClean="0"/>
              <a:t>Host-Independent Model Component</a:t>
            </a:r>
            <a:endParaRPr lang="en-US" dirty="0"/>
          </a:p>
        </p:txBody>
      </p:sp>
      <p:sp>
        <p:nvSpPr>
          <p:cNvPr id="3" name="Content Placeholder 2"/>
          <p:cNvSpPr>
            <a:spLocks noGrp="1"/>
          </p:cNvSpPr>
          <p:nvPr>
            <p:ph idx="1"/>
          </p:nvPr>
        </p:nvSpPr>
        <p:spPr/>
        <p:txBody>
          <a:bodyPr/>
          <a:lstStyle/>
          <a:p>
            <a:r>
              <a:rPr lang="en-US" dirty="0" smtClean="0"/>
              <a:t>An autonomous-client application resides entirely on the client device. </a:t>
            </a:r>
          </a:p>
          <a:p>
            <a:r>
              <a:rPr lang="en-US" dirty="0" smtClean="0"/>
              <a:t>It maintains its own fully functional model, which may be synchronized from time to time with replicas of the model on a server.</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i="1" dirty="0" smtClean="0"/>
              <a:t>Host-Independent Model Component</a:t>
            </a:r>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1981200" y="1371600"/>
            <a:ext cx="5122333" cy="4953000"/>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i="1" dirty="0" smtClean="0"/>
              <a:t>Host-Independent Model Component</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It should be noted that there is a significant level of runtime infrastructure needed for </a:t>
            </a:r>
            <a:r>
              <a:rPr lang="en-US" dirty="0" err="1" smtClean="0"/>
              <a:t>disconnectable</a:t>
            </a:r>
            <a:r>
              <a:rPr lang="en-US" dirty="0" smtClean="0"/>
              <a:t> applications:</a:t>
            </a:r>
          </a:p>
          <a:p>
            <a:pPr lvl="1"/>
            <a:r>
              <a:rPr lang="en-US" dirty="0" smtClean="0"/>
              <a:t>An application hosting and execution environment is needed on the mobile device.</a:t>
            </a:r>
          </a:p>
          <a:p>
            <a:pPr lvl="1"/>
            <a:r>
              <a:rPr lang="en-US" dirty="0" smtClean="0"/>
              <a:t>If application code is to be downloaded from the server to clients upon demand, a code-migration component is needed on the server and device sides to coordinate the partitioning and loading of application components.</a:t>
            </a:r>
          </a:p>
          <a:p>
            <a:pPr lvl="1"/>
            <a:r>
              <a:rPr lang="en-US" dirty="0" smtClean="0"/>
              <a:t>A data synchronization component is needed for updating both the device and server instances of the application with changes to the data on the other sites and to resolve any possible conflicts.</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i="1" dirty="0" smtClean="0"/>
              <a:t>Developing Context-Aware Applications</a:t>
            </a:r>
            <a:endParaRPr lang="en-US" dirty="0"/>
          </a:p>
        </p:txBody>
      </p:sp>
      <p:sp>
        <p:nvSpPr>
          <p:cNvPr id="3" name="Content Placeholder 2"/>
          <p:cNvSpPr>
            <a:spLocks noGrp="1"/>
          </p:cNvSpPr>
          <p:nvPr>
            <p:ph idx="1"/>
          </p:nvPr>
        </p:nvSpPr>
        <p:spPr/>
        <p:txBody>
          <a:bodyPr>
            <a:normAutofit/>
          </a:bodyPr>
          <a:lstStyle/>
          <a:p>
            <a:r>
              <a:rPr lang="en-US" dirty="0" smtClean="0"/>
              <a:t>One can think of a context-aware application as having a triggering aspect and an effecting aspect</a:t>
            </a:r>
          </a:p>
          <a:p>
            <a:r>
              <a:rPr lang="en-US" dirty="0" smtClean="0"/>
              <a:t>The triggering aspect binds to data sources, collects data, analyzes the data, and ensures that the data is relevant to the application. </a:t>
            </a:r>
          </a:p>
          <a:p>
            <a:r>
              <a:rPr lang="en-US" dirty="0" smtClean="0"/>
              <a:t>If so, it notifies the effecting aspect, which takes the action corresponding to the trigger. </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i="1" dirty="0" smtClean="0"/>
              <a:t>Developing Context-Aware Applications</a:t>
            </a:r>
            <a:endParaRPr lang="en-US" dirty="0"/>
          </a:p>
        </p:txBody>
      </p:sp>
      <p:sp>
        <p:nvSpPr>
          <p:cNvPr id="3" name="Content Placeholder 2"/>
          <p:cNvSpPr>
            <a:spLocks noGrp="1"/>
          </p:cNvSpPr>
          <p:nvPr>
            <p:ph idx="1"/>
          </p:nvPr>
        </p:nvSpPr>
        <p:spPr/>
        <p:txBody>
          <a:bodyPr/>
          <a:lstStyle/>
          <a:p>
            <a:r>
              <a:rPr lang="en-US" dirty="0" smtClean="0"/>
              <a:t>Context-aware applications have three sources of complexity:</a:t>
            </a:r>
          </a:p>
          <a:p>
            <a:pPr marL="914400" lvl="1" indent="-514350">
              <a:buFont typeface="+mj-lt"/>
              <a:buAutoNum type="arabicPeriod"/>
            </a:pPr>
            <a:r>
              <a:rPr lang="en-US" dirty="0" smtClean="0"/>
              <a:t>The heterogeneous nature of data sources</a:t>
            </a:r>
          </a:p>
          <a:p>
            <a:pPr marL="914400" lvl="1" indent="-514350">
              <a:buFont typeface="+mj-lt"/>
              <a:buAutoNum type="arabicPeriod"/>
            </a:pPr>
            <a:r>
              <a:rPr lang="en-US" dirty="0" smtClean="0"/>
              <a:t>The dynamic nature of context sources</a:t>
            </a:r>
          </a:p>
          <a:p>
            <a:pPr marL="914400" lvl="1" indent="-514350">
              <a:buFont typeface="+mj-lt"/>
              <a:buAutoNum type="arabicPeriod"/>
            </a:pPr>
            <a:r>
              <a:rPr lang="en-US" dirty="0" smtClean="0"/>
              <a:t>The multiple sources of potentially low-level context data</a:t>
            </a:r>
          </a:p>
          <a:p>
            <a:r>
              <a:rPr lang="en-US" dirty="0" smtClean="0"/>
              <a:t>Observe that these are all in the triggering component of applications.</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t>Source-Independent Context Data</a:t>
            </a:r>
            <a:endParaRPr lang="en-US" dirty="0"/>
          </a:p>
        </p:txBody>
      </p:sp>
      <p:sp>
        <p:nvSpPr>
          <p:cNvPr id="3" name="Content Placeholder 2"/>
          <p:cNvSpPr>
            <a:spLocks noGrp="1"/>
          </p:cNvSpPr>
          <p:nvPr>
            <p:ph idx="1"/>
          </p:nvPr>
        </p:nvSpPr>
        <p:spPr/>
        <p:txBody>
          <a:bodyPr/>
          <a:lstStyle/>
          <a:p>
            <a:r>
              <a:rPr lang="en-US" dirty="0" smtClean="0"/>
              <a:t>An application obtaining data from heterogeneous sources with inconsistent availability and quality of service should not name a specific source of data. </a:t>
            </a:r>
          </a:p>
          <a:p>
            <a:r>
              <a:rPr lang="en-US" dirty="0" smtClean="0"/>
              <a:t>Rather, it should describe the kind of data that is required, so that the underlying infrastructure can discover an appropriate source for the data.</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t>Source-Independent Context Data</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The basic idea of this approach is for an application to specify the desired context data without specifying the exact location and data type of the source, or whether it is coming from multiple sources. </a:t>
            </a:r>
          </a:p>
          <a:p>
            <a:r>
              <a:rPr lang="en-US" dirty="0" smtClean="0"/>
              <a:t>These are considerations that will be handled transparently by the infrastructure. </a:t>
            </a:r>
          </a:p>
          <a:p>
            <a:r>
              <a:rPr lang="en-US" dirty="0" smtClean="0"/>
              <a:t>In some cases, the infrastructure may discover a data source, such as a device or a Web service that directly provides the described data.</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t>Source-Independent Context Data</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Some data sources, such as request-response Web services, are passive or pull-based. </a:t>
            </a:r>
          </a:p>
          <a:p>
            <a:r>
              <a:rPr lang="en-US" dirty="0" smtClean="0"/>
              <a:t>Other data sources, such as sensors that trigger alarms, are active or push-based. </a:t>
            </a:r>
          </a:p>
          <a:p>
            <a:r>
              <a:rPr lang="en-US" dirty="0" smtClean="0"/>
              <a:t>Flexible infrastructure is capable of discovering both kinds of data sources. </a:t>
            </a:r>
          </a:p>
          <a:p>
            <a:r>
              <a:rPr lang="en-US" dirty="0" smtClean="0"/>
              <a:t>An application can then pull the current value from a passive data source or subscribe to be notified each time an active data source generates a new value.</a:t>
            </a: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6530</TotalTime>
  <Words>629</Words>
  <Application>Microsoft Office PowerPoint</Application>
  <PresentationFormat>On-screen Show (4:3)</PresentationFormat>
  <Paragraphs>49</Paragraphs>
  <Slides>10</Slides>
  <Notes>10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Lecture 9</vt:lpstr>
      <vt:lpstr>Host-Independent Model Component</vt:lpstr>
      <vt:lpstr>Host-Independent Model Component</vt:lpstr>
      <vt:lpstr>Host-Independent Model Component</vt:lpstr>
      <vt:lpstr>Developing Context-Aware Applications</vt:lpstr>
      <vt:lpstr>Developing Context-Aware Applications</vt:lpstr>
      <vt:lpstr>Source-Independent Context Data</vt:lpstr>
      <vt:lpstr>Source-Independent Context Data</vt:lpstr>
      <vt:lpstr>Source-Independent Context Data</vt:lpstr>
      <vt:lpstr>Developing Pervasive Software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Lecture 1</dc:title>
  <dc:creator>Aziz</dc:creator>
  <cp:lastModifiedBy>Aziz</cp:lastModifiedBy>
  <cp:revision>507</cp:revision>
  <dcterms:created xsi:type="dcterms:W3CDTF">2006-08-16T00:00:00Z</dcterms:created>
  <dcterms:modified xsi:type="dcterms:W3CDTF">2011-05-23T17:37:01Z</dcterms:modified>
</cp:coreProperties>
</file>