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68" r:id="rId3"/>
    <p:sldId id="296" r:id="rId4"/>
    <p:sldId id="284" r:id="rId5"/>
    <p:sldId id="283" r:id="rId6"/>
    <p:sldId id="291" r:id="rId7"/>
    <p:sldId id="298" r:id="rId8"/>
    <p:sldId id="299" r:id="rId9"/>
    <p:sldId id="301" r:id="rId10"/>
    <p:sldId id="279" r:id="rId11"/>
    <p:sldId id="290" r:id="rId12"/>
    <p:sldId id="281" r:id="rId13"/>
    <p:sldId id="269" r:id="rId14"/>
    <p:sldId id="303" r:id="rId15"/>
    <p:sldId id="273" r:id="rId16"/>
    <p:sldId id="274" r:id="rId17"/>
    <p:sldId id="286" r:id="rId18"/>
    <p:sldId id="287" r:id="rId19"/>
    <p:sldId id="288" r:id="rId20"/>
    <p:sldId id="280" r:id="rId21"/>
    <p:sldId id="282" r:id="rId22"/>
    <p:sldId id="27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4970" autoAdjust="0"/>
  </p:normalViewPr>
  <p:slideViewPr>
    <p:cSldViewPr>
      <p:cViewPr varScale="1">
        <p:scale>
          <a:sx n="51" d="100"/>
          <a:sy n="51" d="100"/>
        </p:scale>
        <p:origin x="-24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573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54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44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17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50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75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72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56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122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5/23/2011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Packages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GB" sz="2200" dirty="0" smtClean="0"/>
              <a:t>A modular group of component collections that is sufficient to </a:t>
            </a:r>
            <a:r>
              <a:rPr lang="en-GB" sz="2200" i="1" dirty="0" smtClean="0">
                <a:solidFill>
                  <a:schemeClr val="accent1"/>
                </a:solidFill>
              </a:rPr>
              <a:t>develop</a:t>
            </a:r>
            <a:r>
              <a:rPr lang="en-GB" sz="2200" dirty="0" smtClean="0"/>
              <a:t>, </a:t>
            </a:r>
            <a:r>
              <a:rPr lang="en-GB" sz="2200" i="1" dirty="0" smtClean="0">
                <a:solidFill>
                  <a:schemeClr val="accent1"/>
                </a:solidFill>
              </a:rPr>
              <a:t>build</a:t>
            </a:r>
            <a:r>
              <a:rPr lang="en-GB" sz="2200" dirty="0" smtClean="0"/>
              <a:t>, and </a:t>
            </a:r>
            <a:r>
              <a:rPr lang="en-GB" sz="2200" i="1" dirty="0" smtClean="0">
                <a:solidFill>
                  <a:schemeClr val="accent1"/>
                </a:solidFill>
              </a:rPr>
              <a:t>test</a:t>
            </a:r>
            <a:r>
              <a:rPr lang="en-GB" sz="2200" dirty="0" smtClean="0"/>
              <a:t> a technology</a:t>
            </a:r>
          </a:p>
          <a:p>
            <a:pPr lvl="1">
              <a:lnSpc>
                <a:spcPct val="90000"/>
              </a:lnSpc>
            </a:pPr>
            <a:r>
              <a:rPr lang="en-GB" sz="1900" dirty="0" smtClean="0"/>
              <a:t>A high-level application or application suite, </a:t>
            </a:r>
            <a:r>
              <a:rPr lang="en-GB" sz="1900" i="1" dirty="0" smtClean="0"/>
              <a:t>e.g. </a:t>
            </a:r>
            <a:r>
              <a:rPr lang="en-GB" sz="1900" i="1" dirty="0" smtClean="0">
                <a:solidFill>
                  <a:schemeClr val="accent1"/>
                </a:solidFill>
              </a:rPr>
              <a:t>Phone Apps</a:t>
            </a:r>
            <a:r>
              <a:rPr lang="en-GB" sz="1900" i="1" dirty="0" smtClean="0"/>
              <a:t>, </a:t>
            </a:r>
            <a:r>
              <a:rPr lang="en-GB" sz="1900" i="1" dirty="0" smtClean="0">
                <a:solidFill>
                  <a:schemeClr val="accent1"/>
                </a:solidFill>
              </a:rPr>
              <a:t>Messaging Apps</a:t>
            </a:r>
          </a:p>
          <a:p>
            <a:pPr lvl="1">
              <a:lnSpc>
                <a:spcPct val="90000"/>
              </a:lnSpc>
            </a:pPr>
            <a:r>
              <a:rPr lang="en-GB" sz="1900" dirty="0" smtClean="0"/>
              <a:t>Services with a common or interrelated code base, </a:t>
            </a:r>
            <a:r>
              <a:rPr lang="en-GB" sz="1900" i="1" dirty="0" smtClean="0"/>
              <a:t>e.g. </a:t>
            </a:r>
            <a:r>
              <a:rPr lang="en-GB" sz="1900" i="1" dirty="0" smtClean="0">
                <a:solidFill>
                  <a:schemeClr val="accent1"/>
                </a:solidFill>
              </a:rPr>
              <a:t>Security Services</a:t>
            </a:r>
            <a:r>
              <a:rPr lang="en-GB" sz="1900" i="1" dirty="0" smtClean="0"/>
              <a:t>, </a:t>
            </a:r>
            <a:r>
              <a:rPr lang="en-GB" sz="1900" i="1" dirty="0" smtClean="0">
                <a:solidFill>
                  <a:schemeClr val="accent1"/>
                </a:solidFill>
              </a:rPr>
              <a:t>Input Methods</a:t>
            </a:r>
          </a:p>
          <a:p>
            <a:pPr lvl="1">
              <a:lnSpc>
                <a:spcPct val="90000"/>
              </a:lnSpc>
            </a:pPr>
            <a:r>
              <a:rPr lang="en-GB" sz="1900" dirty="0" smtClean="0"/>
              <a:t>A core technology, </a:t>
            </a:r>
            <a:r>
              <a:rPr lang="en-GB" sz="1900" i="1" dirty="0" smtClean="0"/>
              <a:t>e.g. </a:t>
            </a:r>
            <a:r>
              <a:rPr lang="en-GB" sz="1900" i="1" dirty="0" smtClean="0">
                <a:solidFill>
                  <a:schemeClr val="accent1"/>
                </a:solidFill>
              </a:rPr>
              <a:t>Graphics</a:t>
            </a:r>
            <a:r>
              <a:rPr lang="en-GB" sz="1900" i="1" dirty="0" smtClean="0"/>
              <a:t>, </a:t>
            </a:r>
            <a:r>
              <a:rPr lang="en-GB" sz="1900" i="1" dirty="0" smtClean="0">
                <a:solidFill>
                  <a:schemeClr val="accent1"/>
                </a:solidFill>
              </a:rPr>
              <a:t>Networking Services</a:t>
            </a:r>
          </a:p>
          <a:p>
            <a:pPr>
              <a:lnSpc>
                <a:spcPct val="90000"/>
              </a:lnSpc>
            </a:pPr>
            <a:r>
              <a:rPr lang="en-GB" sz="2200" dirty="0" smtClean="0"/>
              <a:t>Packages are the basic unit of </a:t>
            </a:r>
            <a:r>
              <a:rPr lang="en-GB" sz="2200" dirty="0" err="1" smtClean="0"/>
              <a:t>Symbian</a:t>
            </a:r>
            <a:r>
              <a:rPr lang="en-GB" sz="2200" dirty="0" smtClean="0"/>
              <a:t> Foundation organisational control</a:t>
            </a:r>
          </a:p>
          <a:p>
            <a:pPr lvl="1">
              <a:lnSpc>
                <a:spcPct val="90000"/>
              </a:lnSpc>
            </a:pPr>
            <a:r>
              <a:rPr lang="en-GB" sz="1900" dirty="0" smtClean="0"/>
              <a:t>Package scope and model location is agreed with the Foundation Architecture council</a:t>
            </a:r>
          </a:p>
          <a:p>
            <a:pPr>
              <a:lnSpc>
                <a:spcPct val="90000"/>
              </a:lnSpc>
            </a:pPr>
            <a:r>
              <a:rPr lang="en-GB" sz="2200" dirty="0" smtClean="0"/>
              <a:t>Packages are owned and maintained by a </a:t>
            </a:r>
            <a:r>
              <a:rPr lang="en-GB" sz="2200" i="1" dirty="0" smtClean="0">
                <a:solidFill>
                  <a:schemeClr val="accent1"/>
                </a:solidFill>
              </a:rPr>
              <a:t>package owner</a:t>
            </a:r>
            <a:r>
              <a:rPr lang="en-GB" sz="2200" i="1" dirty="0" smtClean="0"/>
              <a:t> </a:t>
            </a:r>
            <a:r>
              <a:rPr lang="en-GB" sz="2200" dirty="0" smtClean="0"/>
              <a:t>(</a:t>
            </a:r>
            <a:r>
              <a:rPr lang="en-GB" sz="2200" dirty="0" err="1" smtClean="0"/>
              <a:t>PkO</a:t>
            </a:r>
            <a:r>
              <a:rPr lang="en-GB" sz="2200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en-GB" sz="1900" dirty="0" err="1" smtClean="0"/>
              <a:t>PkO</a:t>
            </a:r>
            <a:r>
              <a:rPr lang="en-GB" sz="1900" dirty="0" smtClean="0"/>
              <a:t> has overall responsibility for the package and its contents</a:t>
            </a:r>
          </a:p>
          <a:p>
            <a:pPr lvl="1">
              <a:lnSpc>
                <a:spcPct val="90000"/>
              </a:lnSpc>
            </a:pPr>
            <a:r>
              <a:rPr lang="en-GB" sz="1900" dirty="0" smtClean="0"/>
              <a:t>Contributions also come from the wider </a:t>
            </a:r>
            <a:r>
              <a:rPr lang="en-GB" sz="1900" dirty="0" err="1" smtClean="0"/>
              <a:t>Symbian</a:t>
            </a:r>
            <a:r>
              <a:rPr lang="en-GB" sz="1900" dirty="0" smtClean="0"/>
              <a:t> Foundation community </a:t>
            </a:r>
          </a:p>
          <a:p>
            <a:pPr>
              <a:lnSpc>
                <a:spcPct val="90000"/>
              </a:lnSpc>
            </a:pPr>
            <a:r>
              <a:rPr lang="en-GB" sz="2200" dirty="0" smtClean="0"/>
              <a:t>A package belongs to a single </a:t>
            </a:r>
            <a:r>
              <a:rPr lang="en-GB" sz="2200" i="1" dirty="0" smtClean="0">
                <a:solidFill>
                  <a:schemeClr val="accent1"/>
                </a:solidFill>
              </a:rPr>
              <a:t>technology domain</a:t>
            </a:r>
            <a:r>
              <a:rPr lang="en-GB" sz="2200" dirty="0" smtClean="0"/>
              <a:t> – a vertical grouping of related packages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- Packages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74" y="1524000"/>
            <a:ext cx="8426403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41" y="3200400"/>
            <a:ext cx="5854459" cy="1851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051783"/>
            <a:ext cx="5609549" cy="1778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130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Packages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Tx/>
              <a:buNone/>
            </a:pPr>
            <a:r>
              <a:rPr lang="en-GB" sz="2400" i="1" dirty="0" smtClean="0"/>
              <a:t>Packages split or combine over time</a:t>
            </a:r>
          </a:p>
          <a:p>
            <a:r>
              <a:rPr lang="en-GB" sz="2400" dirty="0" smtClean="0"/>
              <a:t>Generic technologies split when they gain sufficient “mass” over time to warrant their own package.</a:t>
            </a:r>
          </a:p>
          <a:p>
            <a:pPr lvl="1"/>
            <a:r>
              <a:rPr lang="en-GB" sz="2000" dirty="0" smtClean="0"/>
              <a:t>New  technologies tend to start development in the generic packages: Generic App Support, Generic OS Services.</a:t>
            </a:r>
          </a:p>
          <a:p>
            <a:pPr lvl="1"/>
            <a:r>
              <a:rPr lang="en-GB" sz="2000" dirty="0" smtClean="0"/>
              <a:t>This avoids the overhead of creating a package for a technology with an unclear future</a:t>
            </a:r>
          </a:p>
          <a:p>
            <a:pPr lvl="1">
              <a:buFontTx/>
              <a:buNone/>
            </a:pPr>
            <a:r>
              <a:rPr lang="en-GB" sz="2000" b="1" dirty="0" smtClean="0">
                <a:solidFill>
                  <a:srgbClr val="0033CC"/>
                </a:solidFill>
              </a:rPr>
              <a:t>Example:</a:t>
            </a:r>
            <a:r>
              <a:rPr lang="en-GB" sz="2000" dirty="0" smtClean="0"/>
              <a:t> Device Services split out of Generic OS Services</a:t>
            </a:r>
          </a:p>
          <a:p>
            <a:r>
              <a:rPr lang="en-GB" sz="2400" dirty="0" err="1" smtClean="0"/>
              <a:t>Subtechnologies</a:t>
            </a:r>
            <a:r>
              <a:rPr lang="en-GB" sz="2400" dirty="0" smtClean="0"/>
              <a:t> split when large or sufficiently self-contained enough to be developed separately</a:t>
            </a:r>
          </a:p>
          <a:p>
            <a:pPr lvl="1">
              <a:buFontTx/>
              <a:buNone/>
            </a:pPr>
            <a:r>
              <a:rPr lang="en-GB" sz="2000" b="1" dirty="0" smtClean="0">
                <a:solidFill>
                  <a:srgbClr val="0033CC"/>
                </a:solidFill>
              </a:rPr>
              <a:t>Example:</a:t>
            </a:r>
            <a:r>
              <a:rPr lang="en-GB" sz="2000" dirty="0" smtClean="0"/>
              <a:t> </a:t>
            </a:r>
            <a:r>
              <a:rPr lang="en-GB" sz="2000" dirty="0" err="1" smtClean="0"/>
              <a:t>Shortlink</a:t>
            </a:r>
            <a:r>
              <a:rPr lang="en-GB" sz="2000" dirty="0" smtClean="0"/>
              <a:t> Services split into Bluetooth and USB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Design</a:t>
            </a:r>
          </a:p>
          <a:p>
            <a:pPr lvl="1"/>
            <a:r>
              <a:rPr lang="en-US" dirty="0" err="1" smtClean="0"/>
              <a:t>Symbian</a:t>
            </a:r>
            <a:r>
              <a:rPr lang="en-US" dirty="0" smtClean="0"/>
              <a:t> OS was created with three systems design principles in mind:</a:t>
            </a:r>
          </a:p>
          <a:p>
            <a:pPr lvl="2"/>
            <a:r>
              <a:rPr lang="en-US" dirty="0" smtClean="0"/>
              <a:t>the integrity and security of user data is paramount,</a:t>
            </a:r>
          </a:p>
          <a:p>
            <a:pPr lvl="2"/>
            <a:r>
              <a:rPr lang="en-US" dirty="0" smtClean="0"/>
              <a:t>user time must not be wasted, and</a:t>
            </a:r>
          </a:p>
          <a:p>
            <a:pPr lvl="2"/>
            <a:r>
              <a:rPr lang="en-US" dirty="0" smtClean="0"/>
              <a:t>all resources are scarce.</a:t>
            </a:r>
          </a:p>
          <a:p>
            <a:pPr lvl="1"/>
            <a:r>
              <a:rPr lang="en-US" dirty="0" smtClean="0"/>
              <a:t>features pre-emptive multitasking and memory protection</a:t>
            </a:r>
          </a:p>
          <a:p>
            <a:pPr lvl="1"/>
            <a:r>
              <a:rPr lang="en-US" dirty="0" smtClean="0"/>
              <a:t>follow an object-oriented design: Model-View-Controller</a:t>
            </a:r>
          </a:p>
          <a:p>
            <a:pPr lvl="1"/>
            <a:r>
              <a:rPr lang="en-US" dirty="0" smtClean="0"/>
              <a:t>strong emphasis on conserving resources, cleanup stacks, disk space, low power modes etc</a:t>
            </a:r>
          </a:p>
          <a:p>
            <a:pPr lvl="1"/>
            <a:r>
              <a:rPr lang="en-US" dirty="0" smtClean="0"/>
              <a:t>Event-based</a:t>
            </a:r>
          </a:p>
          <a:p>
            <a:pPr lvl="2"/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Kernel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B</a:t>
            </a:r>
            <a:r>
              <a:rPr lang="en-US" b="1" dirty="0" smtClean="0"/>
              <a:t>ootstrapping</a:t>
            </a:r>
            <a:r>
              <a:rPr lang="en-US" dirty="0" smtClean="0"/>
              <a:t> </a:t>
            </a:r>
            <a:r>
              <a:rPr lang="en-US" dirty="0"/>
              <a:t>the physical or emulated device to provide the </a:t>
            </a:r>
            <a:r>
              <a:rPr lang="en-US" dirty="0" smtClean="0"/>
              <a:t>basic initialization </a:t>
            </a:r>
            <a:r>
              <a:rPr lang="en-US" dirty="0"/>
              <a:t>of the </a:t>
            </a:r>
            <a:r>
              <a:rPr lang="en-US" dirty="0" smtClean="0"/>
              <a:t>hardware</a:t>
            </a:r>
          </a:p>
          <a:p>
            <a:r>
              <a:rPr lang="en-US" dirty="0" smtClean="0"/>
              <a:t>Creating </a:t>
            </a:r>
            <a:r>
              <a:rPr lang="en-US" dirty="0"/>
              <a:t>and managing the fundamental operating system </a:t>
            </a:r>
            <a:r>
              <a:rPr lang="en-US" dirty="0" smtClean="0"/>
              <a:t>kernel abstractions</a:t>
            </a:r>
            <a:r>
              <a:rPr lang="en-US" dirty="0"/>
              <a:t>, for example, </a:t>
            </a:r>
            <a:r>
              <a:rPr lang="en-US" b="1" dirty="0"/>
              <a:t>threads, processes, memory address </a:t>
            </a:r>
            <a:r>
              <a:rPr lang="en-US" b="1" dirty="0" smtClean="0"/>
              <a:t>spaces, and </a:t>
            </a:r>
            <a:r>
              <a:rPr lang="en-US" b="1" dirty="0"/>
              <a:t>other resources including timers, </a:t>
            </a:r>
            <a:r>
              <a:rPr lang="en-US" b="1" dirty="0" err="1"/>
              <a:t>mutexes</a:t>
            </a:r>
            <a:r>
              <a:rPr lang="en-US" dirty="0"/>
              <a:t>, and so </a:t>
            </a:r>
            <a:r>
              <a:rPr lang="en-US" dirty="0" smtClean="0"/>
              <a:t>on</a:t>
            </a:r>
          </a:p>
          <a:p>
            <a:r>
              <a:rPr lang="en-US" b="1" dirty="0"/>
              <a:t>S</a:t>
            </a:r>
            <a:r>
              <a:rPr lang="en-US" b="1" dirty="0" smtClean="0"/>
              <a:t>cheduling</a:t>
            </a:r>
            <a:r>
              <a:rPr lang="en-US" b="1" dirty="0"/>
              <a:t>, pre-emption and interrupt </a:t>
            </a:r>
            <a:r>
              <a:rPr lang="en-US" b="1" dirty="0" smtClean="0"/>
              <a:t>handling</a:t>
            </a:r>
          </a:p>
          <a:p>
            <a:r>
              <a:rPr lang="en-US" b="1" dirty="0" smtClean="0"/>
              <a:t>Access </a:t>
            </a:r>
            <a:r>
              <a:rPr lang="en-US" b="1" dirty="0"/>
              <a:t>to devices</a:t>
            </a:r>
            <a:r>
              <a:rPr lang="en-US" dirty="0"/>
              <a:t>, providing the </a:t>
            </a:r>
            <a:r>
              <a:rPr lang="en-US" b="1" dirty="0"/>
              <a:t>device-driver framework</a:t>
            </a:r>
            <a:r>
              <a:rPr lang="en-US" dirty="0"/>
              <a:t> and </a:t>
            </a:r>
            <a:r>
              <a:rPr lang="en-US" dirty="0" smtClean="0"/>
              <a:t>device drivers </a:t>
            </a:r>
            <a:r>
              <a:rPr lang="en-US" dirty="0"/>
              <a:t>that abstract device hardware and implement the </a:t>
            </a:r>
            <a:r>
              <a:rPr lang="en-US" dirty="0" smtClean="0"/>
              <a:t>two-tier logical </a:t>
            </a:r>
            <a:r>
              <a:rPr lang="en-US" dirty="0"/>
              <a:t>and physical device driver model</a:t>
            </a:r>
          </a:p>
          <a:p>
            <a:r>
              <a:rPr lang="en-US" b="1" dirty="0" smtClean="0"/>
              <a:t>Encapsulating </a:t>
            </a:r>
            <a:r>
              <a:rPr lang="en-US" b="1" dirty="0"/>
              <a:t>the kernel–user boundary</a:t>
            </a:r>
            <a:r>
              <a:rPr lang="en-US" dirty="0"/>
              <a:t>; all processes which run </a:t>
            </a:r>
            <a:r>
              <a:rPr lang="en-US" dirty="0" smtClean="0"/>
              <a:t>in privileged </a:t>
            </a:r>
            <a:r>
              <a:rPr lang="en-US" dirty="0"/>
              <a:t>mode originate from this </a:t>
            </a:r>
            <a:r>
              <a:rPr lang="en-US" dirty="0" smtClean="0"/>
              <a:t>layer</a:t>
            </a:r>
          </a:p>
          <a:p>
            <a:r>
              <a:rPr lang="en-US" b="1" dirty="0" smtClean="0"/>
              <a:t>Encapsulating </a:t>
            </a:r>
            <a:r>
              <a:rPr lang="en-US" b="1" dirty="0"/>
              <a:t>the lowest level of an operating system</a:t>
            </a:r>
            <a:r>
              <a:rPr lang="en-US" dirty="0"/>
              <a:t> port (‘base port</a:t>
            </a:r>
            <a:r>
              <a:rPr lang="en-US" dirty="0" smtClean="0"/>
              <a:t>’) to </a:t>
            </a:r>
            <a:r>
              <a:rPr lang="en-US" dirty="0"/>
              <a:t>new </a:t>
            </a:r>
            <a:r>
              <a:rPr lang="en-US" dirty="0" smtClean="0"/>
              <a:t>hardware insulating </a:t>
            </a:r>
            <a:r>
              <a:rPr lang="en-US" dirty="0"/>
              <a:t>all higher layers from actual hardware.</a:t>
            </a:r>
          </a:p>
        </p:txBody>
      </p:sp>
    </p:spTree>
    <p:extLst>
      <p:ext uri="{BB962C8B-B14F-4D97-AF65-F5344CB8AC3E}">
        <p14:creationId xmlns:p14="http://schemas.microsoft.com/office/powerpoint/2010/main" val="3983892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Kernel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EKA2</a:t>
            </a:r>
            <a:r>
              <a:rPr lang="en-US" dirty="0" smtClean="0"/>
              <a:t> (EPOC Kernel Architecture 2) is the second-generation </a:t>
            </a:r>
            <a:r>
              <a:rPr lang="en-US" dirty="0" err="1" smtClean="0"/>
              <a:t>Symbian</a:t>
            </a:r>
            <a:r>
              <a:rPr lang="en-US" dirty="0" smtClean="0"/>
              <a:t> platform Kernel</a:t>
            </a:r>
          </a:p>
          <a:p>
            <a:r>
              <a:rPr lang="en-US" dirty="0" smtClean="0"/>
              <a:t>Like its predecessor it has pre-emptive multithreading and full memory protection. The main differences are:</a:t>
            </a:r>
          </a:p>
          <a:p>
            <a:pPr lvl="1"/>
            <a:r>
              <a:rPr lang="en-US" b="1" dirty="0" smtClean="0"/>
              <a:t>Real-Time guarantees</a:t>
            </a:r>
            <a:r>
              <a:rPr lang="en-US" dirty="0" smtClean="0"/>
              <a:t> (each API call is quick, but more importantly, time-bound)</a:t>
            </a:r>
          </a:p>
          <a:p>
            <a:pPr lvl="1"/>
            <a:r>
              <a:rPr lang="en-US" b="1" dirty="0" smtClean="0"/>
              <a:t>Multiple threads</a:t>
            </a:r>
            <a:r>
              <a:rPr lang="en-US" dirty="0" smtClean="0"/>
              <a:t> inside the kernel as well as outside</a:t>
            </a:r>
          </a:p>
          <a:p>
            <a:pPr lvl="1"/>
            <a:r>
              <a:rPr lang="en-US" b="1" dirty="0" smtClean="0"/>
              <a:t>Pluggable memory models</a:t>
            </a:r>
            <a:r>
              <a:rPr lang="en-US" dirty="0" smtClean="0"/>
              <a:t>, allowing better support for later generations of ARM Instruction set</a:t>
            </a:r>
          </a:p>
          <a:p>
            <a:pPr lvl="1"/>
            <a:r>
              <a:rPr lang="en-US" dirty="0" smtClean="0"/>
              <a:t>A "</a:t>
            </a:r>
            <a:r>
              <a:rPr lang="en-US" dirty="0" err="1" smtClean="0"/>
              <a:t>nanokernel</a:t>
            </a:r>
            <a:r>
              <a:rPr lang="en-US" dirty="0" smtClean="0"/>
              <a:t>" which provides the most basic OS facilities upon which other "personality layers" can be built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Kernel</a:t>
            </a:r>
          </a:p>
          <a:p>
            <a:pPr lvl="1"/>
            <a:r>
              <a:rPr lang="en-US" dirty="0" err="1" smtClean="0"/>
              <a:t>Symbian</a:t>
            </a:r>
            <a:r>
              <a:rPr lang="en-US" dirty="0" smtClean="0"/>
              <a:t> kernel (EAK2) supports sufficiently-fast real time response</a:t>
            </a:r>
          </a:p>
          <a:p>
            <a:pPr lvl="1"/>
            <a:r>
              <a:rPr lang="en-US" dirty="0" smtClean="0"/>
              <a:t>single processor core executes both the user application and the signaling stack</a:t>
            </a:r>
          </a:p>
          <a:p>
            <a:pPr lvl="1"/>
            <a:r>
              <a:rPr lang="en-US" dirty="0" smtClean="0"/>
              <a:t>microkernel architecture that contains only the minimum, most basic primitives and functionality</a:t>
            </a:r>
          </a:p>
          <a:p>
            <a:pPr lvl="1"/>
            <a:r>
              <a:rPr lang="en-US" dirty="0" smtClean="0"/>
              <a:t>for maximum robustness, availability and responsiveness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Application Development</a:t>
            </a:r>
          </a:p>
          <a:p>
            <a:pPr lvl="1"/>
            <a:r>
              <a:rPr lang="en-US" dirty="0" smtClean="0"/>
              <a:t>From 2010, </a:t>
            </a:r>
            <a:r>
              <a:rPr lang="en-US" dirty="0" err="1" smtClean="0"/>
              <a:t>Symbian</a:t>
            </a:r>
            <a:r>
              <a:rPr lang="en-US" dirty="0" smtClean="0"/>
              <a:t> switched to using standard C++ with Qt as the SDK, which can be used with either Qt creator or Carbide. </a:t>
            </a:r>
          </a:p>
          <a:p>
            <a:pPr lvl="1"/>
            <a:r>
              <a:rPr lang="en-US" dirty="0" smtClean="0"/>
              <a:t>Qt supports the older </a:t>
            </a:r>
            <a:r>
              <a:rPr lang="en-US" dirty="0" err="1" smtClean="0"/>
              <a:t>Symbian</a:t>
            </a:r>
            <a:r>
              <a:rPr lang="en-US" dirty="0" smtClean="0"/>
              <a:t> S60 3rd and 5th editions, as well as the new </a:t>
            </a:r>
            <a:r>
              <a:rPr lang="en-US" dirty="0" err="1" smtClean="0"/>
              <a:t>Symbian</a:t>
            </a:r>
            <a:r>
              <a:rPr lang="en-US" dirty="0" smtClean="0"/>
              <a:t> platform. </a:t>
            </a:r>
          </a:p>
          <a:p>
            <a:pPr lvl="1"/>
            <a:r>
              <a:rPr lang="en-US" dirty="0" smtClean="0"/>
              <a:t>Alternative application development can be done with using Python (Python for S60), Adobe Flash or </a:t>
            </a:r>
            <a:r>
              <a:rPr lang="en-US" dirty="0" err="1" smtClean="0"/>
              <a:t>JavaME</a:t>
            </a:r>
            <a:endParaRPr lang="en-US" dirty="0" smtClean="0"/>
          </a:p>
          <a:p>
            <a:pPr lvl="1"/>
            <a:r>
              <a:rPr lang="en-US" dirty="0" err="1" smtClean="0"/>
              <a:t>Symbian</a:t>
            </a:r>
            <a:r>
              <a:rPr lang="en-US" dirty="0" smtClean="0"/>
              <a:t> OS previously used a </a:t>
            </a:r>
            <a:r>
              <a:rPr lang="en-US" dirty="0" err="1" smtClean="0"/>
              <a:t>Symbian</a:t>
            </a:r>
            <a:r>
              <a:rPr lang="en-US" dirty="0" smtClean="0"/>
              <a:t> specific C++ version along with </a:t>
            </a:r>
            <a:r>
              <a:rPr lang="en-US" dirty="0" err="1" smtClean="0"/>
              <a:t>Carbide.c</a:t>
            </a:r>
            <a:r>
              <a:rPr lang="en-US" dirty="0" smtClean="0"/>
              <a:t>++ Integrated development environment as the native application development environment.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of 21 July 2009, more than 250 million devices running </a:t>
            </a:r>
            <a:r>
              <a:rPr lang="en-US" dirty="0" err="1" smtClean="0"/>
              <a:t>Symbian</a:t>
            </a:r>
            <a:r>
              <a:rPr lang="en-US" dirty="0" smtClean="0"/>
              <a:t> OS had been shipped</a:t>
            </a:r>
          </a:p>
          <a:p>
            <a:r>
              <a:rPr lang="en-US" dirty="0" smtClean="0"/>
              <a:t>In addition to Nokia , Sony Ericsson and Samsung have used </a:t>
            </a:r>
            <a:r>
              <a:rPr lang="en-US" dirty="0" err="1" smtClean="0"/>
              <a:t>Symbian</a:t>
            </a:r>
            <a:r>
              <a:rPr lang="en-US" dirty="0" smtClean="0"/>
              <a:t> OS.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143000"/>
            <a:ext cx="4214813" cy="544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/>
              <a:t>System Model Structure - Technology domains and packages</a:t>
            </a:r>
          </a:p>
          <a:p>
            <a:pPr lvl="1"/>
            <a:r>
              <a:rPr lang="en-US" dirty="0" smtClean="0"/>
              <a:t>The system model reflects the organization of a modular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Layers</a:t>
            </a:r>
            <a:r>
              <a:rPr lang="en-GB" sz="1900" dirty="0" smtClean="0"/>
              <a:t> are the fundamental </a:t>
            </a:r>
            <a:r>
              <a:rPr lang="en-GB" sz="1900" i="1" dirty="0" smtClean="0"/>
              <a:t>stacking</a:t>
            </a:r>
            <a:r>
              <a:rPr lang="en-GB" sz="1900" dirty="0" smtClean="0"/>
              <a:t> of software</a:t>
            </a:r>
          </a:p>
          <a:p>
            <a:pPr lvl="2"/>
            <a:r>
              <a:rPr lang="en-GB" sz="1600" dirty="0" smtClean="0"/>
              <a:t>Each layer abstracts the ones below</a:t>
            </a:r>
          </a:p>
          <a:p>
            <a:pPr lvl="1"/>
            <a:r>
              <a:rPr lang="en-GB" sz="2000" b="1" dirty="0" smtClean="0">
                <a:solidFill>
                  <a:schemeClr val="accent1"/>
                </a:solidFill>
              </a:rPr>
              <a:t>Levels</a:t>
            </a:r>
            <a:r>
              <a:rPr lang="en-GB" sz="2000" dirty="0" smtClean="0"/>
              <a:t> within layers group packages by intended audience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Packages</a:t>
            </a:r>
            <a:r>
              <a:rPr lang="en-GB" sz="1900" dirty="0" smtClean="0"/>
              <a:t> are self-contained </a:t>
            </a:r>
            <a:r>
              <a:rPr lang="en-GB" sz="1900" i="1" dirty="0" smtClean="0"/>
              <a:t>technologies</a:t>
            </a:r>
          </a:p>
          <a:p>
            <a:pPr lvl="2"/>
            <a:r>
              <a:rPr lang="en-GB" sz="1600" b="1" dirty="0" smtClean="0">
                <a:solidFill>
                  <a:schemeClr val="accent1"/>
                </a:solidFill>
              </a:rPr>
              <a:t>Levels</a:t>
            </a:r>
            <a:r>
              <a:rPr lang="en-GB" sz="1600" dirty="0" smtClean="0"/>
              <a:t> within packages show their internal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Collections</a:t>
            </a:r>
            <a:r>
              <a:rPr lang="en-GB" sz="1900" dirty="0" smtClean="0"/>
              <a:t> are logical groupings of </a:t>
            </a:r>
            <a:r>
              <a:rPr lang="en-GB" sz="1900" i="1" dirty="0" smtClean="0"/>
              <a:t>related</a:t>
            </a:r>
            <a:r>
              <a:rPr lang="en-GB" sz="1900" dirty="0" smtClean="0"/>
              <a:t> components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Components</a:t>
            </a:r>
            <a:r>
              <a:rPr lang="en-GB" sz="1900" dirty="0" smtClean="0"/>
              <a:t> are the </a:t>
            </a:r>
            <a:r>
              <a:rPr lang="en-GB" sz="1900" i="1" dirty="0" smtClean="0"/>
              <a:t>atomic</a:t>
            </a:r>
            <a:r>
              <a:rPr lang="en-GB" sz="1900" dirty="0" smtClean="0"/>
              <a:t> unit of software architecture</a:t>
            </a:r>
          </a:p>
          <a:p>
            <a:pPr lvl="2"/>
            <a:endParaRPr lang="en-US" dirty="0" smtClean="0"/>
          </a:p>
          <a:p>
            <a:pPr lvl="2"/>
            <a:endParaRPr lang="en-US" b="1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Packages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8400"/>
            <a:ext cx="9144000" cy="2553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Packages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lnSpc>
                <a:spcPct val="90000"/>
              </a:lnSpc>
            </a:pPr>
            <a:r>
              <a:rPr lang="en-GB" sz="5000" dirty="0" smtClean="0"/>
              <a:t>Package’s internal software stack described with </a:t>
            </a:r>
            <a:r>
              <a:rPr lang="en-GB" sz="5000" i="1" dirty="0" smtClean="0">
                <a:solidFill>
                  <a:schemeClr val="accent1"/>
                </a:solidFill>
              </a:rPr>
              <a:t>levels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Lowest provides interface to hardware or layers below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Highest provides, UIs, APIs, metadata and documentation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Mid-levels tend to be frameworks, engines, servers, </a:t>
            </a:r>
            <a:r>
              <a:rPr lang="en-GB" sz="4000" dirty="0" err="1" smtClean="0"/>
              <a:t>plugins</a:t>
            </a:r>
            <a:r>
              <a:rPr lang="en-GB" sz="4000" dirty="0" smtClean="0"/>
              <a:t>, internal tools, etc</a:t>
            </a:r>
          </a:p>
          <a:p>
            <a:pPr>
              <a:lnSpc>
                <a:spcPct val="90000"/>
              </a:lnSpc>
            </a:pPr>
            <a:r>
              <a:rPr lang="en-GB" sz="5000" dirty="0" smtClean="0"/>
              <a:t>Meaning differs between layers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4000" dirty="0" smtClean="0"/>
              <a:t>By convention, packages in the same layer and level have roughly the same number of internal levels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OS Layer, </a:t>
            </a:r>
            <a:r>
              <a:rPr lang="en-GB" sz="4000" i="1" dirty="0" smtClean="0">
                <a:solidFill>
                  <a:schemeClr val="accent1"/>
                </a:solidFill>
              </a:rPr>
              <a:t>hw</a:t>
            </a:r>
            <a:r>
              <a:rPr lang="en-GB" sz="4000" dirty="0" smtClean="0"/>
              <a:t> level: ≤5 levels. Bottom level reserved for development boards.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OS Layer, </a:t>
            </a:r>
            <a:r>
              <a:rPr lang="en-GB" sz="4000" i="1" dirty="0" smtClean="0">
                <a:solidFill>
                  <a:schemeClr val="accent1"/>
                </a:solidFill>
              </a:rPr>
              <a:t>services</a:t>
            </a:r>
            <a:r>
              <a:rPr lang="en-GB" sz="4000" dirty="0" smtClean="0"/>
              <a:t> level: ≤6 levels. Bottom level reserved for device drivers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Middleware Layer, </a:t>
            </a:r>
            <a:r>
              <a:rPr lang="en-GB" sz="4000" i="1" dirty="0" smtClean="0">
                <a:solidFill>
                  <a:schemeClr val="accent1"/>
                </a:solidFill>
              </a:rPr>
              <a:t>generic</a:t>
            </a:r>
            <a:r>
              <a:rPr lang="en-GB" sz="4000" dirty="0" smtClean="0"/>
              <a:t> level: ≤6 levels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Middleware Layer, </a:t>
            </a:r>
            <a:r>
              <a:rPr lang="en-GB" sz="4000" i="1" dirty="0" smtClean="0">
                <a:solidFill>
                  <a:schemeClr val="accent1"/>
                </a:solidFill>
              </a:rPr>
              <a:t>specific</a:t>
            </a:r>
            <a:r>
              <a:rPr lang="en-GB" sz="4000" dirty="0" smtClean="0"/>
              <a:t> level: ≤5 levels. UI, if any, on top level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App Layer, </a:t>
            </a:r>
            <a:r>
              <a:rPr lang="en-GB" sz="4000" i="1" dirty="0" smtClean="0">
                <a:solidFill>
                  <a:schemeClr val="accent1"/>
                </a:solidFill>
              </a:rPr>
              <a:t>services</a:t>
            </a:r>
            <a:r>
              <a:rPr lang="en-GB" sz="4000" dirty="0" smtClean="0"/>
              <a:t> level: ≤4 levels</a:t>
            </a:r>
          </a:p>
          <a:p>
            <a:pPr lvl="1">
              <a:lnSpc>
                <a:spcPct val="90000"/>
              </a:lnSpc>
            </a:pPr>
            <a:r>
              <a:rPr lang="en-GB" sz="4000" dirty="0" smtClean="0"/>
              <a:t>App Layer, </a:t>
            </a:r>
            <a:r>
              <a:rPr lang="en-GB" sz="4000" i="1" dirty="0" smtClean="0">
                <a:solidFill>
                  <a:schemeClr val="accent1"/>
                </a:solidFill>
              </a:rPr>
              <a:t>apps</a:t>
            </a:r>
            <a:r>
              <a:rPr lang="en-GB" sz="4000" dirty="0" smtClean="0"/>
              <a:t> level: ≤4 levels. </a:t>
            </a:r>
          </a:p>
          <a:p>
            <a:pPr lvl="2">
              <a:lnSpc>
                <a:spcPct val="90000"/>
              </a:lnSpc>
            </a:pPr>
            <a:r>
              <a:rPr lang="en-GB" sz="3000" dirty="0" smtClean="0"/>
              <a:t>Spanning packages ≤8 levels</a:t>
            </a:r>
          </a:p>
          <a:p>
            <a:pPr lvl="2">
              <a:lnSpc>
                <a:spcPct val="90000"/>
              </a:lnSpc>
            </a:pPr>
            <a:r>
              <a:rPr lang="en-GB" sz="3000" dirty="0" smtClean="0"/>
              <a:t>Applications and UIs on top level, frameworks and engines below, </a:t>
            </a:r>
            <a:r>
              <a:rPr lang="en-GB" sz="3000" dirty="0" err="1" smtClean="0"/>
              <a:t>plugins</a:t>
            </a:r>
            <a:r>
              <a:rPr lang="en-GB" sz="3000" dirty="0" smtClean="0"/>
              <a:t> and other support on bottom (guidelines, not binding)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/>
              <a:t>Operating system</a:t>
            </a:r>
          </a:p>
          <a:p>
            <a:pPr lvl="1"/>
            <a:r>
              <a:rPr lang="en-US" dirty="0" smtClean="0"/>
              <a:t>The All over Model contains the following layers, from top to bottom:</a:t>
            </a:r>
          </a:p>
          <a:p>
            <a:pPr lvl="2"/>
            <a:r>
              <a:rPr lang="en-US" dirty="0" smtClean="0"/>
              <a:t>UI Framework Layer</a:t>
            </a:r>
          </a:p>
          <a:p>
            <a:pPr lvl="2"/>
            <a:r>
              <a:rPr lang="en-US" dirty="0" smtClean="0"/>
              <a:t>Application Services Layer</a:t>
            </a:r>
          </a:p>
          <a:p>
            <a:pPr lvl="3"/>
            <a:r>
              <a:rPr lang="en-US" dirty="0" smtClean="0"/>
              <a:t>J2ME</a:t>
            </a:r>
          </a:p>
          <a:p>
            <a:pPr lvl="1"/>
            <a:r>
              <a:rPr lang="en-US" dirty="0" smtClean="0"/>
              <a:t>OS Services Layer </a:t>
            </a:r>
          </a:p>
          <a:p>
            <a:pPr lvl="2"/>
            <a:r>
              <a:rPr lang="en-US" dirty="0" smtClean="0"/>
              <a:t>generic OS services</a:t>
            </a:r>
          </a:p>
          <a:p>
            <a:pPr lvl="2"/>
            <a:r>
              <a:rPr lang="en-US" dirty="0" smtClean="0"/>
              <a:t>communications services</a:t>
            </a:r>
          </a:p>
          <a:p>
            <a:pPr lvl="2"/>
            <a:r>
              <a:rPr lang="en-US" dirty="0" smtClean="0"/>
              <a:t>multimedia and graphics services</a:t>
            </a:r>
          </a:p>
          <a:p>
            <a:pPr lvl="2"/>
            <a:r>
              <a:rPr lang="en-US" dirty="0" smtClean="0"/>
              <a:t>connectivity services</a:t>
            </a:r>
          </a:p>
          <a:p>
            <a:pPr lvl="1"/>
            <a:r>
              <a:rPr lang="en-US" dirty="0" smtClean="0"/>
              <a:t>Base Services Layer </a:t>
            </a:r>
          </a:p>
          <a:p>
            <a:pPr lvl="1"/>
            <a:r>
              <a:rPr lang="en-US" dirty="0" smtClean="0"/>
              <a:t>Kernel Services &amp; Hardware Interface Layer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315200" cy="545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41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sz="2800" dirty="0" smtClean="0"/>
              <a:t>The smallest architectural entity of the system.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i="1" dirty="0" smtClean="0"/>
              <a:t>A component is an implementation unit that provides a discrete, re-usable piece of the system. packages. 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Build and packaging data</a:t>
            </a:r>
          </a:p>
          <a:p>
            <a:pPr lvl="1">
              <a:lnSpc>
                <a:spcPct val="90000"/>
              </a:lnSpc>
            </a:pPr>
            <a:r>
              <a:rPr lang="en-GB" sz="2000" b="1" i="1" dirty="0"/>
              <a:t>binaries</a:t>
            </a:r>
            <a:r>
              <a:rPr lang="en-GB" sz="2000" i="1" dirty="0"/>
              <a:t>, </a:t>
            </a:r>
            <a:r>
              <a:rPr lang="en-GB" sz="2000" b="1" i="1" dirty="0"/>
              <a:t>data</a:t>
            </a:r>
            <a:r>
              <a:rPr lang="en-GB" sz="2000" i="1" dirty="0"/>
              <a:t>, </a:t>
            </a:r>
            <a:r>
              <a:rPr lang="en-GB" sz="2000" b="1" i="1" dirty="0"/>
              <a:t>tests</a:t>
            </a:r>
            <a:r>
              <a:rPr lang="en-GB" sz="2000" i="1" dirty="0"/>
              <a:t>, </a:t>
            </a:r>
            <a:r>
              <a:rPr lang="en-GB" sz="2000" b="1" i="1" dirty="0"/>
              <a:t>documentation</a:t>
            </a:r>
            <a:r>
              <a:rPr lang="en-GB" sz="2000" i="1" dirty="0"/>
              <a:t> and </a:t>
            </a:r>
            <a:r>
              <a:rPr lang="en-GB" sz="2000" b="1" i="1" dirty="0"/>
              <a:t>source code</a:t>
            </a:r>
            <a:endParaRPr lang="en-GB" sz="2000" dirty="0" smtClean="0"/>
          </a:p>
          <a:p>
            <a:pPr lvl="1">
              <a:lnSpc>
                <a:spcPct val="90000"/>
              </a:lnSpc>
            </a:pPr>
            <a:endParaRPr lang="en-GB" sz="20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Informative data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GB" sz="2400" i="1" dirty="0" smtClean="0"/>
              <a:t>Information provided for documentation or analysis purposes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Age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What devices  this  can should or must appear it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Intended target (</a:t>
            </a:r>
            <a:r>
              <a:rPr lang="en-GB" sz="2400" dirty="0" err="1" smtClean="0"/>
              <a:t>ie</a:t>
            </a:r>
            <a:r>
              <a:rPr lang="en-GB" sz="2400" dirty="0" smtClean="0"/>
              <a:t> device or desktop)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Class of contents (</a:t>
            </a:r>
            <a:r>
              <a:rPr lang="en-GB" sz="2400" dirty="0" err="1" smtClean="0"/>
              <a:t>ie</a:t>
            </a:r>
            <a:r>
              <a:rPr lang="en-GB" sz="2400" dirty="0" smtClean="0"/>
              <a:t>, what is in it)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- Collections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sz="3600" dirty="0" smtClean="0"/>
              <a:t>A coherent set of collaborating components which together deliver a complete, discrete, and identifiable part of the system functionality</a:t>
            </a:r>
          </a:p>
          <a:p>
            <a:r>
              <a:rPr lang="en-GB" sz="3600" dirty="0" smtClean="0"/>
              <a:t>Components in a collection will generally be strongly coupled or implement the same interface (e.g. a family of </a:t>
            </a:r>
            <a:r>
              <a:rPr lang="en-GB" sz="3600" dirty="0" err="1" smtClean="0"/>
              <a:t>plugins</a:t>
            </a:r>
            <a:r>
              <a:rPr lang="en-GB" sz="3600" dirty="0" smtClean="0"/>
              <a:t>)</a:t>
            </a:r>
          </a:p>
          <a:p>
            <a:r>
              <a:rPr lang="en-GB" sz="3600" dirty="0" smtClean="0"/>
              <a:t>A component with no strong ties in the package can live alone in its collection</a:t>
            </a:r>
          </a:p>
          <a:p>
            <a:r>
              <a:rPr lang="en-GB" sz="3600" dirty="0" smtClean="0"/>
              <a:t>Collections can group components to reflect …</a:t>
            </a:r>
          </a:p>
          <a:p>
            <a:pPr lvl="1">
              <a:buFont typeface="Nokia Sans Wide" pitchFamily="34" charset="0"/>
              <a:buChar char="…"/>
            </a:pPr>
            <a:r>
              <a:rPr lang="en-GB" sz="2500" dirty="0" smtClean="0"/>
              <a:t>the software or communication stack</a:t>
            </a:r>
          </a:p>
          <a:p>
            <a:pPr lvl="1">
              <a:buFont typeface="Nokia Sans Wide" pitchFamily="34" charset="0"/>
              <a:buChar char="…"/>
            </a:pPr>
            <a:r>
              <a:rPr lang="en-GB" sz="2500" dirty="0" smtClean="0"/>
              <a:t>a sub-technology of functionality</a:t>
            </a:r>
          </a:p>
          <a:p>
            <a:r>
              <a:rPr lang="en-GB" sz="3600" dirty="0" smtClean="0"/>
              <a:t>Collections are stacked in levels</a:t>
            </a:r>
          </a:p>
          <a:p>
            <a:pPr lvl="1"/>
            <a:r>
              <a:rPr lang="en-GB" sz="2500" dirty="0" smtClean="0"/>
              <a:t>The primary package exposed interfaces are on the top</a:t>
            </a:r>
          </a:p>
          <a:p>
            <a:pPr lvl="1"/>
            <a:r>
              <a:rPr lang="en-GB" sz="2500" dirty="0" smtClean="0"/>
              <a:t>The interface to lower layers or hardware are on bottom</a:t>
            </a:r>
          </a:p>
          <a:p>
            <a:pPr lvl="1"/>
            <a:r>
              <a:rPr lang="en-GB" sz="2500" dirty="0" smtClean="0"/>
              <a:t>Middle levels tend to reflect dependencies and technology-specific relationships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Symbian Design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microkernel </a:t>
            </a:r>
            <a:r>
              <a:rPr lang="en-US" dirty="0" smtClean="0"/>
              <a:t>pattern</a:t>
            </a:r>
            <a:endParaRPr lang="en-US" dirty="0"/>
          </a:p>
          <a:p>
            <a:r>
              <a:rPr lang="en-US" dirty="0"/>
              <a:t>The client–server </a:t>
            </a:r>
            <a:r>
              <a:rPr lang="en-US" dirty="0" smtClean="0"/>
              <a:t>pattern</a:t>
            </a:r>
          </a:p>
          <a:p>
            <a:r>
              <a:rPr lang="en-US" dirty="0" smtClean="0"/>
              <a:t>Frameworks</a:t>
            </a:r>
          </a:p>
          <a:p>
            <a:r>
              <a:rPr lang="en-US" dirty="0"/>
              <a:t>The graphical application </a:t>
            </a:r>
            <a:r>
              <a:rPr lang="en-US" dirty="0" smtClean="0"/>
              <a:t>model</a:t>
            </a:r>
          </a:p>
          <a:p>
            <a:r>
              <a:rPr lang="en-US" dirty="0"/>
              <a:t>An event-based application </a:t>
            </a:r>
            <a:r>
              <a:rPr lang="en-US" dirty="0" smtClean="0"/>
              <a:t>model</a:t>
            </a:r>
          </a:p>
          <a:p>
            <a:r>
              <a:rPr lang="en-US" dirty="0"/>
              <a:t>Specific idioms aimed at improving </a:t>
            </a:r>
            <a:r>
              <a:rPr lang="en-US" dirty="0" smtClean="0"/>
              <a:t>robustness</a:t>
            </a:r>
          </a:p>
          <a:p>
            <a:r>
              <a:rPr lang="en-US" dirty="0" smtClean="0"/>
              <a:t>Streams </a:t>
            </a:r>
            <a:r>
              <a:rPr lang="en-US" dirty="0"/>
              <a:t>and stores for persistent data </a:t>
            </a:r>
            <a:r>
              <a:rPr lang="en-US" dirty="0" smtClean="0"/>
              <a:t>storage</a:t>
            </a:r>
          </a:p>
          <a:p>
            <a:r>
              <a:rPr lang="en-US" dirty="0"/>
              <a:t>The class library</a:t>
            </a:r>
          </a:p>
        </p:txBody>
      </p:sp>
    </p:spTree>
    <p:extLst>
      <p:ext uri="{BB962C8B-B14F-4D97-AF65-F5344CB8AC3E}">
        <p14:creationId xmlns:p14="http://schemas.microsoft.com/office/powerpoint/2010/main" val="373705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Comm</a:t>
            </a:r>
            <a:r>
              <a:rPr lang="en-US" dirty="0" smtClean="0"/>
              <a:t> Services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809518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63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2" y="1371600"/>
            <a:ext cx="420914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732" y="1762159"/>
            <a:ext cx="4605068" cy="44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77" y="4648197"/>
            <a:ext cx="2572605" cy="1485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05" y="5391147"/>
            <a:ext cx="150495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7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about package ?</a:t>
            </a:r>
          </a:p>
          <a:p>
            <a:pPr lvl="1"/>
            <a:r>
              <a:rPr lang="en-US" dirty="0"/>
              <a:t>OS Security package: provides cryptography services to the layers above including applications written on the OS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contentmgmt</a:t>
            </a:r>
            <a:r>
              <a:rPr lang="en-US" dirty="0"/>
              <a:t> </a:t>
            </a:r>
            <a:r>
              <a:rPr lang="en-US" dirty="0" smtClean="0"/>
              <a:t>collection</a:t>
            </a:r>
          </a:p>
          <a:p>
            <a:pPr lvl="2"/>
            <a:r>
              <a:rPr lang="en-US" dirty="0"/>
              <a:t>crypto </a:t>
            </a:r>
            <a:r>
              <a:rPr lang="en-US" dirty="0" smtClean="0"/>
              <a:t>collection</a:t>
            </a:r>
          </a:p>
          <a:p>
            <a:pPr lvl="2"/>
            <a:r>
              <a:rPr lang="en-US" dirty="0" err="1"/>
              <a:t>cryptomgmtlibs</a:t>
            </a:r>
            <a:r>
              <a:rPr lang="en-US" dirty="0"/>
              <a:t> </a:t>
            </a:r>
            <a:r>
              <a:rPr lang="en-US" dirty="0" smtClean="0"/>
              <a:t>collection</a:t>
            </a:r>
          </a:p>
          <a:p>
            <a:pPr lvl="2"/>
            <a:r>
              <a:rPr lang="en-US" dirty="0" err="1"/>
              <a:t>cryptoservices</a:t>
            </a:r>
            <a:r>
              <a:rPr lang="en-US" dirty="0"/>
              <a:t> </a:t>
            </a:r>
            <a:r>
              <a:rPr lang="en-US" dirty="0" smtClean="0"/>
              <a:t>collection</a:t>
            </a:r>
          </a:p>
          <a:p>
            <a:pPr lvl="2"/>
            <a:r>
              <a:rPr lang="en-US" dirty="0" err="1"/>
              <a:t>securityanddataprivacytools</a:t>
            </a:r>
            <a:endParaRPr lang="en-US" dirty="0" smtClean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5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</TotalTime>
  <Words>1280</Words>
  <Application>Microsoft Office PowerPoint</Application>
  <PresentationFormat>On-screen Show (4:3)</PresentationFormat>
  <Paragraphs>170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Lecture 12</vt:lpstr>
      <vt:lpstr>Symbian – Architecture</vt:lpstr>
      <vt:lpstr>Symbian – Architecture</vt:lpstr>
      <vt:lpstr>Symbian - Components</vt:lpstr>
      <vt:lpstr>Symbian - Collections</vt:lpstr>
      <vt:lpstr>Symbian Design Patterns</vt:lpstr>
      <vt:lpstr>Symbian – Architecture</vt:lpstr>
      <vt:lpstr>Symbian – Architecture</vt:lpstr>
      <vt:lpstr>Symbian – Architecture</vt:lpstr>
      <vt:lpstr>Symbian - Packages</vt:lpstr>
      <vt:lpstr>Symbian - Packages</vt:lpstr>
      <vt:lpstr>Symbian - Packages</vt:lpstr>
      <vt:lpstr>Symbian - Architecture</vt:lpstr>
      <vt:lpstr>Symbian – Kernel</vt:lpstr>
      <vt:lpstr>Symbian – Kernel</vt:lpstr>
      <vt:lpstr>Symbian - Architecture</vt:lpstr>
      <vt:lpstr>Symbian - Features</vt:lpstr>
      <vt:lpstr>Symbian - Devices</vt:lpstr>
      <vt:lpstr>Symbian - Devices</vt:lpstr>
      <vt:lpstr>Symbian - Packages</vt:lpstr>
      <vt:lpstr>Symbian - Packages</vt:lpstr>
      <vt:lpstr>Symbian -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157</cp:revision>
  <dcterms:created xsi:type="dcterms:W3CDTF">2011-03-01T12:40:37Z</dcterms:created>
  <dcterms:modified xsi:type="dcterms:W3CDTF">2011-05-23T17:44:25Z</dcterms:modified>
</cp:coreProperties>
</file>