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9"/>
  </p:handoutMasterIdLst>
  <p:sldIdLst>
    <p:sldId id="256" r:id="rId2"/>
    <p:sldId id="257" r:id="rId3"/>
    <p:sldId id="258" r:id="rId4"/>
    <p:sldId id="259" r:id="rId5"/>
    <p:sldId id="260" r:id="rId6"/>
    <p:sldId id="274" r:id="rId7"/>
    <p:sldId id="275" r:id="rId8"/>
    <p:sldId id="276" r:id="rId9"/>
    <p:sldId id="277" r:id="rId10"/>
    <p:sldId id="280" r:id="rId11"/>
    <p:sldId id="281" r:id="rId12"/>
    <p:sldId id="283" r:id="rId13"/>
    <p:sldId id="284" r:id="rId14"/>
    <p:sldId id="285" r:id="rId15"/>
    <p:sldId id="286" r:id="rId16"/>
    <p:sldId id="287" r:id="rId17"/>
    <p:sldId id="288" r:id="rId18"/>
    <p:sldId id="289" r:id="rId19"/>
    <p:sldId id="290" r:id="rId20"/>
    <p:sldId id="291" r:id="rId21"/>
    <p:sldId id="292" r:id="rId22"/>
    <p:sldId id="293" r:id="rId23"/>
    <p:sldId id="295" r:id="rId24"/>
    <p:sldId id="296" r:id="rId25"/>
    <p:sldId id="297" r:id="rId26"/>
    <p:sldId id="298" r:id="rId27"/>
    <p:sldId id="29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9" d="100"/>
          <a:sy n="79" d="100"/>
        </p:scale>
        <p:origin x="-162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4AF2E30-1D56-468D-897C-2F5F74CD7553}" type="datetimeFigureOut">
              <a:rPr lang="en-US" smtClean="0"/>
              <a:pPr/>
              <a:t>5/23/2011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45CCFD4-C4EA-4819-B68A-59602057CC19}" type="slidenum">
              <a:rPr lang="en-US" smtClean="0"/>
              <a:pPr/>
              <a:t>‹#›</a:t>
            </a:fld>
            <a:endParaRPr lang="en-US"/>
          </a:p>
        </p:txBody>
      </p:sp>
    </p:spTree>
    <p:extLst>
      <p:ext uri="{BB962C8B-B14F-4D97-AF65-F5344CB8AC3E}">
        <p14:creationId xmlns:p14="http://schemas.microsoft.com/office/powerpoint/2010/main" val="122919333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5/23/2011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5/23/2011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Lecture 1</a:t>
            </a:r>
            <a:endParaRPr lang="en-US" dirty="0"/>
          </a:p>
        </p:txBody>
      </p:sp>
      <p:sp>
        <p:nvSpPr>
          <p:cNvPr id="3" name="Subtitle 2"/>
          <p:cNvSpPr>
            <a:spLocks noGrp="1"/>
          </p:cNvSpPr>
          <p:nvPr>
            <p:ph type="subTitle" idx="1"/>
          </p:nvPr>
        </p:nvSpPr>
        <p:spPr/>
        <p:txBody>
          <a:bodyPr/>
          <a:lstStyle/>
          <a:p>
            <a:r>
              <a:rPr lang="en-US" dirty="0" smtClean="0"/>
              <a:t>Introduction to Mobile and Pervasive Computing</a:t>
            </a:r>
          </a:p>
          <a:p>
            <a:r>
              <a:rPr lang="en-US" dirty="0" smtClean="0"/>
              <a:t>CS710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228600" y="2357008"/>
            <a:ext cx="4038600" cy="3024617"/>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4419600" y="2387600"/>
            <a:ext cx="4419600" cy="29464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a:xfrm>
            <a:off x="457200" y="1600200"/>
            <a:ext cx="4800600" cy="4525963"/>
          </a:xfrm>
        </p:spPr>
        <p:txBody>
          <a:bodyPr>
            <a:normAutofit fontScale="92500"/>
          </a:bodyPr>
          <a:lstStyle/>
          <a:p>
            <a:r>
              <a:rPr lang="en-US" dirty="0" err="1" smtClean="0"/>
              <a:t>Liveboard</a:t>
            </a:r>
            <a:r>
              <a:rPr lang="en-US" dirty="0" smtClean="0"/>
              <a:t> provides the functionality of a whiteboard</a:t>
            </a:r>
          </a:p>
          <a:p>
            <a:r>
              <a:rPr lang="en-US" dirty="0" err="1" smtClean="0"/>
              <a:t>Liveboards</a:t>
            </a:r>
            <a:r>
              <a:rPr lang="en-US" dirty="0" smtClean="0"/>
              <a:t> were designed around standard computer workstations, but with much larger pen-based displays, and pen-based input</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5334000" y="1676400"/>
            <a:ext cx="3381375" cy="435292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a:xfrm>
            <a:off x="457200" y="1600200"/>
            <a:ext cx="8077200" cy="4525963"/>
          </a:xfrm>
        </p:spPr>
        <p:txBody>
          <a:bodyPr>
            <a:normAutofit fontScale="85000" lnSpcReduction="20000"/>
          </a:bodyPr>
          <a:lstStyle/>
          <a:p>
            <a:r>
              <a:rPr lang="en-US" dirty="0" smtClean="0"/>
              <a:t>In the mid-1990s, IBM began a research direction it called </a:t>
            </a:r>
            <a:r>
              <a:rPr lang="en-US" i="1" dirty="0" smtClean="0"/>
              <a:t>pervasive computing </a:t>
            </a:r>
            <a:r>
              <a:rPr lang="en-US" dirty="0" smtClean="0"/>
              <a:t>(IBM Mobile and Pervasive Computing)</a:t>
            </a:r>
          </a:p>
          <a:p>
            <a:r>
              <a:rPr lang="en-US" dirty="0" smtClean="0"/>
              <a:t>IBM, to its credit, was one of the first companies to investigate the business opportunity around pervasive systems, and created a business unit dedicated to the task.</a:t>
            </a:r>
          </a:p>
          <a:p>
            <a:r>
              <a:rPr lang="en-US" dirty="0" smtClean="0"/>
              <a:t>One of the first commercial deployments of a pervasive computing system was born from a collaboration between IBM Zurich and Swissair in 1999 (IBM Swissair), enabling passengers to check-in using Web-enabled (WAP) cell phones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a:xfrm>
            <a:off x="457200" y="1600200"/>
            <a:ext cx="5410200" cy="4525963"/>
          </a:xfrm>
        </p:spPr>
        <p:txBody>
          <a:bodyPr>
            <a:normAutofit fontScale="77500" lnSpcReduction="20000"/>
          </a:bodyPr>
          <a:lstStyle/>
          <a:p>
            <a:r>
              <a:rPr lang="en-US" dirty="0" smtClean="0"/>
              <a:t>Once the passengers had accessed the service, the phone also served as a boarding pass, showing gate seat and flight departure information, and identifying the traveler as having valid fight credentials. </a:t>
            </a:r>
          </a:p>
          <a:p>
            <a:r>
              <a:rPr lang="en-US" dirty="0" smtClean="0"/>
              <a:t>Although this was one of the most publicized projects, IBM also applied these technologies to other service opportunities in banking and financial services, gaining early experience in this area.</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5867400" y="1752600"/>
            <a:ext cx="2914086" cy="35052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p:txBody>
          <a:bodyPr/>
          <a:lstStyle/>
          <a:p>
            <a:r>
              <a:rPr lang="en-US" dirty="0" smtClean="0"/>
              <a:t>Taking another approach to ubiquitous computing, </a:t>
            </a:r>
            <a:r>
              <a:rPr lang="en-US" i="1" dirty="0" smtClean="0"/>
              <a:t>wearable computing </a:t>
            </a:r>
            <a:r>
              <a:rPr lang="en-US" dirty="0" smtClean="0"/>
              <a:t>puts the emphasis on a portable computer that can be unobtrusively integrated with a person’s clothing, while still being comfortable for the wearer</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An important related topic is </a:t>
            </a:r>
            <a:r>
              <a:rPr lang="en-US" i="1" dirty="0" smtClean="0"/>
              <a:t>augmented reality in </a:t>
            </a:r>
            <a:r>
              <a:rPr lang="en-US" dirty="0" smtClean="0"/>
              <a:t>which a computer is able to overlay information on top of what a user sees in order to improve ability to carry out a task.</a:t>
            </a:r>
          </a:p>
          <a:p>
            <a:r>
              <a:rPr lang="en-US" dirty="0" smtClean="0"/>
              <a:t>In an expanded view of ubiquitous computing with a suitably unobtrusive heads-up display embedded in our eyewear, augmented reality could become an indispensable tool of the future in much the same way we have come to rely on the cell phone today</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 Projects</a:t>
            </a:r>
            <a:endParaRPr lang="en-US" dirty="0"/>
          </a:p>
        </p:txBody>
      </p:sp>
      <p:sp>
        <p:nvSpPr>
          <p:cNvPr id="3" name="Content Placeholder 2"/>
          <p:cNvSpPr>
            <a:spLocks noGrp="1"/>
          </p:cNvSpPr>
          <p:nvPr>
            <p:ph idx="1"/>
          </p:nvPr>
        </p:nvSpPr>
        <p:spPr/>
        <p:txBody>
          <a:bodyPr>
            <a:normAutofit/>
          </a:bodyPr>
          <a:lstStyle/>
          <a:p>
            <a:r>
              <a:rPr lang="en-US" dirty="0" smtClean="0"/>
              <a:t>Classroom 2000 began in July 1995 with a bold vision of how ubiquitous computing could be applied to education and provide added value to standard teaching practices in the future</a:t>
            </a:r>
          </a:p>
          <a:p>
            <a:r>
              <a:rPr lang="en-US" dirty="0" smtClean="0"/>
              <a:t>Classroom 2000 investigated the possibility of capturing the entire lesson in a form that would be a useful reference itself.</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 Projects</a:t>
            </a:r>
            <a:endParaRPr lang="en-US" dirty="0"/>
          </a:p>
        </p:txBody>
      </p:sp>
      <p:sp>
        <p:nvSpPr>
          <p:cNvPr id="3" name="Content Placeholder 2"/>
          <p:cNvSpPr>
            <a:spLocks noGrp="1"/>
          </p:cNvSpPr>
          <p:nvPr>
            <p:ph idx="1"/>
          </p:nvPr>
        </p:nvSpPr>
        <p:spPr/>
        <p:txBody>
          <a:bodyPr>
            <a:normAutofit/>
          </a:bodyPr>
          <a:lstStyle/>
          <a:p>
            <a:r>
              <a:rPr lang="en-US" dirty="0" smtClean="0"/>
              <a:t>Key challenge was to create index points that enabled students to skip over a block of video of little interest and be able to jump to the exact point in time that might provide the answer to a question</a:t>
            </a:r>
          </a:p>
          <a:p>
            <a:r>
              <a:rPr lang="en-US" dirty="0" smtClean="0"/>
              <a:t>Furthermore, these index points needed to be automatically generated, with clear meaning to anybody who wanted to use them</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 Projects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With an electronic board (the Xerox </a:t>
            </a:r>
            <a:r>
              <a:rPr lang="en-US" dirty="0" err="1" smtClean="0"/>
              <a:t>Liveboard</a:t>
            </a:r>
            <a:r>
              <a:rPr lang="en-US" dirty="0" smtClean="0"/>
              <a:t> was used for some of the work), it is possible to timestamp all the annotations made by a teacher during the lesson, along with slide transitions during a presentation, and other user-generated input, and these were used to index the audio and visual record of the lesson. </a:t>
            </a:r>
          </a:p>
          <a:p>
            <a:r>
              <a:rPr lang="en-US" dirty="0" smtClean="0"/>
              <a:t>Thus, the combined media, timeline, and indices represent a powerful summary that can be immediately made available to the students when the class finishes.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 Projects</a:t>
            </a:r>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762000" y="2133600"/>
            <a:ext cx="3676650" cy="276225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4953000" y="1905000"/>
            <a:ext cx="3162300" cy="32099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ctr">
              <a:buNone/>
            </a:pPr>
            <a:r>
              <a:rPr lang="en-US" i="1" dirty="0" smtClean="0"/>
              <a:t>“The most profound technologies are those that disappear. They weave themselves into the fabric of everyday life until they are indistinguishable from it.”</a:t>
            </a:r>
          </a:p>
          <a:p>
            <a:pPr algn="r">
              <a:buNone/>
            </a:pPr>
            <a:r>
              <a:rPr lang="en-US" dirty="0" smtClean="0"/>
              <a:t>-- Mark Weiser in his seminal paper on ubiquitous computing</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 Projects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 1999, the Aware Home project was founded and set out to explore how computation and embedded technologies could support everyday activities in a home.</a:t>
            </a:r>
          </a:p>
          <a:p>
            <a:r>
              <a:rPr lang="en-US" dirty="0" smtClean="0"/>
              <a:t>In the spirit of Living Laboratories, a complete residential building was designed from scratch, providing all of the expected features in a modern home, but with additions to support embedded computation and sensing, wiring conduits, and a control center.</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 Projects</a:t>
            </a:r>
            <a:endParaRPr lang="en-US" dirty="0"/>
          </a:p>
        </p:txBody>
      </p:sp>
      <p:sp>
        <p:nvSpPr>
          <p:cNvPr id="3" name="Content Placeholder 2"/>
          <p:cNvSpPr>
            <a:spLocks noGrp="1"/>
          </p:cNvSpPr>
          <p:nvPr>
            <p:ph idx="1"/>
          </p:nvPr>
        </p:nvSpPr>
        <p:spPr/>
        <p:txBody>
          <a:bodyPr>
            <a:normAutofit lnSpcReduction="10000"/>
          </a:bodyPr>
          <a:lstStyle/>
          <a:p>
            <a:r>
              <a:rPr lang="en-US" dirty="0" smtClean="0"/>
              <a:t>Systems introduced into the Aware Home to support the research included cameras and RFID tags to identify and track an occupant’s location, and various forms of sensors. For example, the house included a </a:t>
            </a:r>
            <a:r>
              <a:rPr lang="en-US" i="1" dirty="0" smtClean="0"/>
              <a:t>smart floor composed of a network of pressure sensors that could identify the characteristic </a:t>
            </a:r>
            <a:r>
              <a:rPr lang="en-US" dirty="0" smtClean="0"/>
              <a:t>ambulatory gait of individuals as they moved between rooms, thus providing additional means of occupant identification.</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 Projects</a:t>
            </a:r>
            <a:endParaRPr lang="en-US" dirty="0"/>
          </a:p>
        </p:txBody>
      </p:sp>
      <p:sp>
        <p:nvSpPr>
          <p:cNvPr id="3" name="Content Placeholder 2"/>
          <p:cNvSpPr>
            <a:spLocks noGrp="1"/>
          </p:cNvSpPr>
          <p:nvPr>
            <p:ph idx="1"/>
          </p:nvPr>
        </p:nvSpPr>
        <p:spPr>
          <a:xfrm>
            <a:off x="457200" y="1600200"/>
            <a:ext cx="8458200" cy="2590800"/>
          </a:xfrm>
        </p:spPr>
        <p:txBody>
          <a:bodyPr>
            <a:normAutofit fontScale="85000" lnSpcReduction="10000"/>
          </a:bodyPr>
          <a:lstStyle/>
          <a:p>
            <a:r>
              <a:rPr lang="en-US" dirty="0" smtClean="0"/>
              <a:t>The GUIDE project was created, obtained a government grant, and captured the imagination of many researchers interested in location-based services in the wild. </a:t>
            </a:r>
          </a:p>
          <a:p>
            <a:r>
              <a:rPr lang="en-US" dirty="0" smtClean="0"/>
              <a:t>It was the first mobile electronic guidebook designed and optimized from concept to implementation for use by tourists.</a:t>
            </a:r>
            <a:endParaRPr lang="en-US" dirty="0"/>
          </a:p>
        </p:txBody>
      </p:sp>
      <p:pic>
        <p:nvPicPr>
          <p:cNvPr id="8195" name="Picture 3"/>
          <p:cNvPicPr>
            <a:picLocks noChangeAspect="1" noChangeArrowheads="1"/>
          </p:cNvPicPr>
          <p:nvPr/>
        </p:nvPicPr>
        <p:blipFill>
          <a:blip r:embed="rId2" cstate="print"/>
          <a:srcRect/>
          <a:stretch>
            <a:fillRect/>
          </a:stretch>
        </p:blipFill>
        <p:spPr bwMode="auto">
          <a:xfrm>
            <a:off x="4495800" y="3886200"/>
            <a:ext cx="4463642" cy="27336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Modern Directions</a:t>
            </a:r>
            <a:endParaRPr lang="en-US" dirty="0"/>
          </a:p>
        </p:txBody>
      </p:sp>
      <p:sp>
        <p:nvSpPr>
          <p:cNvPr id="3" name="Content Placeholder 2"/>
          <p:cNvSpPr>
            <a:spLocks noGrp="1"/>
          </p:cNvSpPr>
          <p:nvPr>
            <p:ph idx="1"/>
          </p:nvPr>
        </p:nvSpPr>
        <p:spPr/>
        <p:txBody>
          <a:bodyPr>
            <a:normAutofit fontScale="85000" lnSpcReduction="20000"/>
          </a:bodyPr>
          <a:lstStyle/>
          <a:p>
            <a:r>
              <a:rPr lang="en-US" dirty="0" err="1" smtClean="0"/>
              <a:t>SenseCam</a:t>
            </a:r>
            <a:r>
              <a:rPr lang="en-US" dirty="0" smtClean="0"/>
              <a:t> is a small wearable computer that periodically captures images of the world as a user moves around. </a:t>
            </a:r>
          </a:p>
          <a:p>
            <a:r>
              <a:rPr lang="en-US" dirty="0" smtClean="0"/>
              <a:t>In collaboration with the </a:t>
            </a:r>
            <a:r>
              <a:rPr lang="en-US" dirty="0" err="1" smtClean="0"/>
              <a:t>MyLifeBits</a:t>
            </a:r>
            <a:r>
              <a:rPr lang="en-US" dirty="0" smtClean="0"/>
              <a:t> project, </a:t>
            </a:r>
            <a:r>
              <a:rPr lang="en-US" dirty="0" err="1" smtClean="0"/>
              <a:t>SenseCam</a:t>
            </a:r>
            <a:r>
              <a:rPr lang="en-US" dirty="0" smtClean="0"/>
              <a:t> provides a wealth of contextual data about the wearer, augmented by a database describing documents and other electronic media that the individual has accessed.</a:t>
            </a:r>
          </a:p>
          <a:p>
            <a:r>
              <a:rPr lang="en-US" dirty="0" smtClean="0"/>
              <a:t>The result is a prosthetic memory aid that can be used to answer basic questions about an individual’s life, enabling more detailed recall than most of us could achieve by unaided means</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Modern Directions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RADAR was the first example of a wireless system allowing mobile computers to locate themselves in a building [an indoor global positioning system (GPS)]. </a:t>
            </a:r>
          </a:p>
          <a:p>
            <a:r>
              <a:rPr lang="en-US" dirty="0" smtClean="0"/>
              <a:t>It was designed around the first </a:t>
            </a:r>
            <a:r>
              <a:rPr lang="en-US" dirty="0" err="1" smtClean="0"/>
              <a:t>WiFi</a:t>
            </a:r>
            <a:r>
              <a:rPr lang="en-US" dirty="0" smtClean="0"/>
              <a:t> (802.11b) radios that were commercially available, and made use of reception maps in a Microsoft building hosting several access points (APs) with the data collected using a wireless survey tool. By comparing the received signal strength indication (RSSI) reading for each AP measured at a point of interest with the RSSI signal maps on record, the system could automatically determine a mobile computer’s most likely location to an accuracy of 2–3 meters.</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Modern Directions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err="1" smtClean="0"/>
              <a:t>EasyLiving</a:t>
            </a:r>
            <a:r>
              <a:rPr lang="en-US" dirty="0" smtClean="0"/>
              <a:t>, established in 1999, was MSR’s closest project to the spirit of the original </a:t>
            </a:r>
            <a:r>
              <a:rPr lang="en-US" dirty="0" err="1" smtClean="0"/>
              <a:t>ubicomp</a:t>
            </a:r>
            <a:r>
              <a:rPr lang="en-US" dirty="0" smtClean="0"/>
              <a:t> vision. </a:t>
            </a:r>
          </a:p>
          <a:p>
            <a:r>
              <a:rPr lang="en-US" dirty="0" smtClean="0"/>
              <a:t>The research was centered on a smart room designed to support both work and recreational activities. </a:t>
            </a:r>
          </a:p>
          <a:p>
            <a:r>
              <a:rPr lang="en-US" dirty="0" smtClean="0"/>
              <a:t>A key ingredient was the use of image processing to recognize activities in the space, making use of multiple cameras to track the occupants, and objects situated in the room. </a:t>
            </a:r>
          </a:p>
          <a:p>
            <a:r>
              <a:rPr lang="en-US" dirty="0" smtClean="0"/>
              <a:t>Of particular note was the ability to migrate computing sessions from screen to screen as people moved around, and mechanisms to automatically control the lighting and music in the space to best suit all the occupants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Modern Directions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Place Lab was the best known of the projects from IRS, exploring and building a system that could determine the location of a mobile device by cataloguing and mapping </a:t>
            </a:r>
            <a:r>
              <a:rPr lang="en-US" dirty="0" err="1" smtClean="0"/>
              <a:t>WiFi</a:t>
            </a:r>
            <a:r>
              <a:rPr lang="en-US" dirty="0" smtClean="0"/>
              <a:t> access points throughout a city </a:t>
            </a:r>
          </a:p>
          <a:p>
            <a:r>
              <a:rPr lang="en-US" dirty="0" smtClean="0"/>
              <a:t>This was later extended to GSM towers, and demonstrated effective location-based services for cell phone applications. </a:t>
            </a:r>
          </a:p>
          <a:p>
            <a:r>
              <a:rPr lang="en-US" dirty="0" smtClean="0"/>
              <a:t>The project was rolled out to the research community as a sandbox to experiment with location based services on standard mobile platforms. </a:t>
            </a:r>
          </a:p>
          <a:p>
            <a:r>
              <a:rPr lang="en-US" dirty="0" smtClean="0"/>
              <a:t>It had a distinct advantage over GPS, in that it worked well indoors and did not require the purchase of additional GPS equipment for operation outdoors.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Modern Directions</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685800" y="1676400"/>
            <a:ext cx="7940452" cy="41148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a:t>
            </a:r>
            <a:endParaRPr lang="en-US" dirty="0"/>
          </a:p>
        </p:txBody>
      </p:sp>
      <p:sp>
        <p:nvSpPr>
          <p:cNvPr id="3" name="Content Placeholder 2"/>
          <p:cNvSpPr>
            <a:spLocks noGrp="1"/>
          </p:cNvSpPr>
          <p:nvPr>
            <p:ph idx="1"/>
          </p:nvPr>
        </p:nvSpPr>
        <p:spPr/>
        <p:txBody>
          <a:bodyPr/>
          <a:lstStyle/>
          <a:p>
            <a:pPr algn="ctr">
              <a:buNone/>
            </a:pPr>
            <a:r>
              <a:rPr lang="en-US" i="1" dirty="0" smtClean="0"/>
              <a:t>“Computing that is omnipresent and is, or appears to be, everywhere all the time; may involve many different computing devices that are embedded in various devices or appliances and operate in the background.”</a:t>
            </a:r>
          </a:p>
          <a:p>
            <a:pPr algn="ctr">
              <a:buNone/>
            </a:pPr>
            <a:endParaRPr lang="en-US" i="1" dirty="0" smtClean="0"/>
          </a:p>
          <a:p>
            <a:pPr algn="ctr">
              <a:buNone/>
            </a:pPr>
            <a:r>
              <a:rPr lang="en-US" i="1" dirty="0" smtClean="0"/>
              <a:t>“The age of </a:t>
            </a:r>
            <a:r>
              <a:rPr lang="en-US" b="1" i="1" dirty="0" smtClean="0"/>
              <a:t>calm technology, </a:t>
            </a:r>
            <a:r>
              <a:rPr lang="en-US" i="1" dirty="0" smtClean="0"/>
              <a:t>when technology recedes into the background of our lives</a:t>
            </a:r>
            <a:r>
              <a:rPr lang="en-US" b="1" i="1" dirty="0" smtClean="0"/>
              <a: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a:t>
            </a:r>
            <a:endParaRPr lang="en-US" dirty="0"/>
          </a:p>
        </p:txBody>
      </p:sp>
      <p:sp>
        <p:nvSpPr>
          <p:cNvPr id="3" name="Content Placeholder 2"/>
          <p:cNvSpPr>
            <a:spLocks noGrp="1"/>
          </p:cNvSpPr>
          <p:nvPr>
            <p:ph idx="1"/>
          </p:nvPr>
        </p:nvSpPr>
        <p:spPr/>
        <p:txBody>
          <a:bodyPr/>
          <a:lstStyle/>
          <a:p>
            <a:pPr algn="ctr">
              <a:buNone/>
            </a:pPr>
            <a:r>
              <a:rPr lang="en-US" i="1" dirty="0" smtClean="0"/>
              <a:t>“The practice of making computers so common and accessible that users are not even aware of their physical presence. The ideal of ubiquitous computing could be defined as a high-speed network that covers any kind of geography and is easily installed and automatically maintained.”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a:t>
            </a:r>
            <a:endParaRPr lang="en-US" dirty="0"/>
          </a:p>
        </p:txBody>
      </p:sp>
      <p:sp>
        <p:nvSpPr>
          <p:cNvPr id="3" name="Content Placeholder 2"/>
          <p:cNvSpPr>
            <a:spLocks noGrp="1"/>
          </p:cNvSpPr>
          <p:nvPr>
            <p:ph idx="1"/>
          </p:nvPr>
        </p:nvSpPr>
        <p:spPr/>
        <p:txBody>
          <a:bodyPr>
            <a:normAutofit lnSpcReduction="10000"/>
          </a:bodyPr>
          <a:lstStyle/>
          <a:p>
            <a:pPr algn="ctr">
              <a:buNone/>
            </a:pPr>
            <a:r>
              <a:rPr lang="en-US" b="1" dirty="0" smtClean="0"/>
              <a:t>Ubiquitous Computing (</a:t>
            </a:r>
            <a:r>
              <a:rPr lang="en-US" b="1" dirty="0" err="1" smtClean="0"/>
              <a:t>ubicomp</a:t>
            </a:r>
            <a:r>
              <a:rPr lang="en-US" b="1" dirty="0" smtClean="0"/>
              <a:t>): </a:t>
            </a:r>
            <a:r>
              <a:rPr lang="en-US" i="1" dirty="0" smtClean="0"/>
              <a:t>is a post-desktop model of human-computer interaction in which</a:t>
            </a:r>
            <a:r>
              <a:rPr lang="en-US" b="1" i="1" dirty="0" smtClean="0"/>
              <a:t> </a:t>
            </a:r>
            <a:r>
              <a:rPr lang="en-US" i="1" dirty="0" smtClean="0"/>
              <a:t>information processing has been thoroughly integrated into everyday objects and activities.</a:t>
            </a:r>
          </a:p>
          <a:p>
            <a:pPr algn="ctr">
              <a:buNone/>
            </a:pPr>
            <a:endParaRPr lang="en-US" i="1" dirty="0" smtClean="0"/>
          </a:p>
          <a:p>
            <a:pPr algn="ctr">
              <a:buNone/>
            </a:pPr>
            <a:r>
              <a:rPr lang="en-US" i="1" dirty="0" smtClean="0"/>
              <a:t>An integration of microprocessors into everyday objects like furniture, clothing, white goods, toys even paints.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a:t>
            </a:r>
            <a:endParaRPr lang="en-US" dirty="0"/>
          </a:p>
        </p:txBody>
      </p:sp>
      <p:sp>
        <p:nvSpPr>
          <p:cNvPr id="3" name="Content Placeholder 2"/>
          <p:cNvSpPr>
            <a:spLocks noGrp="1"/>
          </p:cNvSpPr>
          <p:nvPr>
            <p:ph idx="1"/>
          </p:nvPr>
        </p:nvSpPr>
        <p:spPr/>
        <p:txBody>
          <a:bodyPr>
            <a:normAutofit/>
          </a:bodyPr>
          <a:lstStyle/>
          <a:p>
            <a:r>
              <a:rPr lang="en-US" dirty="0" smtClean="0"/>
              <a:t>The original term </a:t>
            </a:r>
            <a:r>
              <a:rPr lang="en-US" i="1" dirty="0" smtClean="0"/>
              <a:t>ubiquitous computing was coined by Mark Weiser in </a:t>
            </a:r>
            <a:r>
              <a:rPr lang="en-US" dirty="0" smtClean="0"/>
              <a:t>1988 at Xerox PARC</a:t>
            </a:r>
          </a:p>
          <a:p>
            <a:r>
              <a:rPr lang="en-US" dirty="0" smtClean="0"/>
              <a:t>The essence of </a:t>
            </a:r>
            <a:r>
              <a:rPr lang="en-US" dirty="0" err="1" smtClean="0"/>
              <a:t>Weiser’s</a:t>
            </a:r>
            <a:r>
              <a:rPr lang="en-US" dirty="0" smtClean="0"/>
              <a:t> vision is that mobile and embedded processors can communicate with each other and the surrounding infrastructure, seamlessly coordinating their operation to provide support for a wide variety of everyday work practices.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Weiser believed that in a </a:t>
            </a:r>
            <a:r>
              <a:rPr lang="en-US" dirty="0" err="1" smtClean="0"/>
              <a:t>ubicomp</a:t>
            </a:r>
            <a:r>
              <a:rPr lang="en-US" dirty="0" smtClean="0"/>
              <a:t> world, computation could be integrated with common objects that you might already be using for everyday work practices, rather than forcing computation to be a separate activity. </a:t>
            </a:r>
          </a:p>
          <a:p>
            <a:r>
              <a:rPr lang="en-US" dirty="0" smtClean="0"/>
              <a:t>If the integration is done well, you may not even notice that any computers were involved in your work. </a:t>
            </a:r>
          </a:p>
          <a:p>
            <a:r>
              <a:rPr lang="en-US" dirty="0" smtClean="0"/>
              <a:t>Weiser sometimes also referred to this as </a:t>
            </a:r>
            <a:r>
              <a:rPr lang="en-US" i="1" dirty="0" smtClean="0"/>
              <a:t>invisible computing</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a:xfrm>
            <a:off x="457200" y="1600200"/>
            <a:ext cx="8229600" cy="2057399"/>
          </a:xfrm>
        </p:spPr>
        <p:txBody>
          <a:bodyPr>
            <a:normAutofit fontScale="92500" lnSpcReduction="20000"/>
          </a:bodyPr>
          <a:lstStyle/>
          <a:p>
            <a:r>
              <a:rPr lang="en-US" dirty="0" err="1" smtClean="0"/>
              <a:t>ParcTab</a:t>
            </a:r>
            <a:r>
              <a:rPr lang="en-US" dirty="0" smtClean="0"/>
              <a:t>, or Tab, an inch-scale computer that represented a pocket book or wallet</a:t>
            </a:r>
          </a:p>
          <a:p>
            <a:r>
              <a:rPr lang="en-US" dirty="0" smtClean="0"/>
              <a:t>Tabs communicated wirelessly with a ceiling-mounted base station using 10 kbps diffuse infrared signaling</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85800" y="3810000"/>
            <a:ext cx="3875232" cy="260985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5334000" y="3810000"/>
            <a:ext cx="3230404" cy="25908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Evolution of Pervasive Computing</a:t>
            </a:r>
            <a:endParaRPr lang="en-US" dirty="0"/>
          </a:p>
        </p:txBody>
      </p:sp>
      <p:sp>
        <p:nvSpPr>
          <p:cNvPr id="3" name="Content Placeholder 2"/>
          <p:cNvSpPr>
            <a:spLocks noGrp="1"/>
          </p:cNvSpPr>
          <p:nvPr>
            <p:ph idx="1"/>
          </p:nvPr>
        </p:nvSpPr>
        <p:spPr/>
        <p:txBody>
          <a:bodyPr/>
          <a:lstStyle/>
          <a:p>
            <a:r>
              <a:rPr lang="en-US" dirty="0" err="1" smtClean="0"/>
              <a:t>ParcPad</a:t>
            </a:r>
            <a:r>
              <a:rPr lang="en-US" dirty="0" smtClean="0"/>
              <a:t>, or Pad, a foot-scale device, serving the role of a pen-based notebook or e-book reader</a:t>
            </a:r>
          </a:p>
          <a:p>
            <a:r>
              <a:rPr lang="en-US" dirty="0" err="1" smtClean="0"/>
              <a:t>ParcPads</a:t>
            </a:r>
            <a:r>
              <a:rPr lang="en-US" dirty="0" smtClean="0"/>
              <a:t> employed a similar design approach using a low-bandwidth X-protocol across a radio link, communicating with a </a:t>
            </a:r>
            <a:r>
              <a:rPr lang="en-US" dirty="0" err="1" smtClean="0"/>
              <a:t>basestation</a:t>
            </a:r>
            <a:r>
              <a:rPr lang="en-US" dirty="0" smtClean="0"/>
              <a:t> through a proprietary short-range near-field radio</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2783</TotalTime>
  <Words>1546</Words>
  <Application>Microsoft Office PowerPoint</Application>
  <PresentationFormat>On-screen Show (4:3)</PresentationFormat>
  <Paragraphs>80</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Lecture 1</vt:lpstr>
      <vt:lpstr>PowerPoint Presentation</vt:lpstr>
      <vt:lpstr>Pervasive Computing</vt:lpstr>
      <vt:lpstr>Pervasive Computing</vt:lpstr>
      <vt:lpstr>Pervasive Computing</vt:lpstr>
      <vt:lpstr>Pervasive Computing</vt:lpstr>
      <vt:lpstr>Evolution of Pervasive Computing</vt:lpstr>
      <vt:lpstr>Evolution of Pervasive Computing</vt:lpstr>
      <vt:lpstr>Evolution of Pervasive Computing</vt:lpstr>
      <vt:lpstr>Evolution of Pervasive Computing</vt:lpstr>
      <vt:lpstr>Evolution of Pervasive Computing</vt:lpstr>
      <vt:lpstr>Evolution of Pervasive Computing</vt:lpstr>
      <vt:lpstr>Evolution of Pervasive Computing</vt:lpstr>
      <vt:lpstr>Evolution of Pervasive Computing</vt:lpstr>
      <vt:lpstr>Evolution of Pervasive Computing</vt:lpstr>
      <vt:lpstr>Pervasive Computing Projects</vt:lpstr>
      <vt:lpstr>Pervasive Computing Projects</vt:lpstr>
      <vt:lpstr>Pervasive Computing Projects</vt:lpstr>
      <vt:lpstr>Pervasive Computing Projects</vt:lpstr>
      <vt:lpstr>Pervasive Computing Projects</vt:lpstr>
      <vt:lpstr>Pervasive Computing Projects</vt:lpstr>
      <vt:lpstr>Pervasive Computing Projects</vt:lpstr>
      <vt:lpstr>Modern Directions</vt:lpstr>
      <vt:lpstr>Modern Directions</vt:lpstr>
      <vt:lpstr>Modern Directions</vt:lpstr>
      <vt:lpstr>Modern Directions</vt:lpstr>
      <vt:lpstr>Modern Directions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dc:title>
  <dc:creator>Aziz</dc:creator>
  <cp:lastModifiedBy>Aziz</cp:lastModifiedBy>
  <cp:revision>87</cp:revision>
  <dcterms:created xsi:type="dcterms:W3CDTF">2006-08-16T00:00:00Z</dcterms:created>
  <dcterms:modified xsi:type="dcterms:W3CDTF">2011-05-23T18:06:12Z</dcterms:modified>
</cp:coreProperties>
</file>