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handoutMasterIdLst>
    <p:handoutMasterId r:id="rId14"/>
  </p:handoutMasterIdLst>
  <p:sldIdLst>
    <p:sldId id="256" r:id="rId2"/>
    <p:sldId id="328" r:id="rId3"/>
    <p:sldId id="330" r:id="rId4"/>
    <p:sldId id="331" r:id="rId5"/>
    <p:sldId id="332" r:id="rId6"/>
    <p:sldId id="334" r:id="rId7"/>
    <p:sldId id="335" r:id="rId8"/>
    <p:sldId id="336" r:id="rId9"/>
    <p:sldId id="337" r:id="rId10"/>
    <p:sldId id="339" r:id="rId11"/>
    <p:sldId id="340"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64820" autoAdjust="0"/>
  </p:normalViewPr>
  <p:slideViewPr>
    <p:cSldViewPr>
      <p:cViewPr varScale="1">
        <p:scale>
          <a:sx n="50" d="100"/>
          <a:sy n="50" d="100"/>
        </p:scale>
        <p:origin x="-2454" y="-10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F4AF2E30-1D56-468D-897C-2F5F74CD7553}" type="datetimeFigureOut">
              <a:rPr lang="en-US" smtClean="0"/>
              <a:pPr/>
              <a:t>10/21/2011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45CCFD4-C4EA-4819-B68A-59602057CC19}" type="slidenum">
              <a:rPr lang="en-US" smtClean="0"/>
              <a:pPr/>
              <a:t>‹#›</a:t>
            </a:fld>
            <a:endParaRPr lang="en-US"/>
          </a:p>
        </p:txBody>
      </p:sp>
    </p:spTree>
    <p:extLst>
      <p:ext uri="{BB962C8B-B14F-4D97-AF65-F5344CB8AC3E}">
        <p14:creationId xmlns:p14="http://schemas.microsoft.com/office/powerpoint/2010/main" val="21094733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49179AE-D095-41E2-B621-8CF0A93A23D9}" type="datetimeFigureOut">
              <a:rPr lang="en-US" smtClean="0"/>
              <a:pPr/>
              <a:t>10/21/2011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B3100FF-8C4C-4532-8168-9B62A216ACC8}" type="slidenum">
              <a:rPr lang="en-US" smtClean="0"/>
              <a:pPr/>
              <a:t>‹#›</a:t>
            </a:fld>
            <a:endParaRPr lang="en-US"/>
          </a:p>
        </p:txBody>
      </p:sp>
    </p:spTree>
    <p:extLst>
      <p:ext uri="{BB962C8B-B14F-4D97-AF65-F5344CB8AC3E}">
        <p14:creationId xmlns:p14="http://schemas.microsoft.com/office/powerpoint/2010/main" val="16962017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B3100FF-8C4C-4532-8168-9B62A216ACC8}"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B3100FF-8C4C-4532-8168-9B62A216ACC8}"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B3100FF-8C4C-4532-8168-9B62A216ACC8}" type="slidenum">
              <a:rPr lang="en-US" smtClean="0"/>
              <a:pPr/>
              <a:t>11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endParaRPr lang="en-US" dirty="0" smtClean="0"/>
          </a:p>
        </p:txBody>
      </p:sp>
      <p:sp>
        <p:nvSpPr>
          <p:cNvPr id="4" name="Slide Number Placeholder 3"/>
          <p:cNvSpPr>
            <a:spLocks noGrp="1"/>
          </p:cNvSpPr>
          <p:nvPr>
            <p:ph type="sldNum" sz="quarter" idx="10"/>
          </p:nvPr>
        </p:nvSpPr>
        <p:spPr/>
        <p:txBody>
          <a:bodyPr/>
          <a:lstStyle/>
          <a:p>
            <a:fld id="{DB3100FF-8C4C-4532-8168-9B62A216ACC8}"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B3100FF-8C4C-4532-8168-9B62A216ACC8}"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B3100FF-8C4C-4532-8168-9B62A216ACC8}"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B3100FF-8C4C-4532-8168-9B62A216ACC8}"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B3100FF-8C4C-4532-8168-9B62A216ACC8}"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B3100FF-8C4C-4532-8168-9B62A216ACC8}"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B3100FF-8C4C-4532-8168-9B62A216ACC8}"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B3100FF-8C4C-4532-8168-9B62A216ACC8}"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10/21/2011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10/21/2011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10/21/2011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10/21/2011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10/21/2011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10/21/2011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10/21/2011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10/21/2011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10/21/2011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10/21/2011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10/21/2011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10/21/2011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Lecture 7</a:t>
            </a:r>
            <a:endParaRPr lang="en-US" dirty="0"/>
          </a:p>
        </p:txBody>
      </p:sp>
      <p:sp>
        <p:nvSpPr>
          <p:cNvPr id="3" name="Subtitle 2"/>
          <p:cNvSpPr>
            <a:spLocks noGrp="1"/>
          </p:cNvSpPr>
          <p:nvPr>
            <p:ph type="subTitle" idx="1"/>
          </p:nvPr>
        </p:nvSpPr>
        <p:spPr/>
        <p:txBody>
          <a:bodyPr/>
          <a:lstStyle/>
          <a:p>
            <a:r>
              <a:rPr lang="en-US" dirty="0" smtClean="0"/>
              <a:t>Composition of Mobile and Pervasive Computing</a:t>
            </a:r>
          </a:p>
          <a:p>
            <a:r>
              <a:rPr lang="en-US" dirty="0" smtClean="0"/>
              <a:t>CS710</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000" b="1" i="1" dirty="0" smtClean="0"/>
              <a:t>Dynamics of Application Environments</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The actual context sources themselves could be highly dynamic. For example, the location of a person can be obtained by a multitude of sources, including a cell tower, a </a:t>
            </a:r>
            <a:r>
              <a:rPr lang="en-US" dirty="0" err="1" smtClean="0"/>
              <a:t>telematics</a:t>
            </a:r>
            <a:r>
              <a:rPr lang="en-US" dirty="0" smtClean="0"/>
              <a:t> gateway, a wireless local area network (LAN) hub, and an active-badge access point. </a:t>
            </a:r>
          </a:p>
          <a:p>
            <a:r>
              <a:rPr lang="en-US" dirty="0" smtClean="0"/>
              <a:t>Each of these sources of location may have a different API and may be more or less applicable to different locations. Applications should not be responsible for discovering these context sources and explicitly binding to them.</a:t>
            </a:r>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Approaches for Developing Pervasive Applications</a:t>
            </a:r>
            <a:endParaRPr lang="en-US" dirty="0"/>
          </a:p>
        </p:txBody>
      </p:sp>
      <p:sp>
        <p:nvSpPr>
          <p:cNvPr id="3" name="Content Placeholder 2"/>
          <p:cNvSpPr>
            <a:spLocks noGrp="1"/>
          </p:cNvSpPr>
          <p:nvPr>
            <p:ph idx="1"/>
          </p:nvPr>
        </p:nvSpPr>
        <p:spPr/>
        <p:txBody>
          <a:bodyPr/>
          <a:lstStyle/>
          <a:p>
            <a:r>
              <a:rPr lang="en-US" dirty="0" smtClean="0"/>
              <a:t>The basic problem of mobile application development to multiple devices, modalities, and connectivity environments is that of complexity, because the same application may have to be rewritten multiple times.</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Pervasive Application Development</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There are fundamental reasons why pervasive application development is more difficult than conventional application development. </a:t>
            </a:r>
          </a:p>
          <a:p>
            <a:r>
              <a:rPr lang="en-US" dirty="0" smtClean="0"/>
              <a:t>End user devices, such as smart phones and PDAs, come in many varieties and have widely varying capabilities, both hardware (form factor, user interface hardware, processor, memory, and network bandwidth) and software (operating system, user interface software, services, and applications).</a:t>
            </a:r>
          </a:p>
          <a:p>
            <a:endParaRPr lang="en-US" dirty="0" smtClean="0"/>
          </a:p>
          <a:p>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i="1" dirty="0" smtClean="0"/>
              <a:t>Heterogeneity of Device Platforms</a:t>
            </a:r>
            <a:endParaRPr lang="en-US" dirty="0"/>
          </a:p>
        </p:txBody>
      </p:sp>
      <p:sp>
        <p:nvSpPr>
          <p:cNvPr id="3" name="Content Placeholder 2"/>
          <p:cNvSpPr>
            <a:spLocks noGrp="1"/>
          </p:cNvSpPr>
          <p:nvPr>
            <p:ph idx="1"/>
          </p:nvPr>
        </p:nvSpPr>
        <p:spPr/>
        <p:txBody>
          <a:bodyPr/>
          <a:lstStyle/>
          <a:p>
            <a:r>
              <a:rPr lang="en-US" dirty="0" smtClean="0"/>
              <a:t>The impact of device heterogeneity on application developers is that applications need to be developed (or ported) to each device and maintained separately for each device.</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i="1" dirty="0" smtClean="0"/>
              <a:t>Heterogeneity of Device Platforms</a:t>
            </a:r>
            <a:endParaRPr lang="en-US" dirty="0"/>
          </a:p>
        </p:txBody>
      </p:sp>
      <p:sp>
        <p:nvSpPr>
          <p:cNvPr id="3" name="Content Placeholder 2"/>
          <p:cNvSpPr>
            <a:spLocks noGrp="1"/>
          </p:cNvSpPr>
          <p:nvPr>
            <p:ph idx="1"/>
          </p:nvPr>
        </p:nvSpPr>
        <p:spPr/>
        <p:txBody>
          <a:bodyPr>
            <a:normAutofit fontScale="92500" lnSpcReduction="20000"/>
          </a:bodyPr>
          <a:lstStyle/>
          <a:p>
            <a:r>
              <a:rPr lang="en-US" b="1" dirty="0" smtClean="0"/>
              <a:t>User Interface</a:t>
            </a:r>
          </a:p>
          <a:p>
            <a:pPr lvl="1"/>
            <a:r>
              <a:rPr lang="en-US" dirty="0" smtClean="0"/>
              <a:t>output capabilities, such as the screen characteristics (e.g., size and color)</a:t>
            </a:r>
          </a:p>
          <a:p>
            <a:pPr lvl="1"/>
            <a:r>
              <a:rPr lang="en-US" b="1" dirty="0" smtClean="0"/>
              <a:t> </a:t>
            </a:r>
            <a:r>
              <a:rPr lang="en-US" dirty="0" smtClean="0"/>
              <a:t>the input capabilities, such as the number of hard buttons, rollers, and other controls; </a:t>
            </a:r>
          </a:p>
          <a:p>
            <a:pPr lvl="1"/>
            <a:r>
              <a:rPr lang="en-US" dirty="0" smtClean="0"/>
              <a:t>and the software toolkit available to manipulate these input and output capabilities</a:t>
            </a:r>
          </a:p>
          <a:p>
            <a:r>
              <a:rPr lang="en-US" dirty="0" smtClean="0"/>
              <a:t>Because of differences in these capabilities from one device to another, the view component of an application will have to be rewritten for each device</a:t>
            </a: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i="1" dirty="0" smtClean="0"/>
              <a:t>Heterogeneity of Device Platforms</a:t>
            </a:r>
            <a:endParaRPr lang="en-US" dirty="0"/>
          </a:p>
        </p:txBody>
      </p:sp>
      <p:sp>
        <p:nvSpPr>
          <p:cNvPr id="3" name="Content Placeholder 2"/>
          <p:cNvSpPr>
            <a:spLocks noGrp="1"/>
          </p:cNvSpPr>
          <p:nvPr>
            <p:ph idx="1"/>
          </p:nvPr>
        </p:nvSpPr>
        <p:spPr/>
        <p:txBody>
          <a:bodyPr>
            <a:normAutofit fontScale="92500" lnSpcReduction="20000"/>
          </a:bodyPr>
          <a:lstStyle/>
          <a:p>
            <a:r>
              <a:rPr lang="en-US" b="1" dirty="0" smtClean="0"/>
              <a:t>Interaction Modalities</a:t>
            </a:r>
          </a:p>
          <a:p>
            <a:pPr lvl="1"/>
            <a:r>
              <a:rPr lang="en-US" dirty="0" smtClean="0"/>
              <a:t>significant method of user interaction</a:t>
            </a:r>
          </a:p>
          <a:p>
            <a:pPr lvl="1"/>
            <a:r>
              <a:rPr lang="en-US" dirty="0" smtClean="0"/>
              <a:t>Examples are keyboard or mouse, speech, pen, and tactile interfaces</a:t>
            </a:r>
          </a:p>
          <a:p>
            <a:r>
              <a:rPr lang="en-US" dirty="0" smtClean="0"/>
              <a:t>view and controller portions of applications may need to be significantly rewritten to enable each modality</a:t>
            </a:r>
          </a:p>
          <a:p>
            <a:pPr lvl="1"/>
            <a:r>
              <a:rPr lang="en-US" dirty="0" smtClean="0"/>
              <a:t>a speech based application could have a different structure from a GUI-based application</a:t>
            </a:r>
          </a:p>
          <a:p>
            <a:r>
              <a:rPr lang="en-US" dirty="0" smtClean="0"/>
              <a:t>Furthermore, </a:t>
            </a:r>
            <a:r>
              <a:rPr lang="en-US" i="1" dirty="0" smtClean="0"/>
              <a:t>multimodal </a:t>
            </a:r>
            <a:r>
              <a:rPr lang="en-US" dirty="0" smtClean="0"/>
              <a:t>interfaces can use multiple modalities within a single application</a:t>
            </a: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i="1" dirty="0" smtClean="0"/>
              <a:t>Heterogeneity of Device Platforms</a:t>
            </a:r>
            <a:endParaRPr lang="en-US" dirty="0"/>
          </a:p>
        </p:txBody>
      </p:sp>
      <p:sp>
        <p:nvSpPr>
          <p:cNvPr id="3" name="Content Placeholder 2"/>
          <p:cNvSpPr>
            <a:spLocks noGrp="1"/>
          </p:cNvSpPr>
          <p:nvPr>
            <p:ph idx="1"/>
          </p:nvPr>
        </p:nvSpPr>
        <p:spPr/>
        <p:txBody>
          <a:bodyPr>
            <a:normAutofit fontScale="92500" lnSpcReduction="20000"/>
          </a:bodyPr>
          <a:lstStyle/>
          <a:p>
            <a:r>
              <a:rPr lang="en-US" b="1" dirty="0" smtClean="0"/>
              <a:t>Platform Capabilities</a:t>
            </a:r>
          </a:p>
          <a:p>
            <a:pPr lvl="1"/>
            <a:r>
              <a:rPr lang="en-US" dirty="0" smtClean="0"/>
              <a:t>distributed software infrastructure on which an application executes</a:t>
            </a:r>
          </a:p>
          <a:p>
            <a:pPr lvl="1"/>
            <a:r>
              <a:rPr lang="en-US" dirty="0" smtClean="0"/>
              <a:t>including the device software infrastructure and the server software infrastructure</a:t>
            </a:r>
          </a:p>
          <a:p>
            <a:pPr lvl="1"/>
            <a:r>
              <a:rPr lang="en-US" dirty="0" smtClean="0"/>
              <a:t>the programming models on the device and the server are different</a:t>
            </a:r>
          </a:p>
          <a:p>
            <a:r>
              <a:rPr lang="en-US" dirty="0" smtClean="0"/>
              <a:t>An application may need to be partitioned differently between the device and the server depending on the processor, memory, and network capabilities of a device</a:t>
            </a: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i="1" dirty="0" smtClean="0"/>
              <a:t>Heterogeneity of Device Platforms</a:t>
            </a:r>
            <a:endParaRPr lang="en-US" dirty="0"/>
          </a:p>
        </p:txBody>
      </p:sp>
      <p:sp>
        <p:nvSpPr>
          <p:cNvPr id="3" name="Content Placeholder 2"/>
          <p:cNvSpPr>
            <a:spLocks noGrp="1"/>
          </p:cNvSpPr>
          <p:nvPr>
            <p:ph idx="1"/>
          </p:nvPr>
        </p:nvSpPr>
        <p:spPr/>
        <p:txBody>
          <a:bodyPr>
            <a:normAutofit/>
          </a:bodyPr>
          <a:lstStyle/>
          <a:p>
            <a:r>
              <a:rPr lang="en-US" b="1" dirty="0" smtClean="0"/>
              <a:t>Connectivity</a:t>
            </a:r>
          </a:p>
          <a:p>
            <a:pPr lvl="1"/>
            <a:r>
              <a:rPr lang="en-US" dirty="0" smtClean="0"/>
              <a:t>Execute in a dynamic environment that supports multiple levels of connectivity</a:t>
            </a:r>
          </a:p>
          <a:p>
            <a:pPr lvl="1"/>
            <a:r>
              <a:rPr lang="en-US" dirty="0" smtClean="0"/>
              <a:t>worry about dynamically varying the partitioning of the application between the various connectivity scenarios</a:t>
            </a:r>
          </a:p>
          <a:p>
            <a:pPr lvl="1"/>
            <a:r>
              <a:rPr lang="en-US" dirty="0" err="1" smtClean="0"/>
              <a:t>Resynchronizing</a:t>
            </a:r>
            <a:r>
              <a:rPr lang="en-US" dirty="0" smtClean="0"/>
              <a:t> partitioned components after reestablishing connectivity</a:t>
            </a:r>
          </a:p>
          <a:p>
            <a:r>
              <a:rPr lang="en-US" dirty="0" smtClean="0"/>
              <a:t>adds a significant amount of complexity</a:t>
            </a:r>
          </a:p>
          <a:p>
            <a:pPr lvl="1"/>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000" b="1" i="1" dirty="0" smtClean="0"/>
              <a:t>Dynamics of Application Environments</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Pervasive applications should be customized to the user and task at hand — also referred to as the context of the application. </a:t>
            </a:r>
          </a:p>
          <a:p>
            <a:r>
              <a:rPr lang="en-US" dirty="0" smtClean="0"/>
              <a:t>The context can be highly dynamic. The data sources that provide information about the application’s environment are called </a:t>
            </a:r>
            <a:r>
              <a:rPr lang="en-US" i="1" dirty="0" smtClean="0"/>
              <a:t>context sources</a:t>
            </a:r>
          </a:p>
          <a:p>
            <a:r>
              <a:rPr lang="en-US" dirty="0" smtClean="0"/>
              <a:t>Consider the complexities of application development in the face of dynamic and heterogeneous context sources.</a:t>
            </a:r>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000" b="1" i="1" dirty="0" smtClean="0"/>
              <a:t>Dynamics of Application Environments</a:t>
            </a:r>
            <a:endParaRPr lang="en-US" dirty="0"/>
          </a:p>
        </p:txBody>
      </p:sp>
      <p:sp>
        <p:nvSpPr>
          <p:cNvPr id="3" name="Content Placeholder 2"/>
          <p:cNvSpPr>
            <a:spLocks noGrp="1"/>
          </p:cNvSpPr>
          <p:nvPr>
            <p:ph idx="1"/>
          </p:nvPr>
        </p:nvSpPr>
        <p:spPr/>
        <p:txBody>
          <a:bodyPr>
            <a:normAutofit fontScale="85000" lnSpcReduction="10000"/>
          </a:bodyPr>
          <a:lstStyle/>
          <a:p>
            <a:r>
              <a:rPr lang="en-US" dirty="0" smtClean="0"/>
              <a:t>The context data from different context sources could have different schemas and formats. </a:t>
            </a:r>
          </a:p>
          <a:p>
            <a:pPr lvl="1"/>
            <a:r>
              <a:rPr lang="en-US" dirty="0" smtClean="0"/>
              <a:t>For example, location data from a cell tower is different from the location data from an IEEE 802.11 base station. </a:t>
            </a:r>
          </a:p>
          <a:p>
            <a:r>
              <a:rPr lang="en-US" dirty="0" smtClean="0"/>
              <a:t>If each pervasive application that uses context data were responsible for collecting and normalizing context data from different sources, applications would indeed be quite complex.</a:t>
            </a:r>
          </a:p>
          <a:p>
            <a:r>
              <a:rPr lang="en-US" dirty="0" smtClean="0"/>
              <a:t>The context information from any one source could be too low-level to be useful for an application. </a:t>
            </a:r>
          </a:p>
          <a:p>
            <a:endParaRPr lang="en-US" dirty="0" smtClean="0"/>
          </a:p>
          <a:p>
            <a:endParaRPr lang="en-US"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5800</TotalTime>
  <Words>654</Words>
  <Application>Microsoft Office PowerPoint</Application>
  <PresentationFormat>On-screen Show (4:3)</PresentationFormat>
  <Paragraphs>58</Paragraphs>
  <Slides>11</Slides>
  <Notes>11</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Office Theme</vt:lpstr>
      <vt:lpstr>Lecture 7</vt:lpstr>
      <vt:lpstr>Pervasive Application Development</vt:lpstr>
      <vt:lpstr>Heterogeneity of Device Platforms</vt:lpstr>
      <vt:lpstr>Heterogeneity of Device Platforms</vt:lpstr>
      <vt:lpstr>Heterogeneity of Device Platforms</vt:lpstr>
      <vt:lpstr>Heterogeneity of Device Platforms</vt:lpstr>
      <vt:lpstr>Heterogeneity of Device Platforms</vt:lpstr>
      <vt:lpstr>Dynamics of Application Environments</vt:lpstr>
      <vt:lpstr>Dynamics of Application Environments</vt:lpstr>
      <vt:lpstr>Dynamics of Application Environments</vt:lpstr>
      <vt:lpstr>Approaches for Developing Pervasive Applications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Lecture 1</dc:title>
  <dc:creator>Aziz</dc:creator>
  <cp:lastModifiedBy>Aziz</cp:lastModifiedBy>
  <cp:revision>478</cp:revision>
  <dcterms:created xsi:type="dcterms:W3CDTF">2006-08-16T00:00:00Z</dcterms:created>
  <dcterms:modified xsi:type="dcterms:W3CDTF">2011-10-21T11:19:40Z</dcterms:modified>
</cp:coreProperties>
</file>