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png" ContentType="image/png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Relationship Id="rId210" Type="http://schemas.openxmlformats.org/officeDocument/2006/relationships/slide" Target="slides/slide205.xml"/><Relationship Id="rId211" Type="http://schemas.openxmlformats.org/officeDocument/2006/relationships/slide" Target="slides/slide206.xml"/><Relationship Id="rId212" Type="http://schemas.openxmlformats.org/officeDocument/2006/relationships/slide" Target="slides/slide207.xml"/><Relationship Id="rId213" Type="http://schemas.openxmlformats.org/officeDocument/2006/relationships/slide" Target="slides/slide208.xml"/><Relationship Id="rId214" Type="http://schemas.openxmlformats.org/officeDocument/2006/relationships/slide" Target="slides/slide209.xml"/><Relationship Id="rId215" Type="http://schemas.openxmlformats.org/officeDocument/2006/relationships/slide" Target="slides/slide210.xml"/><Relationship Id="rId216" Type="http://schemas.openxmlformats.org/officeDocument/2006/relationships/slide" Target="slides/slide211.xml"/><Relationship Id="rId217" Type="http://schemas.openxmlformats.org/officeDocument/2006/relationships/slide" Target="slides/slide212.xml"/><Relationship Id="rId218" Type="http://schemas.openxmlformats.org/officeDocument/2006/relationships/slide" Target="slides/slide213.xml"/><Relationship Id="rId219" Type="http://schemas.openxmlformats.org/officeDocument/2006/relationships/slide" Target="slides/slide214.xml"/><Relationship Id="rId220" Type="http://schemas.openxmlformats.org/officeDocument/2006/relationships/slide" Target="slides/slide215.xml"/><Relationship Id="rId221" Type="http://schemas.openxmlformats.org/officeDocument/2006/relationships/slide" Target="slides/slide216.xml"/><Relationship Id="rId222" Type="http://schemas.openxmlformats.org/officeDocument/2006/relationships/slide" Target="slides/slide217.xml"/><Relationship Id="rId223" Type="http://schemas.openxmlformats.org/officeDocument/2006/relationships/slide" Target="slides/slide218.xml"/><Relationship Id="rId224" Type="http://schemas.openxmlformats.org/officeDocument/2006/relationships/slide" Target="slides/slide219.xml"/><Relationship Id="rId225" Type="http://schemas.openxmlformats.org/officeDocument/2006/relationships/slide" Target="slides/slide220.xml"/><Relationship Id="rId226" Type="http://schemas.openxmlformats.org/officeDocument/2006/relationships/slide" Target="slides/slide2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8458" y="646176"/>
            <a:ext cx="5472430" cy="184785"/>
            <a:chOff x="1378458" y="646176"/>
            <a:chExt cx="5472430" cy="184785"/>
          </a:xfrm>
        </p:grpSpPr>
        <p:sp>
          <p:nvSpPr>
            <p:cNvPr id="5" name="object 5"/>
            <p:cNvSpPr/>
            <p:nvPr/>
          </p:nvSpPr>
          <p:spPr>
            <a:xfrm>
              <a:off x="1378458" y="646176"/>
              <a:ext cx="5472430" cy="184785"/>
            </a:xfrm>
            <a:custGeom>
              <a:avLst/>
              <a:gdLst/>
              <a:ahLst/>
              <a:cxnLst/>
              <a:rect l="l" t="t" r="r" b="b"/>
              <a:pathLst>
                <a:path w="5472430" h="184784">
                  <a:moveTo>
                    <a:pt x="5471921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5471921" y="184403"/>
                  </a:lnTo>
                  <a:lnTo>
                    <a:pt x="5471921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8458" y="646188"/>
              <a:ext cx="5472430" cy="184785"/>
            </a:xfrm>
            <a:custGeom>
              <a:avLst/>
              <a:gdLst/>
              <a:ahLst/>
              <a:cxnLst/>
              <a:rect l="l" t="t" r="r" b="b"/>
              <a:pathLst>
                <a:path w="5472430" h="184784">
                  <a:moveTo>
                    <a:pt x="5471909" y="0"/>
                  </a:moveTo>
                  <a:lnTo>
                    <a:pt x="5468874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0" y="184391"/>
                  </a:lnTo>
                  <a:lnTo>
                    <a:pt x="3048" y="184391"/>
                  </a:lnTo>
                  <a:lnTo>
                    <a:pt x="3048" y="3035"/>
                  </a:lnTo>
                  <a:lnTo>
                    <a:pt x="5468874" y="3035"/>
                  </a:lnTo>
                  <a:lnTo>
                    <a:pt x="5471909" y="3035"/>
                  </a:lnTo>
                  <a:lnTo>
                    <a:pt x="547190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78458" y="646188"/>
              <a:ext cx="5472430" cy="184785"/>
            </a:xfrm>
            <a:custGeom>
              <a:avLst/>
              <a:gdLst/>
              <a:ahLst/>
              <a:cxnLst/>
              <a:rect l="l" t="t" r="r" b="b"/>
              <a:pathLst>
                <a:path w="5472430" h="184784">
                  <a:moveTo>
                    <a:pt x="5471922" y="181343"/>
                  </a:moveTo>
                  <a:lnTo>
                    <a:pt x="5471909" y="0"/>
                  </a:lnTo>
                  <a:lnTo>
                    <a:pt x="5468874" y="0"/>
                  </a:lnTo>
                  <a:lnTo>
                    <a:pt x="5468874" y="181343"/>
                  </a:lnTo>
                  <a:lnTo>
                    <a:pt x="0" y="181343"/>
                  </a:lnTo>
                  <a:lnTo>
                    <a:pt x="0" y="184391"/>
                  </a:lnTo>
                  <a:lnTo>
                    <a:pt x="5468874" y="184391"/>
                  </a:lnTo>
                  <a:lnTo>
                    <a:pt x="5471909" y="184391"/>
                  </a:lnTo>
                  <a:lnTo>
                    <a:pt x="5471922" y="181343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901950" y="9431526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4390" y="727202"/>
            <a:ext cx="14820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Times New Roman"/>
                <a:cs typeface="Times New Roman"/>
              </a:rPr>
              <a:t>Table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Contents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5126" y="1005331"/>
            <a:ext cx="495300" cy="239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10" b="1">
                <a:latin typeface="Times New Roman"/>
                <a:cs typeface="Times New Roman"/>
              </a:rPr>
              <a:t>Page</a:t>
            </a:r>
            <a:r>
              <a:rPr dirty="0" sz="1000" spc="-60" b="1">
                <a:latin typeface="Times New Roman"/>
                <a:cs typeface="Times New Roman"/>
              </a:rPr>
              <a:t> </a:t>
            </a:r>
            <a:r>
              <a:rPr dirty="0" sz="1000" spc="5" b="1">
                <a:latin typeface="Times New Roman"/>
                <a:cs typeface="Times New Roman"/>
              </a:rPr>
              <a:t>no.</a:t>
            </a:r>
            <a:endParaRPr sz="1000">
              <a:latin typeface="Times New Roman"/>
              <a:cs typeface="Times New Roman"/>
            </a:endParaRPr>
          </a:p>
          <a:p>
            <a:pPr algn="ctr" marL="83185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algn="ctr" marL="83185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algn="ctr" marL="8382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  <a:p>
            <a:pPr algn="ctr" marL="8382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15</a:t>
            </a:r>
            <a:endParaRPr sz="1100">
              <a:latin typeface="Times New Roman"/>
              <a:cs typeface="Times New Roman"/>
            </a:endParaRPr>
          </a:p>
          <a:p>
            <a:pPr algn="ctr" marL="8382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21</a:t>
            </a:r>
            <a:endParaRPr sz="1100">
              <a:latin typeface="Times New Roman"/>
              <a:cs typeface="Times New Roman"/>
            </a:endParaRPr>
          </a:p>
          <a:p>
            <a:pPr algn="ctr" marL="83820">
              <a:lnSpc>
                <a:spcPts val="1305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26</a:t>
            </a:r>
            <a:endParaRPr sz="1100">
              <a:latin typeface="Times New Roman"/>
              <a:cs typeface="Times New Roman"/>
            </a:endParaRPr>
          </a:p>
          <a:p>
            <a:pPr algn="ctr" marL="83820">
              <a:lnSpc>
                <a:spcPts val="1305"/>
              </a:lnSpc>
            </a:pPr>
            <a:r>
              <a:rPr dirty="0" sz="1100" spc="-40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75"/>
              </a:spcBef>
            </a:pPr>
            <a:r>
              <a:rPr dirty="0" sz="1100" spc="-40">
                <a:latin typeface="Times New Roman"/>
                <a:cs typeface="Times New Roman"/>
              </a:rPr>
              <a:t>36</a:t>
            </a:r>
            <a:endParaRPr sz="11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42</a:t>
            </a:r>
            <a:endParaRPr sz="11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47</a:t>
            </a:r>
            <a:endParaRPr sz="11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52</a:t>
            </a:r>
            <a:endParaRPr sz="11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57</a:t>
            </a:r>
            <a:endParaRPr sz="11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60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694" y="1160018"/>
            <a:ext cx="574040" cy="2235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4007" y="1160018"/>
            <a:ext cx="3011170" cy="78244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1401445">
              <a:lnSpc>
                <a:spcPct val="101400"/>
              </a:lnSpc>
              <a:spcBef>
                <a:spcPts val="80"/>
              </a:spcBef>
            </a:pPr>
            <a:r>
              <a:rPr dirty="0" sz="1100" spc="-30" b="1">
                <a:latin typeface="Times New Roman"/>
                <a:cs typeface="Times New Roman"/>
              </a:rPr>
              <a:t>Abnormal </a:t>
            </a:r>
            <a:r>
              <a:rPr dirty="0" sz="1100" b="1">
                <a:latin typeface="Times New Roman"/>
                <a:cs typeface="Times New Roman"/>
              </a:rPr>
              <a:t>psychology  </a:t>
            </a: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20" b="1">
                <a:latin typeface="Times New Roman"/>
                <a:cs typeface="Times New Roman"/>
              </a:rPr>
              <a:t>abnormal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b="1">
                <a:latin typeface="Times New Roman"/>
                <a:cs typeface="Times New Roman"/>
              </a:rPr>
              <a:t>Psychopathology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-10" b="1">
                <a:latin typeface="Times New Roman"/>
                <a:cs typeface="Times New Roman"/>
              </a:rPr>
              <a:t>historical </a:t>
            </a:r>
            <a:r>
              <a:rPr dirty="0" sz="1100" b="1">
                <a:latin typeface="Times New Roman"/>
                <a:cs typeface="Times New Roman"/>
              </a:rPr>
              <a:t>context</a:t>
            </a:r>
            <a:r>
              <a:rPr dirty="0" sz="1100" spc="5" b="1">
                <a:latin typeface="Times New Roman"/>
                <a:cs typeface="Times New Roman"/>
              </a:rPr>
              <a:t> I</a:t>
            </a:r>
            <a:endParaRPr sz="1100">
              <a:latin typeface="Times New Roman"/>
              <a:cs typeface="Times New Roman"/>
            </a:endParaRPr>
          </a:p>
          <a:p>
            <a:pPr marL="12700" marR="570230">
              <a:lnSpc>
                <a:spcPct val="10140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Psychopathology in </a:t>
            </a:r>
            <a:r>
              <a:rPr dirty="0" sz="1100" spc="-15" b="1">
                <a:latin typeface="Times New Roman"/>
                <a:cs typeface="Times New Roman"/>
              </a:rPr>
              <a:t>historical </a:t>
            </a:r>
            <a:r>
              <a:rPr dirty="0" sz="1100" b="1">
                <a:latin typeface="Times New Roman"/>
                <a:cs typeface="Times New Roman"/>
              </a:rPr>
              <a:t>context </a:t>
            </a:r>
            <a:r>
              <a:rPr dirty="0" sz="1100" spc="5" b="1">
                <a:latin typeface="Times New Roman"/>
                <a:cs typeface="Times New Roman"/>
              </a:rPr>
              <a:t>II  </a:t>
            </a:r>
            <a:r>
              <a:rPr dirty="0" sz="1100" spc="-5" b="1">
                <a:latin typeface="Times New Roman"/>
                <a:cs typeface="Times New Roman"/>
              </a:rPr>
              <a:t>Psychopathology in </a:t>
            </a:r>
            <a:r>
              <a:rPr dirty="0" sz="1100" spc="-15" b="1">
                <a:latin typeface="Times New Roman"/>
                <a:cs typeface="Times New Roman"/>
              </a:rPr>
              <a:t>historical </a:t>
            </a:r>
            <a:r>
              <a:rPr dirty="0" sz="1100" spc="-5" b="1">
                <a:latin typeface="Times New Roman"/>
                <a:cs typeface="Times New Roman"/>
              </a:rPr>
              <a:t>context </a:t>
            </a:r>
            <a:r>
              <a:rPr dirty="0" sz="1100" b="1">
                <a:latin typeface="Times New Roman"/>
                <a:cs typeface="Times New Roman"/>
              </a:rPr>
              <a:t>III 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marL="12700" marR="1169035">
              <a:lnSpc>
                <a:spcPct val="10140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Research </a:t>
            </a:r>
            <a:r>
              <a:rPr dirty="0" sz="1100" spc="10" b="1">
                <a:latin typeface="Times New Roman"/>
                <a:cs typeface="Times New Roman"/>
              </a:rPr>
              <a:t>designs  </a:t>
            </a:r>
            <a:r>
              <a:rPr dirty="0" sz="1100" spc="-15" b="1">
                <a:latin typeface="Times New Roman"/>
                <a:cs typeface="Times New Roman"/>
              </a:rPr>
              <a:t>Experimental </a:t>
            </a:r>
            <a:r>
              <a:rPr dirty="0" sz="1100" spc="-20" b="1">
                <a:latin typeface="Times New Roman"/>
                <a:cs typeface="Times New Roman"/>
              </a:rPr>
              <a:t>research </a:t>
            </a:r>
            <a:r>
              <a:rPr dirty="0" sz="1100" spc="10" b="1">
                <a:latin typeface="Times New Roman"/>
                <a:cs typeface="Times New Roman"/>
              </a:rPr>
              <a:t>designs  </a:t>
            </a:r>
            <a:r>
              <a:rPr dirty="0" sz="1100" b="1">
                <a:latin typeface="Times New Roman"/>
                <a:cs typeface="Times New Roman"/>
              </a:rPr>
              <a:t>Genetics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10" b="1">
                <a:latin typeface="Times New Roman"/>
                <a:cs typeface="Times New Roman"/>
              </a:rPr>
              <a:t>Research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ethics</a:t>
            </a:r>
            <a:endParaRPr sz="1100">
              <a:latin typeface="Times New Roman"/>
              <a:cs typeface="Times New Roman"/>
            </a:endParaRPr>
          </a:p>
          <a:p>
            <a:pPr marL="12700" marR="1277620">
              <a:lnSpc>
                <a:spcPct val="101400"/>
              </a:lnSpc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abnormal </a:t>
            </a:r>
            <a:r>
              <a:rPr dirty="0" sz="1100" spc="-25" b="1">
                <a:latin typeface="Times New Roman"/>
                <a:cs typeface="Times New Roman"/>
              </a:rPr>
              <a:t>behavior 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structure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35" b="1">
                <a:latin typeface="Times New Roman"/>
                <a:cs typeface="Times New Roman"/>
              </a:rPr>
              <a:t>brain</a:t>
            </a:r>
            <a:endParaRPr sz="1100">
              <a:latin typeface="Times New Roman"/>
              <a:cs typeface="Times New Roman"/>
            </a:endParaRPr>
          </a:p>
          <a:p>
            <a:pPr marL="12700" marR="1016000">
              <a:lnSpc>
                <a:spcPct val="96200"/>
              </a:lnSpc>
              <a:spcBef>
                <a:spcPts val="75"/>
              </a:spcBef>
            </a:pPr>
            <a:r>
              <a:rPr dirty="0" sz="1100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psychopathology  </a:t>
            </a: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abnormal </a:t>
            </a:r>
            <a:r>
              <a:rPr dirty="0" sz="1100" spc="-25" b="1">
                <a:latin typeface="Times New Roman"/>
                <a:cs typeface="Times New Roman"/>
              </a:rPr>
              <a:t>behavior  </a:t>
            </a:r>
            <a:r>
              <a:rPr dirty="0" sz="1100" b="1">
                <a:latin typeface="Times New Roman"/>
                <a:cs typeface="Times New Roman"/>
              </a:rPr>
              <a:t>Etiological </a:t>
            </a:r>
            <a:r>
              <a:rPr dirty="0" sz="1100" spc="-20" b="1">
                <a:latin typeface="Times New Roman"/>
                <a:cs typeface="Times New Roman"/>
              </a:rPr>
              <a:t>factors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abnormality  </a:t>
            </a:r>
            <a:r>
              <a:rPr dirty="0" sz="1100" spc="-10" b="1">
                <a:latin typeface="Times New Roman"/>
                <a:cs typeface="Times New Roman"/>
              </a:rPr>
              <a:t>Classification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assessment</a:t>
            </a:r>
            <a:endParaRPr sz="1100">
              <a:latin typeface="Times New Roman"/>
              <a:cs typeface="Times New Roman"/>
            </a:endParaRPr>
          </a:p>
          <a:p>
            <a:pPr marL="12700" marR="876300">
              <a:lnSpc>
                <a:spcPct val="101400"/>
              </a:lnSpc>
              <a:spcBef>
                <a:spcPts val="5"/>
              </a:spcBef>
            </a:pPr>
            <a:r>
              <a:rPr dirty="0" sz="1100" spc="15" b="1">
                <a:latin typeface="Times New Roman"/>
                <a:cs typeface="Times New Roman"/>
              </a:rPr>
              <a:t>Diagnosing </a:t>
            </a:r>
            <a:r>
              <a:rPr dirty="0" sz="1100" b="1">
                <a:latin typeface="Times New Roman"/>
                <a:cs typeface="Times New Roman"/>
              </a:rPr>
              <a:t>psychological </a:t>
            </a:r>
            <a:r>
              <a:rPr dirty="0" sz="1100" spc="-20" b="1">
                <a:latin typeface="Times New Roman"/>
                <a:cs typeface="Times New Roman"/>
              </a:rPr>
              <a:t>disorders  </a:t>
            </a:r>
            <a:r>
              <a:rPr dirty="0" sz="1100" spc="-15" b="1">
                <a:latin typeface="Times New Roman"/>
                <a:cs typeface="Times New Roman"/>
              </a:rPr>
              <a:t>Evaluating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b="1">
                <a:latin typeface="Times New Roman"/>
                <a:cs typeface="Times New Roman"/>
              </a:rPr>
              <a:t>Assessment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personality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12700" marR="1315720">
              <a:lnSpc>
                <a:spcPct val="101499"/>
              </a:lnSpc>
            </a:pPr>
            <a:r>
              <a:rPr dirty="0" sz="1100" b="1">
                <a:latin typeface="Times New Roman"/>
                <a:cs typeface="Times New Roman"/>
              </a:rPr>
              <a:t>Assessment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personality </a:t>
            </a:r>
            <a:r>
              <a:rPr dirty="0" sz="1100" b="1">
                <a:latin typeface="Times New Roman"/>
                <a:cs typeface="Times New Roman"/>
              </a:rPr>
              <a:t>II  </a:t>
            </a:r>
            <a:r>
              <a:rPr dirty="0" sz="1100" spc="-15" b="1">
                <a:latin typeface="Times New Roman"/>
                <a:cs typeface="Times New Roman"/>
              </a:rPr>
              <a:t>Psychotherapy </a:t>
            </a:r>
            <a:r>
              <a:rPr dirty="0" sz="1100" spc="5" b="1">
                <a:latin typeface="Times New Roman"/>
                <a:cs typeface="Times New Roman"/>
              </a:rPr>
              <a:t>I  </a:t>
            </a:r>
            <a:r>
              <a:rPr dirty="0" sz="1100" spc="-15" b="1">
                <a:latin typeface="Times New Roman"/>
                <a:cs typeface="Times New Roman"/>
              </a:rPr>
              <a:t>Psychotherapy </a:t>
            </a:r>
            <a:r>
              <a:rPr dirty="0" sz="1100" b="1">
                <a:latin typeface="Times New Roman"/>
                <a:cs typeface="Times New Roman"/>
              </a:rPr>
              <a:t>II  </a:t>
            </a:r>
            <a:r>
              <a:rPr dirty="0" sz="1100" spc="-15" b="1">
                <a:latin typeface="Times New Roman"/>
                <a:cs typeface="Times New Roman"/>
              </a:rPr>
              <a:t>Psychotherapy </a:t>
            </a:r>
            <a:r>
              <a:rPr dirty="0" sz="1100" b="1">
                <a:latin typeface="Times New Roman"/>
                <a:cs typeface="Times New Roman"/>
              </a:rPr>
              <a:t>III  </a:t>
            </a:r>
            <a:r>
              <a:rPr dirty="0" sz="1100" spc="-15" b="1">
                <a:latin typeface="Times New Roman"/>
                <a:cs typeface="Times New Roman"/>
              </a:rPr>
              <a:t>Psychotherapy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35" b="1">
                <a:latin typeface="Times New Roman"/>
                <a:cs typeface="Times New Roman"/>
              </a:rPr>
              <a:t>IV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 b="1">
                <a:latin typeface="Times New Roman"/>
                <a:cs typeface="Times New Roman"/>
              </a:rPr>
              <a:t>Anxiety disorders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12700" marR="1814830">
              <a:lnSpc>
                <a:spcPct val="101499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Anxiety disorders </a:t>
            </a:r>
            <a:r>
              <a:rPr dirty="0" sz="1100" spc="5" b="1">
                <a:latin typeface="Times New Roman"/>
                <a:cs typeface="Times New Roman"/>
              </a:rPr>
              <a:t>II  </a:t>
            </a: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  </a:t>
            </a: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b="1">
                <a:latin typeface="Times New Roman"/>
                <a:cs typeface="Times New Roman"/>
              </a:rPr>
              <a:t>II  </a:t>
            </a:r>
            <a:r>
              <a:rPr dirty="0" sz="1100" spc="-5" b="1">
                <a:latin typeface="Times New Roman"/>
                <a:cs typeface="Times New Roman"/>
              </a:rPr>
              <a:t>Suicide</a:t>
            </a:r>
            <a:endParaRPr sz="1100">
              <a:latin typeface="Times New Roman"/>
              <a:cs typeface="Times New Roman"/>
            </a:endParaRPr>
          </a:p>
          <a:p>
            <a:pPr marL="46355" marR="2465705" indent="-34290">
              <a:lnSpc>
                <a:spcPct val="101400"/>
              </a:lnSpc>
            </a:pPr>
            <a:r>
              <a:rPr dirty="0" sz="1100" spc="-25" b="1">
                <a:latin typeface="Times New Roman"/>
                <a:cs typeface="Times New Roman"/>
              </a:rPr>
              <a:t>Stress </a:t>
            </a:r>
            <a:r>
              <a:rPr dirty="0" sz="1100" spc="5" b="1">
                <a:latin typeface="Times New Roman"/>
                <a:cs typeface="Times New Roman"/>
              </a:rPr>
              <a:t>I  </a:t>
            </a:r>
            <a:r>
              <a:rPr dirty="0" sz="1100" spc="-25" b="1">
                <a:latin typeface="Times New Roman"/>
                <a:cs typeface="Times New Roman"/>
              </a:rPr>
              <a:t>Stress</a:t>
            </a:r>
            <a:r>
              <a:rPr dirty="0" sz="1100" spc="-6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 marL="12700" marR="539750">
              <a:lnSpc>
                <a:spcPct val="101499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Acute and posttraumatic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15" b="1">
                <a:latin typeface="Times New Roman"/>
                <a:cs typeface="Times New Roman"/>
              </a:rPr>
              <a:t>disorders  </a:t>
            </a:r>
            <a:r>
              <a:rPr dirty="0" sz="1100" spc="5" b="1">
                <a:latin typeface="Times New Roman"/>
                <a:cs typeface="Times New Roman"/>
              </a:rPr>
              <a:t>Dissociative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somatoform </a:t>
            </a:r>
            <a:r>
              <a:rPr dirty="0" sz="1100" spc="-20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  Dissociative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somatoform </a:t>
            </a:r>
            <a:r>
              <a:rPr dirty="0" sz="1100" spc="-20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II  </a:t>
            </a:r>
            <a:r>
              <a:rPr dirty="0" sz="1100" spc="-15" b="1">
                <a:latin typeface="Times New Roman"/>
                <a:cs typeface="Times New Roman"/>
              </a:rPr>
              <a:t>Personality </a:t>
            </a:r>
            <a:r>
              <a:rPr dirty="0" sz="1100" spc="-20" b="1">
                <a:latin typeface="Times New Roman"/>
                <a:cs typeface="Times New Roman"/>
              </a:rPr>
              <a:t>disorders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15" b="1">
                <a:latin typeface="Times New Roman"/>
                <a:cs typeface="Times New Roman"/>
              </a:rPr>
              <a:t>Personality </a:t>
            </a:r>
            <a:r>
              <a:rPr dirty="0" sz="1100" spc="-20" b="1">
                <a:latin typeface="Times New Roman"/>
                <a:cs typeface="Times New Roman"/>
              </a:rPr>
              <a:t>disorders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10" b="1">
                <a:latin typeface="Times New Roman"/>
                <a:cs typeface="Times New Roman"/>
              </a:rPr>
              <a:t>Alcoholism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substance </a:t>
            </a:r>
            <a:r>
              <a:rPr dirty="0" sz="1100" spc="-20" b="1">
                <a:latin typeface="Times New Roman"/>
                <a:cs typeface="Times New Roman"/>
              </a:rPr>
              <a:t>related disorders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12700" marR="278765">
              <a:lnSpc>
                <a:spcPct val="10140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Alcoholism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substance </a:t>
            </a:r>
            <a:r>
              <a:rPr dirty="0" sz="1100" spc="-20" b="1">
                <a:latin typeface="Times New Roman"/>
                <a:cs typeface="Times New Roman"/>
              </a:rPr>
              <a:t>related disorders </a:t>
            </a:r>
            <a:r>
              <a:rPr dirty="0" sz="1100" spc="5" b="1">
                <a:latin typeface="Times New Roman"/>
                <a:cs typeface="Times New Roman"/>
              </a:rPr>
              <a:t>II  </a:t>
            </a:r>
            <a:r>
              <a:rPr dirty="0" sz="1100" spc="-15" b="1">
                <a:latin typeface="Times New Roman"/>
                <a:cs typeface="Times New Roman"/>
              </a:rPr>
              <a:t>Schizophrenia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15" b="1">
                <a:latin typeface="Times New Roman"/>
                <a:cs typeface="Times New Roman"/>
              </a:rPr>
              <a:t>Schizophrenia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dirty="0" sz="1100" spc="5" b="1">
                <a:latin typeface="Times New Roman"/>
                <a:cs typeface="Times New Roman"/>
              </a:rPr>
              <a:t>Dementia </a:t>
            </a:r>
            <a:r>
              <a:rPr dirty="0" sz="1100" spc="-15" b="1">
                <a:latin typeface="Times New Roman"/>
                <a:cs typeface="Times New Roman"/>
              </a:rPr>
              <a:t>delirium and </a:t>
            </a:r>
            <a:r>
              <a:rPr dirty="0" sz="1100" b="1">
                <a:latin typeface="Times New Roman"/>
                <a:cs typeface="Times New Roman"/>
              </a:rPr>
              <a:t>amnestic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  Dementia </a:t>
            </a:r>
            <a:r>
              <a:rPr dirty="0" sz="1100" spc="-15" b="1">
                <a:latin typeface="Times New Roman"/>
                <a:cs typeface="Times New Roman"/>
              </a:rPr>
              <a:t>delirium and </a:t>
            </a:r>
            <a:r>
              <a:rPr dirty="0" sz="1100" b="1">
                <a:latin typeface="Times New Roman"/>
                <a:cs typeface="Times New Roman"/>
              </a:rPr>
              <a:t>amnestic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II  </a:t>
            </a:r>
            <a:r>
              <a:rPr dirty="0" sz="1100" spc="-15" b="1">
                <a:latin typeface="Times New Roman"/>
                <a:cs typeface="Times New Roman"/>
              </a:rPr>
              <a:t>Mental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developmental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  </a:t>
            </a:r>
            <a:r>
              <a:rPr dirty="0" sz="1100" spc="-15" b="1">
                <a:latin typeface="Times New Roman"/>
                <a:cs typeface="Times New Roman"/>
              </a:rPr>
              <a:t>Mental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developmental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II  </a:t>
            </a:r>
            <a:r>
              <a:rPr dirty="0" sz="1100" b="1">
                <a:latin typeface="Times New Roman"/>
                <a:cs typeface="Times New Roman"/>
              </a:rPr>
              <a:t>Psychological </a:t>
            </a:r>
            <a:r>
              <a:rPr dirty="0" sz="1100" spc="-15" b="1">
                <a:latin typeface="Times New Roman"/>
                <a:cs typeface="Times New Roman"/>
              </a:rPr>
              <a:t>problems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childhood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15" b="1">
                <a:latin typeface="Times New Roman"/>
                <a:cs typeface="Times New Roman"/>
              </a:rPr>
              <a:t>Life </a:t>
            </a:r>
            <a:r>
              <a:rPr dirty="0" sz="1100" b="1">
                <a:latin typeface="Times New Roman"/>
                <a:cs typeface="Times New Roman"/>
              </a:rPr>
              <a:t>cycle </a:t>
            </a:r>
            <a:r>
              <a:rPr dirty="0" sz="1100" spc="-10" b="1">
                <a:latin typeface="Times New Roman"/>
                <a:cs typeface="Times New Roman"/>
              </a:rPr>
              <a:t>transitions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adult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5541" y="3516139"/>
            <a:ext cx="574040" cy="546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Lesson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3111" y="3516139"/>
            <a:ext cx="222885" cy="546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65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69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72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74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79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84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87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91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94</a:t>
            </a:r>
            <a:endParaRPr sz="11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99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106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111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118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124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130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134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137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143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150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155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161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166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172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177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183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188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194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199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204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40">
                <a:latin typeface="Times New Roman"/>
                <a:cs typeface="Times New Roman"/>
              </a:rPr>
              <a:t>209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 spc="-40">
                <a:latin typeface="Times New Roman"/>
                <a:cs typeface="Times New Roman"/>
              </a:rPr>
              <a:t>214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40">
                <a:latin typeface="Times New Roman"/>
                <a:cs typeface="Times New Roman"/>
              </a:rPr>
              <a:t>219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4779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21" y="3999995"/>
            <a:ext cx="5879465" cy="38080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6985">
              <a:lnSpc>
                <a:spcPts val="1240"/>
              </a:lnSpc>
              <a:spcBef>
                <a:spcPts val="204"/>
              </a:spcBef>
            </a:pPr>
            <a:r>
              <a:rPr dirty="0" sz="1100" spc="-10" b="1">
                <a:latin typeface="Times New Roman"/>
                <a:cs typeface="Times New Roman"/>
              </a:rPr>
              <a:t>Prevalence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whole have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disorder?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figure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Incidence</a:t>
            </a:r>
            <a:r>
              <a:rPr dirty="0" sz="1100" spc="185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means how </a:t>
            </a:r>
            <a:r>
              <a:rPr dirty="0" sz="1100" spc="-35">
                <a:latin typeface="Times New Roman"/>
                <a:cs typeface="Times New Roman"/>
              </a:rPr>
              <a:t>many new cases </a:t>
            </a:r>
            <a:r>
              <a:rPr dirty="0" sz="1100" spc="-20">
                <a:latin typeface="Times New Roman"/>
                <a:cs typeface="Times New Roman"/>
              </a:rPr>
              <a:t>occur 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5">
                <a:latin typeface="Times New Roman"/>
                <a:cs typeface="Times New Roman"/>
              </a:rPr>
              <a:t>year?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Sex Ratio </a:t>
            </a:r>
            <a:r>
              <a:rPr dirty="0" sz="1100" spc="-25">
                <a:latin typeface="Times New Roman"/>
                <a:cs typeface="Times New Roman"/>
              </a:rPr>
              <a:t>means what </a:t>
            </a:r>
            <a:r>
              <a:rPr dirty="0" sz="1100" spc="-20">
                <a:latin typeface="Times New Roman"/>
                <a:cs typeface="Times New Roman"/>
              </a:rPr>
              <a:t>percentage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males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females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disorder?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typical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differs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20" b="1">
                <a:latin typeface="Times New Roman"/>
                <a:cs typeface="Times New Roman"/>
              </a:rPr>
              <a:t>Course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follow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take.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(a  </a:t>
            </a:r>
            <a:r>
              <a:rPr dirty="0" sz="1100" spc="-25">
                <a:latin typeface="Times New Roman"/>
                <a:cs typeface="Times New Roman"/>
              </a:rPr>
              <a:t>Psychotic disorder) </a:t>
            </a:r>
            <a:r>
              <a:rPr dirty="0" sz="1100" spc="-30">
                <a:latin typeface="Times New Roman"/>
                <a:cs typeface="Times New Roman"/>
              </a:rPr>
              <a:t>follows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last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longtime,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35">
                <a:latin typeface="Times New Roman"/>
                <a:cs typeface="Times New Roman"/>
              </a:rPr>
              <a:t>lifetime.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20">
                <a:latin typeface="Times New Roman"/>
                <a:cs typeface="Times New Roman"/>
              </a:rPr>
              <a:t>Episodic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Course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5">
                <a:latin typeface="Times New Roman"/>
                <a:cs typeface="Times New Roman"/>
              </a:rPr>
              <a:t>(say </a:t>
            </a:r>
            <a:r>
              <a:rPr dirty="0" sz="1100" spc="-20">
                <a:latin typeface="Times New Roman"/>
                <a:cs typeface="Times New Roman"/>
              </a:rPr>
              <a:t>depression)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episodic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recover within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>
                <a:latin typeface="Times New Roman"/>
                <a:cs typeface="Times New Roman"/>
              </a:rPr>
              <a:t>months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reoccurrence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later </a:t>
            </a:r>
            <a:r>
              <a:rPr dirty="0" sz="1100" spc="-25">
                <a:latin typeface="Times New Roman"/>
                <a:cs typeface="Times New Roman"/>
              </a:rPr>
              <a:t>time. Time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the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25">
                <a:latin typeface="Times New Roman"/>
                <a:cs typeface="Times New Roman"/>
              </a:rPr>
              <a:t>acute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extended period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30">
                <a:latin typeface="Times New Roman"/>
                <a:cs typeface="Times New Roman"/>
              </a:rPr>
              <a:t>having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insidious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onset.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20">
                <a:latin typeface="Times New Roman"/>
                <a:cs typeface="Times New Roman"/>
              </a:rPr>
              <a:t>Prognosis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chances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improvement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“prognosis”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“good”, </a:t>
            </a:r>
            <a:r>
              <a:rPr dirty="0" sz="1100" spc="-20">
                <a:latin typeface="Times New Roman"/>
                <a:cs typeface="Times New Roman"/>
              </a:rPr>
              <a:t>it 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50">
                <a:latin typeface="Times New Roman"/>
                <a:cs typeface="Times New Roman"/>
              </a:rPr>
              <a:t>(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chances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improvement),while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statement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5">
                <a:latin typeface="Times New Roman"/>
                <a:cs typeface="Times New Roman"/>
              </a:rPr>
              <a:t>“prognosis”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“guarded”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probable outcome 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looks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40">
                <a:latin typeface="Times New Roman"/>
                <a:cs typeface="Times New Roman"/>
              </a:rPr>
              <a:t>(less </a:t>
            </a:r>
            <a:r>
              <a:rPr dirty="0" sz="1100" spc="-25">
                <a:latin typeface="Times New Roman"/>
                <a:cs typeface="Times New Roman"/>
              </a:rPr>
              <a:t>chances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improvement)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854" y="1379982"/>
            <a:ext cx="1485900" cy="784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algn="ctr" marL="128270" marR="121285">
              <a:lnSpc>
                <a:spcPct val="96300"/>
              </a:lnSpc>
              <a:spcBef>
                <a:spcPts val="345"/>
              </a:spcBef>
            </a:pPr>
            <a:r>
              <a:rPr dirty="0" sz="1500" spc="-5">
                <a:latin typeface="Times New Roman"/>
                <a:cs typeface="Times New Roman"/>
              </a:rPr>
              <a:t>Clinical  </a:t>
            </a:r>
            <a:r>
              <a:rPr dirty="0" sz="1500">
                <a:latin typeface="Times New Roman"/>
                <a:cs typeface="Times New Roman"/>
              </a:rPr>
              <a:t>Description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of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  </a:t>
            </a:r>
            <a:r>
              <a:rPr dirty="0" sz="1500" spc="-5">
                <a:latin typeface="Times New Roman"/>
                <a:cs typeface="Times New Roman"/>
              </a:rPr>
              <a:t>disorder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8454" y="2736342"/>
            <a:ext cx="1485900" cy="1028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280"/>
              </a:spcBef>
            </a:pPr>
            <a:r>
              <a:rPr dirty="0" sz="1500" spc="-10">
                <a:latin typeface="Times New Roman"/>
                <a:cs typeface="Times New Roman"/>
              </a:rPr>
              <a:t>Prognosis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423545" indent="-328295">
              <a:lnSpc>
                <a:spcPts val="1775"/>
              </a:lnSpc>
              <a:buAutoNum type="alphaUcPeriod"/>
              <a:tabLst>
                <a:tab pos="423545" algn="l"/>
                <a:tab pos="424180" algn="l"/>
              </a:tabLst>
            </a:pPr>
            <a:r>
              <a:rPr dirty="0" sz="1500" spc="-5">
                <a:latin typeface="Times New Roman"/>
                <a:cs typeface="Times New Roman"/>
              </a:rPr>
              <a:t>Good</a:t>
            </a:r>
            <a:endParaRPr sz="1500">
              <a:latin typeface="Times New Roman"/>
              <a:cs typeface="Times New Roman"/>
            </a:endParaRPr>
          </a:p>
          <a:p>
            <a:pPr marL="461009" indent="-365760">
              <a:lnSpc>
                <a:spcPts val="1775"/>
              </a:lnSpc>
              <a:buAutoNum type="alphaUcPeriod"/>
              <a:tabLst>
                <a:tab pos="461009" algn="l"/>
                <a:tab pos="461645" algn="l"/>
              </a:tabLst>
            </a:pPr>
            <a:r>
              <a:rPr dirty="0" sz="1500" spc="-5">
                <a:latin typeface="Times New Roman"/>
                <a:cs typeface="Times New Roman"/>
              </a:rPr>
              <a:t>Guarded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7253" y="1821942"/>
            <a:ext cx="1828800" cy="3429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280"/>
              </a:spcBef>
            </a:pPr>
            <a:r>
              <a:rPr dirty="0" sz="1700" spc="-5">
                <a:latin typeface="Times New Roman"/>
                <a:cs typeface="Times New Roman"/>
              </a:rPr>
              <a:t>Sex Ratio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17420" y="1011173"/>
            <a:ext cx="1605915" cy="1610995"/>
          </a:xfrm>
          <a:custGeom>
            <a:avLst/>
            <a:gdLst/>
            <a:ahLst/>
            <a:cxnLst/>
            <a:rect l="l" t="t" r="r" b="b"/>
            <a:pathLst>
              <a:path w="1605914" h="1610995">
                <a:moveTo>
                  <a:pt x="1605534" y="10668"/>
                </a:moveTo>
                <a:lnTo>
                  <a:pt x="1520952" y="0"/>
                </a:lnTo>
                <a:lnTo>
                  <a:pt x="1531950" y="31673"/>
                </a:lnTo>
                <a:lnTo>
                  <a:pt x="3810" y="577596"/>
                </a:lnTo>
                <a:lnTo>
                  <a:pt x="3048" y="577596"/>
                </a:lnTo>
                <a:lnTo>
                  <a:pt x="2641" y="578142"/>
                </a:lnTo>
                <a:lnTo>
                  <a:pt x="1524" y="578358"/>
                </a:lnTo>
                <a:lnTo>
                  <a:pt x="977" y="579716"/>
                </a:lnTo>
                <a:lnTo>
                  <a:pt x="762" y="579882"/>
                </a:lnTo>
                <a:lnTo>
                  <a:pt x="762" y="580263"/>
                </a:lnTo>
                <a:lnTo>
                  <a:pt x="0" y="582168"/>
                </a:lnTo>
                <a:lnTo>
                  <a:pt x="762" y="583692"/>
                </a:lnTo>
                <a:lnTo>
                  <a:pt x="762" y="584454"/>
                </a:lnTo>
                <a:lnTo>
                  <a:pt x="535571" y="1546377"/>
                </a:lnTo>
                <a:lnTo>
                  <a:pt x="505968" y="1562862"/>
                </a:lnTo>
                <a:lnTo>
                  <a:pt x="576834" y="1610868"/>
                </a:lnTo>
                <a:lnTo>
                  <a:pt x="574548" y="1559814"/>
                </a:lnTo>
                <a:lnTo>
                  <a:pt x="573024" y="1525524"/>
                </a:lnTo>
                <a:lnTo>
                  <a:pt x="543915" y="1541729"/>
                </a:lnTo>
                <a:lnTo>
                  <a:pt x="16916" y="593915"/>
                </a:lnTo>
                <a:lnTo>
                  <a:pt x="1536852" y="1462989"/>
                </a:lnTo>
                <a:lnTo>
                  <a:pt x="1520190" y="1491996"/>
                </a:lnTo>
                <a:lnTo>
                  <a:pt x="1605534" y="1496568"/>
                </a:lnTo>
                <a:lnTo>
                  <a:pt x="1587754" y="1469898"/>
                </a:lnTo>
                <a:lnTo>
                  <a:pt x="1558290" y="1425702"/>
                </a:lnTo>
                <a:lnTo>
                  <a:pt x="1541614" y="1454708"/>
                </a:lnTo>
                <a:lnTo>
                  <a:pt x="35458" y="593521"/>
                </a:lnTo>
                <a:lnTo>
                  <a:pt x="1529588" y="913218"/>
                </a:lnTo>
                <a:lnTo>
                  <a:pt x="1522476" y="946404"/>
                </a:lnTo>
                <a:lnTo>
                  <a:pt x="1605534" y="925068"/>
                </a:lnTo>
                <a:lnTo>
                  <a:pt x="1594027" y="915924"/>
                </a:lnTo>
                <a:lnTo>
                  <a:pt x="1538478" y="871728"/>
                </a:lnTo>
                <a:lnTo>
                  <a:pt x="1531518" y="904151"/>
                </a:lnTo>
                <a:lnTo>
                  <a:pt x="48945" y="586778"/>
                </a:lnTo>
                <a:lnTo>
                  <a:pt x="1529334" y="587502"/>
                </a:lnTo>
                <a:lnTo>
                  <a:pt x="1529334" y="621030"/>
                </a:lnTo>
                <a:lnTo>
                  <a:pt x="1596377" y="587502"/>
                </a:lnTo>
                <a:lnTo>
                  <a:pt x="1605534" y="582930"/>
                </a:lnTo>
                <a:lnTo>
                  <a:pt x="1594866" y="577596"/>
                </a:lnTo>
                <a:lnTo>
                  <a:pt x="1529334" y="544830"/>
                </a:lnTo>
                <a:lnTo>
                  <a:pt x="1529334" y="577596"/>
                </a:lnTo>
                <a:lnTo>
                  <a:pt x="32448" y="577596"/>
                </a:lnTo>
                <a:lnTo>
                  <a:pt x="1535112" y="40779"/>
                </a:lnTo>
                <a:lnTo>
                  <a:pt x="1546098" y="72390"/>
                </a:lnTo>
                <a:lnTo>
                  <a:pt x="1589379" y="27432"/>
                </a:lnTo>
                <a:lnTo>
                  <a:pt x="1605534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37253" y="1364741"/>
            <a:ext cx="1828800" cy="3429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270"/>
              </a:spcBef>
            </a:pPr>
            <a:r>
              <a:rPr dirty="0" sz="1800">
                <a:latin typeface="Times New Roman"/>
                <a:cs typeface="Times New Roman"/>
              </a:rPr>
              <a:t>Incidence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253" y="2279142"/>
            <a:ext cx="1828800" cy="1371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95885">
              <a:lnSpc>
                <a:spcPts val="1764"/>
              </a:lnSpc>
              <a:spcBef>
                <a:spcPts val="280"/>
              </a:spcBef>
            </a:pPr>
            <a:r>
              <a:rPr dirty="0" sz="1500" spc="-5">
                <a:latin typeface="Times New Roman"/>
                <a:cs typeface="Times New Roman"/>
              </a:rPr>
              <a:t>Course</a:t>
            </a:r>
            <a:endParaRPr sz="1500">
              <a:latin typeface="Times New Roman"/>
              <a:cs typeface="Times New Roman"/>
            </a:endParaRPr>
          </a:p>
          <a:p>
            <a:pPr marL="95885" marR="829944">
              <a:lnSpc>
                <a:spcPts val="1720"/>
              </a:lnSpc>
              <a:spcBef>
                <a:spcPts val="90"/>
              </a:spcBef>
            </a:pPr>
            <a:r>
              <a:rPr dirty="0" sz="1500" spc="-5">
                <a:latin typeface="Times New Roman"/>
                <a:cs typeface="Times New Roman"/>
              </a:rPr>
              <a:t>A Chronic  </a:t>
            </a:r>
            <a:r>
              <a:rPr dirty="0" sz="1500">
                <a:latin typeface="Times New Roman"/>
                <a:cs typeface="Times New Roman"/>
              </a:rPr>
              <a:t>B</a:t>
            </a:r>
            <a:r>
              <a:rPr dirty="0" sz="1500" spc="32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Episodic</a:t>
            </a:r>
            <a:endParaRPr sz="1500">
              <a:latin typeface="Times New Roman"/>
              <a:cs typeface="Times New Roman"/>
            </a:endParaRPr>
          </a:p>
          <a:p>
            <a:pPr marL="95885" marR="443230">
              <a:lnSpc>
                <a:spcPts val="1720"/>
              </a:lnSpc>
              <a:spcBef>
                <a:spcPts val="10"/>
              </a:spcBef>
            </a:pPr>
            <a:r>
              <a:rPr dirty="0" sz="1500">
                <a:latin typeface="Times New Roman"/>
                <a:cs typeface="Times New Roman"/>
              </a:rPr>
              <a:t>C </a:t>
            </a:r>
            <a:r>
              <a:rPr dirty="0" sz="1500" spc="-5">
                <a:latin typeface="Times New Roman"/>
                <a:cs typeface="Times New Roman"/>
              </a:rPr>
              <a:t>Time Limited  D</a:t>
            </a:r>
            <a:r>
              <a:rPr dirty="0" sz="1500" spc="32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Acute</a:t>
            </a:r>
            <a:endParaRPr sz="1500">
              <a:latin typeface="Times New Roman"/>
              <a:cs typeface="Times New Roman"/>
            </a:endParaRPr>
          </a:p>
          <a:p>
            <a:pPr marL="95885">
              <a:lnSpc>
                <a:spcPts val="1685"/>
              </a:lnSpc>
            </a:pPr>
            <a:r>
              <a:rPr dirty="0" sz="1500">
                <a:latin typeface="Times New Roman"/>
                <a:cs typeface="Times New Roman"/>
              </a:rPr>
              <a:t>E</a:t>
            </a:r>
            <a:r>
              <a:rPr dirty="0" sz="1500" spc="114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Insidious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7347" y="903732"/>
            <a:ext cx="1838960" cy="396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275"/>
              </a:spcBef>
            </a:pPr>
            <a:r>
              <a:rPr dirty="0" sz="1700" spc="-5">
                <a:latin typeface="Times New Roman"/>
                <a:cs typeface="Times New Roman"/>
              </a:rPr>
              <a:t>Prevalence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832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Existential </a:t>
            </a:r>
            <a:r>
              <a:rPr dirty="0" sz="1100" spc="-3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35"/>
              </a:spcBef>
            </a:pPr>
            <a:r>
              <a:rPr dirty="0" sz="1100" spc="-25">
                <a:latin typeface="Times New Roman"/>
                <a:cs typeface="Times New Roman"/>
              </a:rPr>
              <a:t>Existential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25">
                <a:latin typeface="Times New Roman"/>
                <a:cs typeface="Times New Roman"/>
              </a:rPr>
              <a:t>encourage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accept </a:t>
            </a:r>
            <a:r>
              <a:rPr dirty="0" sz="1100" spc="-25">
                <a:latin typeface="Times New Roman"/>
                <a:cs typeface="Times New Roman"/>
              </a:rPr>
              <a:t>responsibility,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lives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their problems,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15">
                <a:latin typeface="Times New Roman"/>
                <a:cs typeface="Times New Roman"/>
              </a:rPr>
              <a:t>their freedom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choose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choose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live </a:t>
            </a:r>
            <a:r>
              <a:rPr dirty="0" sz="1100" spc="-20">
                <a:latin typeface="Times New Roman"/>
                <a:cs typeface="Times New Roman"/>
              </a:rPr>
              <a:t>an authentic </a:t>
            </a:r>
            <a:r>
              <a:rPr dirty="0" sz="1100" spc="-45">
                <a:latin typeface="Times New Roman"/>
                <a:cs typeface="Times New Roman"/>
              </a:rPr>
              <a:t>life,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meaning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values.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and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5">
                <a:latin typeface="Times New Roman"/>
                <a:cs typeface="Times New Roman"/>
              </a:rPr>
              <a:t>open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0">
                <a:latin typeface="Times New Roman"/>
                <a:cs typeface="Times New Roman"/>
              </a:rPr>
              <a:t>other,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15">
                <a:latin typeface="Times New Roman"/>
                <a:cs typeface="Times New Roman"/>
              </a:rPr>
              <a:t>hard together, and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share, learn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grow.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pushes hard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accept </a:t>
            </a:r>
            <a:r>
              <a:rPr dirty="0" sz="1100" spc="-30">
                <a:latin typeface="Times New Roman"/>
                <a:cs typeface="Times New Roman"/>
              </a:rPr>
              <a:t>responsibility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choices </a:t>
            </a:r>
            <a:r>
              <a:rPr dirty="0" sz="1100" spc="-20">
                <a:latin typeface="Times New Roman"/>
                <a:cs typeface="Times New Roman"/>
              </a:rPr>
              <a:t>in  therapy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75" b="1">
                <a:latin typeface="Times New Roman"/>
                <a:cs typeface="Times New Roman"/>
              </a:rPr>
              <a:t>A </a:t>
            </a:r>
            <a:r>
              <a:rPr dirty="0" sz="1100" b="1">
                <a:latin typeface="Times New Roman"/>
                <a:cs typeface="Times New Roman"/>
              </a:rPr>
              <a:t>Means, </a:t>
            </a:r>
            <a:r>
              <a:rPr dirty="0" sz="1100" spc="40" b="1">
                <a:latin typeface="Times New Roman"/>
                <a:cs typeface="Times New Roman"/>
              </a:rPr>
              <a:t>Not </a:t>
            </a:r>
            <a:r>
              <a:rPr dirty="0" sz="1100" spc="-15" b="1">
                <a:latin typeface="Times New Roman"/>
                <a:cs typeface="Times New Roman"/>
              </a:rPr>
              <a:t>an</a:t>
            </a:r>
            <a:r>
              <a:rPr dirty="0" sz="1100" spc="-17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End?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research has </a:t>
            </a:r>
            <a:r>
              <a:rPr dirty="0" sz="1100" spc="-15">
                <a:latin typeface="Times New Roman"/>
                <a:cs typeface="Times New Roman"/>
              </a:rPr>
              <a:t>been conducted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humanistic 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9235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25">
                <a:latin typeface="Times New Roman"/>
                <a:cs typeface="Times New Roman"/>
              </a:rPr>
              <a:t>research shows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>
                <a:latin typeface="Times New Roman"/>
                <a:cs typeface="Times New Roman"/>
              </a:rPr>
              <a:t>bond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 b="1">
                <a:latin typeface="Times New Roman"/>
                <a:cs typeface="Times New Roman"/>
              </a:rPr>
              <a:t>therapeutic </a:t>
            </a:r>
            <a:r>
              <a:rPr dirty="0" sz="1100" spc="-5" b="1">
                <a:latin typeface="Times New Roman"/>
                <a:cs typeface="Times New Roman"/>
              </a:rPr>
              <a:t>alliance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therapist  and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crucial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success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therapy—no </a:t>
            </a:r>
            <a:r>
              <a:rPr dirty="0" sz="1100" spc="-10">
                <a:latin typeface="Times New Roman"/>
                <a:cs typeface="Times New Roman"/>
              </a:rPr>
              <a:t>matter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therapist’s caring, </a:t>
            </a:r>
            <a:r>
              <a:rPr dirty="0" sz="1100" spc="-15">
                <a:latin typeface="Times New Roman"/>
                <a:cs typeface="Times New Roman"/>
              </a:rPr>
              <a:t>concern, and </a:t>
            </a:r>
            <a:r>
              <a:rPr dirty="0" sz="1100" spc="-20">
                <a:latin typeface="Times New Roman"/>
                <a:cs typeface="Times New Roman"/>
              </a:rPr>
              <a:t>respect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success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80" i="1">
                <a:latin typeface="Times New Roman"/>
                <a:cs typeface="Times New Roman"/>
              </a:rPr>
              <a:t>all</a:t>
            </a:r>
            <a:endParaRPr sz="1100">
              <a:latin typeface="Times New Roman"/>
              <a:cs typeface="Times New Roman"/>
            </a:endParaRPr>
          </a:p>
          <a:p>
            <a:pPr algn="just" marL="469265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 indent="-229235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130" i="1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research 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140" i="1">
                <a:latin typeface="Times New Roman"/>
                <a:cs typeface="Times New Roman"/>
              </a:rPr>
              <a:t>does </a:t>
            </a:r>
            <a:r>
              <a:rPr dirty="0" sz="1100" spc="-15">
                <a:latin typeface="Times New Roman"/>
                <a:cs typeface="Times New Roman"/>
              </a:rPr>
              <a:t>work—for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for  </a:t>
            </a:r>
            <a:r>
              <a:rPr dirty="0" sz="1100" spc="-40">
                <a:latin typeface="Times New Roman"/>
                <a:cs typeface="Times New Roman"/>
              </a:rPr>
              <a:t>many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93900"/>
              </a:lnSpc>
              <a:spcBef>
                <a:spcPts val="13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140" i="1">
                <a:latin typeface="Times New Roman"/>
                <a:cs typeface="Times New Roman"/>
              </a:rPr>
              <a:t>process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most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psychotherapy share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“active  </a:t>
            </a:r>
            <a:r>
              <a:rPr dirty="0" sz="1100" spc="-25">
                <a:latin typeface="Times New Roman"/>
                <a:cs typeface="Times New Roman"/>
              </a:rPr>
              <a:t>ingredients” </a:t>
            </a:r>
            <a:r>
              <a:rPr dirty="0" sz="1100" spc="-15">
                <a:latin typeface="Times New Roman"/>
                <a:cs typeface="Times New Roman"/>
              </a:rPr>
              <a:t>and these </a:t>
            </a:r>
            <a:r>
              <a:rPr dirty="0" sz="1100" spc="-25">
                <a:latin typeface="Times New Roman"/>
                <a:cs typeface="Times New Roman"/>
              </a:rPr>
              <a:t>commonalities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making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 </a:t>
            </a:r>
            <a:r>
              <a:rPr dirty="0" sz="1100" spc="-20">
                <a:latin typeface="Times New Roman"/>
                <a:cs typeface="Times New Roman"/>
              </a:rPr>
              <a:t>somewhat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helpful.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Contemporary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5">
                <a:latin typeface="Times New Roman"/>
                <a:cs typeface="Times New Roman"/>
              </a:rPr>
              <a:t>demonstrates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and more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effective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helping </a:t>
            </a:r>
            <a:r>
              <a:rPr dirty="0" sz="1100" spc="-15">
                <a:latin typeface="Times New Roman"/>
                <a:cs typeface="Times New Roman"/>
              </a:rPr>
              <a:t>different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30" b="1">
                <a:latin typeface="Times New Roman"/>
                <a:cs typeface="Times New Roman"/>
              </a:rPr>
              <a:t>Does </a:t>
            </a:r>
            <a:r>
              <a:rPr dirty="0" sz="1100" spc="-20" b="1">
                <a:latin typeface="Times New Roman"/>
                <a:cs typeface="Times New Roman"/>
              </a:rPr>
              <a:t>P</a:t>
            </a:r>
            <a:r>
              <a:rPr dirty="0" sz="1100" spc="-20">
                <a:latin typeface="Times New Roman"/>
                <a:cs typeface="Times New Roman"/>
              </a:rPr>
              <a:t>s</a:t>
            </a:r>
            <a:r>
              <a:rPr dirty="0" sz="1100" spc="-20" b="1">
                <a:latin typeface="Times New Roman"/>
                <a:cs typeface="Times New Roman"/>
              </a:rPr>
              <a:t>ychotherapy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Work?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examines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outcome,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result,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psychotherapy—its effectiveness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40">
                <a:latin typeface="Times New Roman"/>
                <a:cs typeface="Times New Roman"/>
              </a:rPr>
              <a:t>relieving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 spc="-35">
                <a:latin typeface="Times New Roman"/>
                <a:cs typeface="Times New Roman"/>
              </a:rPr>
              <a:t>eliminating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30">
                <a:latin typeface="Times New Roman"/>
                <a:cs typeface="Times New Roman"/>
              </a:rPr>
              <a:t>and/or </a:t>
            </a:r>
            <a:r>
              <a:rPr dirty="0" sz="1100" spc="-20">
                <a:latin typeface="Times New Roman"/>
                <a:cs typeface="Times New Roman"/>
              </a:rPr>
              <a:t>improving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Hundreds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outcome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30">
                <a:latin typeface="Times New Roman"/>
                <a:cs typeface="Times New Roman"/>
              </a:rPr>
              <a:t>with alternative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summarize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studies, </a:t>
            </a:r>
            <a:r>
              <a:rPr dirty="0" sz="1100" spc="-30">
                <a:latin typeface="Times New Roman"/>
                <a:cs typeface="Times New Roman"/>
              </a:rPr>
              <a:t>psychologists have </a:t>
            </a:r>
            <a:r>
              <a:rPr dirty="0" sz="1100" spc="-20">
                <a:latin typeface="Times New Roman"/>
                <a:cs typeface="Times New Roman"/>
              </a:rPr>
              <a:t>invented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statistical 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5" b="1">
                <a:latin typeface="Times New Roman"/>
                <a:cs typeface="Times New Roman"/>
              </a:rPr>
              <a:t>meta-analysis,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statistical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allows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combine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results </a:t>
            </a:r>
            <a:r>
              <a:rPr dirty="0" sz="1100" spc="-10">
                <a:latin typeface="Times New Roman"/>
                <a:cs typeface="Times New Roman"/>
              </a:rPr>
              <a:t>from 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standardized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5"/>
              </a:lnSpc>
            </a:pPr>
            <a:r>
              <a:rPr dirty="0" sz="1100" spc="-45">
                <a:latin typeface="Times New Roman"/>
                <a:cs typeface="Times New Roman"/>
              </a:rPr>
              <a:t>Meta-analysis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indicates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average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benefit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produced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.85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standard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deviation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statistic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receives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better off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80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untreated  </a:t>
            </a:r>
            <a:r>
              <a:rPr dirty="0" sz="1100" spc="-15">
                <a:latin typeface="Times New Roman"/>
                <a:cs typeface="Times New Roman"/>
              </a:rPr>
              <a:t>persons.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.85 </a:t>
            </a:r>
            <a:r>
              <a:rPr dirty="0" sz="1100" spc="-15">
                <a:latin typeface="Times New Roman"/>
                <a:cs typeface="Times New Roman"/>
              </a:rPr>
              <a:t>standard </a:t>
            </a:r>
            <a:r>
              <a:rPr dirty="0" sz="1100" spc="-25">
                <a:latin typeface="Times New Roman"/>
                <a:cs typeface="Times New Roman"/>
              </a:rPr>
              <a:t>deviation change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roughly </a:t>
            </a:r>
            <a:r>
              <a:rPr dirty="0" sz="1100" spc="-15">
                <a:latin typeface="Times New Roman"/>
                <a:cs typeface="Times New Roman"/>
              </a:rPr>
              <a:t>two-thirds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15">
                <a:latin typeface="Times New Roman"/>
                <a:cs typeface="Times New Roman"/>
              </a:rPr>
              <a:t>who undergo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40">
                <a:latin typeface="Times New Roman"/>
                <a:cs typeface="Times New Roman"/>
              </a:rPr>
              <a:t>significantly,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10">
                <a:latin typeface="Times New Roman"/>
                <a:cs typeface="Times New Roman"/>
              </a:rPr>
              <a:t>about one-third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15">
                <a:latin typeface="Times New Roman"/>
                <a:cs typeface="Times New Roman"/>
              </a:rPr>
              <a:t>over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Thus,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conclude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25">
                <a:latin typeface="Times New Roman"/>
                <a:cs typeface="Times New Roman"/>
              </a:rPr>
              <a:t>“works,”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0">
                <a:latin typeface="Times New Roman"/>
                <a:cs typeface="Times New Roman"/>
              </a:rPr>
              <a:t>remember </a:t>
            </a:r>
            <a:r>
              <a:rPr dirty="0" sz="1100" spc="-45">
                <a:latin typeface="Times New Roman"/>
                <a:cs typeface="Times New Roman"/>
              </a:rPr>
              <a:t>a very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qualification: 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benefits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30">
                <a:latin typeface="Times New Roman"/>
                <a:cs typeface="Times New Roman"/>
              </a:rPr>
              <a:t>diminish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two after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ends.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40" b="1">
                <a:latin typeface="Times New Roman"/>
                <a:cs typeface="Times New Roman"/>
              </a:rPr>
              <a:t>Do </a:t>
            </a:r>
            <a:r>
              <a:rPr dirty="0" sz="1100" spc="5" b="1">
                <a:latin typeface="Times New Roman"/>
                <a:cs typeface="Times New Roman"/>
              </a:rPr>
              <a:t>People </a:t>
            </a:r>
            <a:r>
              <a:rPr dirty="0" sz="1100" spc="-15" b="1">
                <a:latin typeface="Times New Roman"/>
                <a:cs typeface="Times New Roman"/>
              </a:rPr>
              <a:t>Improve </a:t>
            </a:r>
            <a:r>
              <a:rPr dirty="0" sz="1100" spc="-10" b="1">
                <a:latin typeface="Times New Roman"/>
                <a:cs typeface="Times New Roman"/>
              </a:rPr>
              <a:t>without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Treatment?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accept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two-thirds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psychotherapy.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skeptics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suggested,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however,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one-third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untreated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10" i="1">
                <a:latin typeface="Times New Roman"/>
                <a:cs typeface="Times New Roman"/>
              </a:rPr>
              <a:t>spontaneous </a:t>
            </a:r>
            <a:r>
              <a:rPr dirty="0" sz="1100" spc="-100" i="1">
                <a:latin typeface="Times New Roman"/>
                <a:cs typeface="Times New Roman"/>
              </a:rPr>
              <a:t>remission,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at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 improve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Researchers have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40">
                <a:latin typeface="Times New Roman"/>
                <a:cs typeface="Times New Roman"/>
              </a:rPr>
              <a:t>as many as </a:t>
            </a:r>
            <a:r>
              <a:rPr dirty="0" sz="1100" spc="-20">
                <a:latin typeface="Times New Roman"/>
                <a:cs typeface="Times New Roman"/>
              </a:rPr>
              <a:t>one-half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seeking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simply </a:t>
            </a:r>
            <a:r>
              <a:rPr dirty="0" sz="1100" spc="-35">
                <a:latin typeface="Times New Roman"/>
                <a:cs typeface="Times New Roman"/>
              </a:rPr>
              <a:t>having </a:t>
            </a:r>
            <a:r>
              <a:rPr dirty="0" sz="1100" spc="-10">
                <a:latin typeface="Times New Roman"/>
                <a:cs typeface="Times New Roman"/>
              </a:rPr>
              <a:t>unstructured </a:t>
            </a:r>
            <a:r>
              <a:rPr dirty="0" sz="1100" spc="-20">
                <a:latin typeface="Times New Roman"/>
                <a:cs typeface="Times New Roman"/>
              </a:rPr>
              <a:t>conversations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professional.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2" y="425449"/>
            <a:ext cx="5879465" cy="8681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Placebo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Effect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Placebos are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contains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5">
                <a:latin typeface="Times New Roman"/>
                <a:cs typeface="Times New Roman"/>
              </a:rPr>
              <a:t>ingredients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treating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condition  </a:t>
            </a:r>
            <a:r>
              <a:rPr dirty="0" sz="1100" spc="-30">
                <a:latin typeface="Times New Roman"/>
                <a:cs typeface="Times New Roman"/>
              </a:rPr>
              <a:t>being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evaluated.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placebo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effect,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powerful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healing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produced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apparently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inert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treatments,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demonstrated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repeatedly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psychotherapy, dentistry, </a:t>
            </a:r>
            <a:r>
              <a:rPr dirty="0" sz="1100" spc="-15">
                <a:latin typeface="Times New Roman"/>
                <a:cs typeface="Times New Roman"/>
              </a:rPr>
              <a:t>optometry, </a:t>
            </a:r>
            <a:r>
              <a:rPr dirty="0" sz="1100" spc="-30">
                <a:latin typeface="Times New Roman"/>
                <a:cs typeface="Times New Roman"/>
              </a:rPr>
              <a:t>cardiovascular </a:t>
            </a:r>
            <a:r>
              <a:rPr dirty="0" sz="1100" spc="-35">
                <a:latin typeface="Times New Roman"/>
                <a:cs typeface="Times New Roman"/>
              </a:rPr>
              <a:t>disease, </a:t>
            </a: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10">
                <a:latin typeface="Times New Roman"/>
                <a:cs typeface="Times New Roman"/>
              </a:rPr>
              <a:t>treatment,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even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surgery.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Experts </a:t>
            </a:r>
            <a:r>
              <a:rPr dirty="0" sz="1100" spc="-35">
                <a:latin typeface="Times New Roman"/>
                <a:cs typeface="Times New Roman"/>
              </a:rPr>
              <a:t>agree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benefits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produced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placebo  </a:t>
            </a:r>
            <a:r>
              <a:rPr dirty="0" sz="1100" spc="-25">
                <a:latin typeface="Times New Roman"/>
                <a:cs typeface="Times New Roman"/>
              </a:rPr>
              <a:t>effects,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apparently are 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recipient’s belief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expectation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improvement. 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“active </a:t>
            </a:r>
            <a:r>
              <a:rPr dirty="0" sz="1100" spc="-20">
                <a:latin typeface="Times New Roman"/>
                <a:cs typeface="Times New Roman"/>
              </a:rPr>
              <a:t>ingredients” </a:t>
            </a:r>
            <a:r>
              <a:rPr dirty="0" sz="1100" spc="-25">
                <a:latin typeface="Times New Roman"/>
                <a:cs typeface="Times New Roman"/>
              </a:rPr>
              <a:t>in placebos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heightened expectations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improvement  and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35">
                <a:latin typeface="Times New Roman"/>
                <a:cs typeface="Times New Roman"/>
              </a:rPr>
              <a:t>owing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past, </a:t>
            </a:r>
            <a:r>
              <a:rPr dirty="0" sz="1100" spc="-30">
                <a:latin typeface="Times New Roman"/>
                <a:cs typeface="Times New Roman"/>
              </a:rPr>
              <a:t>successful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Placebo </a:t>
            </a:r>
            <a:r>
              <a:rPr dirty="0" sz="1100" spc="-25" b="1">
                <a:latin typeface="Times New Roman"/>
                <a:cs typeface="Times New Roman"/>
              </a:rPr>
              <a:t>Control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ultimate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20">
                <a:latin typeface="Times New Roman"/>
                <a:cs typeface="Times New Roman"/>
              </a:rPr>
              <a:t>above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beyond  </a:t>
            </a:r>
            <a:r>
              <a:rPr dirty="0" sz="1100" spc="-25">
                <a:latin typeface="Times New Roman"/>
                <a:cs typeface="Times New Roman"/>
              </a:rPr>
              <a:t>placebo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effects.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investigations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psychotherapy include </a:t>
            </a:r>
            <a:r>
              <a:rPr dirty="0" sz="1100" spc="-135" i="1">
                <a:latin typeface="Times New Roman"/>
                <a:cs typeface="Times New Roman"/>
              </a:rPr>
              <a:t>placebo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spc="-114" i="1">
                <a:latin typeface="Times New Roman"/>
                <a:cs typeface="Times New Roman"/>
              </a:rPr>
              <a:t>control </a:t>
            </a:r>
            <a:r>
              <a:rPr dirty="0" sz="1100" spc="-125" i="1">
                <a:latin typeface="Times New Roman"/>
                <a:cs typeface="Times New Roman"/>
              </a:rPr>
              <a:t>groups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given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intentionally 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30">
                <a:latin typeface="Times New Roman"/>
                <a:cs typeface="Times New Roman"/>
              </a:rPr>
              <a:t>active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ingredients.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double-blind </a:t>
            </a:r>
            <a:r>
              <a:rPr dirty="0" sz="1100" spc="-10" b="1">
                <a:latin typeface="Times New Roman"/>
                <a:cs typeface="Times New Roman"/>
              </a:rPr>
              <a:t>study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study 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neither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>
                <a:latin typeface="Times New Roman"/>
                <a:cs typeface="Times New Roman"/>
              </a:rPr>
              <a:t>nor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knows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prescribed </a:t>
            </a:r>
            <a:r>
              <a:rPr dirty="0" sz="1100" spc="-45">
                <a:latin typeface="Times New Roman"/>
                <a:cs typeface="Times New Roman"/>
              </a:rPr>
              <a:t>pill 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placebo.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20">
                <a:latin typeface="Times New Roman"/>
                <a:cs typeface="Times New Roman"/>
              </a:rPr>
              <a:t>Unfortunately,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double-blind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psychotherapy </a:t>
            </a:r>
            <a:r>
              <a:rPr dirty="0" sz="1100" spc="-15">
                <a:latin typeface="Times New Roman"/>
                <a:cs typeface="Times New Roman"/>
              </a:rPr>
              <a:t>outcome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Efficacy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Effectiveness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Tightly </a:t>
            </a:r>
            <a:r>
              <a:rPr dirty="0" sz="1100" spc="-15">
                <a:latin typeface="Times New Roman"/>
                <a:cs typeface="Times New Roman"/>
              </a:rPr>
              <a:t>controlled </a:t>
            </a:r>
            <a:r>
              <a:rPr dirty="0" sz="1100" spc="-25">
                <a:latin typeface="Times New Roman"/>
                <a:cs typeface="Times New Roman"/>
              </a:rPr>
              <a:t>experiments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125" i="1">
                <a:latin typeface="Times New Roman"/>
                <a:cs typeface="Times New Roman"/>
              </a:rPr>
              <a:t>efficacy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psychotherapy,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is, 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30" i="1">
                <a:latin typeface="Times New Roman"/>
                <a:cs typeface="Times New Roman"/>
              </a:rPr>
              <a:t>can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15">
                <a:latin typeface="Times New Roman"/>
                <a:cs typeface="Times New Roman"/>
              </a:rPr>
              <a:t>prescribed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20">
                <a:latin typeface="Times New Roman"/>
                <a:cs typeface="Times New Roman"/>
              </a:rPr>
              <a:t>such studies provide </a:t>
            </a:r>
            <a:r>
              <a:rPr dirty="0" sz="1100" spc="-35">
                <a:latin typeface="Times New Roman"/>
                <a:cs typeface="Times New Roman"/>
              </a:rPr>
              <a:t>little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114" i="1">
                <a:latin typeface="Times New Roman"/>
                <a:cs typeface="Times New Roman"/>
              </a:rPr>
              <a:t>effectiveness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treatment—whether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40" i="1">
                <a:latin typeface="Times New Roman"/>
                <a:cs typeface="Times New Roman"/>
              </a:rPr>
              <a:t>does </a:t>
            </a:r>
            <a:r>
              <a:rPr dirty="0" sz="1100" spc="-25">
                <a:latin typeface="Times New Roman"/>
                <a:cs typeface="Times New Roman"/>
              </a:rPr>
              <a:t>work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real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magazine </a:t>
            </a:r>
            <a:r>
              <a:rPr dirty="0" sz="1100" spc="-110" i="1">
                <a:latin typeface="Times New Roman"/>
                <a:cs typeface="Times New Roman"/>
              </a:rPr>
              <a:t>Consumer </a:t>
            </a:r>
            <a:r>
              <a:rPr dirty="0" sz="1100" spc="-95" i="1">
                <a:latin typeface="Times New Roman"/>
                <a:cs typeface="Times New Roman"/>
              </a:rPr>
              <a:t>Reports </a:t>
            </a:r>
            <a:r>
              <a:rPr dirty="0" sz="1100" spc="-40">
                <a:latin typeface="Times New Roman"/>
                <a:cs typeface="Times New Roman"/>
              </a:rPr>
              <a:t>(1995, </a:t>
            </a:r>
            <a:r>
              <a:rPr dirty="0" sz="1100" spc="-10">
                <a:latin typeface="Times New Roman"/>
                <a:cs typeface="Times New Roman"/>
              </a:rPr>
              <a:t>November) </a:t>
            </a:r>
            <a:r>
              <a:rPr dirty="0" sz="1100" spc="-30">
                <a:latin typeface="Times New Roman"/>
                <a:cs typeface="Times New Roman"/>
              </a:rPr>
              <a:t>surveyed </a:t>
            </a:r>
            <a:r>
              <a:rPr dirty="0" sz="1100" spc="-40">
                <a:latin typeface="Times New Roman"/>
                <a:cs typeface="Times New Roman"/>
              </a:rPr>
              <a:t>nearly 3,000 </a:t>
            </a:r>
            <a:r>
              <a:rPr dirty="0" sz="1100" spc="-20">
                <a:latin typeface="Times New Roman"/>
                <a:cs typeface="Times New Roman"/>
              </a:rPr>
              <a:t>readers </a:t>
            </a:r>
            <a:r>
              <a:rPr dirty="0" sz="1100" spc="-15">
                <a:latin typeface="Times New Roman"/>
                <a:cs typeface="Times New Roman"/>
              </a:rPr>
              <a:t>who had </a:t>
            </a:r>
            <a:r>
              <a:rPr dirty="0" sz="1100" spc="-20">
                <a:latin typeface="Times New Roman"/>
                <a:cs typeface="Times New Roman"/>
              </a:rPr>
              <a:t>seen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mental  health professional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45">
                <a:latin typeface="Times New Roman"/>
                <a:cs typeface="Times New Roman"/>
              </a:rPr>
              <a:t>years,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 respondents </a:t>
            </a:r>
            <a:r>
              <a:rPr dirty="0" sz="1100" spc="-40">
                <a:latin typeface="Times New Roman"/>
                <a:cs typeface="Times New Roman"/>
              </a:rPr>
              <a:t>generally </a:t>
            </a:r>
            <a:r>
              <a:rPr dirty="0" sz="1100" spc="-15">
                <a:latin typeface="Times New Roman"/>
                <a:cs typeface="Times New Roman"/>
              </a:rPr>
              <a:t>rated </a:t>
            </a:r>
            <a:r>
              <a:rPr dirty="0" sz="1100" spc="-25">
                <a:latin typeface="Times New Roman"/>
                <a:cs typeface="Times New Roman"/>
              </a:rPr>
              <a:t>psychotherapy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highly.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2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426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people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who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feeling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“very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poor”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beginning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87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percent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“very </a:t>
            </a:r>
            <a:r>
              <a:rPr dirty="0" sz="1100" spc="-15">
                <a:latin typeface="Times New Roman"/>
                <a:cs typeface="Times New Roman"/>
              </a:rPr>
              <a:t>good,” </a:t>
            </a:r>
            <a:r>
              <a:rPr dirty="0" sz="1100" spc="-10">
                <a:latin typeface="Times New Roman"/>
                <a:cs typeface="Times New Roman"/>
              </a:rPr>
              <a:t>“good,”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“so-so”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were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surveyed.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 b="1">
                <a:latin typeface="Times New Roman"/>
                <a:cs typeface="Times New Roman"/>
              </a:rPr>
              <a:t>When </a:t>
            </a:r>
            <a:r>
              <a:rPr dirty="0" sz="1100" spc="35" b="1">
                <a:latin typeface="Times New Roman"/>
                <a:cs typeface="Times New Roman"/>
              </a:rPr>
              <a:t>Does </a:t>
            </a:r>
            <a:r>
              <a:rPr dirty="0" sz="1100" spc="-15" b="1">
                <a:latin typeface="Times New Roman"/>
                <a:cs typeface="Times New Roman"/>
              </a:rPr>
              <a:t>Psychotherapy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Work?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predicts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effective?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predictor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15">
                <a:latin typeface="Times New Roman"/>
                <a:cs typeface="Times New Roman"/>
              </a:rPr>
              <a:t>problems—the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diagnosis.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effective,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45">
                <a:latin typeface="Times New Roman"/>
                <a:cs typeface="Times New Roman"/>
              </a:rPr>
              <a:t>quickly.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Clients’ </a:t>
            </a:r>
            <a:r>
              <a:rPr dirty="0" sz="1100" spc="-20">
                <a:latin typeface="Times New Roman"/>
                <a:cs typeface="Times New Roman"/>
              </a:rPr>
              <a:t>background </a:t>
            </a:r>
            <a:r>
              <a:rPr dirty="0" sz="1100" spc="-30">
                <a:latin typeface="Times New Roman"/>
                <a:cs typeface="Times New Roman"/>
              </a:rPr>
              <a:t>characteristics also </a:t>
            </a:r>
            <a:r>
              <a:rPr dirty="0" sz="1100" spc="-15">
                <a:latin typeface="Times New Roman"/>
                <a:cs typeface="Times New Roman"/>
              </a:rPr>
              <a:t>predict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acronym </a:t>
            </a:r>
            <a:r>
              <a:rPr dirty="0" sz="1100" spc="-55">
                <a:latin typeface="Times New Roman"/>
                <a:cs typeface="Times New Roman"/>
              </a:rPr>
              <a:t>YAVIS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coined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15">
                <a:latin typeface="Times New Roman"/>
                <a:cs typeface="Times New Roman"/>
              </a:rPr>
              <a:t>improve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in psychotherapy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“young, </a:t>
            </a:r>
            <a:r>
              <a:rPr dirty="0" sz="1100" spc="-30">
                <a:latin typeface="Times New Roman"/>
                <a:cs typeface="Times New Roman"/>
              </a:rPr>
              <a:t>attractive, verbal, intelligent,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successful.”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finding has caused considerable </a:t>
            </a:r>
            <a:r>
              <a:rPr dirty="0" sz="1100" spc="-15">
                <a:latin typeface="Times New Roman"/>
                <a:cs typeface="Times New Roman"/>
              </a:rPr>
              <a:t>concern,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it 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psychotherapy works  </a:t>
            </a:r>
            <a:r>
              <a:rPr dirty="0" sz="1100" spc="-10">
                <a:latin typeface="Times New Roman"/>
                <a:cs typeface="Times New Roman"/>
              </a:rPr>
              <a:t>best </a:t>
            </a:r>
            <a:r>
              <a:rPr dirty="0" sz="1100" spc="-5">
                <a:latin typeface="Times New Roman"/>
                <a:cs typeface="Times New Roman"/>
              </a:rPr>
              <a:t>for the most </a:t>
            </a:r>
            <a:r>
              <a:rPr dirty="0" sz="1100" spc="-25">
                <a:latin typeface="Times New Roman"/>
                <a:cs typeface="Times New Roman"/>
              </a:rPr>
              <a:t>advantaged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our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society.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concern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men </a:t>
            </a:r>
            <a:r>
              <a:rPr dirty="0" sz="1100" spc="-30">
                <a:latin typeface="Times New Roman"/>
                <a:cs typeface="Times New Roman"/>
              </a:rPr>
              <a:t>are considerably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masculine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30">
                <a:latin typeface="Times New Roman"/>
                <a:cs typeface="Times New Roman"/>
              </a:rPr>
              <a:t>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discourage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seeking.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Psychotherapy </a:t>
            </a:r>
            <a:r>
              <a:rPr dirty="0" sz="1100" b="1">
                <a:latin typeface="Times New Roman"/>
                <a:cs typeface="Times New Roman"/>
              </a:rPr>
              <a:t>Process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15" b="1">
                <a:latin typeface="Times New Roman"/>
                <a:cs typeface="Times New Roman"/>
              </a:rPr>
              <a:t>Psychotherapy </a:t>
            </a:r>
            <a:r>
              <a:rPr dirty="0" sz="1100" b="1">
                <a:latin typeface="Times New Roman"/>
                <a:cs typeface="Times New Roman"/>
              </a:rPr>
              <a:t>process </a:t>
            </a:r>
            <a:r>
              <a:rPr dirty="0" sz="1100" spc="-20" b="1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examines </a:t>
            </a:r>
            <a:r>
              <a:rPr dirty="0" sz="1100" spc="-25">
                <a:latin typeface="Times New Roman"/>
                <a:cs typeface="Times New Roman"/>
              </a:rPr>
              <a:t>what 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therapist–client 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20">
                <a:latin typeface="Times New Roman"/>
                <a:cs typeface="Times New Roman"/>
              </a:rPr>
              <a:t>predict </a:t>
            </a:r>
            <a:r>
              <a:rPr dirty="0" sz="1100" spc="-10">
                <a:latin typeface="Times New Roman"/>
                <a:cs typeface="Times New Roman"/>
              </a:rPr>
              <a:t>better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outcome.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classic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Sloane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colleagues </a:t>
            </a:r>
            <a:r>
              <a:rPr dirty="0" sz="1100" spc="-5">
                <a:latin typeface="Times New Roman"/>
                <a:cs typeface="Times New Roman"/>
              </a:rPr>
              <a:t>found that the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30">
                <a:latin typeface="Times New Roman"/>
                <a:cs typeface="Times New Roman"/>
              </a:rPr>
              <a:t>paradigms </a:t>
            </a:r>
            <a:r>
              <a:rPr dirty="0" sz="1100" spc="-20">
                <a:latin typeface="Times New Roman"/>
                <a:cs typeface="Times New Roman"/>
              </a:rPr>
              <a:t>share some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surprising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similarities.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830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40">
                <a:latin typeface="Times New Roman"/>
                <a:cs typeface="Times New Roman"/>
              </a:rPr>
              <a:t>90 </a:t>
            </a:r>
            <a:r>
              <a:rPr dirty="0" sz="1100" spc="-15">
                <a:latin typeface="Times New Roman"/>
                <a:cs typeface="Times New Roman"/>
              </a:rPr>
              <a:t>patients who had moderate </a:t>
            </a:r>
            <a:r>
              <a:rPr dirty="0" sz="1100" spc="-35">
                <a:latin typeface="Times New Roman"/>
                <a:cs typeface="Times New Roman"/>
              </a:rPr>
              <a:t>difficulties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were 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25">
                <a:latin typeface="Times New Roman"/>
                <a:cs typeface="Times New Roman"/>
              </a:rPr>
              <a:t>psychotherapy,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</a:t>
            </a:r>
            <a:r>
              <a:rPr dirty="0" sz="1100" spc="2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groups,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no-treatment </a:t>
            </a:r>
            <a:r>
              <a:rPr dirty="0" sz="1100" spc="-20">
                <a:latin typeface="Times New Roman"/>
                <a:cs typeface="Times New Roman"/>
              </a:rPr>
              <a:t>group, improved over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20">
                <a:latin typeface="Times New Roman"/>
                <a:cs typeface="Times New Roman"/>
              </a:rPr>
              <a:t>groups improved  </a:t>
            </a:r>
            <a:r>
              <a:rPr dirty="0" sz="1100" spc="-40">
                <a:latin typeface="Times New Roman"/>
                <a:cs typeface="Times New Roman"/>
              </a:rPr>
              <a:t>significantly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15">
                <a:latin typeface="Times New Roman"/>
                <a:cs typeface="Times New Roman"/>
              </a:rPr>
              <a:t>untreated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Behavior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30">
                <a:latin typeface="Times New Roman"/>
                <a:cs typeface="Times New Roman"/>
              </a:rPr>
              <a:t>instances,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measures,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differences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Much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effectiveness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19" y="5692396"/>
            <a:ext cx="5877560" cy="3493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20" b="1">
                <a:latin typeface="Times New Roman"/>
                <a:cs typeface="Times New Roman"/>
              </a:rPr>
              <a:t>Therapy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10" b="1">
                <a:latin typeface="Times New Roman"/>
                <a:cs typeface="Times New Roman"/>
              </a:rPr>
              <a:t>Social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Support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therapist–client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20">
                <a:latin typeface="Times New Roman"/>
                <a:cs typeface="Times New Roman"/>
              </a:rPr>
              <a:t>different 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therapy.  </a:t>
            </a:r>
            <a:r>
              <a:rPr dirty="0" sz="1100" spc="-40">
                <a:latin typeface="Times New Roman"/>
                <a:cs typeface="Times New Roman"/>
              </a:rPr>
              <a:t>Carl </a:t>
            </a:r>
            <a:r>
              <a:rPr dirty="0" sz="1100" spc="-30">
                <a:latin typeface="Times New Roman"/>
                <a:cs typeface="Times New Roman"/>
              </a:rPr>
              <a:t>Rogers argued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warmth, </a:t>
            </a:r>
            <a:r>
              <a:rPr dirty="0" sz="1100" spc="-25">
                <a:latin typeface="Times New Roman"/>
                <a:cs typeface="Times New Roman"/>
              </a:rPr>
              <a:t>empathy,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genuineness </a:t>
            </a:r>
            <a:r>
              <a:rPr dirty="0" sz="1100" spc="-15">
                <a:latin typeface="Times New Roman"/>
                <a:cs typeface="Times New Roman"/>
              </a:rPr>
              <a:t>formed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healing </a:t>
            </a:r>
            <a:r>
              <a:rPr dirty="0" sz="1100" spc="-25">
                <a:latin typeface="Times New Roman"/>
                <a:cs typeface="Times New Roman"/>
              </a:rPr>
              <a:t>process,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therapist’s </a:t>
            </a:r>
            <a:r>
              <a:rPr dirty="0" sz="1100" spc="-20">
                <a:latin typeface="Times New Roman"/>
                <a:cs typeface="Times New Roman"/>
              </a:rPr>
              <a:t>supportiveness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positive  </a:t>
            </a:r>
            <a:r>
              <a:rPr dirty="0" sz="1100" spc="-15">
                <a:latin typeface="Times New Roman"/>
                <a:cs typeface="Times New Roman"/>
              </a:rPr>
              <a:t>outcomes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15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240665" marR="508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Objective </a:t>
            </a:r>
            <a:r>
              <a:rPr dirty="0" sz="1100" spc="-20">
                <a:latin typeface="Times New Roman"/>
                <a:cs typeface="Times New Roman"/>
              </a:rPr>
              <a:t>indicators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therapist’s </a:t>
            </a:r>
            <a:r>
              <a:rPr dirty="0" sz="1100">
                <a:latin typeface="Times New Roman"/>
                <a:cs typeface="Times New Roman"/>
              </a:rPr>
              <a:t>support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>
                <a:latin typeface="Times New Roman"/>
                <a:cs typeface="Times New Roman"/>
              </a:rPr>
              <a:t>potent </a:t>
            </a:r>
            <a:r>
              <a:rPr dirty="0" sz="1100" spc="-15">
                <a:latin typeface="Times New Roman"/>
                <a:cs typeface="Times New Roman"/>
              </a:rPr>
              <a:t>predictors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15">
                <a:latin typeface="Times New Roman"/>
                <a:cs typeface="Times New Roman"/>
              </a:rPr>
              <a:t>outcome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 client’s </a:t>
            </a:r>
            <a:r>
              <a:rPr dirty="0" sz="1100" spc="-25">
                <a:latin typeface="Times New Roman"/>
                <a:cs typeface="Times New Roman"/>
              </a:rPr>
              <a:t>rating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therapist.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Clients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perceive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therapeutic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stances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supportive,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depending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particular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30">
                <a:latin typeface="Times New Roman"/>
                <a:cs typeface="Times New Roman"/>
              </a:rPr>
              <a:t>which 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comfortable.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Therapy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10" b="1">
                <a:latin typeface="Times New Roman"/>
                <a:cs typeface="Times New Roman"/>
              </a:rPr>
              <a:t>Social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Influence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Psychotherapy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influence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well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support.</a:t>
            </a:r>
            <a:endParaRPr sz="1100">
              <a:latin typeface="Times New Roman"/>
              <a:cs typeface="Times New Roman"/>
            </a:endParaRPr>
          </a:p>
          <a:p>
            <a:pPr marL="240665" marR="508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Jerome </a:t>
            </a:r>
            <a:r>
              <a:rPr dirty="0" sz="1100" spc="-20">
                <a:latin typeface="Times New Roman"/>
                <a:cs typeface="Times New Roman"/>
              </a:rPr>
              <a:t>Frank, an </a:t>
            </a:r>
            <a:r>
              <a:rPr dirty="0" sz="1100" spc="-30">
                <a:latin typeface="Times New Roman"/>
                <a:cs typeface="Times New Roman"/>
              </a:rPr>
              <a:t>American </a:t>
            </a:r>
            <a:r>
              <a:rPr dirty="0" sz="1100" spc="-20">
                <a:latin typeface="Times New Roman"/>
                <a:cs typeface="Times New Roman"/>
              </a:rPr>
              <a:t>trained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psychiatry, </a:t>
            </a:r>
            <a:r>
              <a:rPr dirty="0" sz="1100" spc="-30">
                <a:latin typeface="Times New Roman"/>
                <a:cs typeface="Times New Roman"/>
              </a:rPr>
              <a:t>argued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5">
                <a:latin typeface="Times New Roman"/>
                <a:cs typeface="Times New Roman"/>
              </a:rPr>
              <a:t>in fact, psychotherapy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persuasion—persuading </a:t>
            </a:r>
            <a:r>
              <a:rPr dirty="0" sz="1100" spc="-25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make beneficial 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10"/>
              </a:lnSpc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10">
                <a:latin typeface="Times New Roman"/>
                <a:cs typeface="Times New Roman"/>
              </a:rPr>
              <a:t>demonstrates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therapist’s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influence.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value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free.</a:t>
            </a:r>
            <a:endParaRPr sz="1100">
              <a:latin typeface="Times New Roman"/>
              <a:cs typeface="Times New Roman"/>
            </a:endParaRPr>
          </a:p>
          <a:p>
            <a:pPr marL="240665" marR="5080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values </a:t>
            </a:r>
            <a:r>
              <a:rPr dirty="0" sz="1100" spc="-15">
                <a:latin typeface="Times New Roman"/>
                <a:cs typeface="Times New Roman"/>
              </a:rPr>
              <a:t>inherent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therapy itself—for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belief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talking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good.  </a:t>
            </a:r>
            <a:r>
              <a:rPr dirty="0" sz="1100" spc="-25">
                <a:latin typeface="Times New Roman"/>
                <a:cs typeface="Times New Roman"/>
              </a:rPr>
              <a:t>Moreover,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values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such topics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love, marriage, </a:t>
            </a:r>
            <a:r>
              <a:rPr dirty="0" sz="1100" spc="-25">
                <a:latin typeface="Times New Roman"/>
                <a:cs typeface="Times New Roman"/>
              </a:rPr>
              <a:t>work,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family  </a:t>
            </a:r>
            <a:r>
              <a:rPr dirty="0" sz="1100" spc="-40">
                <a:latin typeface="Times New Roman"/>
                <a:cs typeface="Times New Roman"/>
              </a:rPr>
              <a:t>necessarily </a:t>
            </a:r>
            <a:r>
              <a:rPr dirty="0" sz="1100" spc="-25">
                <a:latin typeface="Times New Roman"/>
                <a:cs typeface="Times New Roman"/>
              </a:rPr>
              <a:t>influence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1519" y="2361438"/>
            <a:ext cx="4686300" cy="3201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914656"/>
            <a:ext cx="5882640" cy="8208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Couples </a:t>
            </a:r>
            <a:r>
              <a:rPr dirty="0" sz="1100" spc="-20" b="1">
                <a:latin typeface="Times New Roman"/>
                <a:cs typeface="Times New Roman"/>
              </a:rPr>
              <a:t>Therapy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spc="-35" b="1">
                <a:latin typeface="Times New Roman"/>
                <a:cs typeface="Times New Roman"/>
              </a:rPr>
              <a:t>Marital</a:t>
            </a:r>
            <a:r>
              <a:rPr dirty="0" sz="1100" spc="6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Couples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involves seeing </a:t>
            </a:r>
            <a:r>
              <a:rPr dirty="0" sz="1100" spc="-20">
                <a:latin typeface="Times New Roman"/>
                <a:cs typeface="Times New Roman"/>
              </a:rPr>
              <a:t>intimate </a:t>
            </a:r>
            <a:r>
              <a:rPr dirty="0" sz="1100" spc="-15">
                <a:latin typeface="Times New Roman"/>
                <a:cs typeface="Times New Roman"/>
              </a:rPr>
              <a:t>partners </a:t>
            </a:r>
            <a:r>
              <a:rPr dirty="0" sz="1100" spc="-10">
                <a:latin typeface="Times New Roman"/>
                <a:cs typeface="Times New Roman"/>
              </a:rPr>
              <a:t>together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psychotherapy.</a:t>
            </a:r>
            <a:endParaRPr sz="1100">
              <a:latin typeface="Times New Roman"/>
              <a:cs typeface="Times New Roman"/>
            </a:endParaRPr>
          </a:p>
          <a:p>
            <a:pPr marL="240665" marR="28829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couple’s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relationship,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not 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individual.  </a:t>
            </a:r>
            <a:r>
              <a:rPr dirty="0" sz="1100" spc="-25">
                <a:latin typeface="Times New Roman"/>
                <a:cs typeface="Times New Roman"/>
              </a:rPr>
              <a:t>Couples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partners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10" i="1">
                <a:latin typeface="Times New Roman"/>
                <a:cs typeface="Times New Roman"/>
              </a:rPr>
              <a:t>communication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5" i="1">
                <a:latin typeface="Times New Roman"/>
                <a:cs typeface="Times New Roman"/>
              </a:rPr>
              <a:t>negotiation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couples therapy can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25">
                <a:latin typeface="Times New Roman"/>
                <a:cs typeface="Times New Roman"/>
              </a:rPr>
              <a:t>satisfaction in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marriages.</a:t>
            </a:r>
            <a:endParaRPr sz="1100">
              <a:latin typeface="Times New Roman"/>
              <a:cs typeface="Times New Roman"/>
            </a:endParaRPr>
          </a:p>
          <a:p>
            <a:pPr marL="2413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When couples 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conjunction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treatment,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combined approach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Family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Family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-25">
                <a:latin typeface="Times New Roman"/>
                <a:cs typeface="Times New Roman"/>
              </a:rPr>
              <a:t>might include </a:t>
            </a:r>
            <a:r>
              <a:rPr dirty="0" sz="1100" spc="-20">
                <a:latin typeface="Times New Roman"/>
                <a:cs typeface="Times New Roman"/>
              </a:rPr>
              <a:t>two, </a:t>
            </a:r>
            <a:r>
              <a:rPr dirty="0" sz="1100" spc="-15">
                <a:latin typeface="Times New Roman"/>
                <a:cs typeface="Times New Roman"/>
              </a:rPr>
              <a:t>three,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 communication, negotiate </a:t>
            </a:r>
            <a:r>
              <a:rPr dirty="0" sz="1100" spc="-25">
                <a:latin typeface="Times New Roman"/>
                <a:cs typeface="Times New Roman"/>
              </a:rPr>
              <a:t>conflicts, </a:t>
            </a:r>
            <a:r>
              <a:rPr dirty="0" sz="1100" spc="-15">
                <a:latin typeface="Times New Roman"/>
                <a:cs typeface="Times New Roman"/>
              </a:rPr>
              <a:t>and perhaps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25" b="1">
                <a:latin typeface="Times New Roman"/>
                <a:cs typeface="Times New Roman"/>
              </a:rPr>
              <a:t>Parent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management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training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approach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teaches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parents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rearing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troubled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conjoint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therapy,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35">
                <a:latin typeface="Times New Roman"/>
                <a:cs typeface="Times New Roman"/>
              </a:rPr>
              <a:t>system,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20">
                <a:latin typeface="Times New Roman"/>
                <a:cs typeface="Times New Roman"/>
              </a:rPr>
              <a:t>members 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20">
                <a:latin typeface="Times New Roman"/>
                <a:cs typeface="Times New Roman"/>
              </a:rPr>
              <a:t>harmful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-25">
                <a:latin typeface="Times New Roman"/>
                <a:cs typeface="Times New Roman"/>
              </a:rPr>
              <a:t>appreciate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50">
                <a:latin typeface="Times New Roman"/>
                <a:cs typeface="Times New Roman"/>
              </a:rPr>
              <a:t>family 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patterns.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25">
                <a:latin typeface="Times New Roman"/>
                <a:cs typeface="Times New Roman"/>
              </a:rPr>
              <a:t>helps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mother, </a:t>
            </a:r>
            <a:r>
              <a:rPr dirty="0" sz="1100" spc="-15">
                <a:latin typeface="Times New Roman"/>
                <a:cs typeface="Times New Roman"/>
              </a:rPr>
              <a:t>father, 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faulty  </a:t>
            </a: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modify </a:t>
            </a:r>
            <a:r>
              <a:rPr dirty="0" sz="1100" spc="-5">
                <a:latin typeface="Times New Roman"/>
                <a:cs typeface="Times New Roman"/>
              </a:rPr>
              <a:t>them for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1430">
              <a:lnSpc>
                <a:spcPct val="93900"/>
              </a:lnSpc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couples therapy,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theoretical 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therapy.  </a:t>
            </a: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therapy are </a:t>
            </a:r>
            <a:r>
              <a:rPr dirty="0" sz="1100" spc="-30">
                <a:latin typeface="Times New Roman"/>
                <a:cs typeface="Times New Roman"/>
              </a:rPr>
              <a:t>distinguished,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longstanding emphasis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systems  </a:t>
            </a:r>
            <a:r>
              <a:rPr dirty="0" sz="1100" spc="-20">
                <a:latin typeface="Times New Roman"/>
                <a:cs typeface="Times New Roman"/>
              </a:rPr>
              <a:t>theory.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016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applying </a:t>
            </a:r>
            <a:r>
              <a:rPr dirty="0" sz="1100" spc="-30">
                <a:latin typeface="Times New Roman"/>
                <a:cs typeface="Times New Roman"/>
              </a:rPr>
              <a:t>systems </a:t>
            </a:r>
            <a:r>
              <a:rPr dirty="0" sz="1100" spc="-20">
                <a:latin typeface="Times New Roman"/>
                <a:cs typeface="Times New Roman"/>
              </a:rPr>
              <a:t>theory,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25">
                <a:latin typeface="Times New Roman"/>
                <a:cs typeface="Times New Roman"/>
              </a:rPr>
              <a:t>emphasize </a:t>
            </a:r>
            <a:r>
              <a:rPr dirty="0" sz="1100" spc="-15">
                <a:latin typeface="Times New Roman"/>
                <a:cs typeface="Times New Roman"/>
              </a:rPr>
              <a:t>interdependence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members 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paramount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viewing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systems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strengthen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alliance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parents,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15">
                <a:latin typeface="Times New Roman"/>
                <a:cs typeface="Times New Roman"/>
              </a:rPr>
              <a:t>parents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15">
                <a:latin typeface="Times New Roman"/>
                <a:cs typeface="Times New Roman"/>
              </a:rPr>
              <a:t>together and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against </a:t>
            </a:r>
            <a:r>
              <a:rPr dirty="0" sz="1100" spc="-25">
                <a:latin typeface="Times New Roman"/>
                <a:cs typeface="Times New Roman"/>
              </a:rPr>
              <a:t>each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 marL="12700" marR="1146810">
              <a:lnSpc>
                <a:spcPts val="1240"/>
              </a:lnSpc>
              <a:spcBef>
                <a:spcPts val="65"/>
              </a:spcBef>
            </a:pPr>
            <a:r>
              <a:rPr dirty="0" sz="1100" spc="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problems  </a:t>
            </a:r>
            <a:r>
              <a:rPr dirty="0" sz="1100" spc="-25">
                <a:latin typeface="Times New Roman"/>
                <a:cs typeface="Times New Roman"/>
              </a:rPr>
              <a:t>Psychodrama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Psychodrama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pioneered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Moreno.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5">
                <a:latin typeface="Times New Roman"/>
                <a:cs typeface="Times New Roman"/>
              </a:rPr>
              <a:t>Group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25">
                <a:latin typeface="Times New Roman"/>
                <a:cs typeface="Times New Roman"/>
              </a:rPr>
              <a:t>act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dramatic roles </a:t>
            </a:r>
            <a:r>
              <a:rPr dirty="0" sz="1100" spc="-40">
                <a:latin typeface="Times New Roman"/>
                <a:cs typeface="Times New Roman"/>
              </a:rPr>
              <a:t>as if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actors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drama.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stage, </a:t>
            </a:r>
            <a:r>
              <a:rPr dirty="0" sz="1100" spc="-20">
                <a:latin typeface="Times New Roman"/>
                <a:cs typeface="Times New Roman"/>
              </a:rPr>
              <a:t>background </a:t>
            </a:r>
            <a:r>
              <a:rPr dirty="0" sz="1100" spc="-35">
                <a:latin typeface="Times New Roman"/>
                <a:cs typeface="Times New Roman"/>
              </a:rPr>
              <a:t>scenery, </a:t>
            </a:r>
            <a:r>
              <a:rPr dirty="0" sz="1100" spc="-30">
                <a:latin typeface="Times New Roman"/>
                <a:cs typeface="Times New Roman"/>
              </a:rPr>
              <a:t>audience, </a:t>
            </a:r>
            <a:r>
              <a:rPr dirty="0" sz="1100" spc="-15">
                <a:latin typeface="Times New Roman"/>
                <a:cs typeface="Times New Roman"/>
              </a:rPr>
              <a:t>director </a:t>
            </a:r>
            <a:r>
              <a:rPr dirty="0" sz="1100" spc="-20">
                <a:latin typeface="Times New Roman"/>
                <a:cs typeface="Times New Roman"/>
              </a:rPr>
              <a:t>(therapist)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supporting </a:t>
            </a:r>
            <a:r>
              <a:rPr dirty="0" sz="1100" spc="-20">
                <a:latin typeface="Times New Roman"/>
                <a:cs typeface="Times New Roman"/>
              </a:rPr>
              <a:t>actors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auxiliary </a:t>
            </a:r>
            <a:r>
              <a:rPr dirty="0" sz="1100" spc="-35">
                <a:latin typeface="Times New Roman"/>
                <a:cs typeface="Times New Roman"/>
              </a:rPr>
              <a:t>egos.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psychodrama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45">
                <a:latin typeface="Times New Roman"/>
                <a:cs typeface="Times New Roman"/>
              </a:rPr>
              <a:t>playing,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30">
                <a:latin typeface="Times New Roman"/>
                <a:cs typeface="Times New Roman"/>
              </a:rPr>
              <a:t>rehearsal,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30">
                <a:latin typeface="Times New Roman"/>
                <a:cs typeface="Times New Roman"/>
              </a:rPr>
              <a:t>reversal,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magic </a:t>
            </a:r>
            <a:r>
              <a:rPr dirty="0" sz="1100">
                <a:latin typeface="Times New Roman"/>
                <a:cs typeface="Times New Roman"/>
              </a:rPr>
              <a:t>shop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mirroring technique.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35">
                <a:latin typeface="Times New Roman"/>
                <a:cs typeface="Times New Roman"/>
              </a:rPr>
              <a:t>reversal, </a:t>
            </a:r>
            <a:r>
              <a:rPr dirty="0" sz="1100" spc="-15">
                <a:latin typeface="Times New Roman"/>
                <a:cs typeface="Times New Roman"/>
              </a:rPr>
              <a:t>two group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5">
                <a:latin typeface="Times New Roman"/>
                <a:cs typeface="Times New Roman"/>
              </a:rPr>
              <a:t>each other’s </a:t>
            </a:r>
            <a:r>
              <a:rPr dirty="0" sz="1100" spc="-20">
                <a:latin typeface="Times New Roman"/>
                <a:cs typeface="Times New Roman"/>
              </a:rPr>
              <a:t>role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35">
                <a:latin typeface="Times New Roman"/>
                <a:cs typeface="Times New Roman"/>
              </a:rPr>
              <a:t>employee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employer, </a:t>
            </a:r>
            <a:r>
              <a:rPr dirty="0" sz="1100" spc="-15">
                <a:latin typeface="Times New Roman"/>
                <a:cs typeface="Times New Roman"/>
              </a:rPr>
              <a:t>father </a:t>
            </a:r>
            <a:r>
              <a:rPr dirty="0" sz="1100" spc="240">
                <a:latin typeface="Times New Roman"/>
                <a:cs typeface="Times New Roman"/>
              </a:rPr>
              <a:t>/ </a:t>
            </a:r>
            <a:r>
              <a:rPr dirty="0" sz="1100" spc="-15">
                <a:latin typeface="Times New Roman"/>
                <a:cs typeface="Times New Roman"/>
              </a:rPr>
              <a:t>son, </a:t>
            </a:r>
            <a:r>
              <a:rPr dirty="0" sz="1100" spc="-20">
                <a:latin typeface="Times New Roman"/>
                <a:cs typeface="Times New Roman"/>
              </a:rPr>
              <a:t>teacher </a:t>
            </a:r>
            <a:r>
              <a:rPr dirty="0" sz="1100" spc="-15">
                <a:latin typeface="Times New Roman"/>
                <a:cs typeface="Times New Roman"/>
              </a:rPr>
              <a:t>and student.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magic </a:t>
            </a:r>
            <a:r>
              <a:rPr dirty="0" sz="1100" spc="-10">
                <a:latin typeface="Times New Roman"/>
                <a:cs typeface="Times New Roman"/>
              </a:rPr>
              <a:t>shop,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30">
                <a:latin typeface="Times New Roman"/>
                <a:cs typeface="Times New Roman"/>
              </a:rPr>
              <a:t>exchange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their  </a:t>
            </a:r>
            <a:r>
              <a:rPr dirty="0" sz="1100" spc="-25">
                <a:latin typeface="Times New Roman"/>
                <a:cs typeface="Times New Roman"/>
              </a:rPr>
              <a:t>undesirable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10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desire.</a:t>
            </a:r>
            <a:endParaRPr sz="1100">
              <a:latin typeface="Times New Roman"/>
              <a:cs typeface="Times New Roman"/>
            </a:endParaRPr>
          </a:p>
          <a:p>
            <a:pPr marL="12700" marR="10795">
              <a:lnSpc>
                <a:spcPts val="1240"/>
              </a:lnSpc>
              <a:spcBef>
                <a:spcPts val="3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mirroring </a:t>
            </a:r>
            <a:r>
              <a:rPr dirty="0" sz="1100" spc="-20">
                <a:latin typeface="Times New Roman"/>
                <a:cs typeface="Times New Roman"/>
              </a:rPr>
              <a:t>technique,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15">
                <a:latin typeface="Times New Roman"/>
                <a:cs typeface="Times New Roman"/>
              </a:rPr>
              <a:t>member </a:t>
            </a:r>
            <a:r>
              <a:rPr dirty="0" sz="1100" spc="-20">
                <a:latin typeface="Times New Roman"/>
                <a:cs typeface="Times New Roman"/>
              </a:rPr>
              <a:t>portrays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5">
                <a:latin typeface="Times New Roman"/>
                <a:cs typeface="Times New Roman"/>
              </a:rPr>
              <a:t>thus </a:t>
            </a:r>
            <a:r>
              <a:rPr dirty="0" sz="1100" spc="-30">
                <a:latin typeface="Times New Roman"/>
                <a:cs typeface="Times New Roman"/>
              </a:rPr>
              <a:t>showing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appears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30">
                <a:latin typeface="Times New Roman"/>
                <a:cs typeface="Times New Roman"/>
              </a:rPr>
              <a:t>Just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mirror, </a:t>
            </a:r>
            <a:r>
              <a:rPr dirty="0" sz="1100" spc="-45">
                <a:latin typeface="Times New Roman"/>
                <a:cs typeface="Times New Roman"/>
              </a:rPr>
              <a:t>gives a </a:t>
            </a:r>
            <a:r>
              <a:rPr dirty="0" sz="1100" spc="-25">
                <a:latin typeface="Times New Roman"/>
                <a:cs typeface="Times New Roman"/>
              </a:rPr>
              <a:t>reflection,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15">
                <a:latin typeface="Times New Roman"/>
                <a:cs typeface="Times New Roman"/>
              </a:rPr>
              <a:t>own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image.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Self </a:t>
            </a:r>
            <a:r>
              <a:rPr dirty="0" sz="1100" spc="20" b="1">
                <a:latin typeface="Times New Roman"/>
                <a:cs typeface="Times New Roman"/>
              </a:rPr>
              <a:t>Help </a:t>
            </a:r>
            <a:r>
              <a:rPr dirty="0" sz="1100" spc="-25" b="1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  <a:spcBef>
                <a:spcPts val="45"/>
              </a:spcBef>
            </a:pP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5">
                <a:latin typeface="Times New Roman"/>
                <a:cs typeface="Times New Roman"/>
              </a:rPr>
              <a:t>up of </a:t>
            </a:r>
            <a:r>
              <a:rPr dirty="0" sz="1100" spc="-20">
                <a:latin typeface="Times New Roman"/>
                <a:cs typeface="Times New Roman"/>
              </a:rPr>
              <a:t>people, 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15">
                <a:latin typeface="Times New Roman"/>
                <a:cs typeface="Times New Roman"/>
              </a:rPr>
              <a:t>problems 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-15">
                <a:latin typeface="Times New Roman"/>
                <a:cs typeface="Times New Roman"/>
              </a:rPr>
              <a:t>together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10">
                <a:latin typeface="Times New Roman"/>
                <a:cs typeface="Times New Roman"/>
              </a:rPr>
              <a:t>one  another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25">
                <a:latin typeface="Times New Roman"/>
                <a:cs typeface="Times New Roman"/>
              </a:rPr>
              <a:t>leadership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clinician. </a:t>
            </a:r>
            <a:r>
              <a:rPr dirty="0" sz="1100" spc="-20">
                <a:latin typeface="Times New Roman"/>
                <a:cs typeface="Times New Roman"/>
              </a:rPr>
              <a:t>These groups help 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compulsive  </a:t>
            </a:r>
            <a:r>
              <a:rPr dirty="0" sz="1100" spc="-35">
                <a:latin typeface="Times New Roman"/>
                <a:cs typeface="Times New Roman"/>
              </a:rPr>
              <a:t>gambling, </a:t>
            </a:r>
            <a:r>
              <a:rPr dirty="0" sz="1100" spc="-30">
                <a:latin typeface="Times New Roman"/>
                <a:cs typeface="Times New Roman"/>
              </a:rPr>
              <a:t>alcoholism, </a:t>
            </a:r>
            <a:r>
              <a:rPr dirty="0" sz="1100" spc="-20">
                <a:latin typeface="Times New Roman"/>
                <a:cs typeface="Times New Roman"/>
              </a:rPr>
              <a:t>rape </a:t>
            </a:r>
            <a:r>
              <a:rPr dirty="0" sz="1100" spc="-30">
                <a:latin typeface="Times New Roman"/>
                <a:cs typeface="Times New Roman"/>
              </a:rPr>
              <a:t>victims, </a:t>
            </a:r>
            <a:r>
              <a:rPr dirty="0" sz="1100" spc="-25">
                <a:latin typeface="Times New Roman"/>
                <a:cs typeface="Times New Roman"/>
              </a:rPr>
              <a:t>divorced people, etc.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help groups, </a:t>
            </a:r>
            <a:r>
              <a:rPr dirty="0" sz="1100" spc="-25">
                <a:latin typeface="Times New Roman"/>
                <a:cs typeface="Times New Roman"/>
              </a:rPr>
              <a:t>they encourage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among </a:t>
            </a:r>
            <a:r>
              <a:rPr dirty="0" sz="1100" spc="-5">
                <a:latin typeface="Times New Roman"/>
                <a:cs typeface="Times New Roman"/>
              </a:rPr>
              <a:t>others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members,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veteran </a:t>
            </a:r>
            <a:r>
              <a:rPr dirty="0" sz="1100" spc="-15">
                <a:latin typeface="Times New Roman"/>
                <a:cs typeface="Times New Roman"/>
              </a:rPr>
              <a:t>member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existing self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Encounter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800"/>
              </a:lnSpc>
              <a:spcBef>
                <a:spcPts val="40"/>
              </a:spcBef>
            </a:pPr>
            <a:r>
              <a:rPr dirty="0" sz="1100">
                <a:latin typeface="Times New Roman"/>
                <a:cs typeface="Times New Roman"/>
              </a:rPr>
              <a:t>Encounter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sensitivity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25">
                <a:latin typeface="Times New Roman"/>
                <a:cs typeface="Times New Roman"/>
              </a:rPr>
              <a:t>develop with </a:t>
            </a:r>
            <a:r>
              <a:rPr dirty="0" sz="1100" spc="-40">
                <a:latin typeface="Times New Roman"/>
                <a:cs typeface="Times New Roman"/>
              </a:rPr>
              <a:t>Carl </a:t>
            </a:r>
            <a:r>
              <a:rPr dirty="0" sz="1100" spc="-25">
                <a:latin typeface="Times New Roman"/>
                <a:cs typeface="Times New Roman"/>
              </a:rPr>
              <a:t>Rodgers client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with Perls  </a:t>
            </a:r>
            <a:r>
              <a:rPr dirty="0" sz="1100" spc="-15">
                <a:latin typeface="Times New Roman"/>
                <a:cs typeface="Times New Roman"/>
              </a:rPr>
              <a:t>Gestalt </a:t>
            </a:r>
            <a:r>
              <a:rPr dirty="0" sz="1100" spc="-25">
                <a:latin typeface="Times New Roman"/>
                <a:cs typeface="Times New Roman"/>
              </a:rPr>
              <a:t>therapy.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encounter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strangers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leader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therapist. </a:t>
            </a:r>
            <a:r>
              <a:rPr dirty="0" sz="1100" spc="-15">
                <a:latin typeface="Times New Roman"/>
                <a:cs typeface="Times New Roman"/>
              </a:rPr>
              <a:t>The  groups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0">
                <a:latin typeface="Times New Roman"/>
                <a:cs typeface="Times New Roman"/>
              </a:rPr>
              <a:t>six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eleven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smaller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group,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interaction. </a:t>
            </a:r>
            <a:r>
              <a:rPr dirty="0" sz="1100" spc="-35">
                <a:latin typeface="Times New Roman"/>
                <a:cs typeface="Times New Roman"/>
              </a:rPr>
              <a:t>Larger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group, </a:t>
            </a:r>
            <a:r>
              <a:rPr dirty="0" sz="1100" spc="-45">
                <a:latin typeface="Times New Roman"/>
                <a:cs typeface="Times New Roman"/>
              </a:rPr>
              <a:t>less  is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interaction.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Encounter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do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provide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They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provide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greater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understanding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interaction. </a:t>
            </a:r>
            <a:r>
              <a:rPr dirty="0" sz="1100">
                <a:latin typeface="Times New Roman"/>
                <a:cs typeface="Times New Roman"/>
              </a:rPr>
              <a:t>Encounter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sponsored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employers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their  </a:t>
            </a:r>
            <a:r>
              <a:rPr dirty="0" sz="1100" spc="-35">
                <a:latin typeface="Times New Roman"/>
                <a:cs typeface="Times New Roman"/>
              </a:rPr>
              <a:t>employee </a:t>
            </a:r>
            <a:r>
              <a:rPr dirty="0" sz="1100" spc="-25">
                <a:latin typeface="Times New Roman"/>
                <a:cs typeface="Times New Roman"/>
              </a:rPr>
              <a:t>work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5" b="1">
                <a:latin typeface="Times New Roman"/>
                <a:cs typeface="Times New Roman"/>
              </a:rPr>
              <a:t>Group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</a:pPr>
            <a:r>
              <a:rPr dirty="0" sz="1100" spc="-35" b="1">
                <a:latin typeface="Times New Roman"/>
                <a:cs typeface="Times New Roman"/>
              </a:rPr>
              <a:t>Group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treating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people 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facing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20">
                <a:latin typeface="Times New Roman"/>
                <a:cs typeface="Times New Roman"/>
              </a:rPr>
              <a:t>emotional problems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issues.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" b="1">
                <a:latin typeface="Times New Roman"/>
                <a:cs typeface="Times New Roman"/>
              </a:rPr>
              <a:t>Psycho-educational groups </a:t>
            </a:r>
            <a:r>
              <a:rPr dirty="0" sz="1100" spc="-25">
                <a:latin typeface="Times New Roman"/>
                <a:cs typeface="Times New Roman"/>
              </a:rPr>
              <a:t>are 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skills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relevant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well-being.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 b="1">
                <a:latin typeface="Times New Roman"/>
                <a:cs typeface="Times New Roman"/>
              </a:rPr>
              <a:t>experiential </a:t>
            </a:r>
            <a:r>
              <a:rPr dirty="0" sz="1100" spc="-15" b="1">
                <a:latin typeface="Times New Roman"/>
                <a:cs typeface="Times New Roman"/>
              </a:rPr>
              <a:t>group </a:t>
            </a:r>
            <a:r>
              <a:rPr dirty="0" sz="1100" spc="-25" b="1">
                <a:latin typeface="Times New Roman"/>
                <a:cs typeface="Times New Roman"/>
              </a:rPr>
              <a:t>therapy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10">
                <a:latin typeface="Times New Roman"/>
                <a:cs typeface="Times New Roman"/>
              </a:rPr>
              <a:t>formed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members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unique </a:t>
            </a:r>
            <a:r>
              <a:rPr dirty="0" sz="1100" spc="-25">
                <a:latin typeface="Times New Roman"/>
                <a:cs typeface="Times New Roman"/>
              </a:rPr>
              <a:t>setting 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15">
                <a:latin typeface="Times New Roman"/>
                <a:cs typeface="Times New Roman"/>
              </a:rPr>
              <a:t>mode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 b="1">
                <a:latin typeface="Times New Roman"/>
                <a:cs typeface="Times New Roman"/>
              </a:rPr>
              <a:t>encounter </a:t>
            </a:r>
            <a:r>
              <a:rPr dirty="0" sz="1100" spc="-20" b="1">
                <a:latin typeface="Times New Roman"/>
                <a:cs typeface="Times New Roman"/>
              </a:rPr>
              <a:t>group</a:t>
            </a:r>
            <a:r>
              <a:rPr dirty="0" sz="1100" spc="-20">
                <a:latin typeface="Times New Roman"/>
                <a:cs typeface="Times New Roman"/>
              </a:rPr>
              <a:t>,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30">
                <a:latin typeface="Times New Roman"/>
                <a:cs typeface="Times New Roman"/>
              </a:rPr>
              <a:t>self-disclosure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“phony”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10">
                <a:latin typeface="Times New Roman"/>
                <a:cs typeface="Times New Roman"/>
              </a:rPr>
              <a:t>more  honest </a:t>
            </a:r>
            <a:r>
              <a:rPr dirty="0" sz="1100" spc="-30">
                <a:latin typeface="Times New Roman"/>
                <a:cs typeface="Times New Roman"/>
              </a:rPr>
              <a:t>appraisals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oneself.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 b="1">
                <a:latin typeface="Times New Roman"/>
                <a:cs typeface="Times New Roman"/>
              </a:rPr>
              <a:t>Self-help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groups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together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who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face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common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problem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seek</a:t>
            </a:r>
            <a:r>
              <a:rPr dirty="0" sz="1100" spc="10">
                <a:latin typeface="Times New Roman"/>
                <a:cs typeface="Times New Roman"/>
              </a:rPr>
              <a:t> 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themselves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sharing </a:t>
            </a:r>
            <a:r>
              <a:rPr dirty="0" sz="1100" spc="-15">
                <a:latin typeface="Times New Roman"/>
                <a:cs typeface="Times New Roman"/>
              </a:rPr>
              <a:t>information and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ct val="93800"/>
              </a:lnSpc>
            </a:pPr>
            <a:r>
              <a:rPr dirty="0" sz="1100" spc="-35">
                <a:latin typeface="Times New Roman"/>
                <a:cs typeface="Times New Roman"/>
              </a:rPr>
              <a:t>Technically, </a:t>
            </a:r>
            <a:r>
              <a:rPr dirty="0" sz="1100" spc="-25">
                <a:latin typeface="Times New Roman"/>
                <a:cs typeface="Times New Roman"/>
              </a:rPr>
              <a:t>self-help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therapy groups,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professional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-10">
                <a:latin typeface="Times New Roman"/>
                <a:cs typeface="Times New Roman"/>
              </a:rPr>
              <a:t>them.  </a:t>
            </a:r>
            <a:r>
              <a:rPr dirty="0" sz="1100" spc="-45">
                <a:latin typeface="Times New Roman"/>
                <a:cs typeface="Times New Roman"/>
              </a:rPr>
              <a:t>Available </a:t>
            </a:r>
            <a:r>
              <a:rPr dirty="0" sz="1100" spc="-30">
                <a:latin typeface="Times New Roman"/>
                <a:cs typeface="Times New Roman"/>
              </a:rPr>
              <a:t>evidence 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self-help </a:t>
            </a:r>
            <a:r>
              <a:rPr dirty="0" sz="1100" spc="-15">
                <a:latin typeface="Times New Roman"/>
                <a:cs typeface="Times New Roman"/>
              </a:rPr>
              <a:t>groups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beneficial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delivered </a:t>
            </a:r>
            <a:r>
              <a:rPr dirty="0" sz="1100" spc="-40">
                <a:latin typeface="Times New Roman"/>
                <a:cs typeface="Times New Roman"/>
              </a:rPr>
              <a:t>by  </a:t>
            </a:r>
            <a:r>
              <a:rPr dirty="0" sz="1100" spc="-15" b="1">
                <a:latin typeface="Times New Roman"/>
                <a:cs typeface="Times New Roman"/>
              </a:rPr>
              <a:t>paraprofessionals</a:t>
            </a:r>
            <a:r>
              <a:rPr dirty="0" sz="1100" spc="-15">
                <a:latin typeface="Times New Roman"/>
                <a:cs typeface="Times New Roman"/>
              </a:rPr>
              <a:t>—people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20">
                <a:latin typeface="Times New Roman"/>
                <a:cs typeface="Times New Roman"/>
              </a:rPr>
              <a:t>professional </a:t>
            </a:r>
            <a:r>
              <a:rPr dirty="0" sz="1100" spc="-30">
                <a:latin typeface="Times New Roman"/>
                <a:cs typeface="Times New Roman"/>
              </a:rPr>
              <a:t>training,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experience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Prevention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Community </a:t>
            </a:r>
            <a:r>
              <a:rPr dirty="0" sz="1100" b="1">
                <a:latin typeface="Times New Roman"/>
                <a:cs typeface="Times New Roman"/>
              </a:rPr>
              <a:t>psychology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35">
                <a:latin typeface="Times New Roman"/>
                <a:cs typeface="Times New Roman"/>
              </a:rPr>
              <a:t>individual  well-being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promoting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40" b="1">
                <a:latin typeface="Times New Roman"/>
                <a:cs typeface="Times New Roman"/>
              </a:rPr>
              <a:t>Primary</a:t>
            </a:r>
            <a:r>
              <a:rPr dirty="0" sz="1100" spc="7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prevention</a:t>
            </a:r>
            <a:r>
              <a:rPr dirty="0" sz="1100" spc="70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tries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improve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order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prevent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from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developing.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15">
                <a:latin typeface="Times New Roman"/>
                <a:cs typeface="Times New Roman"/>
              </a:rPr>
              <a:t>prevention, </a:t>
            </a:r>
            <a:r>
              <a:rPr dirty="0" sz="1100" spc="-25">
                <a:latin typeface="Times New Roman"/>
                <a:cs typeface="Times New Roman"/>
              </a:rPr>
              <a:t>community workers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improving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15">
                <a:latin typeface="Times New Roman"/>
                <a:cs typeface="Times New Roman"/>
              </a:rPr>
              <a:t>attitudes and </a:t>
            </a:r>
            <a:r>
              <a:rPr dirty="0" sz="1100" spc="-30">
                <a:latin typeface="Times New Roman"/>
                <a:cs typeface="Times New Roman"/>
              </a:rPr>
              <a:t>policies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preventing mental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-25">
                <a:latin typeface="Times New Roman"/>
                <a:cs typeface="Times New Roman"/>
              </a:rPr>
              <a:t>in providing recreational </a:t>
            </a:r>
            <a:r>
              <a:rPr dirty="0" sz="1100" spc="-20">
                <a:latin typeface="Times New Roman"/>
                <a:cs typeface="Times New Roman"/>
              </a:rPr>
              <a:t>programs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providing  parks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child care </a:t>
            </a:r>
            <a:r>
              <a:rPr dirty="0" sz="1100" spc="-40">
                <a:latin typeface="Times New Roman"/>
                <a:cs typeface="Times New Roman"/>
              </a:rPr>
              <a:t>facilities,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school </a:t>
            </a:r>
            <a:r>
              <a:rPr dirty="0" sz="1100" spc="-5">
                <a:latin typeface="Times New Roman"/>
                <a:cs typeface="Times New Roman"/>
              </a:rPr>
              <a:t>board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formulate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curriculum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offer </a:t>
            </a:r>
            <a:r>
              <a:rPr dirty="0" sz="1100" spc="-25">
                <a:latin typeface="Times New Roman"/>
                <a:cs typeface="Times New Roman"/>
              </a:rPr>
              <a:t>public  </a:t>
            </a:r>
            <a:r>
              <a:rPr dirty="0" sz="1100" spc="-15">
                <a:latin typeface="Times New Roman"/>
                <a:cs typeface="Times New Roman"/>
              </a:rPr>
              <a:t>workshops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reduction.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25">
                <a:latin typeface="Times New Roman"/>
                <a:cs typeface="Times New Roman"/>
              </a:rPr>
              <a:t>workers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consult school </a:t>
            </a:r>
            <a:r>
              <a:rPr dirty="0" sz="1100" spc="-25">
                <a:latin typeface="Times New Roman"/>
                <a:cs typeface="Times New Roman"/>
              </a:rPr>
              <a:t>teachers, ministers,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police </a:t>
            </a:r>
            <a:r>
              <a:rPr dirty="0" sz="1100" spc="-25">
                <a:latin typeface="Times New Roman"/>
                <a:cs typeface="Times New Roman"/>
              </a:rPr>
              <a:t>officers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10">
                <a:latin typeface="Times New Roman"/>
                <a:cs typeface="Times New Roman"/>
              </a:rPr>
              <a:t>persons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treatment.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offer </a:t>
            </a:r>
            <a:r>
              <a:rPr dirty="0" sz="1100" spc="-45">
                <a:latin typeface="Times New Roman"/>
                <a:cs typeface="Times New Roman"/>
              </a:rPr>
              <a:t>‘hotlines’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walk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clinics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encourage </a:t>
            </a:r>
            <a:r>
              <a:rPr dirty="0" sz="1100" spc="-35">
                <a:latin typeface="Times New Roman"/>
                <a:cs typeface="Times New Roman"/>
              </a:rPr>
              <a:t>individuals</a:t>
            </a:r>
            <a:r>
              <a:rPr dirty="0" sz="1100" spc="-1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50">
                <a:latin typeface="Times New Roman"/>
                <a:cs typeface="Times New Roman"/>
              </a:rPr>
              <a:t>early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contacts before their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difficulties </a:t>
            </a:r>
            <a:r>
              <a:rPr dirty="0" sz="1100" spc="-20">
                <a:latin typeface="Times New Roman"/>
                <a:cs typeface="Times New Roman"/>
              </a:rPr>
              <a:t>become extended.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35" b="1">
                <a:latin typeface="Times New Roman"/>
                <a:cs typeface="Times New Roman"/>
              </a:rPr>
              <a:t>Tertiary </a:t>
            </a:r>
            <a:r>
              <a:rPr dirty="0" sz="1100" spc="-15" b="1">
                <a:latin typeface="Times New Roman"/>
                <a:cs typeface="Times New Roman"/>
              </a:rPr>
              <a:t>prevention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involve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discussed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chapter,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intervention  </a:t>
            </a:r>
            <a:r>
              <a:rPr dirty="0" sz="1100" spc="-20">
                <a:latin typeface="Times New Roman"/>
                <a:cs typeface="Times New Roman"/>
              </a:rPr>
              <a:t>occurs 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identified.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Community workers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-15">
                <a:latin typeface="Times New Roman"/>
                <a:cs typeface="Times New Roman"/>
              </a:rPr>
              <a:t>centers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-25">
                <a:latin typeface="Times New Roman"/>
                <a:cs typeface="Times New Roman"/>
              </a:rPr>
              <a:t>hospitals,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half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20">
                <a:latin typeface="Times New Roman"/>
                <a:cs typeface="Times New Roman"/>
              </a:rPr>
              <a:t>houses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sheltered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 indent="-635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workshops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10">
                <a:latin typeface="Times New Roman"/>
                <a:cs typeface="Times New Roman"/>
              </a:rPr>
              <a:t>treatment, </a:t>
            </a:r>
            <a:r>
              <a:rPr dirty="0" sz="1100" spc="-30">
                <a:latin typeface="Times New Roman"/>
                <a:cs typeface="Times New Roman"/>
              </a:rPr>
              <a:t>residential </a:t>
            </a:r>
            <a:r>
              <a:rPr dirty="0" sz="1100" spc="-45">
                <a:latin typeface="Times New Roman"/>
                <a:cs typeface="Times New Roman"/>
              </a:rPr>
              <a:t>facility </a:t>
            </a:r>
            <a:r>
              <a:rPr dirty="0" sz="1100" spc="-20">
                <a:latin typeface="Times New Roman"/>
                <a:cs typeface="Times New Roman"/>
              </a:rPr>
              <a:t>and protective </a:t>
            </a:r>
            <a:r>
              <a:rPr dirty="0" sz="1100" spc="-25">
                <a:latin typeface="Times New Roman"/>
                <a:cs typeface="Times New Roman"/>
              </a:rPr>
              <a:t>supervised </a:t>
            </a:r>
            <a:r>
              <a:rPr dirty="0" sz="1100" spc="-20">
                <a:latin typeface="Times New Roman"/>
                <a:cs typeface="Times New Roman"/>
              </a:rPr>
              <a:t>occupational </a:t>
            </a:r>
            <a:r>
              <a:rPr dirty="0" sz="1100" spc="-25">
                <a:latin typeface="Times New Roman"/>
                <a:cs typeface="Times New Roman"/>
              </a:rPr>
              <a:t>training.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5">
                <a:latin typeface="Times New Roman"/>
                <a:cs typeface="Times New Roman"/>
              </a:rPr>
              <a:t>tertiary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30">
                <a:latin typeface="Times New Roman"/>
                <a:cs typeface="Times New Roman"/>
              </a:rPr>
              <a:t>services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communities provide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proper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rehabilitated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facing psychological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difficulties.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providing </a:t>
            </a:r>
            <a:r>
              <a:rPr dirty="0" sz="1100" spc="-15">
                <a:latin typeface="Times New Roman"/>
                <a:cs typeface="Times New Roman"/>
              </a:rPr>
              <a:t>treatment,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30">
                <a:latin typeface="Times New Roman"/>
                <a:cs typeface="Times New Roman"/>
              </a:rPr>
              <a:t>tertiary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address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adverse, </a:t>
            </a:r>
            <a:r>
              <a:rPr dirty="0" sz="1100" spc="-20">
                <a:latin typeface="Times New Roman"/>
                <a:cs typeface="Times New Roman"/>
              </a:rPr>
              <a:t>indirect consequences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10">
                <a:latin typeface="Times New Roman"/>
                <a:cs typeface="Times New Roman"/>
              </a:rPr>
              <a:t>efforts </a:t>
            </a:r>
            <a:r>
              <a:rPr dirty="0" sz="1100" spc="-35">
                <a:latin typeface="Times New Roman"/>
                <a:cs typeface="Times New Roman"/>
              </a:rPr>
              <a:t>face </a:t>
            </a:r>
            <a:r>
              <a:rPr dirty="0" sz="1100" spc="-20">
                <a:latin typeface="Times New Roman"/>
                <a:cs typeface="Times New Roman"/>
              </a:rPr>
              <a:t>an insurmountable </a:t>
            </a:r>
            <a:r>
              <a:rPr dirty="0" sz="1100" spc="-30">
                <a:latin typeface="Times New Roman"/>
                <a:cs typeface="Times New Roman"/>
              </a:rPr>
              <a:t>obstacle: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40">
                <a:latin typeface="Times New Roman"/>
                <a:cs typeface="Times New Roman"/>
              </a:rPr>
              <a:t>simply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specific cause </a:t>
            </a:r>
            <a:r>
              <a:rPr dirty="0" sz="1100" spc="-10">
                <a:latin typeface="Times New Roman"/>
                <a:cs typeface="Times New Roman"/>
              </a:rPr>
              <a:t>of  most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Computer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5"/>
              </a:spcBef>
            </a:pPr>
            <a:r>
              <a:rPr dirty="0" sz="1100" spc="-15">
                <a:latin typeface="Times New Roman"/>
                <a:cs typeface="Times New Roman"/>
              </a:rPr>
              <a:t>Computers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powerful holders </a:t>
            </a:r>
            <a:r>
              <a:rPr dirty="0" sz="1100" spc="-15">
                <a:latin typeface="Times New Roman"/>
                <a:cs typeface="Times New Roman"/>
              </a:rPr>
              <a:t>and sorters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information.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created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liberate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time  consuming </a:t>
            </a:r>
            <a:r>
              <a:rPr dirty="0" sz="1100" spc="-25">
                <a:latin typeface="Times New Roman"/>
                <a:cs typeface="Times New Roman"/>
              </a:rPr>
              <a:t>repetitive </a:t>
            </a:r>
            <a:r>
              <a:rPr dirty="0" sz="1100" spc="-30">
                <a:latin typeface="Times New Roman"/>
                <a:cs typeface="Times New Roman"/>
              </a:rPr>
              <a:t>tasks, </a:t>
            </a:r>
            <a:r>
              <a:rPr dirty="0" sz="1100" spc="-15">
                <a:latin typeface="Times New Roman"/>
                <a:cs typeface="Times New Roman"/>
              </a:rPr>
              <a:t>and much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25">
                <a:latin typeface="Times New Roman"/>
                <a:cs typeface="Times New Roman"/>
              </a:rPr>
              <a:t>fits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0">
                <a:latin typeface="Times New Roman"/>
                <a:cs typeface="Times New Roman"/>
              </a:rPr>
              <a:t>well.  </a:t>
            </a: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clinicians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10">
                <a:latin typeface="Times New Roman"/>
                <a:cs typeface="Times New Roman"/>
              </a:rPr>
              <a:t>computer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20">
                <a:latin typeface="Times New Roman"/>
                <a:cs typeface="Times New Roman"/>
              </a:rPr>
              <a:t>gather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25">
                <a:latin typeface="Times New Roman"/>
                <a:cs typeface="Times New Roman"/>
              </a:rPr>
              <a:t>histories,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15">
                <a:latin typeface="Times New Roman"/>
                <a:cs typeface="Times New Roman"/>
              </a:rPr>
              <a:t>self-report  </a:t>
            </a:r>
            <a:r>
              <a:rPr dirty="0" sz="1100" spc="-20">
                <a:latin typeface="Times New Roman"/>
                <a:cs typeface="Times New Roman"/>
              </a:rPr>
              <a:t>inventories,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30">
                <a:latin typeface="Times New Roman"/>
                <a:cs typeface="Times New Roman"/>
              </a:rPr>
              <a:t>make preliminary diagnoses. Such </a:t>
            </a:r>
            <a:r>
              <a:rPr dirty="0" sz="1100" spc="-25">
                <a:latin typeface="Times New Roman"/>
                <a:cs typeface="Times New Roman"/>
              </a:rPr>
              <a:t>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computer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save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make  psychological </a:t>
            </a:r>
            <a:r>
              <a:rPr dirty="0" sz="1100" spc="-30">
                <a:latin typeface="Times New Roman"/>
                <a:cs typeface="Times New Roman"/>
              </a:rPr>
              <a:t>resting </a:t>
            </a:r>
            <a:r>
              <a:rPr dirty="0" sz="1100" spc="-50">
                <a:latin typeface="Times New Roman"/>
                <a:cs typeface="Times New Roman"/>
              </a:rPr>
              <a:t>widely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computer </a:t>
            </a:r>
            <a:r>
              <a:rPr dirty="0" sz="1100" spc="-15">
                <a:latin typeface="Times New Roman"/>
                <a:cs typeface="Times New Roman"/>
              </a:rPr>
              <a:t>centered </a:t>
            </a:r>
            <a:r>
              <a:rPr dirty="0" sz="1100" spc="-20">
                <a:latin typeface="Times New Roman"/>
                <a:cs typeface="Times New Roman"/>
              </a:rPr>
              <a:t>therapies, </a:t>
            </a:r>
            <a:r>
              <a:rPr dirty="0" sz="1100" spc="-5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Eliza </a:t>
            </a:r>
            <a:r>
              <a:rPr dirty="0" sz="1100" spc="-15">
                <a:latin typeface="Times New Roman"/>
                <a:cs typeface="Times New Roman"/>
              </a:rPr>
              <a:t>program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1966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simulate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CCT  Therapy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session.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06" y="425449"/>
            <a:ext cx="5880100" cy="2411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5">
                <a:latin typeface="Times New Roman"/>
                <a:cs typeface="Times New Roman"/>
              </a:rPr>
              <a:t>No.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15">
                <a:latin typeface="Times New Roman"/>
                <a:cs typeface="Times New Roman"/>
              </a:rPr>
              <a:t>Plato </a:t>
            </a:r>
            <a:r>
              <a:rPr dirty="0" sz="1100" spc="-30">
                <a:latin typeface="Times New Roman"/>
                <a:cs typeface="Times New Roman"/>
              </a:rPr>
              <a:t>DCS,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1980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computer </a:t>
            </a:r>
            <a:r>
              <a:rPr dirty="0" sz="1100" spc="-25">
                <a:latin typeface="Times New Roman"/>
                <a:cs typeface="Times New Roman"/>
              </a:rPr>
              <a:t>counseling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helps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articulate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0">
                <a:latin typeface="Times New Roman"/>
                <a:cs typeface="Times New Roman"/>
              </a:rPr>
              <a:t>problems 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55">
                <a:latin typeface="Times New Roman"/>
                <a:cs typeface="Times New Roman"/>
              </a:rPr>
              <a:t>‘if- </a:t>
            </a:r>
            <a:r>
              <a:rPr dirty="0" sz="1100" spc="-25">
                <a:latin typeface="Times New Roman"/>
                <a:cs typeface="Times New Roman"/>
              </a:rPr>
              <a:t>then’ </a:t>
            </a:r>
            <a:r>
              <a:rPr dirty="0" sz="1100" spc="-20">
                <a:latin typeface="Times New Roman"/>
                <a:cs typeface="Times New Roman"/>
              </a:rPr>
              <a:t>statements. </a:t>
            </a:r>
            <a:r>
              <a:rPr dirty="0" sz="1100" spc="-15">
                <a:latin typeface="Times New Roman"/>
                <a:cs typeface="Times New Roman"/>
              </a:rPr>
              <a:t>Computers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never </a:t>
            </a:r>
            <a:r>
              <a:rPr dirty="0" sz="1100" spc="-50">
                <a:latin typeface="Times New Roman"/>
                <a:cs typeface="Times New Roman"/>
              </a:rPr>
              <a:t>fully </a:t>
            </a:r>
            <a:r>
              <a:rPr dirty="0" sz="1100" spc="-20">
                <a:latin typeface="Times New Roman"/>
                <a:cs typeface="Times New Roman"/>
              </a:rPr>
              <a:t>substitute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trained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25">
                <a:latin typeface="Times New Roman"/>
                <a:cs typeface="Times New Roman"/>
              </a:rPr>
              <a:t>because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language, intelligence,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training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unique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replaced </a:t>
            </a:r>
            <a:r>
              <a:rPr dirty="0" sz="1100" spc="-45">
                <a:latin typeface="Times New Roman"/>
                <a:cs typeface="Times New Roman"/>
              </a:rPr>
              <a:t>by a  </a:t>
            </a:r>
            <a:r>
              <a:rPr dirty="0" sz="1100" spc="-10">
                <a:latin typeface="Times New Roman"/>
                <a:cs typeface="Times New Roman"/>
              </a:rPr>
              <a:t>computer.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Contemporary </a:t>
            </a:r>
            <a:r>
              <a:rPr dirty="0" sz="1100" spc="-25">
                <a:latin typeface="Times New Roman"/>
                <a:cs typeface="Times New Roman"/>
              </a:rPr>
              <a:t>psychotherapy researchers </a:t>
            </a:r>
            <a:r>
              <a:rPr dirty="0" sz="1100" spc="-30">
                <a:latin typeface="Times New Roman"/>
                <a:cs typeface="Times New Roman"/>
              </a:rPr>
              <a:t>are advancing </a:t>
            </a:r>
            <a:r>
              <a:rPr dirty="0" sz="1100" spc="-35">
                <a:latin typeface="Times New Roman"/>
                <a:cs typeface="Times New Roman"/>
              </a:rPr>
              <a:t>knowledge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studying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60">
                <a:latin typeface="Times New Roman"/>
                <a:cs typeface="Times New Roman"/>
              </a:rPr>
              <a:t>all  </a:t>
            </a:r>
            <a:r>
              <a:rPr dirty="0" sz="1100" spc="-25">
                <a:latin typeface="Times New Roman"/>
                <a:cs typeface="Times New Roman"/>
              </a:rPr>
              <a:t>therapies.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ultimate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research, however,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20">
                <a:latin typeface="Times New Roman"/>
                <a:cs typeface="Times New Roman"/>
              </a:rPr>
              <a:t>different therapies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specific active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ingredients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30">
                <a:latin typeface="Times New Roman"/>
                <a:cs typeface="Times New Roman"/>
              </a:rPr>
              <a:t>specific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identification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necessary if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fulfill 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0">
                <a:latin typeface="Times New Roman"/>
                <a:cs typeface="Times New Roman"/>
              </a:rPr>
              <a:t>scientific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promise.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challenge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professional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scientist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practitioner.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23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28" y="948947"/>
            <a:ext cx="5879465" cy="822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ANXIETY </a:t>
            </a:r>
            <a:r>
              <a:rPr dirty="0" sz="1100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2469515">
              <a:lnSpc>
                <a:spcPts val="1240"/>
              </a:lnSpc>
              <a:spcBef>
                <a:spcPts val="5"/>
              </a:spcBef>
            </a:pPr>
            <a:r>
              <a:rPr dirty="0" sz="1100" spc="-45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5">
                <a:latin typeface="Times New Roman"/>
                <a:cs typeface="Times New Roman"/>
              </a:rPr>
              <a:t>complex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mysterious </a:t>
            </a:r>
            <a:r>
              <a:rPr dirty="0" sz="1100" spc="-20">
                <a:latin typeface="Times New Roman"/>
                <a:cs typeface="Times New Roman"/>
              </a:rPr>
              <a:t>disorder. 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ever experienced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anxiety?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25">
                <a:latin typeface="Times New Roman"/>
                <a:cs typeface="Times New Roman"/>
              </a:rPr>
              <a:t>Do </a:t>
            </a:r>
            <a:r>
              <a:rPr dirty="0" sz="1100" spc="-35">
                <a:latin typeface="Times New Roman"/>
                <a:cs typeface="Times New Roman"/>
              </a:rPr>
              <a:t>you feel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exam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test?</a:t>
            </a:r>
            <a:endParaRPr sz="1100">
              <a:latin typeface="Times New Roman"/>
              <a:cs typeface="Times New Roman"/>
            </a:endParaRPr>
          </a:p>
          <a:p>
            <a:pPr marL="12700" marR="3185160">
              <a:lnSpc>
                <a:spcPts val="1240"/>
              </a:lnSpc>
              <a:spcBef>
                <a:spcPts val="65"/>
              </a:spcBef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check </a:t>
            </a:r>
            <a:r>
              <a:rPr dirty="0" sz="1100" spc="-30">
                <a:latin typeface="Times New Roman"/>
                <a:cs typeface="Times New Roman"/>
              </a:rPr>
              <a:t>up?  </a:t>
            </a:r>
            <a:r>
              <a:rPr dirty="0" sz="1100" spc="-85">
                <a:latin typeface="Times New Roman"/>
                <a:cs typeface="Times New Roman"/>
              </a:rPr>
              <a:t>My </a:t>
            </a:r>
            <a:r>
              <a:rPr dirty="0" sz="1100" spc="-15">
                <a:latin typeface="Times New Roman"/>
                <a:cs typeface="Times New Roman"/>
              </a:rPr>
              <a:t>friend </a:t>
            </a:r>
            <a:r>
              <a:rPr dirty="0" sz="1100" spc="-25">
                <a:latin typeface="Times New Roman"/>
                <a:cs typeface="Times New Roman"/>
              </a:rPr>
              <a:t>experiences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5">
                <a:latin typeface="Times New Roman"/>
                <a:cs typeface="Times New Roman"/>
              </a:rPr>
              <a:t>visiting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dentist?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85">
                <a:latin typeface="Times New Roman"/>
                <a:cs typeface="Times New Roman"/>
              </a:rPr>
              <a:t>My </a:t>
            </a:r>
            <a:r>
              <a:rPr dirty="0" sz="1100" spc="-5">
                <a:latin typeface="Times New Roman"/>
                <a:cs typeface="Times New Roman"/>
              </a:rPr>
              <a:t>student reports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attending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0">
                <a:latin typeface="Times New Roman"/>
                <a:cs typeface="Times New Roman"/>
              </a:rPr>
              <a:t>sick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20">
                <a:latin typeface="Times New Roman"/>
                <a:cs typeface="Times New Roman"/>
              </a:rPr>
              <a:t>at an </a:t>
            </a:r>
            <a:r>
              <a:rPr dirty="0" sz="1100" spc="-25">
                <a:latin typeface="Times New Roman"/>
                <a:cs typeface="Times New Roman"/>
              </a:rPr>
              <a:t>intensive </a:t>
            </a:r>
            <a:r>
              <a:rPr dirty="0" sz="1100" spc="-30">
                <a:latin typeface="Times New Roman"/>
                <a:cs typeface="Times New Roman"/>
              </a:rPr>
              <a:t>care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unit.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anxiety?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mood- </a:t>
            </a:r>
            <a:r>
              <a:rPr dirty="0" sz="1100" spc="-25">
                <a:latin typeface="Times New Roman"/>
                <a:cs typeface="Times New Roman"/>
              </a:rPr>
              <a:t>state, 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5">
                <a:latin typeface="Times New Roman"/>
                <a:cs typeface="Times New Roman"/>
              </a:rPr>
              <a:t>affect,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tension, </a:t>
            </a:r>
            <a:r>
              <a:rPr dirty="0" sz="1100" spc="-30">
                <a:latin typeface="Times New Roman"/>
                <a:cs typeface="Times New Roman"/>
              </a:rPr>
              <a:t>restlessness  </a:t>
            </a:r>
            <a:r>
              <a:rPr dirty="0" sz="1100" spc="-15">
                <a:latin typeface="Times New Roman"/>
                <a:cs typeface="Times New Roman"/>
              </a:rPr>
              <a:t>and apprehension </a:t>
            </a:r>
            <a:r>
              <a:rPr dirty="0" sz="1100" spc="-5">
                <a:latin typeface="Times New Roman"/>
                <a:cs typeface="Times New Roman"/>
              </a:rPr>
              <a:t>about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Anxiety is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study.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humans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uneasiness, </a:t>
            </a:r>
            <a:r>
              <a:rPr dirty="0" sz="1100" spc="-30">
                <a:latin typeface="Times New Roman"/>
                <a:cs typeface="Times New Roman"/>
              </a:rPr>
              <a:t>looking </a:t>
            </a:r>
            <a:r>
              <a:rPr dirty="0" sz="1100" spc="-20">
                <a:latin typeface="Times New Roman"/>
                <a:cs typeface="Times New Roman"/>
              </a:rPr>
              <a:t>worried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anxious.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physiological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response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reflected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increased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muscle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tension.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pleasant,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25">
                <a:latin typeface="Times New Roman"/>
                <a:cs typeface="Times New Roman"/>
              </a:rPr>
              <a:t>thing,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5">
                <a:latin typeface="Times New Roman"/>
                <a:cs typeface="Times New Roman"/>
              </a:rPr>
              <a:t>if  </a:t>
            </a:r>
            <a:r>
              <a:rPr dirty="0" sz="1100" spc="-30">
                <a:latin typeface="Times New Roman"/>
                <a:cs typeface="Times New Roman"/>
              </a:rPr>
              <a:t>they have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examination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moderate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needed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optimal </a:t>
            </a:r>
            <a:r>
              <a:rPr dirty="0" sz="1100" spc="-15">
                <a:latin typeface="Times New Roman"/>
                <a:cs typeface="Times New Roman"/>
              </a:rPr>
              <a:t>performance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Moderate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creates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preparation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15">
                <a:latin typeface="Times New Roman"/>
                <a:cs typeface="Times New Roman"/>
              </a:rPr>
              <a:t>oriented </a:t>
            </a:r>
            <a:r>
              <a:rPr dirty="0" sz="1100" spc="-5">
                <a:latin typeface="Times New Roman"/>
                <a:cs typeface="Times New Roman"/>
              </a:rPr>
              <a:t>mood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student </a:t>
            </a:r>
            <a:r>
              <a:rPr dirty="0" sz="1100" spc="-50">
                <a:latin typeface="Times New Roman"/>
                <a:cs typeface="Times New Roman"/>
              </a:rPr>
              <a:t>says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25">
                <a:latin typeface="Times New Roman"/>
                <a:cs typeface="Times New Roman"/>
              </a:rPr>
              <a:t>examination,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-35">
                <a:latin typeface="Times New Roman"/>
                <a:cs typeface="Times New Roman"/>
              </a:rPr>
              <a:t>adequately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exam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anxiety?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anxiety,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panic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phenomena?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let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explore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5">
                <a:latin typeface="Times New Roman"/>
                <a:cs typeface="Times New Roman"/>
              </a:rPr>
              <a:t>,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panic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5">
                <a:latin typeface="Times New Roman"/>
                <a:cs typeface="Times New Roman"/>
              </a:rPr>
              <a:t>affect, </a:t>
            </a:r>
            <a:r>
              <a:rPr dirty="0" sz="1100" spc="-20">
                <a:latin typeface="Times New Roman"/>
                <a:cs typeface="Times New Roman"/>
              </a:rPr>
              <a:t>tension, </a:t>
            </a:r>
            <a:r>
              <a:rPr dirty="0" sz="1100" spc="-15">
                <a:latin typeface="Times New Roman"/>
                <a:cs typeface="Times New Roman"/>
              </a:rPr>
              <a:t>apprehension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Fear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35">
                <a:latin typeface="Times New Roman"/>
                <a:cs typeface="Times New Roman"/>
              </a:rPr>
              <a:t>alarm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danger. </a:t>
            </a:r>
            <a:r>
              <a:rPr dirty="0" sz="1100" spc="15">
                <a:latin typeface="Times New Roman"/>
                <a:cs typeface="Times New Roman"/>
              </a:rPr>
              <a:t>It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protects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activating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massive </a:t>
            </a:r>
            <a:r>
              <a:rPr dirty="0" sz="1100" spc="-15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beat,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subjective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escape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danger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terror, so </a:t>
            </a:r>
            <a:r>
              <a:rPr dirty="0" sz="1100" spc="-15">
                <a:latin typeface="Times New Roman"/>
                <a:cs typeface="Times New Roman"/>
              </a:rPr>
              <a:t>either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fight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enemy.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has fight-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reaction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situation.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Panic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abrupt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acute </a:t>
            </a:r>
            <a:r>
              <a:rPr dirty="0" sz="1100" spc="-15">
                <a:latin typeface="Times New Roman"/>
                <a:cs typeface="Times New Roman"/>
              </a:rPr>
              <a:t>discomfort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physical 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5">
                <a:latin typeface="Times New Roman"/>
                <a:cs typeface="Times New Roman"/>
              </a:rPr>
              <a:t>palpitations, </a:t>
            </a:r>
            <a:r>
              <a:rPr dirty="0" sz="1100" spc="-15">
                <a:latin typeface="Times New Roman"/>
                <a:cs typeface="Times New Roman"/>
              </a:rPr>
              <a:t>chest </a:t>
            </a:r>
            <a:r>
              <a:rPr dirty="0" sz="1100" spc="-25">
                <a:latin typeface="Times New Roman"/>
                <a:cs typeface="Times New Roman"/>
              </a:rPr>
              <a:t>pains, </a:t>
            </a:r>
            <a:r>
              <a:rPr dirty="0" sz="1100" spc="-10">
                <a:latin typeface="Times New Roman"/>
                <a:cs typeface="Times New Roman"/>
              </a:rPr>
              <a:t>shortness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breath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dizziness.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panic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attacks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1-Situationally </a:t>
            </a:r>
            <a:r>
              <a:rPr dirty="0" sz="1100" spc="-15">
                <a:latin typeface="Times New Roman"/>
                <a:cs typeface="Times New Roman"/>
              </a:rPr>
              <a:t>bound: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35">
                <a:latin typeface="Times New Roman"/>
                <a:cs typeface="Times New Roman"/>
              </a:rPr>
              <a:t>places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driving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long  </a:t>
            </a:r>
            <a:r>
              <a:rPr dirty="0" sz="1100" spc="-30">
                <a:latin typeface="Times New Roman"/>
                <a:cs typeface="Times New Roman"/>
              </a:rPr>
              <a:t>bridges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bound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(cued).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2- </a:t>
            </a:r>
            <a:r>
              <a:rPr dirty="0" sz="1100" spc="-25">
                <a:latin typeface="Times New Roman"/>
                <a:cs typeface="Times New Roman"/>
              </a:rPr>
              <a:t>Unexpected: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20">
                <a:latin typeface="Times New Roman"/>
                <a:cs typeface="Times New Roman"/>
              </a:rPr>
              <a:t>an unexpected </a:t>
            </a:r>
            <a:r>
              <a:rPr dirty="0" sz="1100" spc="-25">
                <a:latin typeface="Times New Roman"/>
                <a:cs typeface="Times New Roman"/>
              </a:rPr>
              <a:t>panic attack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(uncued).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3-Situationally </a:t>
            </a:r>
            <a:r>
              <a:rPr dirty="0" sz="1100" spc="-20">
                <a:latin typeface="Times New Roman"/>
                <a:cs typeface="Times New Roman"/>
              </a:rPr>
              <a:t>predisposed: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panic </a:t>
            </a:r>
            <a:r>
              <a:rPr dirty="0" sz="1100" spc="-20">
                <a:latin typeface="Times New Roman"/>
                <a:cs typeface="Times New Roman"/>
              </a:rPr>
              <a:t>attack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had before. </a:t>
            </a:r>
            <a:r>
              <a:rPr dirty="0" sz="1100" spc="-10">
                <a:latin typeface="Times New Roman"/>
                <a:cs typeface="Times New Roman"/>
              </a:rPr>
              <a:t>Both 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combine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35">
                <a:latin typeface="Times New Roman"/>
                <a:cs typeface="Times New Roman"/>
              </a:rPr>
              <a:t>anxiety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20">
                <a:latin typeface="Times New Roman"/>
                <a:cs typeface="Times New Roman"/>
              </a:rPr>
              <a:t>Generalized </a:t>
            </a:r>
            <a:r>
              <a:rPr dirty="0" sz="1100" spc="-45">
                <a:latin typeface="Times New Roman"/>
                <a:cs typeface="Times New Roman"/>
              </a:rPr>
              <a:t>Anxiety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(GAD)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2-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30">
                <a:latin typeface="Times New Roman"/>
                <a:cs typeface="Times New Roman"/>
              </a:rPr>
              <a:t>with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agoraphobia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3-Specific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phobia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4- </a:t>
            </a:r>
            <a:r>
              <a:rPr dirty="0" sz="1100" spc="-45">
                <a:latin typeface="Times New Roman"/>
                <a:cs typeface="Times New Roman"/>
              </a:rPr>
              <a:t>Social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phobia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5-Post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(PTSD)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6-Obessive </a:t>
            </a:r>
            <a:r>
              <a:rPr dirty="0" sz="1100" spc="-30">
                <a:latin typeface="Times New Roman"/>
                <a:cs typeface="Times New Roman"/>
              </a:rPr>
              <a:t>Compulsive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(OCD)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Generalized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unfocused,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worry.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about minor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50">
                <a:latin typeface="Times New Roman"/>
                <a:cs typeface="Times New Roman"/>
              </a:rPr>
              <a:t>day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Genetics 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factors responsible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GAD.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Panic with </a:t>
            </a:r>
            <a:r>
              <a:rPr dirty="0" sz="1100" spc="-15">
                <a:latin typeface="Times New Roman"/>
                <a:cs typeface="Times New Roman"/>
              </a:rPr>
              <a:t>and without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agoraphobia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situations considered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safe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next </a:t>
            </a:r>
            <a:r>
              <a:rPr dirty="0" sz="1100" spc="-25">
                <a:latin typeface="Times New Roman"/>
                <a:cs typeface="Times New Roman"/>
              </a:rPr>
              <a:t>panic attack.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Agoraphobia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marketplace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public </a:t>
            </a:r>
            <a:r>
              <a:rPr dirty="0" sz="1100" spc="-35">
                <a:latin typeface="Times New Roman"/>
                <a:cs typeface="Times New Roman"/>
              </a:rPr>
              <a:t>place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phobia.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avoids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panic.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03" y="425449"/>
            <a:ext cx="5880735" cy="8547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15">
                <a:latin typeface="Times New Roman"/>
                <a:cs typeface="Times New Roman"/>
              </a:rPr>
              <a:t>others,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call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kind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performance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front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30">
                <a:latin typeface="Times New Roman"/>
                <a:cs typeface="Times New Roman"/>
              </a:rPr>
              <a:t>meeting </a:t>
            </a:r>
            <a:r>
              <a:rPr dirty="0" sz="1100" spc="-20">
                <a:latin typeface="Times New Roman"/>
                <a:cs typeface="Times New Roman"/>
              </a:rPr>
              <a:t>strangers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part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Post </a:t>
            </a:r>
            <a:r>
              <a:rPr dirty="0" sz="1100" spc="-20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(PTSD) it focuses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avoiding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images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past  </a:t>
            </a:r>
            <a:r>
              <a:rPr dirty="0" sz="1100" spc="-20">
                <a:latin typeface="Times New Roman"/>
                <a:cs typeface="Times New Roman"/>
              </a:rPr>
              <a:t>traumatic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experiences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PTSD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traumatic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intensity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experience 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the 8th </a:t>
            </a:r>
            <a:r>
              <a:rPr dirty="0" sz="1100">
                <a:latin typeface="Times New Roman"/>
                <a:cs typeface="Times New Roman"/>
              </a:rPr>
              <a:t>October </a:t>
            </a:r>
            <a:r>
              <a:rPr dirty="0" sz="1100" spc="-35">
                <a:latin typeface="Times New Roman"/>
                <a:cs typeface="Times New Roman"/>
              </a:rPr>
              <a:t>2005, </a:t>
            </a:r>
            <a:r>
              <a:rPr dirty="0" sz="1100" spc="-20">
                <a:latin typeface="Times New Roman"/>
                <a:cs typeface="Times New Roman"/>
              </a:rPr>
              <a:t>earthquake </a:t>
            </a:r>
            <a:r>
              <a:rPr dirty="0" sz="1100" spc="-25">
                <a:latin typeface="Times New Roman"/>
                <a:cs typeface="Times New Roman"/>
              </a:rPr>
              <a:t>affected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15">
                <a:latin typeface="Times New Roman"/>
                <a:cs typeface="Times New Roman"/>
              </a:rPr>
              <a:t>country </a:t>
            </a:r>
            <a:r>
              <a:rPr dirty="0" sz="1100" spc="-20">
                <a:latin typeface="Times New Roman"/>
                <a:cs typeface="Times New Roman"/>
              </a:rPr>
              <a:t>show symptoms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Obsessive </a:t>
            </a:r>
            <a:r>
              <a:rPr dirty="0" sz="1100" spc="-25">
                <a:latin typeface="Times New Roman"/>
                <a:cs typeface="Times New Roman"/>
              </a:rPr>
              <a:t>Compulsive </a:t>
            </a:r>
            <a:r>
              <a:rPr dirty="0" sz="1100" spc="-1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(OCD) </a:t>
            </a:r>
            <a:r>
              <a:rPr dirty="0" sz="1100" spc="-20">
                <a:latin typeface="Times New Roman"/>
                <a:cs typeface="Times New Roman"/>
              </a:rPr>
              <a:t>it 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avoiding </a:t>
            </a:r>
            <a:r>
              <a:rPr dirty="0" sz="1100" spc="-25">
                <a:latin typeface="Times New Roman"/>
                <a:cs typeface="Times New Roman"/>
              </a:rPr>
              <a:t>frightening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intrusive </a:t>
            </a:r>
            <a:r>
              <a:rPr dirty="0" sz="1100" spc="-10">
                <a:latin typeface="Times New Roman"/>
                <a:cs typeface="Times New Roman"/>
              </a:rPr>
              <a:t>thoughts  </a:t>
            </a:r>
            <a:r>
              <a:rPr dirty="0" sz="1100" spc="-35">
                <a:latin typeface="Times New Roman"/>
                <a:cs typeface="Times New Roman"/>
              </a:rPr>
              <a:t>(obsessive)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Leading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ritualistic </a:t>
            </a:r>
            <a:r>
              <a:rPr dirty="0" sz="1100" spc="-20">
                <a:latin typeface="Times New Roman"/>
                <a:cs typeface="Times New Roman"/>
              </a:rPr>
              <a:t>behaviors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(compulsions)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Washing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checking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locks,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doors.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Influences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Biological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influences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influences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Social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influences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Emotional and </a:t>
            </a:r>
            <a:r>
              <a:rPr dirty="0" sz="1100" spc="-25">
                <a:latin typeface="Times New Roman"/>
                <a:cs typeface="Times New Roman"/>
              </a:rPr>
              <a:t>cognitive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influences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25">
                <a:latin typeface="Times New Roman"/>
                <a:cs typeface="Times New Roman"/>
              </a:rPr>
              <a:t>drug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2-Cognitive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3-Other</a:t>
            </a:r>
            <a:r>
              <a:rPr dirty="0" sz="1100" spc="-10">
                <a:latin typeface="Times New Roman"/>
                <a:cs typeface="Times New Roman"/>
              </a:rPr>
              <a:t> treatments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Taken </a:t>
            </a:r>
            <a:r>
              <a:rPr dirty="0" sz="1100" spc="-15">
                <a:latin typeface="Times New Roman"/>
                <a:cs typeface="Times New Roman"/>
              </a:rPr>
              <a:t>together,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disorders—including </a:t>
            </a:r>
            <a:r>
              <a:rPr dirty="0" sz="1100" spc="-15">
                <a:latin typeface="Times New Roman"/>
                <a:cs typeface="Times New Roman"/>
              </a:rPr>
              <a:t>phobias, </a:t>
            </a:r>
            <a:r>
              <a:rPr dirty="0" sz="1100" spc="-20">
                <a:latin typeface="Times New Roman"/>
                <a:cs typeface="Times New Roman"/>
              </a:rPr>
              <a:t>obsessions,  </a:t>
            </a:r>
            <a:r>
              <a:rPr dirty="0" sz="1100" spc="-25">
                <a:latin typeface="Times New Roman"/>
                <a:cs typeface="Times New Roman"/>
              </a:rPr>
              <a:t>compulsions,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extreme </a:t>
            </a:r>
            <a:r>
              <a:rPr dirty="0" sz="1100" spc="-20">
                <a:latin typeface="Times New Roman"/>
                <a:cs typeface="Times New Roman"/>
              </a:rPr>
              <a:t>worry—represent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0">
                <a:latin typeface="Times New Roman"/>
                <a:cs typeface="Times New Roman"/>
              </a:rPr>
              <a:t>share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similarities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descriptive </a:t>
            </a:r>
            <a:r>
              <a:rPr dirty="0" sz="1100" spc="-5">
                <a:latin typeface="Times New Roman"/>
                <a:cs typeface="Times New Roman"/>
              </a:rPr>
              <a:t>point of </a:t>
            </a:r>
            <a:r>
              <a:rPr dirty="0" sz="1100" spc="-50">
                <a:latin typeface="Times New Roman"/>
                <a:cs typeface="Times New Roman"/>
              </a:rPr>
              <a:t>view,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25">
                <a:latin typeface="Times New Roman"/>
                <a:cs typeface="Times New Roman"/>
              </a:rPr>
              <a:t>are defined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emotional  responses.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Stressful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role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both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depression and </a:t>
            </a:r>
            <a:r>
              <a:rPr dirty="0" sz="1100" spc="-35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265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5">
                <a:latin typeface="Times New Roman"/>
                <a:cs typeface="Times New Roman"/>
              </a:rPr>
              <a:t>point of </a:t>
            </a:r>
            <a:r>
              <a:rPr dirty="0" sz="1100" spc="-50">
                <a:latin typeface="Times New Roman"/>
                <a:cs typeface="Times New Roman"/>
              </a:rPr>
              <a:t>view,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regions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share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30">
                <a:latin typeface="Times New Roman"/>
                <a:cs typeface="Times New Roman"/>
              </a:rPr>
              <a:t>with,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20">
                <a:latin typeface="Times New Roman"/>
                <a:cs typeface="Times New Roman"/>
              </a:rPr>
              <a:t>of,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situations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provoke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frequently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negative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impact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various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aspects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Anxious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0">
                <a:latin typeface="Times New Roman"/>
                <a:cs typeface="Times New Roman"/>
              </a:rPr>
              <a:t>easily  </a:t>
            </a:r>
            <a:r>
              <a:rPr dirty="0" sz="1100" spc="-10">
                <a:latin typeface="Times New Roman"/>
                <a:cs typeface="Times New Roman"/>
              </a:rPr>
              <a:t>understood.</a:t>
            </a:r>
            <a:endParaRPr sz="1100">
              <a:latin typeface="Times New Roman"/>
              <a:cs typeface="Times New Roman"/>
            </a:endParaRPr>
          </a:p>
          <a:p>
            <a:pPr marL="469900" indent="-229870">
              <a:lnSpc>
                <a:spcPts val="1285"/>
              </a:lnSpc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30" b="1">
                <a:latin typeface="Times New Roman"/>
                <a:cs typeface="Times New Roman"/>
              </a:rPr>
              <a:t>Fear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experienced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face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real, </a:t>
            </a:r>
            <a:r>
              <a:rPr dirty="0" sz="1100" spc="-30">
                <a:latin typeface="Times New Roman"/>
                <a:cs typeface="Times New Roman"/>
              </a:rPr>
              <a:t>immediate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danger.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fear, </a:t>
            </a:r>
            <a:r>
              <a:rPr dirty="0" sz="1100" spc="-10" b="1">
                <a:latin typeface="Times New Roman"/>
                <a:cs typeface="Times New Roman"/>
              </a:rPr>
              <a:t>anxiety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diffuses </a:t>
            </a:r>
            <a:r>
              <a:rPr dirty="0" sz="1100" spc="-20">
                <a:latin typeface="Times New Roman"/>
                <a:cs typeface="Times New Roman"/>
              </a:rPr>
              <a:t>emotional reaction—beyond </a:t>
            </a:r>
            <a:r>
              <a:rPr dirty="0" sz="1100" spc="-35">
                <a:latin typeface="Times New Roman"/>
                <a:cs typeface="Times New Roman"/>
              </a:rPr>
              <a:t>simple  </a:t>
            </a:r>
            <a:r>
              <a:rPr dirty="0" sz="1100" spc="-15">
                <a:latin typeface="Times New Roman"/>
                <a:cs typeface="Times New Roman"/>
              </a:rPr>
              <a:t>fear—that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proportion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threats </a:t>
            </a:r>
            <a:r>
              <a:rPr dirty="0" sz="1100" spc="-5">
                <a:latin typeface="Times New Roman"/>
                <a:cs typeface="Times New Roman"/>
              </a:rPr>
              <a:t>from 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directed toward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present </a:t>
            </a:r>
            <a:r>
              <a:rPr dirty="0" sz="1100" spc="-25">
                <a:latin typeface="Times New Roman"/>
                <a:cs typeface="Times New Roman"/>
              </a:rPr>
              <a:t>circumstances,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anticipation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future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45">
                <a:latin typeface="Times New Roman"/>
                <a:cs typeface="Times New Roman"/>
              </a:rPr>
              <a:t>levels,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signal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must prepare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an upcoming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anxious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35">
                <a:latin typeface="Times New Roman"/>
                <a:cs typeface="Times New Roman"/>
              </a:rPr>
              <a:t>pessimistic </a:t>
            </a:r>
            <a:r>
              <a:rPr dirty="0" sz="1100" spc="-5">
                <a:latin typeface="Times New Roman"/>
                <a:cs typeface="Times New Roman"/>
              </a:rPr>
              <a:t>thoughts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feelings.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5">
                <a:latin typeface="Times New Roman"/>
                <a:cs typeface="Times New Roman"/>
              </a:rPr>
              <a:t>turns </a:t>
            </a:r>
            <a:r>
              <a:rPr dirty="0" sz="1100" spc="-35">
                <a:latin typeface="Times New Roman"/>
                <a:cs typeface="Times New Roman"/>
              </a:rPr>
              <a:t>inward, </a:t>
            </a:r>
            <a:r>
              <a:rPr dirty="0" sz="1100" spc="-25">
                <a:latin typeface="Times New Roman"/>
                <a:cs typeface="Times New Roman"/>
              </a:rPr>
              <a:t>focusing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15">
                <a:latin typeface="Times New Roman"/>
                <a:cs typeface="Times New Roman"/>
              </a:rPr>
              <a:t>emotions and </a:t>
            </a:r>
            <a:r>
              <a:rPr dirty="0" sz="1100" spc="-30">
                <a:latin typeface="Times New Roman"/>
                <a:cs typeface="Times New Roman"/>
              </a:rPr>
              <a:t>self-evaluation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organization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rehearsal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useful </a:t>
            </a:r>
            <a:r>
              <a:rPr dirty="0" sz="1100" spc="-25">
                <a:latin typeface="Times New Roman"/>
                <a:cs typeface="Times New Roman"/>
              </a:rPr>
              <a:t>in coping with </a:t>
            </a:r>
            <a:r>
              <a:rPr dirty="0" sz="1100" spc="-35">
                <a:latin typeface="Times New Roman"/>
                <a:cs typeface="Times New Roman"/>
              </a:rPr>
              <a:t>negative 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10" b="1">
                <a:latin typeface="Times New Roman"/>
                <a:cs typeface="Times New Roman"/>
              </a:rPr>
              <a:t>Excessive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75" b="1">
                <a:latin typeface="Times New Roman"/>
                <a:cs typeface="Times New Roman"/>
              </a:rPr>
              <a:t>Worry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Worrying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associated with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830" cy="19900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buFont typeface="Times New Roman"/>
              <a:buChar char="•"/>
              <a:tabLst>
                <a:tab pos="469900" algn="l"/>
              </a:tabLst>
            </a:pPr>
            <a:r>
              <a:rPr dirty="0" sz="1100" spc="-75" b="1">
                <a:latin typeface="Times New Roman"/>
                <a:cs typeface="Times New Roman"/>
              </a:rPr>
              <a:t>Worry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relatively </a:t>
            </a:r>
            <a:r>
              <a:rPr dirty="0" sz="1100" spc="-20">
                <a:latin typeface="Times New Roman"/>
                <a:cs typeface="Times New Roman"/>
              </a:rPr>
              <a:t>uncontrollable </a:t>
            </a:r>
            <a:r>
              <a:rPr dirty="0" sz="1100" spc="-25">
                <a:latin typeface="Times New Roman"/>
                <a:cs typeface="Times New Roman"/>
              </a:rPr>
              <a:t>sequence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negative,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possible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15">
                <a:latin typeface="Times New Roman"/>
                <a:cs typeface="Times New Roman"/>
              </a:rPr>
              <a:t>threats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danger.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90"/>
              </a:lnSpc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Worriers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preoccupied </a:t>
            </a:r>
            <a:r>
              <a:rPr dirty="0" sz="1100" spc="-25">
                <a:latin typeface="Times New Roman"/>
                <a:cs typeface="Times New Roman"/>
              </a:rPr>
              <a:t>with “self-talk”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40">
                <a:latin typeface="Times New Roman"/>
                <a:cs typeface="Times New Roman"/>
              </a:rPr>
              <a:t>visual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images.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distinction between </a:t>
            </a:r>
            <a:r>
              <a:rPr dirty="0" sz="1100" spc="-30">
                <a:latin typeface="Times New Roman"/>
                <a:cs typeface="Times New Roman"/>
              </a:rPr>
              <a:t>pathological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35">
                <a:latin typeface="Times New Roman"/>
                <a:cs typeface="Times New Roman"/>
              </a:rPr>
              <a:t>worry </a:t>
            </a:r>
            <a:r>
              <a:rPr dirty="0" sz="1100" spc="-30">
                <a:latin typeface="Times New Roman"/>
                <a:cs typeface="Times New Roman"/>
              </a:rPr>
              <a:t>hinges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quantity—how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10">
                <a:latin typeface="Times New Roman"/>
                <a:cs typeface="Times New Roman"/>
              </a:rPr>
              <a:t>the person  </a:t>
            </a:r>
            <a:r>
              <a:rPr dirty="0" sz="1100" spc="-25">
                <a:latin typeface="Times New Roman"/>
                <a:cs typeface="Times New Roman"/>
              </a:rPr>
              <a:t>worries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different topics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worries.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depends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worrisome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thought.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worriers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-5">
                <a:latin typeface="Times New Roman"/>
                <a:cs typeface="Times New Roman"/>
              </a:rPr>
              <a:t>than 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report that the content of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negative,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have </a:t>
            </a:r>
            <a:r>
              <a:rPr dirty="0" sz="1100" spc="-35">
                <a:latin typeface="Times New Roman"/>
                <a:cs typeface="Times New Roman"/>
              </a:rPr>
              <a:t>less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content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direction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thoughts, and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worries are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realistic.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106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40029" y="2726436"/>
          <a:ext cx="6314440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620"/>
                <a:gridCol w="4642484"/>
              </a:tblGrid>
              <a:tr h="214121">
                <a:tc gridSpan="2">
                  <a:txBody>
                    <a:bodyPr/>
                    <a:lstStyle/>
                    <a:p>
                      <a:pPr marL="4445" marR="3175">
                        <a:lnSpc>
                          <a:spcPts val="1205"/>
                        </a:lnSpc>
                      </a:pPr>
                      <a:r>
                        <a:rPr dirty="0" sz="1100" spc="-20" b="1">
                          <a:latin typeface="Times New Roman"/>
                          <a:cs typeface="Times New Roman"/>
                        </a:rPr>
                        <a:t>Anxiety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Disorders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050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0" b="1">
                          <a:latin typeface="Times New Roman"/>
                          <a:cs typeface="Times New Roman"/>
                        </a:rPr>
                        <a:t>Anxiety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Disorder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3175">
                        <a:lnSpc>
                          <a:spcPts val="1245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Description 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Symptoms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marL="4445" marR="2540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Generalized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anxiety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 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(GAD)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25" marR="5715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Excessive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anxiety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worry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occur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period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six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months 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about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events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ad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activities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such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work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school;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symptoms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include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restlessness,  fatigue,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difficulty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concentrating,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irritability, muscle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tension, and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sleep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disturbance.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4445" marR="2540">
                        <a:lnSpc>
                          <a:spcPts val="1240"/>
                        </a:lnSpc>
                        <a:spcBef>
                          <a:spcPts val="35"/>
                        </a:spcBef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Specific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phobia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(sometimes 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called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simple</a:t>
                      </a:r>
                      <a:r>
                        <a:rPr dirty="0" sz="11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phobia)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5080">
                        <a:lnSpc>
                          <a:spcPts val="1240"/>
                        </a:lnSpc>
                        <a:spcBef>
                          <a:spcPts val="35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Persistent,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excessive,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unrealistic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triggered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presence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particular 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situation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object.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3175">
                        <a:lnSpc>
                          <a:spcPts val="124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Persistent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marked fear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more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social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performance</a:t>
                      </a:r>
                      <a:r>
                        <a:rPr dirty="0" sz="11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situations.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Agoraphobia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25" marR="6985">
                        <a:lnSpc>
                          <a:spcPct val="9390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experiencing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symptoms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being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places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from 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which escape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might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difficult.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(It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also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possible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experience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agoraphobia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panic.)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672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Panic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attack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890" marR="5715">
                        <a:lnSpc>
                          <a:spcPct val="93800"/>
                        </a:lnSpc>
                        <a:spcBef>
                          <a:spcPts val="5"/>
                        </a:spcBef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discrete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period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intense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discomfort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appears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abruptly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unexpectedly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peaks within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ten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minutes;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symptoms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include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pounding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heart, 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shaking,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trembling,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shortness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breath,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sweating,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abdominal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distress, 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lightheadedness,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losing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control.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Panic attacks can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occur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without  </a:t>
                      </a:r>
                      <a:r>
                        <a:rPr dirty="0" sz="1100" spc="-114" i="1">
                          <a:latin typeface="Times New Roman"/>
                          <a:cs typeface="Times New Roman"/>
                        </a:rPr>
                        <a:t>agoraphobia</a:t>
                      </a:r>
                      <a:r>
                        <a:rPr dirty="0" sz="1100" spc="-114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4445" marR="1270">
                        <a:lnSpc>
                          <a:spcPts val="1240"/>
                        </a:lnSpc>
                        <a:spcBef>
                          <a:spcPts val="30"/>
                        </a:spcBef>
                        <a:tabLst>
                          <a:tab pos="1031875" algn="l"/>
                        </a:tabLst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Obsessive-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compulsive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(OCD)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25" marR="5715">
                        <a:lnSpc>
                          <a:spcPct val="93800"/>
                        </a:lnSpc>
                        <a:spcBef>
                          <a:spcPts val="5"/>
                        </a:spcBef>
                      </a:pPr>
                      <a:r>
                        <a:rPr dirty="0" sz="1100" spc="-7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defined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either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obsessive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or.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compulsive symptoms; </a:t>
                      </a:r>
                      <a:r>
                        <a:rPr dirty="0" sz="1100" spc="-120" i="1">
                          <a:latin typeface="Times New Roman"/>
                          <a:cs typeface="Times New Roman"/>
                        </a:rPr>
                        <a:t>obsessions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recurrent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persistent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thoughts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images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cause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distress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experienced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intrusive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inappropriate,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114" i="1">
                          <a:latin typeface="Times New Roman"/>
                          <a:cs typeface="Times New Roman"/>
                        </a:rPr>
                        <a:t>compulsions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repetitive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behaviors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the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person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feels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driven 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perform.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9">
                <a:tc>
                  <a:txBody>
                    <a:bodyPr/>
                    <a:lstStyle/>
                    <a:p>
                      <a:pPr marL="4445" marR="81280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Posttraumatic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stress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(PTSD)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25" marR="4445">
                        <a:lnSpc>
                          <a:spcPct val="9380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persistent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experiencing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traumatic event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(e.g.,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images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dreams)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avoidance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stimuli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associated with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trauma; symptoms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include sleep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disturbances,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difficulty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concentrating,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angry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outbursts,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exaggerated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startle  response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Acute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stress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5715" indent="-635">
                        <a:lnSpc>
                          <a:spcPts val="1240"/>
                        </a:lnSpc>
                        <a:spcBef>
                          <a:spcPts val="35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Resembles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PTSD,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but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symptoms persist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least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two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but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less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than four 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2">
                <a:tc gridSpan="2">
                  <a:txBody>
                    <a:bodyPr/>
                    <a:lstStyle/>
                    <a:p>
                      <a:pPr marL="4445">
                        <a:lnSpc>
                          <a:spcPts val="1240"/>
                        </a:lnSpc>
                        <a:spcBef>
                          <a:spcPts val="35"/>
                        </a:spcBef>
                        <a:tabLst>
                          <a:tab pos="6285865" algn="l"/>
                        </a:tabLst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Source: DSM-IV.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Reprinted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permission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Diagnostic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Statistical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Manual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Mental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Disorders, 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Fourth 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Edition. </a:t>
                      </a:r>
                      <a:r>
                        <a:rPr dirty="0" u="sng" sz="11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Copyright 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© </a:t>
                      </a:r>
                      <a:r>
                        <a:rPr dirty="0" u="sng" sz="1100" spc="-4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1994 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American Psychiatric</a:t>
                      </a:r>
                      <a:r>
                        <a:rPr dirty="0" u="sng" sz="1100" spc="204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Association	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47413" y="7704838"/>
            <a:ext cx="5650230" cy="1489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indent="-228600">
              <a:lnSpc>
                <a:spcPts val="1315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1100" spc="-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normal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anxious?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 indent="-228600">
              <a:lnSpc>
                <a:spcPct val="93800"/>
              </a:lnSpc>
              <a:spcBef>
                <a:spcPts val="80"/>
              </a:spcBef>
              <a:buChar char="•"/>
              <a:tabLst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30">
                <a:latin typeface="Times New Roman"/>
                <a:cs typeface="Times New Roman"/>
              </a:rPr>
              <a:t>everyone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anxious arousal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worry </a:t>
            </a:r>
            <a:r>
              <a:rPr dirty="0" sz="1100" spc="-20">
                <a:latin typeface="Times New Roman"/>
                <a:cs typeface="Times New Roman"/>
              </a:rPr>
              <a:t>tension,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racing </a:t>
            </a:r>
            <a:r>
              <a:rPr dirty="0" sz="1100" spc="-15">
                <a:latin typeface="Times New Roman"/>
                <a:cs typeface="Times New Roman"/>
              </a:rPr>
              <a:t>heart, </a:t>
            </a:r>
            <a:r>
              <a:rPr dirty="0" sz="1100" spc="-45">
                <a:latin typeface="Times New Roman"/>
                <a:cs typeface="Times New Roman"/>
              </a:rPr>
              <a:t>sweaty </a:t>
            </a:r>
            <a:r>
              <a:rPr dirty="0" sz="1100" spc="-30">
                <a:latin typeface="Times New Roman"/>
                <a:cs typeface="Times New Roman"/>
              </a:rPr>
              <a:t>palms,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upset stomach. Indeed,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fear can serve 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20">
                <a:latin typeface="Times New Roman"/>
                <a:cs typeface="Times New Roman"/>
              </a:rPr>
              <a:t>function: </a:t>
            </a:r>
            <a:r>
              <a:rPr dirty="0" sz="1100" spc="-30">
                <a:latin typeface="Times New Roman"/>
                <a:cs typeface="Times New Roman"/>
              </a:rPr>
              <a:t>Anxious arousal tells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25">
                <a:latin typeface="Times New Roman"/>
                <a:cs typeface="Times New Roman"/>
              </a:rPr>
              <a:t>action,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fight 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threatening </a:t>
            </a:r>
            <a:r>
              <a:rPr dirty="0" sz="1100" spc="-25">
                <a:latin typeface="Times New Roman"/>
                <a:cs typeface="Times New Roman"/>
              </a:rPr>
              <a:t>us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flee.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most of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part of  </a:t>
            </a:r>
            <a:r>
              <a:rPr dirty="0" sz="1100" spc="-20">
                <a:latin typeface="Times New Roman"/>
                <a:cs typeface="Times New Roman"/>
              </a:rPr>
              <a:t>normal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10" b="1">
                <a:latin typeface="Times New Roman"/>
                <a:cs typeface="Times New Roman"/>
              </a:rPr>
              <a:t>being </a:t>
            </a:r>
            <a:r>
              <a:rPr dirty="0" sz="1100" spc="-20" b="1">
                <a:latin typeface="Times New Roman"/>
                <a:cs typeface="Times New Roman"/>
              </a:rPr>
              <a:t>entirely </a:t>
            </a:r>
            <a:r>
              <a:rPr dirty="0" sz="1100" spc="-15" b="1">
                <a:latin typeface="Times New Roman"/>
                <a:cs typeface="Times New Roman"/>
              </a:rPr>
              <a:t>anxiety-free </a:t>
            </a:r>
            <a:r>
              <a:rPr dirty="0" sz="1100" spc="-30" b="1">
                <a:latin typeface="Times New Roman"/>
                <a:cs typeface="Times New Roman"/>
              </a:rPr>
              <a:t>normal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b="1">
                <a:latin typeface="Times New Roman"/>
                <a:cs typeface="Times New Roman"/>
              </a:rPr>
              <a:t>even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desirable?</a:t>
            </a:r>
            <a:endParaRPr sz="1100">
              <a:latin typeface="Times New Roman"/>
              <a:cs typeface="Times New Roman"/>
            </a:endParaRPr>
          </a:p>
          <a:p>
            <a:pPr marL="276225" indent="-264160">
              <a:lnSpc>
                <a:spcPts val="1315"/>
              </a:lnSpc>
              <a:buFont typeface="Times New Roman"/>
              <a:buChar char="•"/>
              <a:tabLst>
                <a:tab pos="276225" algn="l"/>
                <a:tab pos="27686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If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40" b="1">
                <a:latin typeface="Times New Roman"/>
                <a:cs typeface="Times New Roman"/>
              </a:rPr>
              <a:t>are </a:t>
            </a:r>
            <a:r>
              <a:rPr dirty="0" sz="1100" spc="-10" b="1">
                <a:latin typeface="Times New Roman"/>
                <a:cs typeface="Times New Roman"/>
              </a:rPr>
              <a:t>anxiety </a:t>
            </a:r>
            <a:r>
              <a:rPr dirty="0" sz="1100" spc="-25" b="1">
                <a:latin typeface="Times New Roman"/>
                <a:cs typeface="Times New Roman"/>
              </a:rPr>
              <a:t>free </a:t>
            </a:r>
            <a:r>
              <a:rPr dirty="0" sz="1100" spc="-40" b="1">
                <a:latin typeface="Times New Roman"/>
                <a:cs typeface="Times New Roman"/>
              </a:rPr>
              <a:t>are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20" b="1">
                <a:latin typeface="Times New Roman"/>
                <a:cs typeface="Times New Roman"/>
              </a:rPr>
              <a:t>better</a:t>
            </a:r>
            <a:r>
              <a:rPr dirty="0" sz="1100" spc="125" b="1">
                <a:latin typeface="Times New Roman"/>
                <a:cs typeface="Times New Roman"/>
              </a:rPr>
              <a:t> </a:t>
            </a:r>
            <a:r>
              <a:rPr dirty="0" sz="1100" spc="-35" b="1">
                <a:latin typeface="Times New Roman"/>
                <a:cs typeface="Times New Roman"/>
              </a:rPr>
              <a:t>off?</a:t>
            </a:r>
            <a:endParaRPr sz="1100">
              <a:latin typeface="Times New Roman"/>
              <a:cs typeface="Times New Roman"/>
            </a:endParaRPr>
          </a:p>
          <a:p>
            <a:pPr marL="276225" indent="-264160">
              <a:lnSpc>
                <a:spcPts val="1315"/>
              </a:lnSpc>
              <a:buFont typeface="Times New Roman"/>
              <a:buChar char="•"/>
              <a:tabLst>
                <a:tab pos="276225" algn="l"/>
                <a:tab pos="27686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answer </a:t>
            </a:r>
            <a:r>
              <a:rPr dirty="0" sz="1100" spc="15" b="1">
                <a:latin typeface="Times New Roman"/>
                <a:cs typeface="Times New Roman"/>
              </a:rPr>
              <a:t>is</a:t>
            </a:r>
            <a:r>
              <a:rPr dirty="0" sz="1100" spc="5" b="1">
                <a:latin typeface="Times New Roman"/>
                <a:cs typeface="Times New Roman"/>
              </a:rPr>
              <a:t> no.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8" y="425449"/>
            <a:ext cx="5880100" cy="8757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50" b="1">
                <a:latin typeface="Times New Roman"/>
                <a:cs typeface="Times New Roman"/>
              </a:rPr>
              <a:t>Very </a:t>
            </a:r>
            <a:r>
              <a:rPr dirty="0" sz="1100" spc="-5" b="1">
                <a:latin typeface="Times New Roman"/>
                <a:cs typeface="Times New Roman"/>
              </a:rPr>
              <a:t>low levels </a:t>
            </a:r>
            <a:r>
              <a:rPr dirty="0" sz="1100" spc="-10" b="1">
                <a:latin typeface="Times New Roman"/>
                <a:cs typeface="Times New Roman"/>
              </a:rPr>
              <a:t>of anxiety, </a:t>
            </a:r>
            <a:r>
              <a:rPr dirty="0" sz="1100" spc="-5" b="1">
                <a:latin typeface="Times New Roman"/>
                <a:cs typeface="Times New Roman"/>
              </a:rPr>
              <a:t>like </a:t>
            </a:r>
            <a:r>
              <a:rPr dirty="0" sz="1100" spc="5" b="1">
                <a:latin typeface="Times New Roman"/>
                <a:cs typeface="Times New Roman"/>
              </a:rPr>
              <a:t>high </a:t>
            </a:r>
            <a:r>
              <a:rPr dirty="0" sz="1100" b="1">
                <a:latin typeface="Times New Roman"/>
                <a:cs typeface="Times New Roman"/>
              </a:rPr>
              <a:t>levels, </a:t>
            </a:r>
            <a:r>
              <a:rPr dirty="0" sz="1100" spc="-5" b="1">
                <a:latin typeface="Times New Roman"/>
                <a:cs typeface="Times New Roman"/>
              </a:rPr>
              <a:t>can </a:t>
            </a:r>
            <a:r>
              <a:rPr dirty="0" sz="1100" spc="10" b="1">
                <a:latin typeface="Times New Roman"/>
                <a:cs typeface="Times New Roman"/>
              </a:rPr>
              <a:t>be </a:t>
            </a:r>
            <a:r>
              <a:rPr dirty="0" sz="1100" spc="-15" b="1">
                <a:latin typeface="Times New Roman"/>
                <a:cs typeface="Times New Roman"/>
              </a:rPr>
              <a:t>detrimental </a:t>
            </a:r>
            <a:r>
              <a:rPr dirty="0" sz="1100" spc="-5" b="1">
                <a:latin typeface="Times New Roman"/>
                <a:cs typeface="Times New Roman"/>
              </a:rPr>
              <a:t>to</a:t>
            </a:r>
            <a:r>
              <a:rPr dirty="0" sz="1100" spc="16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performance:</a:t>
            </a:r>
            <a:endParaRPr sz="1100">
              <a:latin typeface="Times New Roman"/>
              <a:cs typeface="Times New Roman"/>
            </a:endParaRPr>
          </a:p>
          <a:p>
            <a:pPr marL="504825" indent="-264160">
              <a:lnSpc>
                <a:spcPts val="1315"/>
              </a:lnSpc>
              <a:buFont typeface="Times New Roman"/>
              <a:buChar char="•"/>
              <a:tabLst>
                <a:tab pos="504825" algn="l"/>
                <a:tab pos="505459" algn="l"/>
              </a:tabLst>
            </a:pPr>
            <a:r>
              <a:rPr dirty="0" sz="1100" spc="-40" b="1">
                <a:latin typeface="Times New Roman"/>
                <a:cs typeface="Times New Roman"/>
              </a:rPr>
              <a:t>With </a:t>
            </a:r>
            <a:r>
              <a:rPr dirty="0" sz="1100" spc="-10" b="1">
                <a:latin typeface="Times New Roman"/>
                <a:cs typeface="Times New Roman"/>
              </a:rPr>
              <a:t>few </a:t>
            </a:r>
            <a:r>
              <a:rPr dirty="0" sz="1100" spc="10" b="1">
                <a:latin typeface="Times New Roman"/>
                <a:cs typeface="Times New Roman"/>
              </a:rPr>
              <a:t>exceptions,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30" b="1">
                <a:latin typeface="Times New Roman"/>
                <a:cs typeface="Times New Roman"/>
              </a:rPr>
              <a:t>perform </a:t>
            </a:r>
            <a:r>
              <a:rPr dirty="0" sz="1100" spc="5" b="1">
                <a:latin typeface="Times New Roman"/>
                <a:cs typeface="Times New Roman"/>
              </a:rPr>
              <a:t>best </a:t>
            </a:r>
            <a:r>
              <a:rPr dirty="0" sz="1100" spc="-5" b="1">
                <a:latin typeface="Times New Roman"/>
                <a:cs typeface="Times New Roman"/>
              </a:rPr>
              <a:t>when </a:t>
            </a:r>
            <a:r>
              <a:rPr dirty="0" sz="1100" b="1">
                <a:latin typeface="Times New Roman"/>
                <a:cs typeface="Times New Roman"/>
              </a:rPr>
              <a:t>we experience </a:t>
            </a:r>
            <a:r>
              <a:rPr dirty="0" sz="1100" spc="-5" b="1">
                <a:latin typeface="Times New Roman"/>
                <a:cs typeface="Times New Roman"/>
              </a:rPr>
              <a:t>mild levels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your examination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pushed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otherwise </a:t>
            </a:r>
            <a:r>
              <a:rPr dirty="0" sz="1100" spc="-35">
                <a:latin typeface="Times New Roman"/>
                <a:cs typeface="Times New Roman"/>
              </a:rPr>
              <a:t>you 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prepare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examination.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Interaction of Person </a:t>
            </a:r>
            <a:r>
              <a:rPr dirty="0" sz="1100" spc="-35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Situation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Anxiety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Does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come </a:t>
            </a:r>
            <a:r>
              <a:rPr dirty="0" sz="1100" spc="-30">
                <a:latin typeface="Times New Roman"/>
                <a:cs typeface="Times New Roman"/>
              </a:rPr>
              <a:t>entirely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person?</a:t>
            </a:r>
            <a:endParaRPr sz="1100">
              <a:latin typeface="Times New Roman"/>
              <a:cs typeface="Times New Roman"/>
            </a:endParaRPr>
          </a:p>
          <a:p>
            <a:pPr algn="just" marL="504825" indent="-264160">
              <a:lnSpc>
                <a:spcPts val="1315"/>
              </a:lnSpc>
              <a:buChar char="•"/>
              <a:tabLst>
                <a:tab pos="505459" algn="l"/>
              </a:tabLst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30">
                <a:latin typeface="Times New Roman"/>
                <a:cs typeface="Times New Roman"/>
              </a:rPr>
              <a:t>imbalance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maladaptive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thinking?</a:t>
            </a:r>
            <a:endParaRPr sz="1100">
              <a:latin typeface="Times New Roman"/>
              <a:cs typeface="Times New Roman"/>
            </a:endParaRPr>
          </a:p>
          <a:p>
            <a:pPr algn="just" marL="12700" marR="2984500" indent="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25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environmental </a:t>
            </a:r>
            <a:r>
              <a:rPr dirty="0" sz="1100" spc="-25">
                <a:latin typeface="Times New Roman"/>
                <a:cs typeface="Times New Roman"/>
              </a:rPr>
              <a:t>conditions?  </a:t>
            </a:r>
            <a:r>
              <a:rPr dirty="0" sz="1100" spc="-40">
                <a:latin typeface="Times New Roman"/>
                <a:cs typeface="Times New Roman"/>
              </a:rPr>
              <a:t>1-Biological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neurotransmitter </a:t>
            </a:r>
            <a:r>
              <a:rPr dirty="0" sz="1100" spc="-35">
                <a:latin typeface="Times New Roman"/>
                <a:cs typeface="Times New Roman"/>
              </a:rPr>
              <a:t>systems,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which,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turn,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interpreted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shaping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40">
                <a:latin typeface="Times New Roman"/>
                <a:cs typeface="Times New Roman"/>
              </a:rPr>
              <a:t>biological  </a:t>
            </a:r>
            <a:r>
              <a:rPr dirty="0" sz="1100" spc="-30">
                <a:latin typeface="Times New Roman"/>
                <a:cs typeface="Times New Roman"/>
              </a:rPr>
              <a:t>vulnerabilities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30">
                <a:latin typeface="Times New Roman"/>
                <a:cs typeface="Times New Roman"/>
              </a:rPr>
              <a:t>arousal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activation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interaction </a:t>
            </a:r>
            <a:r>
              <a:rPr dirty="0" sz="1100" spc="-25">
                <a:latin typeface="Times New Roman"/>
                <a:cs typeface="Times New Roman"/>
              </a:rPr>
              <a:t>with personal, </a:t>
            </a:r>
            <a:r>
              <a:rPr dirty="0" sz="1100" spc="-40">
                <a:latin typeface="Times New Roman"/>
                <a:cs typeface="Times New Roman"/>
              </a:rPr>
              <a:t>psychological, </a:t>
            </a:r>
            <a:r>
              <a:rPr dirty="0" sz="1100" spc="-20">
                <a:latin typeface="Times New Roman"/>
                <a:cs typeface="Times New Roman"/>
              </a:rPr>
              <a:t>and  environmental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characteristics.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 indent="-635">
              <a:lnSpc>
                <a:spcPct val="93900"/>
              </a:lnSpc>
            </a:pPr>
            <a:r>
              <a:rPr dirty="0" sz="1100" spc="-20">
                <a:latin typeface="Times New Roman"/>
                <a:cs typeface="Times New Roman"/>
              </a:rPr>
              <a:t>2-The </a:t>
            </a:r>
            <a:r>
              <a:rPr dirty="0" sz="1100" spc="-100" i="1">
                <a:latin typeface="Times New Roman"/>
                <a:cs typeface="Times New Roman"/>
              </a:rPr>
              <a:t>diathesis-stress </a:t>
            </a:r>
            <a:r>
              <a:rPr dirty="0" sz="1100" spc="-110" i="1">
                <a:latin typeface="Times New Roman"/>
                <a:cs typeface="Times New Roman"/>
              </a:rPr>
              <a:t>model,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offshoot of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 b="1">
                <a:latin typeface="Times New Roman"/>
                <a:cs typeface="Times New Roman"/>
              </a:rPr>
              <a:t>interactional </a:t>
            </a:r>
            <a:r>
              <a:rPr dirty="0" sz="1100" spc="-5" b="1">
                <a:latin typeface="Times New Roman"/>
                <a:cs typeface="Times New Roman"/>
              </a:rPr>
              <a:t>perspective,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holds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individual  </a:t>
            </a:r>
            <a:r>
              <a:rPr dirty="0" sz="1100" spc="-25">
                <a:latin typeface="Times New Roman"/>
                <a:cs typeface="Times New Roman"/>
              </a:rPr>
              <a:t>dispositions </a:t>
            </a:r>
            <a:r>
              <a:rPr dirty="0" sz="1100" spc="-35">
                <a:latin typeface="Times New Roman"/>
                <a:cs typeface="Times New Roman"/>
              </a:rPr>
              <a:t>(diathesis)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situational influences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stress) </a:t>
            </a:r>
            <a:r>
              <a:rPr dirty="0" sz="1100" spc="-20">
                <a:latin typeface="Times New Roman"/>
                <a:cs typeface="Times New Roman"/>
              </a:rPr>
              <a:t>interact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maintain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(Magnusson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5">
                <a:latin typeface="Times New Roman"/>
                <a:cs typeface="Times New Roman"/>
              </a:rPr>
              <a:t>Ohman,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1987).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Theories </a:t>
            </a:r>
            <a:r>
              <a:rPr dirty="0" sz="1100" spc="-10" b="1">
                <a:latin typeface="Times New Roman"/>
                <a:cs typeface="Times New Roman"/>
              </a:rPr>
              <a:t>about </a:t>
            </a:r>
            <a:r>
              <a:rPr dirty="0" sz="1100" spc="-20" b="1">
                <a:latin typeface="Times New Roman"/>
                <a:cs typeface="Times New Roman"/>
              </a:rPr>
              <a:t>Anxiety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theoretical perspectives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35">
                <a:latin typeface="Times New Roman"/>
                <a:cs typeface="Times New Roman"/>
              </a:rPr>
              <a:t>biological, </a:t>
            </a:r>
            <a:r>
              <a:rPr dirty="0" sz="1100" spc="-30">
                <a:latin typeface="Times New Roman"/>
                <a:cs typeface="Times New Roman"/>
              </a:rPr>
              <a:t>cognitive, behavioral,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5">
                <a:latin typeface="Times New Roman"/>
                <a:cs typeface="Times New Roman"/>
              </a:rPr>
              <a:t>—  </a:t>
            </a:r>
            <a:r>
              <a:rPr dirty="0" sz="1100" spc="-25">
                <a:latin typeface="Times New Roman"/>
                <a:cs typeface="Times New Roman"/>
              </a:rPr>
              <a:t>has generated </a:t>
            </a:r>
            <a:r>
              <a:rPr dirty="0" sz="1100" spc="-30">
                <a:latin typeface="Times New Roman"/>
                <a:cs typeface="Times New Roman"/>
              </a:rPr>
              <a:t>extensive </a:t>
            </a:r>
            <a:r>
              <a:rPr dirty="0" sz="1100" spc="-25">
                <a:latin typeface="Times New Roman"/>
                <a:cs typeface="Times New Roman"/>
              </a:rPr>
              <a:t>literature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interactional (diathesis-stress) perspective just described,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consider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major perspectives 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Biological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Theories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body’s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systems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arousal.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heightened </a:t>
            </a:r>
            <a:r>
              <a:rPr dirty="0" sz="1100" spc="-25">
                <a:latin typeface="Times New Roman"/>
                <a:cs typeface="Times New Roman"/>
              </a:rPr>
              <a:t>distress,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bodies </a:t>
            </a:r>
            <a:r>
              <a:rPr dirty="0" sz="1100" spc="-25">
                <a:latin typeface="Times New Roman"/>
                <a:cs typeface="Times New Roman"/>
              </a:rPr>
              <a:t>react.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corner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15">
                <a:latin typeface="Times New Roman"/>
                <a:cs typeface="Times New Roman"/>
              </a:rPr>
              <a:t>neighborhood and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smoke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burning </a:t>
            </a:r>
            <a:r>
              <a:rPr dirty="0" sz="1100" spc="-15">
                <a:latin typeface="Times New Roman"/>
                <a:cs typeface="Times New Roman"/>
              </a:rPr>
              <a:t>home,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phone </a:t>
            </a:r>
            <a:r>
              <a:rPr dirty="0" sz="1100" spc="-50">
                <a:latin typeface="Times New Roman"/>
                <a:cs typeface="Times New Roman"/>
              </a:rPr>
              <a:t>call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30">
                <a:latin typeface="Times New Roman"/>
                <a:cs typeface="Times New Roman"/>
              </a:rPr>
              <a:t>late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evening,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can’t  </a:t>
            </a:r>
            <a:r>
              <a:rPr dirty="0" sz="1100">
                <a:latin typeface="Times New Roman"/>
                <a:cs typeface="Times New Roman"/>
              </a:rPr>
              <a:t>stop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toddler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who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wandering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busy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parking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lot,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bodies</a:t>
            </a:r>
            <a:r>
              <a:rPr dirty="0" sz="1100">
                <a:latin typeface="Times New Roman"/>
                <a:cs typeface="Times New Roman"/>
              </a:rPr>
              <a:t> do </a:t>
            </a:r>
            <a:r>
              <a:rPr dirty="0" sz="1100" spc="-25">
                <a:latin typeface="Times New Roman"/>
                <a:cs typeface="Times New Roman"/>
              </a:rPr>
              <a:t>indeed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react.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autonomic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30">
                <a:latin typeface="Times New Roman"/>
                <a:cs typeface="Times New Roman"/>
              </a:rPr>
              <a:t>carries </a:t>
            </a:r>
            <a:r>
              <a:rPr dirty="0" sz="1100" spc="-35">
                <a:latin typeface="Times New Roman"/>
                <a:cs typeface="Times New Roman"/>
              </a:rPr>
              <a:t>messages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major organs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5">
                <a:latin typeface="Times New Roman"/>
                <a:cs typeface="Times New Roman"/>
              </a:rPr>
              <a:t>— the  </a:t>
            </a:r>
            <a:r>
              <a:rPr dirty="0" sz="1100" spc="-20">
                <a:latin typeface="Times New Roman"/>
                <a:cs typeface="Times New Roman"/>
              </a:rPr>
              <a:t>heart, stomach,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adrenal </a:t>
            </a:r>
            <a:r>
              <a:rPr dirty="0" sz="1100" spc="-35">
                <a:latin typeface="Times New Roman"/>
                <a:cs typeface="Times New Roman"/>
              </a:rPr>
              <a:t>glands</a:t>
            </a:r>
            <a:r>
              <a:rPr dirty="0" sz="1100" spc="-35" i="1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turn,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adrenal </a:t>
            </a:r>
            <a:r>
              <a:rPr dirty="0" sz="1100" spc="-35">
                <a:latin typeface="Times New Roman"/>
                <a:cs typeface="Times New Roman"/>
              </a:rPr>
              <a:t>glands release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hormone, </a:t>
            </a:r>
            <a:r>
              <a:rPr dirty="0" sz="1100" spc="-30">
                <a:latin typeface="Times New Roman"/>
                <a:cs typeface="Times New Roman"/>
              </a:rPr>
              <a:t>adrenaline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activates 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system.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0">
                <a:latin typeface="Times New Roman"/>
                <a:cs typeface="Times New Roman"/>
              </a:rPr>
              <a:t>signals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distress are </a:t>
            </a:r>
            <a:r>
              <a:rPr dirty="0" sz="1100" spc="-35">
                <a:latin typeface="Times New Roman"/>
                <a:cs typeface="Times New Roman"/>
              </a:rPr>
              <a:t>legitimate, </a:t>
            </a:r>
            <a:r>
              <a:rPr dirty="0" sz="1100" spc="-30">
                <a:latin typeface="Times New Roman"/>
                <a:cs typeface="Times New Roman"/>
              </a:rPr>
              <a:t>adrenaline </a:t>
            </a:r>
            <a:r>
              <a:rPr dirty="0" sz="1100" spc="-40">
                <a:latin typeface="Times New Roman"/>
                <a:cs typeface="Times New Roman"/>
              </a:rPr>
              <a:t>galvanizes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action.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5"/>
              </a:lnSpc>
            </a:pP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crisis, </a:t>
            </a:r>
            <a:r>
              <a:rPr dirty="0" sz="1100" spc="-25">
                <a:latin typeface="Times New Roman"/>
                <a:cs typeface="Times New Roman"/>
              </a:rPr>
              <a:t>however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30">
                <a:latin typeface="Times New Roman"/>
                <a:cs typeface="Times New Roman"/>
              </a:rPr>
              <a:t>adrenaline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anxious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distress.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20">
                <a:latin typeface="Times New Roman"/>
                <a:cs typeface="Times New Roman"/>
              </a:rPr>
              <a:t>considers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constitutional factors, </a:t>
            </a:r>
            <a:r>
              <a:rPr dirty="0" sz="1100" spc="-35">
                <a:latin typeface="Times New Roman"/>
                <a:cs typeface="Times New Roman"/>
              </a:rPr>
              <a:t>biological reactivity,  </a:t>
            </a:r>
            <a:r>
              <a:rPr dirty="0" sz="1100" spc="-25">
                <a:latin typeface="Times New Roman"/>
                <a:cs typeface="Times New Roman"/>
              </a:rPr>
              <a:t>endocrinological </a:t>
            </a:r>
            <a:r>
              <a:rPr dirty="0" sz="1100" spc="-15">
                <a:latin typeface="Times New Roman"/>
                <a:cs typeface="Times New Roman"/>
              </a:rPr>
              <a:t>and neurotransmitter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anatomy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35">
                <a:latin typeface="Times New Roman"/>
                <a:cs typeface="Times New Roman"/>
              </a:rPr>
              <a:t>selective </a:t>
            </a:r>
            <a:r>
              <a:rPr dirty="0" sz="1100" spc="-25">
                <a:latin typeface="Times New Roman"/>
                <a:cs typeface="Times New Roman"/>
              </a:rPr>
              <a:t>association </a:t>
            </a:r>
            <a:r>
              <a:rPr dirty="0" sz="1100" spc="-20">
                <a:latin typeface="Times New Roman"/>
                <a:cs typeface="Times New Roman"/>
              </a:rPr>
              <a:t>accounts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0">
                <a:latin typeface="Times New Roman"/>
                <a:cs typeface="Times New Roman"/>
              </a:rPr>
              <a:t>finding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humans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apparently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15">
                <a:latin typeface="Times New Roman"/>
                <a:cs typeface="Times New Roman"/>
              </a:rPr>
              <a:t>conditioned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stimuli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 indent="34925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this,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hypothesis holds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humans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-30">
                <a:latin typeface="Times New Roman"/>
                <a:cs typeface="Times New Roman"/>
              </a:rPr>
              <a:t>learn fears.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learned.  </a:t>
            </a:r>
            <a:r>
              <a:rPr dirty="0" sz="1100" spc="-105" i="1">
                <a:latin typeface="Times New Roman"/>
                <a:cs typeface="Times New Roman"/>
              </a:rPr>
              <a:t>Medications </a:t>
            </a:r>
            <a:r>
              <a:rPr dirty="0" sz="1100" spc="-114" i="1">
                <a:latin typeface="Times New Roman"/>
                <a:cs typeface="Times New Roman"/>
              </a:rPr>
              <a:t>for </a:t>
            </a:r>
            <a:r>
              <a:rPr dirty="0" sz="1100" spc="-40" i="1">
                <a:latin typeface="Times New Roman"/>
                <a:cs typeface="Times New Roman"/>
              </a:rPr>
              <a:t>Anxiety </a:t>
            </a:r>
            <a:r>
              <a:rPr dirty="0" sz="1100" spc="-95" i="1">
                <a:latin typeface="Times New Roman"/>
                <a:cs typeface="Times New Roman"/>
              </a:rPr>
              <a:t>Disorders. </a:t>
            </a: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15">
                <a:latin typeface="Times New Roman"/>
                <a:cs typeface="Times New Roman"/>
              </a:rPr>
              <a:t>co-occur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25">
                <a:latin typeface="Times New Roman"/>
                <a:cs typeface="Times New Roman"/>
              </a:rPr>
              <a:t>surprising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antidepressants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reduce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5">
                <a:latin typeface="Times New Roman"/>
                <a:cs typeface="Times New Roman"/>
              </a:rPr>
              <a:t>Panic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particular,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respond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relatively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well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antidepressants.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According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published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report,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40">
                <a:latin typeface="Times New Roman"/>
                <a:cs typeface="Times New Roman"/>
              </a:rPr>
              <a:t>60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90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such patients </a:t>
            </a:r>
            <a:r>
              <a:rPr dirty="0" sz="1100" spc="-45">
                <a:latin typeface="Times New Roman"/>
                <a:cs typeface="Times New Roman"/>
              </a:rPr>
              <a:t>display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15">
                <a:latin typeface="Times New Roman"/>
                <a:cs typeface="Times New Roman"/>
              </a:rPr>
              <a:t>improvements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antidepressants </a:t>
            </a:r>
            <a:r>
              <a:rPr dirty="0" sz="1100" spc="-35">
                <a:latin typeface="Times New Roman"/>
                <a:cs typeface="Times New Roman"/>
              </a:rPr>
              <a:t>(see  also </a:t>
            </a:r>
            <a:r>
              <a:rPr dirty="0" sz="1100" spc="-40">
                <a:latin typeface="Times New Roman"/>
                <a:cs typeface="Times New Roman"/>
              </a:rPr>
              <a:t>Ballenger, </a:t>
            </a:r>
            <a:r>
              <a:rPr dirty="0" sz="1100" spc="-25">
                <a:latin typeface="Times New Roman"/>
                <a:cs typeface="Times New Roman"/>
              </a:rPr>
              <a:t>Burrows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5">
                <a:latin typeface="Times New Roman"/>
                <a:cs typeface="Times New Roman"/>
              </a:rPr>
              <a:t>Dupont,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1988).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posttraumatic </a:t>
            </a:r>
            <a:r>
              <a:rPr dirty="0" sz="1100" spc="-20">
                <a:latin typeface="Times New Roman"/>
                <a:cs typeface="Times New Roman"/>
              </a:rPr>
              <a:t>stress disorder,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claimed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antidepressants </a:t>
            </a:r>
            <a:r>
              <a:rPr dirty="0" sz="1100" spc="-25">
                <a:latin typeface="Times New Roman"/>
                <a:cs typeface="Times New Roman"/>
              </a:rPr>
              <a:t>are effective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15">
                <a:latin typeface="Times New Roman"/>
                <a:cs typeface="Times New Roman"/>
              </a:rPr>
              <a:t>(Davidson </a:t>
            </a:r>
            <a:r>
              <a:rPr dirty="0" sz="1100" spc="-10">
                <a:latin typeface="Times New Roman"/>
                <a:cs typeface="Times New Roman"/>
              </a:rPr>
              <a:t>et </a:t>
            </a:r>
            <a:r>
              <a:rPr dirty="0" sz="1100" spc="-45">
                <a:latin typeface="Times New Roman"/>
                <a:cs typeface="Times New Roman"/>
              </a:rPr>
              <a:t>al.,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1990).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50" spc="-10" b="1" i="1">
                <a:latin typeface="Times New Roman"/>
                <a:cs typeface="Times New Roman"/>
              </a:rPr>
              <a:t>Cognitive </a:t>
            </a:r>
            <a:r>
              <a:rPr dirty="0" sz="1150" spc="-20" b="1" i="1">
                <a:latin typeface="Times New Roman"/>
                <a:cs typeface="Times New Roman"/>
              </a:rPr>
              <a:t>Causes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idea </a:t>
            </a:r>
            <a:r>
              <a:rPr dirty="0" sz="1100" spc="-30">
                <a:latin typeface="Times New Roman"/>
                <a:cs typeface="Times New Roman"/>
              </a:rPr>
              <a:t>underlying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10">
                <a:latin typeface="Times New Roman"/>
                <a:cs typeface="Times New Roman"/>
              </a:rPr>
              <a:t>understand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experiences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distorted </a:t>
            </a:r>
            <a:r>
              <a:rPr dirty="0" sz="1100" spc="-30">
                <a:latin typeface="Times New Roman"/>
                <a:cs typeface="Times New Roman"/>
              </a:rPr>
              <a:t>irrational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1980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1" y="4115824"/>
            <a:ext cx="5878195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behavior overtime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discipline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developmental psychopathology </a:t>
            </a:r>
            <a:r>
              <a:rPr dirty="0" sz="1100" spc="-50">
                <a:latin typeface="Times New Roman"/>
                <a:cs typeface="Times New Roman"/>
              </a:rPr>
              <a:t>(A </a:t>
            </a:r>
            <a:r>
              <a:rPr dirty="0" sz="1100" spc="-45">
                <a:latin typeface="Times New Roman"/>
                <a:cs typeface="Times New Roman"/>
              </a:rPr>
              <a:t>relatively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challenging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field)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across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entire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span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referred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Span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21" y="8371605"/>
            <a:ext cx="5878830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Etiology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origins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begins (what </a:t>
            </a:r>
            <a:r>
              <a:rPr dirty="0" sz="1100" spc="-35">
                <a:latin typeface="Times New Roman"/>
                <a:cs typeface="Times New Roman"/>
              </a:rPr>
              <a:t>causes it)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includes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biological, psychological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dimensions.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/Intervention/Therapy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psychosocial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Psychodynamic,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humanistic therapy.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triad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Etiology,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causation,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currently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3019" y="5205221"/>
            <a:ext cx="1485900" cy="5562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96520" marR="384810">
              <a:lnSpc>
                <a:spcPts val="1630"/>
              </a:lnSpc>
              <a:spcBef>
                <a:spcPts val="385"/>
              </a:spcBef>
            </a:pPr>
            <a:r>
              <a:rPr dirty="0" sz="1400" spc="-5">
                <a:latin typeface="Times New Roman"/>
                <a:cs typeface="Times New Roman"/>
              </a:rPr>
              <a:t>Psychological  </a:t>
            </a:r>
            <a:r>
              <a:rPr dirty="0" sz="1400" spc="-5">
                <a:latin typeface="Times New Roman"/>
                <a:cs typeface="Times New Roman"/>
              </a:rPr>
              <a:t>Disorder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6220" y="6462521"/>
            <a:ext cx="2171700" cy="1143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6520">
              <a:lnSpc>
                <a:spcPts val="1880"/>
              </a:lnSpc>
              <a:spcBef>
                <a:spcPts val="290"/>
              </a:spcBef>
            </a:pPr>
            <a:r>
              <a:rPr dirty="0" sz="1600" spc="-5">
                <a:latin typeface="Times New Roman"/>
                <a:cs typeface="Times New Roman"/>
              </a:rPr>
              <a:t>Causation</a:t>
            </a:r>
            <a:endParaRPr sz="1600">
              <a:latin typeface="Times New Roman"/>
              <a:cs typeface="Times New Roman"/>
            </a:endParaRPr>
          </a:p>
          <a:p>
            <a:pPr marL="553720" indent="-457834">
              <a:lnSpc>
                <a:spcPts val="1839"/>
              </a:lnSpc>
              <a:buAutoNum type="alphaUcPeriod"/>
              <a:tabLst>
                <a:tab pos="553720" algn="l"/>
                <a:tab pos="554355" algn="l"/>
              </a:tabLst>
            </a:pPr>
            <a:r>
              <a:rPr dirty="0" sz="1600" spc="-5">
                <a:latin typeface="Times New Roman"/>
                <a:cs typeface="Times New Roman"/>
              </a:rPr>
              <a:t>Biological</a:t>
            </a:r>
            <a:endParaRPr sz="1600">
              <a:latin typeface="Times New Roman"/>
              <a:cs typeface="Times New Roman"/>
            </a:endParaRPr>
          </a:p>
          <a:p>
            <a:pPr marL="553720" indent="-457834">
              <a:lnSpc>
                <a:spcPts val="1839"/>
              </a:lnSpc>
              <a:buAutoNum type="alphaUcPeriod"/>
              <a:tabLst>
                <a:tab pos="553085" algn="l"/>
                <a:tab pos="554355" algn="l"/>
              </a:tabLst>
            </a:pPr>
            <a:r>
              <a:rPr dirty="0" sz="1600" spc="-5">
                <a:latin typeface="Times New Roman"/>
                <a:cs typeface="Times New Roman"/>
              </a:rPr>
              <a:t>Psychological</a:t>
            </a:r>
            <a:endParaRPr sz="1600">
              <a:latin typeface="Times New Roman"/>
              <a:cs typeface="Times New Roman"/>
            </a:endParaRPr>
          </a:p>
          <a:p>
            <a:pPr marL="553720" indent="-457834">
              <a:lnSpc>
                <a:spcPts val="1880"/>
              </a:lnSpc>
              <a:buAutoNum type="alphaUcPeriod"/>
              <a:tabLst>
                <a:tab pos="553720" algn="l"/>
                <a:tab pos="554355" algn="l"/>
              </a:tabLst>
            </a:pPr>
            <a:r>
              <a:rPr dirty="0" sz="1600" spc="-5">
                <a:latin typeface="Times New Roman"/>
                <a:cs typeface="Times New Roman"/>
              </a:rPr>
              <a:t>Social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50642" y="5395721"/>
            <a:ext cx="1148080" cy="76200"/>
          </a:xfrm>
          <a:custGeom>
            <a:avLst/>
            <a:gdLst/>
            <a:ahLst/>
            <a:cxnLst/>
            <a:rect l="l" t="t" r="r" b="b"/>
            <a:pathLst>
              <a:path w="1148079" h="76200">
                <a:moveTo>
                  <a:pt x="1138427" y="33527"/>
                </a:moveTo>
                <a:lnTo>
                  <a:pt x="1084325" y="33527"/>
                </a:lnTo>
                <a:lnTo>
                  <a:pt x="1088135" y="34289"/>
                </a:lnTo>
                <a:lnTo>
                  <a:pt x="1088897" y="38100"/>
                </a:lnTo>
                <a:lnTo>
                  <a:pt x="1088135" y="41148"/>
                </a:lnTo>
                <a:lnTo>
                  <a:pt x="1084325" y="42672"/>
                </a:lnTo>
                <a:lnTo>
                  <a:pt x="1071798" y="42680"/>
                </a:lnTo>
                <a:lnTo>
                  <a:pt x="1072133" y="76200"/>
                </a:lnTo>
                <a:lnTo>
                  <a:pt x="1147571" y="38100"/>
                </a:lnTo>
                <a:lnTo>
                  <a:pt x="1138427" y="33527"/>
                </a:lnTo>
                <a:close/>
              </a:path>
              <a:path w="1148079" h="76200">
                <a:moveTo>
                  <a:pt x="1071707" y="33527"/>
                </a:moveTo>
                <a:lnTo>
                  <a:pt x="4571" y="33527"/>
                </a:lnTo>
                <a:lnTo>
                  <a:pt x="1524" y="35051"/>
                </a:lnTo>
                <a:lnTo>
                  <a:pt x="0" y="38862"/>
                </a:lnTo>
                <a:lnTo>
                  <a:pt x="1524" y="41910"/>
                </a:lnTo>
                <a:lnTo>
                  <a:pt x="4571" y="43433"/>
                </a:lnTo>
                <a:lnTo>
                  <a:pt x="1071798" y="42680"/>
                </a:lnTo>
                <a:lnTo>
                  <a:pt x="1071707" y="33527"/>
                </a:lnTo>
                <a:close/>
              </a:path>
              <a:path w="1148079" h="76200">
                <a:moveTo>
                  <a:pt x="1071371" y="0"/>
                </a:moveTo>
                <a:lnTo>
                  <a:pt x="1071798" y="42680"/>
                </a:lnTo>
                <a:lnTo>
                  <a:pt x="1084325" y="42672"/>
                </a:lnTo>
                <a:lnTo>
                  <a:pt x="1088135" y="41148"/>
                </a:lnTo>
                <a:lnTo>
                  <a:pt x="1088897" y="38100"/>
                </a:lnTo>
                <a:lnTo>
                  <a:pt x="1088135" y="34289"/>
                </a:lnTo>
                <a:lnTo>
                  <a:pt x="1084325" y="33527"/>
                </a:lnTo>
                <a:lnTo>
                  <a:pt x="1138427" y="33527"/>
                </a:lnTo>
                <a:lnTo>
                  <a:pt x="1071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70048" y="5772149"/>
            <a:ext cx="1262380" cy="1376680"/>
          </a:xfrm>
          <a:custGeom>
            <a:avLst/>
            <a:gdLst/>
            <a:ahLst/>
            <a:cxnLst/>
            <a:rect l="l" t="t" r="r" b="b"/>
            <a:pathLst>
              <a:path w="1262379" h="1376679">
                <a:moveTo>
                  <a:pt x="256794" y="1293876"/>
                </a:moveTo>
                <a:lnTo>
                  <a:pt x="223939" y="1299921"/>
                </a:lnTo>
                <a:lnTo>
                  <a:pt x="9144" y="118110"/>
                </a:lnTo>
                <a:lnTo>
                  <a:pt x="7620" y="115062"/>
                </a:lnTo>
                <a:lnTo>
                  <a:pt x="3810" y="114300"/>
                </a:lnTo>
                <a:lnTo>
                  <a:pt x="762" y="115824"/>
                </a:lnTo>
                <a:lnTo>
                  <a:pt x="0" y="119634"/>
                </a:lnTo>
                <a:lnTo>
                  <a:pt x="214820" y="1301584"/>
                </a:lnTo>
                <a:lnTo>
                  <a:pt x="182118" y="1307592"/>
                </a:lnTo>
                <a:lnTo>
                  <a:pt x="233172" y="1376172"/>
                </a:lnTo>
                <a:lnTo>
                  <a:pt x="249783" y="1318260"/>
                </a:lnTo>
                <a:lnTo>
                  <a:pt x="256794" y="1293876"/>
                </a:lnTo>
                <a:close/>
              </a:path>
              <a:path w="1262379" h="1376679">
                <a:moveTo>
                  <a:pt x="1261872" y="690372"/>
                </a:moveTo>
                <a:lnTo>
                  <a:pt x="1244587" y="659892"/>
                </a:lnTo>
                <a:lnTo>
                  <a:pt x="1219962" y="616458"/>
                </a:lnTo>
                <a:lnTo>
                  <a:pt x="1201394" y="643978"/>
                </a:lnTo>
                <a:lnTo>
                  <a:pt x="235458" y="762"/>
                </a:lnTo>
                <a:lnTo>
                  <a:pt x="232410" y="0"/>
                </a:lnTo>
                <a:lnTo>
                  <a:pt x="229362" y="1524"/>
                </a:lnTo>
                <a:lnTo>
                  <a:pt x="228600" y="5334"/>
                </a:lnTo>
                <a:lnTo>
                  <a:pt x="230886" y="8382"/>
                </a:lnTo>
                <a:lnTo>
                  <a:pt x="1195844" y="652195"/>
                </a:lnTo>
                <a:lnTo>
                  <a:pt x="1177290" y="679704"/>
                </a:lnTo>
                <a:lnTo>
                  <a:pt x="1261872" y="69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074414" y="5205221"/>
            <a:ext cx="2171700" cy="685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96520" marR="189230">
              <a:lnSpc>
                <a:spcPts val="1939"/>
              </a:lnSpc>
              <a:spcBef>
                <a:spcPts val="434"/>
              </a:spcBef>
            </a:pPr>
            <a:r>
              <a:rPr dirty="0" sz="1700" spc="-5">
                <a:latin typeface="Times New Roman"/>
                <a:cs typeface="Times New Roman"/>
              </a:rPr>
              <a:t>Etiology (Description  of symptoms)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31619" y="7262621"/>
            <a:ext cx="2057400" cy="10299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6520">
              <a:lnSpc>
                <a:spcPts val="1405"/>
              </a:lnSpc>
              <a:spcBef>
                <a:spcPts val="305"/>
              </a:spcBef>
            </a:pPr>
            <a:r>
              <a:rPr dirty="0" sz="1200" spc="-5">
                <a:latin typeface="Times New Roman"/>
                <a:cs typeface="Times New Roman"/>
              </a:rPr>
              <a:t>Treatment </a:t>
            </a:r>
            <a:r>
              <a:rPr dirty="0" sz="1200">
                <a:latin typeface="Times New Roman"/>
                <a:cs typeface="Times New Roman"/>
              </a:rPr>
              <a:t>Approach</a:t>
            </a:r>
            <a:endParaRPr sz="1200">
              <a:latin typeface="Times New Roman"/>
              <a:cs typeface="Times New Roman"/>
            </a:endParaRPr>
          </a:p>
          <a:p>
            <a:pPr marL="782320" indent="-457834">
              <a:lnSpc>
                <a:spcPts val="1375"/>
              </a:lnSpc>
              <a:buAutoNum type="alphaUcPeriod"/>
              <a:tabLst>
                <a:tab pos="782320" algn="l"/>
                <a:tab pos="782955" algn="l"/>
              </a:tabLst>
            </a:pPr>
            <a:r>
              <a:rPr dirty="0" sz="1200" spc="-5">
                <a:latin typeface="Times New Roman"/>
                <a:cs typeface="Times New Roman"/>
              </a:rPr>
              <a:t>Psychodynamic</a:t>
            </a:r>
            <a:endParaRPr sz="1200">
              <a:latin typeface="Times New Roman"/>
              <a:cs typeface="Times New Roman"/>
            </a:endParaRPr>
          </a:p>
          <a:p>
            <a:pPr marL="782320" indent="-457834">
              <a:lnSpc>
                <a:spcPts val="1380"/>
              </a:lnSpc>
              <a:buAutoNum type="alphaUcPeriod"/>
              <a:tabLst>
                <a:tab pos="782320" algn="l"/>
                <a:tab pos="782955" algn="l"/>
              </a:tabLst>
            </a:pPr>
            <a:r>
              <a:rPr dirty="0" sz="1200">
                <a:latin typeface="Times New Roman"/>
                <a:cs typeface="Times New Roman"/>
              </a:rPr>
              <a:t>Cognitive</a:t>
            </a:r>
            <a:endParaRPr sz="1200">
              <a:latin typeface="Times New Roman"/>
              <a:cs typeface="Times New Roman"/>
            </a:endParaRPr>
          </a:p>
          <a:p>
            <a:pPr marL="782320" indent="-457834">
              <a:lnSpc>
                <a:spcPts val="1390"/>
              </a:lnSpc>
              <a:buAutoNum type="alphaUcPeriod"/>
              <a:tabLst>
                <a:tab pos="782320" algn="l"/>
                <a:tab pos="782955" algn="l"/>
              </a:tabLst>
            </a:pPr>
            <a:r>
              <a:rPr dirty="0" sz="1200">
                <a:latin typeface="Times New Roman"/>
                <a:cs typeface="Times New Roman"/>
              </a:rPr>
              <a:t>Behavioral</a:t>
            </a:r>
            <a:endParaRPr sz="1200">
              <a:latin typeface="Times New Roman"/>
              <a:cs typeface="Times New Roman"/>
            </a:endParaRPr>
          </a:p>
          <a:p>
            <a:pPr marL="782320" indent="-457834">
              <a:lnSpc>
                <a:spcPts val="1420"/>
              </a:lnSpc>
              <a:buAutoNum type="alphaUcPeriod"/>
              <a:tabLst>
                <a:tab pos="782320" algn="l"/>
                <a:tab pos="782955" algn="l"/>
              </a:tabLst>
            </a:pPr>
            <a:r>
              <a:rPr dirty="0" sz="1200" spc="-5">
                <a:latin typeface="Times New Roman"/>
                <a:cs typeface="Times New Roman"/>
              </a:rPr>
              <a:t>Humanistic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4053" y="1376172"/>
            <a:ext cx="1143000" cy="6705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95885" marR="200660">
              <a:lnSpc>
                <a:spcPts val="2060"/>
              </a:lnSpc>
              <a:spcBef>
                <a:spcPts val="425"/>
              </a:spcBef>
            </a:pPr>
            <a:r>
              <a:rPr dirty="0" sz="1800">
                <a:latin typeface="Times New Roman"/>
                <a:cs typeface="Times New Roman"/>
              </a:rPr>
              <a:t>Behavior  Changes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94453" y="1932432"/>
            <a:ext cx="2171700" cy="1143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95885" marR="666750">
              <a:lnSpc>
                <a:spcPts val="1839"/>
              </a:lnSpc>
              <a:spcBef>
                <a:spcPts val="409"/>
              </a:spcBef>
            </a:pPr>
            <a:r>
              <a:rPr dirty="0" sz="1600" spc="-5">
                <a:latin typeface="Times New Roman"/>
                <a:cs typeface="Times New Roman"/>
              </a:rPr>
              <a:t>Developmental  </a:t>
            </a:r>
            <a:r>
              <a:rPr dirty="0" sz="1600" spc="-5">
                <a:latin typeface="Times New Roman"/>
                <a:cs typeface="Times New Roman"/>
              </a:rPr>
              <a:t>Psychopathology</a:t>
            </a:r>
            <a:endParaRPr sz="1600">
              <a:latin typeface="Times New Roman"/>
              <a:cs typeface="Times New Roman"/>
            </a:endParaRPr>
          </a:p>
          <a:p>
            <a:pPr marL="95885" marR="102870">
              <a:lnSpc>
                <a:spcPts val="1839"/>
              </a:lnSpc>
              <a:spcBef>
                <a:spcPts val="5"/>
              </a:spcBef>
            </a:pPr>
            <a:r>
              <a:rPr dirty="0" sz="1600">
                <a:latin typeface="Times New Roman"/>
                <a:cs typeface="Times New Roman"/>
              </a:rPr>
              <a:t>(A </a:t>
            </a:r>
            <a:r>
              <a:rPr dirty="0" sz="1600" spc="-5">
                <a:latin typeface="Times New Roman"/>
                <a:cs typeface="Times New Roman"/>
              </a:rPr>
              <a:t>study </a:t>
            </a:r>
            <a:r>
              <a:rPr dirty="0" sz="1600">
                <a:latin typeface="Times New Roman"/>
                <a:cs typeface="Times New Roman"/>
              </a:rPr>
              <a:t>of </a:t>
            </a:r>
            <a:r>
              <a:rPr dirty="0" sz="1600" spc="-5">
                <a:latin typeface="Times New Roman"/>
                <a:cs typeface="Times New Roman"/>
              </a:rPr>
              <a:t>adolescents,  adults and older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adults)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46782" y="1005839"/>
            <a:ext cx="1719580" cy="1727200"/>
          </a:xfrm>
          <a:custGeom>
            <a:avLst/>
            <a:gdLst/>
            <a:ahLst/>
            <a:cxnLst/>
            <a:rect l="l" t="t" r="r" b="b"/>
            <a:pathLst>
              <a:path w="1719579" h="1727200">
                <a:moveTo>
                  <a:pt x="1719072" y="12192"/>
                </a:moveTo>
                <a:lnTo>
                  <a:pt x="1634490" y="0"/>
                </a:lnTo>
                <a:lnTo>
                  <a:pt x="1645094" y="31521"/>
                </a:lnTo>
                <a:lnTo>
                  <a:pt x="3048" y="579120"/>
                </a:lnTo>
                <a:lnTo>
                  <a:pt x="2286" y="579120"/>
                </a:lnTo>
                <a:lnTo>
                  <a:pt x="0" y="581406"/>
                </a:lnTo>
                <a:lnTo>
                  <a:pt x="0" y="582168"/>
                </a:lnTo>
                <a:lnTo>
                  <a:pt x="0" y="585216"/>
                </a:lnTo>
                <a:lnTo>
                  <a:pt x="0" y="585978"/>
                </a:lnTo>
                <a:lnTo>
                  <a:pt x="431" y="586308"/>
                </a:lnTo>
                <a:lnTo>
                  <a:pt x="428802" y="1657629"/>
                </a:lnTo>
                <a:lnTo>
                  <a:pt x="397764" y="1670304"/>
                </a:lnTo>
                <a:lnTo>
                  <a:pt x="461772" y="1726692"/>
                </a:lnTo>
                <a:lnTo>
                  <a:pt x="466178" y="1671828"/>
                </a:lnTo>
                <a:lnTo>
                  <a:pt x="468630" y="1641348"/>
                </a:lnTo>
                <a:lnTo>
                  <a:pt x="437959" y="1653882"/>
                </a:lnTo>
                <a:lnTo>
                  <a:pt x="12014" y="591261"/>
                </a:lnTo>
                <a:lnTo>
                  <a:pt x="1645323" y="1135189"/>
                </a:lnTo>
                <a:lnTo>
                  <a:pt x="1634490" y="1167384"/>
                </a:lnTo>
                <a:lnTo>
                  <a:pt x="1719072" y="1155192"/>
                </a:lnTo>
                <a:lnTo>
                  <a:pt x="1703070" y="1139190"/>
                </a:lnTo>
                <a:lnTo>
                  <a:pt x="1658874" y="1094994"/>
                </a:lnTo>
                <a:lnTo>
                  <a:pt x="1648180" y="1126744"/>
                </a:lnTo>
                <a:lnTo>
                  <a:pt x="19799" y="583704"/>
                </a:lnTo>
                <a:lnTo>
                  <a:pt x="1648180" y="40652"/>
                </a:lnTo>
                <a:lnTo>
                  <a:pt x="1658874" y="72390"/>
                </a:lnTo>
                <a:lnTo>
                  <a:pt x="1703819" y="27432"/>
                </a:lnTo>
                <a:lnTo>
                  <a:pt x="171907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394453" y="903732"/>
            <a:ext cx="21717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95885" marR="748030">
              <a:lnSpc>
                <a:spcPts val="1960"/>
              </a:lnSpc>
              <a:spcBef>
                <a:spcPts val="409"/>
              </a:spcBef>
            </a:pPr>
            <a:r>
              <a:rPr dirty="0" sz="1700" spc="-5">
                <a:latin typeface="Times New Roman"/>
                <a:cs typeface="Times New Roman"/>
              </a:rPr>
              <a:t>Developmental  </a:t>
            </a:r>
            <a:r>
              <a:rPr dirty="0" sz="1700" spc="-5">
                <a:latin typeface="Times New Roman"/>
                <a:cs typeface="Times New Roman"/>
              </a:rPr>
              <a:t>Psychology</a:t>
            </a:r>
            <a:endParaRPr sz="1700">
              <a:latin typeface="Times New Roman"/>
              <a:cs typeface="Times New Roman"/>
            </a:endParaRPr>
          </a:p>
          <a:p>
            <a:pPr marL="95885">
              <a:lnSpc>
                <a:spcPts val="1895"/>
              </a:lnSpc>
            </a:pPr>
            <a:r>
              <a:rPr dirty="0" sz="1700" spc="-5">
                <a:latin typeface="Times New Roman"/>
                <a:cs typeface="Times New Roman"/>
              </a:rPr>
              <a:t>(A study of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children)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4154" y="2846832"/>
            <a:ext cx="2171700" cy="10299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5885" marR="111125">
              <a:lnSpc>
                <a:spcPts val="1730"/>
              </a:lnSpc>
              <a:spcBef>
                <a:spcPts val="395"/>
              </a:spcBef>
            </a:pPr>
            <a:r>
              <a:rPr dirty="0" sz="1500" spc="-5">
                <a:latin typeface="Times New Roman"/>
                <a:cs typeface="Times New Roman"/>
              </a:rPr>
              <a:t>Life Span Developmental  Psychopathology</a:t>
            </a:r>
            <a:endParaRPr sz="1500">
              <a:latin typeface="Times New Roman"/>
              <a:cs typeface="Times New Roman"/>
            </a:endParaRPr>
          </a:p>
          <a:p>
            <a:pPr marL="95885">
              <a:lnSpc>
                <a:spcPts val="1639"/>
              </a:lnSpc>
            </a:pPr>
            <a:r>
              <a:rPr dirty="0" sz="1500" spc="-5">
                <a:latin typeface="Times New Roman"/>
                <a:cs typeface="Times New Roman"/>
              </a:rPr>
              <a:t>(A study across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whole</a:t>
            </a:r>
            <a:endParaRPr sz="1500">
              <a:latin typeface="Times New Roman"/>
              <a:cs typeface="Times New Roman"/>
            </a:endParaRPr>
          </a:p>
          <a:p>
            <a:pPr marL="95885">
              <a:lnSpc>
                <a:spcPts val="1764"/>
              </a:lnSpc>
            </a:pPr>
            <a:r>
              <a:rPr dirty="0" sz="1500">
                <a:latin typeface="Times New Roman"/>
                <a:cs typeface="Times New Roman"/>
              </a:rPr>
              <a:t>life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span)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6" y="914656"/>
            <a:ext cx="5880735" cy="77368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7620">
              <a:lnSpc>
                <a:spcPts val="1240"/>
              </a:lnSpc>
              <a:spcBef>
                <a:spcPts val="204"/>
              </a:spcBef>
            </a:pPr>
            <a:r>
              <a:rPr dirty="0" sz="1100" spc="-35">
                <a:latin typeface="Times New Roman"/>
                <a:cs typeface="Times New Roman"/>
              </a:rPr>
              <a:t>Ellis </a:t>
            </a:r>
            <a:r>
              <a:rPr dirty="0" sz="1100" spc="-20">
                <a:latin typeface="Times New Roman"/>
                <a:cs typeface="Times New Roman"/>
              </a:rPr>
              <a:t>posited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unhealthy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35">
                <a:latin typeface="Times New Roman"/>
                <a:cs typeface="Times New Roman"/>
              </a:rPr>
              <a:t>irrationality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self- </a:t>
            </a:r>
            <a:r>
              <a:rPr dirty="0" sz="1100" spc="-30">
                <a:latin typeface="Times New Roman"/>
                <a:cs typeface="Times New Roman"/>
              </a:rPr>
              <a:t>defeating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assumptions.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122555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afraid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camping </a:t>
            </a:r>
            <a:r>
              <a:rPr dirty="0" sz="1100" spc="-10">
                <a:latin typeface="Times New Roman"/>
                <a:cs typeface="Times New Roman"/>
              </a:rPr>
              <a:t>trip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familiar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territory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camping </a:t>
            </a:r>
            <a:r>
              <a:rPr dirty="0" sz="1100" spc="-15">
                <a:latin typeface="Times New Roman"/>
                <a:cs typeface="Times New Roman"/>
              </a:rPr>
              <a:t>trip,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25">
                <a:latin typeface="Times New Roman"/>
                <a:cs typeface="Times New Roman"/>
              </a:rPr>
              <a:t>irrational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fear.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70"/>
              </a:lnSpc>
              <a:buSzPct val="90909"/>
              <a:buAutoNum type="arabicPlain"/>
              <a:tabLst>
                <a:tab pos="122555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unwilling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40">
                <a:latin typeface="Times New Roman"/>
                <a:cs typeface="Times New Roman"/>
              </a:rPr>
              <a:t>game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you won’t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absolute </a:t>
            </a:r>
            <a:r>
              <a:rPr dirty="0" sz="1100" spc="-15">
                <a:latin typeface="Times New Roman"/>
                <a:cs typeface="Times New Roman"/>
              </a:rPr>
              <a:t>best </a:t>
            </a:r>
            <a:r>
              <a:rPr dirty="0" sz="1100" spc="-40">
                <a:latin typeface="Times New Roman"/>
                <a:cs typeface="Times New Roman"/>
              </a:rPr>
              <a:t>player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irrational.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5">
                <a:latin typeface="Times New Roman"/>
                <a:cs typeface="Times New Roman"/>
              </a:rPr>
              <a:t>Dog </a:t>
            </a:r>
            <a:r>
              <a:rPr dirty="0" sz="1100" spc="-30">
                <a:latin typeface="Times New Roman"/>
                <a:cs typeface="Times New Roman"/>
              </a:rPr>
              <a:t>lovers,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approached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dog, might </a:t>
            </a:r>
            <a:r>
              <a:rPr dirty="0" sz="1100" spc="-30">
                <a:latin typeface="Times New Roman"/>
                <a:cs typeface="Times New Roman"/>
              </a:rPr>
              <a:t>perceive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dog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attractiveness, </a:t>
            </a:r>
            <a:r>
              <a:rPr dirty="0" sz="1100" spc="-20">
                <a:latin typeface="Times New Roman"/>
                <a:cs typeface="Times New Roman"/>
              </a:rPr>
              <a:t>breed, </a:t>
            </a:r>
            <a:r>
              <a:rPr dirty="0" sz="1100" spc="-25">
                <a:latin typeface="Times New Roman"/>
                <a:cs typeface="Times New Roman"/>
              </a:rPr>
              <a:t>grooming,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posture. </a:t>
            </a:r>
            <a:r>
              <a:rPr dirty="0" sz="1100" spc="-25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dog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30">
                <a:latin typeface="Times New Roman"/>
                <a:cs typeface="Times New Roman"/>
              </a:rPr>
              <a:t>(an </a:t>
            </a:r>
            <a:r>
              <a:rPr dirty="0" sz="1100" spc="-40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dogs) have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narrow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dogs, </a:t>
            </a:r>
            <a:r>
              <a:rPr dirty="0" sz="1100" spc="-35">
                <a:latin typeface="Times New Roman"/>
                <a:cs typeface="Times New Roman"/>
              </a:rPr>
              <a:t>seeing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size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ferocity. They </a:t>
            </a:r>
            <a:r>
              <a:rPr dirty="0" sz="1100" spc="-25">
                <a:latin typeface="Times New Roman"/>
                <a:cs typeface="Times New Roman"/>
              </a:rPr>
              <a:t>never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dog’s  </a:t>
            </a:r>
            <a:r>
              <a:rPr dirty="0" sz="1100" spc="-35">
                <a:latin typeface="Times New Roman"/>
                <a:cs typeface="Times New Roman"/>
              </a:rPr>
              <a:t>tail </a:t>
            </a:r>
            <a:r>
              <a:rPr dirty="0" sz="1100" spc="-50">
                <a:latin typeface="Times New Roman"/>
                <a:cs typeface="Times New Roman"/>
              </a:rPr>
              <a:t>wagging;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">
                <a:latin typeface="Times New Roman"/>
                <a:cs typeface="Times New Roman"/>
              </a:rPr>
              <a:t>teeth </a:t>
            </a:r>
            <a:r>
              <a:rPr dirty="0" sz="1100" spc="-30">
                <a:latin typeface="Times New Roman"/>
                <a:cs typeface="Times New Roman"/>
              </a:rPr>
              <a:t>(Landau,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1980)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70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Consider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following 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cognitive influences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deleterious </a:t>
            </a:r>
            <a:r>
              <a:rPr dirty="0" sz="1100" spc="-40">
                <a:latin typeface="Times New Roman"/>
                <a:cs typeface="Times New Roman"/>
              </a:rPr>
              <a:t>anxiety. </a:t>
            </a:r>
            <a:r>
              <a:rPr dirty="0" sz="1100" spc="-50">
                <a:latin typeface="Times New Roman"/>
                <a:cs typeface="Times New Roman"/>
              </a:rPr>
              <a:t>Sam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40">
                <a:latin typeface="Times New Roman"/>
                <a:cs typeface="Times New Roman"/>
              </a:rPr>
              <a:t>waiting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pick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25">
                <a:latin typeface="Times New Roman"/>
                <a:cs typeface="Times New Roman"/>
              </a:rPr>
              <a:t>school. Most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0">
                <a:latin typeface="Times New Roman"/>
                <a:cs typeface="Times New Roman"/>
              </a:rPr>
              <a:t>already </a:t>
            </a:r>
            <a:r>
              <a:rPr dirty="0" sz="1100" spc="-20">
                <a:latin typeface="Times New Roman"/>
                <a:cs typeface="Times New Roman"/>
              </a:rPr>
              <a:t>gone </a:t>
            </a:r>
            <a:r>
              <a:rPr dirty="0" sz="1100" spc="-15">
                <a:latin typeface="Times New Roman"/>
                <a:cs typeface="Times New Roman"/>
              </a:rPr>
              <a:t>home. </a:t>
            </a:r>
            <a:r>
              <a:rPr dirty="0" sz="1100" spc="-50">
                <a:latin typeface="Times New Roman"/>
                <a:cs typeface="Times New Roman"/>
              </a:rPr>
              <a:t>Sam  </a:t>
            </a:r>
            <a:r>
              <a:rPr dirty="0" sz="1100" spc="-15">
                <a:latin typeface="Times New Roman"/>
                <a:cs typeface="Times New Roman"/>
              </a:rPr>
              <a:t>thinks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himself, </a:t>
            </a:r>
            <a:r>
              <a:rPr dirty="0" sz="1100" spc="-40">
                <a:latin typeface="Times New Roman"/>
                <a:cs typeface="Times New Roman"/>
              </a:rPr>
              <a:t>“Why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5">
                <a:latin typeface="Times New Roman"/>
                <a:cs typeface="Times New Roman"/>
              </a:rPr>
              <a:t>late?”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itself,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detrimental;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 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40">
                <a:latin typeface="Times New Roman"/>
                <a:cs typeface="Times New Roman"/>
              </a:rPr>
              <a:t>ask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15">
                <a:latin typeface="Times New Roman"/>
                <a:cs typeface="Times New Roman"/>
              </a:rPr>
              <a:t>and he continues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worry. </a:t>
            </a:r>
            <a:r>
              <a:rPr dirty="0" sz="1100" spc="-2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homework </a:t>
            </a:r>
            <a:r>
              <a:rPr dirty="0" sz="1100" spc="-25">
                <a:latin typeface="Times New Roman"/>
                <a:cs typeface="Times New Roman"/>
              </a:rPr>
              <a:t>assignment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talk </a:t>
            </a:r>
            <a:r>
              <a:rPr dirty="0" sz="1100" spc="-25">
                <a:latin typeface="Times New Roman"/>
                <a:cs typeface="Times New Roman"/>
              </a:rPr>
              <a:t>with friends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teachers,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 spc="-25">
                <a:latin typeface="Times New Roman"/>
                <a:cs typeface="Times New Roman"/>
              </a:rPr>
              <a:t>youngster </a:t>
            </a:r>
            <a:r>
              <a:rPr dirty="0" sz="1100" spc="-40">
                <a:latin typeface="Times New Roman"/>
                <a:cs typeface="Times New Roman"/>
              </a:rPr>
              <a:t>engages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task-  irrelevant </a:t>
            </a:r>
            <a:r>
              <a:rPr dirty="0" sz="1100" spc="-10">
                <a:latin typeface="Times New Roman"/>
                <a:cs typeface="Times New Roman"/>
              </a:rPr>
              <a:t>thought.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question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himself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she does </a:t>
            </a:r>
            <a:r>
              <a:rPr dirty="0" sz="1100" spc="5">
                <a:latin typeface="Times New Roman"/>
                <a:cs typeface="Times New Roman"/>
              </a:rPr>
              <a:t>not  </a:t>
            </a:r>
            <a:r>
              <a:rPr dirty="0" sz="1100" spc="-35">
                <a:latin typeface="Times New Roman"/>
                <a:cs typeface="Times New Roman"/>
              </a:rPr>
              <a:t>love </a:t>
            </a:r>
            <a:r>
              <a:rPr dirty="0" sz="1100" spc="-25">
                <a:latin typeface="Times New Roman"/>
                <a:cs typeface="Times New Roman"/>
              </a:rPr>
              <a:t>me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late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traffic </a:t>
            </a:r>
            <a:r>
              <a:rPr dirty="0" sz="1100" spc="-25">
                <a:latin typeface="Times New Roman"/>
                <a:cs typeface="Times New Roman"/>
              </a:rPr>
              <a:t>block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car </a:t>
            </a:r>
            <a:r>
              <a:rPr dirty="0" sz="1100" spc="-15">
                <a:latin typeface="Times New Roman"/>
                <a:cs typeface="Times New Roman"/>
              </a:rPr>
              <a:t>trouble.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45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multiple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multiple expressions.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discussed,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forces </a:t>
            </a:r>
            <a:r>
              <a:rPr dirty="0" sz="1100" spc="-15">
                <a:latin typeface="Times New Roman"/>
                <a:cs typeface="Times New Roman"/>
              </a:rPr>
              <a:t>interact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expressions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same. </a:t>
            </a:r>
            <a:r>
              <a:rPr dirty="0" sz="1100" spc="-15">
                <a:latin typeface="Times New Roman"/>
                <a:cs typeface="Times New Roman"/>
              </a:rPr>
              <a:t>Indeed, 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contemporary </a:t>
            </a:r>
            <a:r>
              <a:rPr dirty="0" sz="1100" spc="-35">
                <a:latin typeface="Times New Roman"/>
                <a:cs typeface="Times New Roman"/>
              </a:rPr>
              <a:t>classification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schemes.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Behavioral</a:t>
            </a:r>
            <a:r>
              <a:rPr dirty="0" sz="1100" spc="-5" b="1">
                <a:latin typeface="Times New Roman"/>
                <a:cs typeface="Times New Roman"/>
              </a:rPr>
              <a:t> Causes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explanations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emphasize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acquisition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responses.  </a:t>
            </a:r>
            <a:r>
              <a:rPr dirty="0" sz="1100" spc="-30">
                <a:latin typeface="Times New Roman"/>
                <a:cs typeface="Times New Roman"/>
              </a:rPr>
              <a:t>Behaviorists </a:t>
            </a:r>
            <a:r>
              <a:rPr dirty="0" sz="1100" spc="-15">
                <a:latin typeface="Times New Roman"/>
                <a:cs typeface="Times New Roman"/>
              </a:rPr>
              <a:t>hold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persons who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30">
                <a:latin typeface="Times New Roman"/>
                <a:cs typeface="Times New Roman"/>
              </a:rPr>
              <a:t>distressing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behave </a:t>
            </a:r>
            <a:r>
              <a:rPr dirty="0" sz="1100" spc="-20">
                <a:latin typeface="Times New Roman"/>
                <a:cs typeface="Times New Roman"/>
              </a:rPr>
              <a:t>in an </a:t>
            </a:r>
            <a:r>
              <a:rPr dirty="0" sz="1100" spc="-30">
                <a:latin typeface="Times New Roman"/>
                <a:cs typeface="Times New Roman"/>
              </a:rPr>
              <a:t>anxious  </a:t>
            </a:r>
            <a:r>
              <a:rPr dirty="0" sz="1100" spc="-15">
                <a:latin typeface="Times New Roman"/>
                <a:cs typeface="Times New Roman"/>
              </a:rPr>
              <a:t>manner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5">
                <a:latin typeface="Times New Roman"/>
                <a:cs typeface="Times New Roman"/>
              </a:rPr>
              <a:t>conditioning, </a:t>
            </a:r>
            <a:r>
              <a:rPr dirty="0" sz="1100" spc="-10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modeling.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00" i="1">
                <a:latin typeface="Times New Roman"/>
                <a:cs typeface="Times New Roman"/>
              </a:rPr>
              <a:t>Modeling,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observational </a:t>
            </a:r>
            <a:r>
              <a:rPr dirty="0" sz="1100" spc="-30">
                <a:latin typeface="Times New Roman"/>
                <a:cs typeface="Times New Roman"/>
              </a:rPr>
              <a:t>learning,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explanation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responses.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Unlike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conditioning, </a:t>
            </a:r>
            <a:r>
              <a:rPr dirty="0" sz="1100" spc="-30">
                <a:latin typeface="Times New Roman"/>
                <a:cs typeface="Times New Roman"/>
              </a:rPr>
              <a:t>modeling </a:t>
            </a:r>
            <a:r>
              <a:rPr dirty="0" sz="1100" spc="-15">
                <a:latin typeface="Times New Roman"/>
                <a:cs typeface="Times New Roman"/>
              </a:rPr>
              <a:t>produces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object. Thus, an 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can develop </a:t>
            </a:r>
            <a:r>
              <a:rPr dirty="0" sz="1100" spc="-20">
                <a:latin typeface="Times New Roman"/>
                <a:cs typeface="Times New Roman"/>
              </a:rPr>
              <a:t>an emotional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watching </a:t>
            </a:r>
            <a:r>
              <a:rPr dirty="0" sz="1100" spc="-15">
                <a:latin typeface="Times New Roman"/>
                <a:cs typeface="Times New Roman"/>
              </a:rPr>
              <a:t>someone </a:t>
            </a:r>
            <a:r>
              <a:rPr dirty="0" sz="1100" spc="-40">
                <a:latin typeface="Times New Roman"/>
                <a:cs typeface="Times New Roman"/>
              </a:rPr>
              <a:t>else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aversive </a:t>
            </a:r>
            <a:r>
              <a:rPr dirty="0" sz="1100" spc="-20">
                <a:latin typeface="Times New Roman"/>
                <a:cs typeface="Times New Roman"/>
              </a:rPr>
              <a:t>emotional  </a:t>
            </a:r>
            <a:r>
              <a:rPr dirty="0" sz="1100" spc="-15">
                <a:latin typeface="Times New Roman"/>
                <a:cs typeface="Times New Roman"/>
              </a:rPr>
              <a:t>condition.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Example.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An adolescent </a:t>
            </a:r>
            <a:r>
              <a:rPr dirty="0" sz="1100" spc="-30">
                <a:latin typeface="Times New Roman"/>
                <a:cs typeface="Times New Roman"/>
              </a:rPr>
              <a:t>boy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adolescent </a:t>
            </a:r>
            <a:r>
              <a:rPr dirty="0" sz="1100" spc="-45">
                <a:latin typeface="Times New Roman"/>
                <a:cs typeface="Times New Roman"/>
              </a:rPr>
              <a:t>girl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ridicule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peers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40">
                <a:latin typeface="Times New Roman"/>
                <a:cs typeface="Times New Roman"/>
              </a:rPr>
              <a:t>stay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10">
                <a:latin typeface="Times New Roman"/>
                <a:cs typeface="Times New Roman"/>
              </a:rPr>
              <a:t>from those 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peers </a:t>
            </a:r>
            <a:r>
              <a:rPr dirty="0" sz="1100" spc="-15">
                <a:latin typeface="Times New Roman"/>
                <a:cs typeface="Times New Roman"/>
              </a:rPr>
              <a:t>hoping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30">
                <a:latin typeface="Times New Roman"/>
                <a:cs typeface="Times New Roman"/>
              </a:rPr>
              <a:t>teasing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rejection.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didn’t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rejection </a:t>
            </a:r>
            <a:r>
              <a:rPr dirty="0" sz="1100" spc="-40">
                <a:latin typeface="Times New Roman"/>
                <a:cs typeface="Times New Roman"/>
              </a:rPr>
              <a:t>directly,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0">
                <a:latin typeface="Times New Roman"/>
                <a:cs typeface="Times New Roman"/>
              </a:rPr>
              <a:t>he  </a:t>
            </a:r>
            <a:r>
              <a:rPr dirty="0" sz="1100" spc="-20">
                <a:latin typeface="Times New Roman"/>
                <a:cs typeface="Times New Roman"/>
              </a:rPr>
              <a:t>observed it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0">
                <a:latin typeface="Times New Roman"/>
                <a:cs typeface="Times New Roman"/>
              </a:rPr>
              <a:t>vicarious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100" i="1">
                <a:latin typeface="Times New Roman"/>
                <a:cs typeface="Times New Roman"/>
              </a:rPr>
              <a:t>Therapies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122555" algn="l"/>
              </a:tabLst>
            </a:pPr>
            <a:r>
              <a:rPr dirty="0" sz="1100" spc="-40">
                <a:latin typeface="Times New Roman"/>
                <a:cs typeface="Times New Roman"/>
              </a:rPr>
              <a:t>Systematic </a:t>
            </a:r>
            <a:r>
              <a:rPr dirty="0" sz="1100" spc="-20">
                <a:latin typeface="Times New Roman"/>
                <a:cs typeface="Times New Roman"/>
              </a:rPr>
              <a:t>Desensitization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these 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emphasize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70"/>
              </a:lnSpc>
              <a:buSzPct val="90909"/>
              <a:buAutoNum type="arabicPlain"/>
              <a:tabLst>
                <a:tab pos="157480" algn="l"/>
              </a:tabLst>
            </a:pPr>
            <a:r>
              <a:rPr dirty="0" sz="1100" spc="-30">
                <a:latin typeface="Times New Roman"/>
                <a:cs typeface="Times New Roman"/>
              </a:rPr>
              <a:t>Rational </a:t>
            </a:r>
            <a:r>
              <a:rPr dirty="0" sz="1100" spc="-15">
                <a:latin typeface="Times New Roman"/>
                <a:cs typeface="Times New Roman"/>
              </a:rPr>
              <a:t>Emotive </a:t>
            </a:r>
            <a:r>
              <a:rPr dirty="0" sz="1100" spc="-3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modifying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irrational, </a:t>
            </a:r>
            <a:r>
              <a:rPr dirty="0" sz="1100" spc="-50">
                <a:latin typeface="Times New Roman"/>
                <a:cs typeface="Times New Roman"/>
              </a:rPr>
              <a:t>illogical </a:t>
            </a:r>
            <a:r>
              <a:rPr dirty="0" sz="1100" spc="-35">
                <a:latin typeface="Times New Roman"/>
                <a:cs typeface="Times New Roman"/>
              </a:rPr>
              <a:t>belief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3-A </a:t>
            </a:r>
            <a:r>
              <a:rPr dirty="0" sz="1100" spc="-30">
                <a:latin typeface="Times New Roman"/>
                <a:cs typeface="Times New Roman"/>
              </a:rPr>
              <a:t>paradoxical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25">
                <a:latin typeface="Times New Roman"/>
                <a:cs typeface="Times New Roman"/>
              </a:rPr>
              <a:t>encourages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intend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wish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exactly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feared.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7246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faint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examination </a:t>
            </a:r>
            <a:r>
              <a:rPr dirty="0" sz="1100" spc="-35">
                <a:latin typeface="Times New Roman"/>
                <a:cs typeface="Times New Roman"/>
              </a:rPr>
              <a:t>hall, you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faint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examination </a:t>
            </a:r>
            <a:r>
              <a:rPr dirty="0" sz="1100" spc="-40">
                <a:latin typeface="Times New Roman"/>
                <a:cs typeface="Times New Roman"/>
              </a:rPr>
              <a:t>hall.  </a:t>
            </a: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faint.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paradoxical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solve </a:t>
            </a:r>
            <a:r>
              <a:rPr dirty="0" sz="1100" spc="-15">
                <a:latin typeface="Times New Roman"/>
                <a:cs typeface="Times New Roman"/>
              </a:rPr>
              <a:t>their problems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10">
                <a:latin typeface="Times New Roman"/>
                <a:cs typeface="Times New Roman"/>
              </a:rPr>
              <a:t>them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maintain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they are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solve.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paradoxical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5">
                <a:latin typeface="Times New Roman"/>
                <a:cs typeface="Times New Roman"/>
              </a:rPr>
              <a:t>thus </a:t>
            </a:r>
            <a:r>
              <a:rPr dirty="0" sz="1100" spc="-25">
                <a:latin typeface="Times New Roman"/>
                <a:cs typeface="Times New Roman"/>
              </a:rPr>
              <a:t>provides </a:t>
            </a:r>
            <a:r>
              <a:rPr dirty="0" sz="1100" spc="-30">
                <a:latin typeface="Times New Roman"/>
                <a:cs typeface="Times New Roman"/>
              </a:rPr>
              <a:t>directives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-30">
                <a:latin typeface="Times New Roman"/>
                <a:cs typeface="Times New Roman"/>
              </a:rPr>
              <a:t>are 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45">
                <a:latin typeface="Times New Roman"/>
                <a:cs typeface="Times New Roman"/>
              </a:rPr>
              <a:t>give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15">
                <a:latin typeface="Times New Roman"/>
                <a:cs typeface="Times New Roman"/>
              </a:rPr>
              <a:t>their “problem- </a:t>
            </a:r>
            <a:r>
              <a:rPr dirty="0" sz="1100" spc="-30">
                <a:latin typeface="Times New Roman"/>
                <a:cs typeface="Times New Roman"/>
              </a:rPr>
              <a:t>maintaining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solutions”</a:t>
            </a:r>
            <a:r>
              <a:rPr dirty="0" sz="1100" spc="-20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458" y="779018"/>
            <a:ext cx="12623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91" y="1105921"/>
            <a:ext cx="5881370" cy="7806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ANXIETY </a:t>
            </a:r>
            <a:r>
              <a:rPr dirty="0" sz="1100" b="1">
                <a:latin typeface="Times New Roman"/>
                <a:cs typeface="Times New Roman"/>
              </a:rPr>
              <a:t>DISORDERS 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Before </a:t>
            </a:r>
            <a:r>
              <a:rPr dirty="0" sz="1100" spc="15">
                <a:latin typeface="Times New Roman"/>
                <a:cs typeface="Times New Roman"/>
              </a:rPr>
              <a:t>GAD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diagnosed,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met.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DSM-IV,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unrealistic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worry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minimum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six </a:t>
            </a:r>
            <a:r>
              <a:rPr dirty="0" sz="1100" spc="-15">
                <a:latin typeface="Times New Roman"/>
                <a:cs typeface="Times New Roman"/>
              </a:rPr>
              <a:t>months; </a:t>
            </a:r>
            <a:r>
              <a:rPr dirty="0" sz="1100" spc="-30">
                <a:latin typeface="Times New Roman"/>
                <a:cs typeface="Times New Roman"/>
              </a:rPr>
              <a:t>impulses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5">
                <a:latin typeface="Times New Roman"/>
                <a:cs typeface="Times New Roman"/>
              </a:rPr>
              <a:t>experienced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control; 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symptoms: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Restlessness,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edge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Easily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fatigued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Difficulty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concentrating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mind </a:t>
            </a:r>
            <a:r>
              <a:rPr dirty="0" sz="1100" spc="-35">
                <a:latin typeface="Times New Roman"/>
                <a:cs typeface="Times New Roman"/>
              </a:rPr>
              <a:t>going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blank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Irritability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5">
                <a:latin typeface="Times New Roman"/>
                <a:cs typeface="Times New Roman"/>
              </a:rPr>
              <a:t>Muscle</a:t>
            </a:r>
            <a:r>
              <a:rPr dirty="0" sz="1100" spc="-10">
                <a:latin typeface="Times New Roman"/>
                <a:cs typeface="Times New Roman"/>
              </a:rPr>
              <a:t> tension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disturbance </a:t>
            </a:r>
            <a:r>
              <a:rPr dirty="0" sz="1100" spc="-35">
                <a:latin typeface="Times New Roman"/>
                <a:cs typeface="Times New Roman"/>
              </a:rPr>
              <a:t>(difficulty </a:t>
            </a:r>
            <a:r>
              <a:rPr dirty="0" sz="1100" spc="-40">
                <a:latin typeface="Times New Roman"/>
                <a:cs typeface="Times New Roman"/>
              </a:rPr>
              <a:t>falling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staying </a:t>
            </a:r>
            <a:r>
              <a:rPr dirty="0" sz="1100" spc="-35">
                <a:latin typeface="Times New Roman"/>
                <a:cs typeface="Times New Roman"/>
              </a:rPr>
              <a:t>asleep,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restless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unsatisfying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sleep)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40">
                <a:latin typeface="Times New Roman"/>
                <a:cs typeface="Times New Roman"/>
              </a:rPr>
              <a:t>98.6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GAD </a:t>
            </a:r>
            <a:r>
              <a:rPr dirty="0" sz="1100" spc="-20">
                <a:latin typeface="Times New Roman"/>
                <a:cs typeface="Times New Roman"/>
              </a:rPr>
              <a:t>patients 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criterion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six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45">
                <a:latin typeface="Times New Roman"/>
                <a:cs typeface="Times New Roman"/>
              </a:rPr>
              <a:t>a large  </a:t>
            </a:r>
            <a:r>
              <a:rPr dirty="0" sz="1100" spc="-25">
                <a:latin typeface="Times New Roman"/>
                <a:cs typeface="Times New Roman"/>
              </a:rPr>
              <a:t>percentage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fulfill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criterion. </a:t>
            </a:r>
            <a:r>
              <a:rPr dirty="0" sz="1100" spc="-45">
                <a:latin typeface="Times New Roman"/>
                <a:cs typeface="Times New Roman"/>
              </a:rPr>
              <a:t>Raising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criterion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25">
                <a:latin typeface="Times New Roman"/>
                <a:cs typeface="Times New Roman"/>
              </a:rPr>
              <a:t>diagnostic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accuracy.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Treating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GAD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 indent="3492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Borkovec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35">
                <a:latin typeface="Times New Roman"/>
                <a:cs typeface="Times New Roman"/>
              </a:rPr>
              <a:t>colleagues </a:t>
            </a:r>
            <a:r>
              <a:rPr dirty="0" sz="1100" spc="-40">
                <a:latin typeface="Times New Roman"/>
                <a:cs typeface="Times New Roman"/>
              </a:rPr>
              <a:t>(1983)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provided some </a:t>
            </a:r>
            <a:r>
              <a:rPr dirty="0" sz="1100" spc="-20">
                <a:latin typeface="Times New Roman"/>
                <a:cs typeface="Times New Roman"/>
              </a:rPr>
              <a:t>interesting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clients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manage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worrying.</a:t>
            </a:r>
            <a:endParaRPr sz="1100">
              <a:latin typeface="Times New Roman"/>
              <a:cs typeface="Times New Roman"/>
            </a:endParaRPr>
          </a:p>
          <a:p>
            <a:pPr algn="just" marL="47625">
              <a:lnSpc>
                <a:spcPts val="1170"/>
              </a:lnSpc>
            </a:pPr>
            <a:r>
              <a:rPr dirty="0" sz="1100" spc="15">
                <a:latin typeface="Times New Roman"/>
                <a:cs typeface="Times New Roman"/>
              </a:rPr>
              <a:t>In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clients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reported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worry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consumed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approximately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50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each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day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caused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those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problems. During </a:t>
            </a:r>
            <a:r>
              <a:rPr dirty="0" sz="1100" spc="-20">
                <a:latin typeface="Times New Roman"/>
                <a:cs typeface="Times New Roman"/>
              </a:rPr>
              <a:t>an intervention,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clients participated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program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45">
                <a:latin typeface="Times New Roman"/>
                <a:cs typeface="Times New Roman"/>
              </a:rPr>
              <a:t>(1) </a:t>
            </a:r>
            <a:r>
              <a:rPr dirty="0" sz="1100" spc="-30">
                <a:latin typeface="Times New Roman"/>
                <a:cs typeface="Times New Roman"/>
              </a:rPr>
              <a:t>establishing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specified </a:t>
            </a:r>
            <a:r>
              <a:rPr dirty="0" sz="1100" spc="-15">
                <a:latin typeface="Times New Roman"/>
                <a:cs typeface="Times New Roman"/>
              </a:rPr>
              <a:t>half-hour period </a:t>
            </a:r>
            <a:r>
              <a:rPr dirty="0" sz="1100" spc="-35">
                <a:latin typeface="Times New Roman"/>
                <a:cs typeface="Times New Roman"/>
              </a:rPr>
              <a:t>(same place,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time)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35">
                <a:latin typeface="Times New Roman"/>
                <a:cs typeface="Times New Roman"/>
              </a:rPr>
              <a:t>worrying, </a:t>
            </a:r>
            <a:r>
              <a:rPr dirty="0" sz="1100" spc="-45">
                <a:latin typeface="Times New Roman"/>
                <a:cs typeface="Times New Roman"/>
              </a:rPr>
              <a:t>(2) </a:t>
            </a:r>
            <a:r>
              <a:rPr dirty="0" sz="1100" spc="-35">
                <a:latin typeface="Times New Roman"/>
                <a:cs typeface="Times New Roman"/>
              </a:rPr>
              <a:t>identifying negative </a:t>
            </a:r>
            <a:r>
              <a:rPr dirty="0" sz="1100" spc="-5">
                <a:latin typeface="Times New Roman"/>
                <a:cs typeface="Times New Roman"/>
              </a:rPr>
              <a:t>thoughts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task- relevant </a:t>
            </a:r>
            <a:r>
              <a:rPr dirty="0" sz="1100" spc="-15">
                <a:latin typeface="Times New Roman"/>
                <a:cs typeface="Times New Roman"/>
              </a:rPr>
              <a:t>thoughts, </a:t>
            </a:r>
            <a:r>
              <a:rPr dirty="0" sz="1100" spc="-45">
                <a:latin typeface="Times New Roman"/>
                <a:cs typeface="Times New Roman"/>
              </a:rPr>
              <a:t>(3) </a:t>
            </a:r>
            <a:r>
              <a:rPr dirty="0" sz="1100" spc="-10">
                <a:latin typeface="Times New Roman"/>
                <a:cs typeface="Times New Roman"/>
              </a:rPr>
              <a:t>postponing </a:t>
            </a:r>
            <a:r>
              <a:rPr dirty="0" sz="1100" spc="-35">
                <a:latin typeface="Times New Roman"/>
                <a:cs typeface="Times New Roman"/>
              </a:rPr>
              <a:t>worrying </a:t>
            </a:r>
            <a:r>
              <a:rPr dirty="0" sz="1100" spc="-25">
                <a:latin typeface="Times New Roman"/>
                <a:cs typeface="Times New Roman"/>
              </a:rPr>
              <a:t>until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allotted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(4),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35">
                <a:latin typeface="Times New Roman"/>
                <a:cs typeface="Times New Roman"/>
              </a:rPr>
              <a:t>worrying, </a:t>
            </a:r>
            <a:r>
              <a:rPr dirty="0" sz="1100" spc="-40">
                <a:latin typeface="Times New Roman"/>
                <a:cs typeface="Times New Roman"/>
              </a:rPr>
              <a:t>engaging </a:t>
            </a:r>
            <a:r>
              <a:rPr dirty="0" sz="1100" spc="-20">
                <a:latin typeface="Times New Roman"/>
                <a:cs typeface="Times New Roman"/>
              </a:rPr>
              <a:t>in intense </a:t>
            </a:r>
            <a:r>
              <a:rPr dirty="0" sz="1100" spc="-30">
                <a:latin typeface="Times New Roman"/>
                <a:cs typeface="Times New Roman"/>
              </a:rPr>
              <a:t>worry </a:t>
            </a:r>
            <a:r>
              <a:rPr dirty="0" sz="1100" spc="-15">
                <a:latin typeface="Times New Roman"/>
                <a:cs typeface="Times New Roman"/>
              </a:rPr>
              <a:t>and problem </a:t>
            </a:r>
            <a:r>
              <a:rPr dirty="0" sz="1100" spc="-35">
                <a:latin typeface="Times New Roman"/>
                <a:cs typeface="Times New Roman"/>
              </a:rPr>
              <a:t>solving.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40">
                <a:latin typeface="Times New Roman"/>
                <a:cs typeface="Times New Roman"/>
              </a:rPr>
              <a:t>weeks,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20">
                <a:latin typeface="Times New Roman"/>
                <a:cs typeface="Times New Roman"/>
              </a:rPr>
              <a:t>subjects showed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reduction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percentage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">
                <a:latin typeface="Times New Roman"/>
                <a:cs typeface="Times New Roman"/>
              </a:rPr>
              <a:t>spent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worrying.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Apparently,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providing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time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place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worrying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(stimulus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control)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reduces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detrimental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effects.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tied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objects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situations. </a:t>
            </a:r>
            <a:r>
              <a:rPr dirty="0" sz="1100" b="1">
                <a:latin typeface="Times New Roman"/>
                <a:cs typeface="Times New Roman"/>
              </a:rPr>
              <a:t>Phobias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intense, </a:t>
            </a:r>
            <a:r>
              <a:rPr dirty="0" sz="1100" spc="-15">
                <a:latin typeface="Times New Roman"/>
                <a:cs typeface="Times New Roman"/>
              </a:rPr>
              <a:t>recurrent, and </a:t>
            </a:r>
            <a:r>
              <a:rPr dirty="0" sz="1100" spc="-25">
                <a:latin typeface="Times New Roman"/>
                <a:cs typeface="Times New Roman"/>
              </a:rPr>
              <a:t>irrational </a:t>
            </a:r>
            <a:r>
              <a:rPr dirty="0" sz="1100" spc="-30">
                <a:latin typeface="Times New Roman"/>
                <a:cs typeface="Times New Roman"/>
              </a:rPr>
              <a:t>fears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disproportionate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 spc="-25">
                <a:latin typeface="Times New Roman"/>
                <a:cs typeface="Times New Roman"/>
              </a:rPr>
              <a:t>situation. </a:t>
            </a:r>
            <a:r>
              <a:rPr dirty="0" sz="1100" spc="-15" b="1">
                <a:latin typeface="Times New Roman"/>
                <a:cs typeface="Times New Roman"/>
              </a:rPr>
              <a:t>Claustrophobia,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closed </a:t>
            </a:r>
            <a:r>
              <a:rPr dirty="0" sz="1100" spc="-30">
                <a:latin typeface="Times New Roman"/>
                <a:cs typeface="Times New Roman"/>
              </a:rPr>
              <a:t>spaces,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">
                <a:latin typeface="Times New Roman"/>
                <a:cs typeface="Times New Roman"/>
              </a:rPr>
              <a:t>common 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phobia. </a:t>
            </a:r>
            <a:r>
              <a:rPr dirty="0" sz="1100" spc="-55">
                <a:latin typeface="Times New Roman"/>
                <a:cs typeface="Times New Roman"/>
              </a:rPr>
              <a:t>Small </a:t>
            </a:r>
            <a:r>
              <a:rPr dirty="0" sz="1100">
                <a:latin typeface="Times New Roman"/>
                <a:cs typeface="Times New Roman"/>
              </a:rPr>
              <a:t>room or </a:t>
            </a:r>
            <a:r>
              <a:rPr dirty="0" sz="1100" spc="-35">
                <a:latin typeface="Times New Roman"/>
                <a:cs typeface="Times New Roman"/>
              </a:rPr>
              <a:t>lift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discomfort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fire,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30">
                <a:latin typeface="Times New Roman"/>
                <a:cs typeface="Times New Roman"/>
              </a:rPr>
              <a:t>snakes,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small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enclosed </a:t>
            </a:r>
            <a:r>
              <a:rPr dirty="0" sz="1100" spc="-35">
                <a:latin typeface="Times New Roman"/>
                <a:cs typeface="Times New Roman"/>
              </a:rPr>
              <a:t>places. </a:t>
            </a:r>
            <a:r>
              <a:rPr dirty="0" sz="1100" spc="-25">
                <a:latin typeface="Times New Roman"/>
                <a:cs typeface="Times New Roman"/>
              </a:rPr>
              <a:t>Youngsters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known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avoid </a:t>
            </a:r>
            <a:r>
              <a:rPr dirty="0" sz="1100" spc="-45">
                <a:latin typeface="Times New Roman"/>
                <a:cs typeface="Times New Roman"/>
              </a:rPr>
              <a:t>walking </a:t>
            </a:r>
            <a:r>
              <a:rPr dirty="0" sz="1100" spc="-20">
                <a:latin typeface="Times New Roman"/>
                <a:cs typeface="Times New Roman"/>
              </a:rPr>
              <a:t>near an </a:t>
            </a:r>
            <a:r>
              <a:rPr dirty="0" sz="1100" spc="-15">
                <a:latin typeface="Times New Roman"/>
                <a:cs typeface="Times New Roman"/>
              </a:rPr>
              <a:t>abandoned </a:t>
            </a:r>
            <a:r>
              <a:rPr dirty="0" sz="1100" spc="-10">
                <a:latin typeface="Times New Roman"/>
                <a:cs typeface="Times New Roman"/>
              </a:rPr>
              <a:t>“haunted </a:t>
            </a:r>
            <a:r>
              <a:rPr dirty="0" sz="1100" spc="-20">
                <a:latin typeface="Times New Roman"/>
                <a:cs typeface="Times New Roman"/>
              </a:rPr>
              <a:t>house,”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college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40">
                <a:latin typeface="Times New Roman"/>
                <a:cs typeface="Times New Roman"/>
              </a:rPr>
              <a:t>biology </a:t>
            </a:r>
            <a:r>
              <a:rPr dirty="0" sz="1100" spc="-20">
                <a:latin typeface="Times New Roman"/>
                <a:cs typeface="Times New Roman"/>
              </a:rPr>
              <a:t>courses </a:t>
            </a:r>
            <a:r>
              <a:rPr dirty="0" sz="1100" spc="-25">
                <a:latin typeface="Times New Roman"/>
                <a:cs typeface="Times New Roman"/>
              </a:rPr>
              <a:t>because they are </a:t>
            </a:r>
            <a:r>
              <a:rPr dirty="0" sz="1100" spc="-35">
                <a:latin typeface="Times New Roman"/>
                <a:cs typeface="Times New Roman"/>
              </a:rPr>
              <a:t>uneasy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rumored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lab </a:t>
            </a:r>
            <a:r>
              <a:rPr dirty="0" sz="1100" spc="-25">
                <a:latin typeface="Times New Roman"/>
                <a:cs typeface="Times New Roman"/>
              </a:rPr>
              <a:t>work.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degree,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5">
                <a:latin typeface="Times New Roman"/>
                <a:cs typeface="Times New Roman"/>
              </a:rPr>
              <a:t>reactions </a:t>
            </a:r>
            <a:r>
              <a:rPr dirty="0" sz="1100" spc="-30">
                <a:latin typeface="Times New Roman"/>
                <a:cs typeface="Times New Roman"/>
              </a:rPr>
              <a:t>are irrational.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35">
                <a:latin typeface="Times New Roman"/>
                <a:cs typeface="Times New Roman"/>
              </a:rPr>
              <a:t>specifiable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reactions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—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 indent="3492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fears are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unreasonable,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work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phobic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stimulus.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Symptoms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headaches, </a:t>
            </a:r>
            <a:r>
              <a:rPr dirty="0" sz="1100" spc="-30">
                <a:latin typeface="Times New Roman"/>
                <a:cs typeface="Times New Roman"/>
              </a:rPr>
              <a:t>dizziness, </a:t>
            </a:r>
            <a:r>
              <a:rPr dirty="0" sz="1100" spc="-15">
                <a:latin typeface="Times New Roman"/>
                <a:cs typeface="Times New Roman"/>
              </a:rPr>
              <a:t>stomach </a:t>
            </a:r>
            <a:r>
              <a:rPr dirty="0" sz="1100" spc="-30">
                <a:latin typeface="Times New Roman"/>
                <a:cs typeface="Times New Roman"/>
              </a:rPr>
              <a:t>pains,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25">
                <a:latin typeface="Times New Roman"/>
                <a:cs typeface="Times New Roman"/>
              </a:rPr>
              <a:t>in association with </a:t>
            </a:r>
            <a:r>
              <a:rPr dirty="0" sz="1100" spc="-20">
                <a:latin typeface="Times New Roman"/>
                <a:cs typeface="Times New Roman"/>
              </a:rPr>
              <a:t>phobias. </a:t>
            </a:r>
            <a:r>
              <a:rPr dirty="0" sz="1100" spc="-40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self-confidence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mild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accompany 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conditions. </a:t>
            </a:r>
            <a:r>
              <a:rPr dirty="0" sz="1100" spc="-25">
                <a:latin typeface="Times New Roman"/>
                <a:cs typeface="Times New Roman"/>
              </a:rPr>
              <a:t>Fainting 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5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feared situation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object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blood),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reports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prevalent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once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thought.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5"/>
              </a:spcBef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phobias,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provoked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35">
                <a:latin typeface="Times New Roman"/>
                <a:cs typeface="Times New Roman"/>
              </a:rPr>
              <a:t>animals,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0">
                <a:latin typeface="Times New Roman"/>
                <a:cs typeface="Times New Roman"/>
              </a:rPr>
              <a:t>early </a:t>
            </a:r>
            <a:r>
              <a:rPr dirty="0" sz="1100" spc="-20">
                <a:latin typeface="Times New Roman"/>
                <a:cs typeface="Times New Roman"/>
              </a:rPr>
              <a:t>childhood,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0">
                <a:latin typeface="Times New Roman"/>
                <a:cs typeface="Times New Roman"/>
              </a:rPr>
              <a:t>phobic 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adolescence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adulthood.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5"/>
              </a:spcBef>
            </a:pPr>
            <a:r>
              <a:rPr dirty="0" sz="1150" spc="-25" b="1" i="1">
                <a:latin typeface="Times New Roman"/>
                <a:cs typeface="Times New Roman"/>
              </a:rPr>
              <a:t>Who </a:t>
            </a:r>
            <a:r>
              <a:rPr dirty="0" sz="1150" spc="-5" b="1" i="1">
                <a:latin typeface="Times New Roman"/>
                <a:cs typeface="Times New Roman"/>
              </a:rPr>
              <a:t>Is </a:t>
            </a:r>
            <a:r>
              <a:rPr dirty="0" sz="1150" spc="-15" b="1" i="1">
                <a:latin typeface="Times New Roman"/>
                <a:cs typeface="Times New Roman"/>
              </a:rPr>
              <a:t>Affected </a:t>
            </a:r>
            <a:r>
              <a:rPr dirty="0" sz="1150" spc="-10" b="1" i="1">
                <a:latin typeface="Times New Roman"/>
                <a:cs typeface="Times New Roman"/>
              </a:rPr>
              <a:t>with </a:t>
            </a:r>
            <a:r>
              <a:rPr dirty="0" sz="1150" spc="-25" b="1" i="1">
                <a:latin typeface="Times New Roman"/>
                <a:cs typeface="Times New Roman"/>
              </a:rPr>
              <a:t>Phobias?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most common of the </a:t>
            </a:r>
            <a:r>
              <a:rPr dirty="0" sz="1100" spc="-35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lifetime 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14.2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5">
                <a:latin typeface="Times New Roman"/>
                <a:cs typeface="Times New Roman"/>
              </a:rPr>
              <a:t>(Eaton, </a:t>
            </a:r>
            <a:r>
              <a:rPr dirty="0" sz="1100" spc="-15">
                <a:latin typeface="Times New Roman"/>
                <a:cs typeface="Times New Roman"/>
              </a:rPr>
              <a:t>Dryman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35">
                <a:latin typeface="Times New Roman"/>
                <a:cs typeface="Times New Roman"/>
              </a:rPr>
              <a:t>Weissman,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1991).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30">
                <a:latin typeface="Times New Roman"/>
                <a:cs typeface="Times New Roman"/>
              </a:rPr>
              <a:t>diagnostic criteria,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sampling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eight </a:t>
            </a:r>
            <a:r>
              <a:rPr dirty="0" sz="1100" spc="-5">
                <a:latin typeface="Times New Roman"/>
                <a:cs typeface="Times New Roman"/>
              </a:rPr>
              <a:t>thousand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non-</a:t>
            </a:r>
            <a:endParaRPr sz="1100">
              <a:latin typeface="Times New Roman"/>
              <a:cs typeface="Times New Roman"/>
            </a:endParaRPr>
          </a:p>
          <a:p>
            <a:pPr marL="12700" marR="8255" indent="-63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institutional </a:t>
            </a:r>
            <a:r>
              <a:rPr dirty="0" sz="1100" spc="-15">
                <a:latin typeface="Times New Roman"/>
                <a:cs typeface="Times New Roman"/>
              </a:rPr>
              <a:t>households, </a:t>
            </a:r>
            <a:r>
              <a:rPr dirty="0" sz="1100" spc="-45">
                <a:latin typeface="Times New Roman"/>
                <a:cs typeface="Times New Roman"/>
              </a:rPr>
              <a:t>Magee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associates </a:t>
            </a:r>
            <a:r>
              <a:rPr dirty="0" sz="1100" spc="-40">
                <a:latin typeface="Times New Roman"/>
                <a:cs typeface="Times New Roman"/>
              </a:rPr>
              <a:t>(1996)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30">
                <a:latin typeface="Times New Roman"/>
                <a:cs typeface="Times New Roman"/>
              </a:rPr>
              <a:t>lifetime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13.3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15">
                <a:latin typeface="Times New Roman"/>
                <a:cs typeface="Times New Roman"/>
              </a:rPr>
              <a:t>phobia, </a:t>
            </a:r>
            <a:r>
              <a:rPr dirty="0" sz="1100" spc="-40">
                <a:latin typeface="Times New Roman"/>
                <a:cs typeface="Times New Roman"/>
              </a:rPr>
              <a:t>11.3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phobia,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6.7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agoraphobia.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6" y="757682"/>
            <a:ext cx="5880100" cy="58508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6985">
              <a:lnSpc>
                <a:spcPts val="1240"/>
              </a:lnSpc>
              <a:spcBef>
                <a:spcPts val="204"/>
              </a:spcBef>
            </a:pPr>
            <a:r>
              <a:rPr dirty="0" sz="1100" spc="-5" b="1">
                <a:latin typeface="Times New Roman"/>
                <a:cs typeface="Times New Roman"/>
              </a:rPr>
              <a:t>Specific </a:t>
            </a:r>
            <a:r>
              <a:rPr dirty="0" sz="1100" b="1">
                <a:latin typeface="Times New Roman"/>
                <a:cs typeface="Times New Roman"/>
              </a:rPr>
              <a:t>(Simple) Phobias </a:t>
            </a:r>
            <a:r>
              <a:rPr dirty="0" sz="1100" spc="-4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pathological </a:t>
            </a:r>
            <a:r>
              <a:rPr dirty="0" sz="1100" spc="-40">
                <a:latin typeface="Times New Roman"/>
                <a:cs typeface="Times New Roman"/>
              </a:rPr>
              <a:t>(excessive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unrealistic)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specific animals, </a:t>
            </a:r>
            <a:r>
              <a:rPr dirty="0" sz="1100" spc="-25">
                <a:latin typeface="Times New Roman"/>
                <a:cs typeface="Times New Roman"/>
              </a:rPr>
              <a:t>objects,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35">
                <a:latin typeface="Times New Roman"/>
                <a:cs typeface="Times New Roman"/>
              </a:rPr>
              <a:t>examples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phobias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needles, </a:t>
            </a:r>
            <a:r>
              <a:rPr dirty="0" sz="1100" spc="-25">
                <a:latin typeface="Times New Roman"/>
                <a:cs typeface="Times New Roman"/>
              </a:rPr>
              <a:t>elevators, </a:t>
            </a:r>
            <a:r>
              <a:rPr dirty="0" sz="1100" spc="-30">
                <a:latin typeface="Times New Roman"/>
                <a:cs typeface="Times New Roman"/>
              </a:rPr>
              <a:t>dogs, snakes, </a:t>
            </a:r>
            <a:r>
              <a:rPr dirty="0" sz="1100" spc="-15">
                <a:latin typeface="Times New Roman"/>
                <a:cs typeface="Times New Roman"/>
              </a:rPr>
              <a:t>storms, blood, </a:t>
            </a:r>
            <a:r>
              <a:rPr dirty="0" sz="1100" spc="-20">
                <a:latin typeface="Times New Roman"/>
                <a:cs typeface="Times New Roman"/>
              </a:rPr>
              <a:t>dentists,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tightly </a:t>
            </a:r>
            <a:r>
              <a:rPr dirty="0" sz="1100" spc="-20">
                <a:latin typeface="Times New Roman"/>
                <a:cs typeface="Times New Roman"/>
              </a:rPr>
              <a:t>enclosed </a:t>
            </a:r>
            <a:r>
              <a:rPr dirty="0" sz="1100" spc="-25">
                <a:latin typeface="Times New Roman"/>
                <a:cs typeface="Times New Roman"/>
              </a:rPr>
              <a:t>spaces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1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reasonably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20">
                <a:latin typeface="Times New Roman"/>
                <a:cs typeface="Times New Roman"/>
              </a:rPr>
              <a:t>adjusted when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directly  </a:t>
            </a:r>
            <a:r>
              <a:rPr dirty="0" sz="1100" spc="-30">
                <a:latin typeface="Times New Roman"/>
                <a:cs typeface="Times New Roman"/>
              </a:rPr>
              <a:t>faced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30">
                <a:latin typeface="Times New Roman"/>
                <a:cs typeface="Times New Roman"/>
              </a:rPr>
              <a:t>stimulus,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25">
                <a:latin typeface="Times New Roman"/>
                <a:cs typeface="Times New Roman"/>
              </a:rPr>
              <a:t>anticipatory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0">
                <a:latin typeface="Times New Roman"/>
                <a:cs typeface="Times New Roman"/>
              </a:rPr>
              <a:t>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impending 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force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confrontation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object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fear.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phobic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actually 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5">
                <a:latin typeface="Times New Roman"/>
                <a:cs typeface="Times New Roman"/>
              </a:rPr>
              <a:t>stimulus,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40">
                <a:latin typeface="Times New Roman"/>
                <a:cs typeface="Times New Roman"/>
              </a:rPr>
              <a:t>invariably </a:t>
            </a:r>
            <a:r>
              <a:rPr dirty="0" sz="1100" spc="-20">
                <a:latin typeface="Times New Roman"/>
                <a:cs typeface="Times New Roman"/>
              </a:rPr>
              <a:t>an intense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ts val="1240"/>
              </a:lnSpc>
              <a:spcBef>
                <a:spcPts val="25"/>
              </a:spcBef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needle </a:t>
            </a:r>
            <a:r>
              <a:rPr dirty="0" sz="1100" spc="-15">
                <a:latin typeface="Times New Roman"/>
                <a:cs typeface="Times New Roman"/>
              </a:rPr>
              <a:t>phobia who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needle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35">
                <a:latin typeface="Times New Roman"/>
                <a:cs typeface="Times New Roman"/>
              </a:rPr>
              <a:t>sweating,  difficulty </a:t>
            </a:r>
            <a:r>
              <a:rPr dirty="0" sz="1100" spc="-25">
                <a:latin typeface="Times New Roman"/>
                <a:cs typeface="Times New Roman"/>
              </a:rPr>
              <a:t>breathing,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racing </a:t>
            </a:r>
            <a:r>
              <a:rPr dirty="0" sz="1100" spc="-20">
                <a:latin typeface="Times New Roman"/>
                <a:cs typeface="Times New Roman"/>
              </a:rPr>
              <a:t>heart.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phobic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viewed as </a:t>
            </a:r>
            <a:r>
              <a:rPr dirty="0" sz="1100" spc="-20">
                <a:latin typeface="Times New Roman"/>
                <a:cs typeface="Times New Roman"/>
              </a:rPr>
              <a:t>powerful </a:t>
            </a:r>
            <a:r>
              <a:rPr dirty="0" sz="1100" spc="-25">
                <a:latin typeface="Times New Roman"/>
                <a:cs typeface="Times New Roman"/>
              </a:rPr>
              <a:t>indeed,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example  illustrates.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 experiment </a:t>
            </a:r>
            <a:r>
              <a:rPr dirty="0" sz="1100" spc="-10">
                <a:latin typeface="Times New Roman"/>
                <a:cs typeface="Times New Roman"/>
              </a:rPr>
              <a:t>conducted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Netherlands. </a:t>
            </a:r>
            <a:r>
              <a:rPr dirty="0" sz="1100" spc="-25">
                <a:latin typeface="Times New Roman"/>
                <a:cs typeface="Times New Roman"/>
              </a:rPr>
              <a:t>Women with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shown </a:t>
            </a:r>
            <a:r>
              <a:rPr dirty="0" sz="1100" spc="-30">
                <a:latin typeface="Times New Roman"/>
                <a:cs typeface="Times New Roman"/>
              </a:rPr>
              <a:t>various, </a:t>
            </a:r>
            <a:r>
              <a:rPr dirty="0" sz="1100" spc="-40">
                <a:latin typeface="Times New Roman"/>
                <a:cs typeface="Times New Roman"/>
              </a:rPr>
              <a:t>slides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30">
                <a:latin typeface="Times New Roman"/>
                <a:cs typeface="Times New Roman"/>
              </a:rPr>
              <a:t>stimuli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given  </a:t>
            </a:r>
            <a:r>
              <a:rPr dirty="0" sz="1100" spc="-40">
                <a:latin typeface="Times New Roman"/>
                <a:cs typeface="Times New Roman"/>
              </a:rPr>
              <a:t>very  </a:t>
            </a:r>
            <a:r>
              <a:rPr dirty="0" sz="1100" spc="-35">
                <a:latin typeface="Times New Roman"/>
                <a:cs typeface="Times New Roman"/>
              </a:rPr>
              <a:t>mild  </a:t>
            </a:r>
            <a:r>
              <a:rPr dirty="0" sz="1100" spc="-20">
                <a:latin typeface="Times New Roman"/>
                <a:cs typeface="Times New Roman"/>
              </a:rPr>
              <a:t>shock. 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30">
                <a:latin typeface="Times New Roman"/>
                <a:cs typeface="Times New Roman"/>
              </a:rPr>
              <a:t>stimuli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15">
                <a:latin typeface="Times New Roman"/>
                <a:cs typeface="Times New Roman"/>
              </a:rPr>
              <a:t>discomfort, </a:t>
            </a:r>
            <a:r>
              <a:rPr dirty="0" sz="1100" spc="-25">
                <a:latin typeface="Times New Roman"/>
                <a:cs typeface="Times New Roman"/>
              </a:rPr>
              <a:t>they are routinely avoided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faced </a:t>
            </a:r>
            <a:r>
              <a:rPr dirty="0" sz="1100" spc="-35">
                <a:latin typeface="Times New Roman"/>
                <a:cs typeface="Times New Roman"/>
              </a:rPr>
              <a:t>directly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endured.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Social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Phobias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93700"/>
              </a:lnSpc>
              <a:spcBef>
                <a:spcPts val="45"/>
              </a:spcBef>
            </a:pPr>
            <a:r>
              <a:rPr dirty="0" sz="1100" spc="-25" i="1">
                <a:latin typeface="Times New Roman"/>
                <a:cs typeface="Times New Roman"/>
              </a:rPr>
              <a:t>It </a:t>
            </a:r>
            <a:r>
              <a:rPr dirty="0" sz="1100" spc="-120" i="1">
                <a:latin typeface="Times New Roman"/>
                <a:cs typeface="Times New Roman"/>
              </a:rPr>
              <a:t>refers </a:t>
            </a:r>
            <a:r>
              <a:rPr dirty="0" sz="1100" spc="-100" i="1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being </a:t>
            </a:r>
            <a:r>
              <a:rPr dirty="0" sz="1100" spc="-30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perform </a:t>
            </a:r>
            <a:r>
              <a:rPr dirty="0" sz="1100" spc="-10">
                <a:latin typeface="Times New Roman"/>
                <a:cs typeface="Times New Roman"/>
              </a:rPr>
              <a:t>before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audience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produce some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almost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us.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5">
                <a:latin typeface="Times New Roman"/>
                <a:cs typeface="Times New Roman"/>
              </a:rPr>
              <a:t>thought of </a:t>
            </a:r>
            <a:r>
              <a:rPr dirty="0" sz="1100" spc="-30">
                <a:latin typeface="Times New Roman"/>
                <a:cs typeface="Times New Roman"/>
              </a:rPr>
              <a:t>having </a:t>
            </a:r>
            <a:r>
              <a:rPr dirty="0" sz="1100" spc="-15">
                <a:latin typeface="Times New Roman"/>
                <a:cs typeface="Times New Roman"/>
              </a:rPr>
              <a:t>nothing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saying </a:t>
            </a:r>
            <a:r>
              <a:rPr dirty="0" sz="1100" spc="-15">
                <a:latin typeface="Times New Roman"/>
                <a:cs typeface="Times New Roman"/>
              </a:rPr>
              <a:t>something inappropriate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25">
                <a:latin typeface="Times New Roman"/>
                <a:cs typeface="Times New Roman"/>
              </a:rPr>
              <a:t>self-conscious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nervous. These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normal, </a:t>
            </a: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 spc="-30">
                <a:latin typeface="Times New Roman"/>
                <a:cs typeface="Times New Roman"/>
              </a:rPr>
              <a:t>fears. </a:t>
            </a: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phobias,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in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situation 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scrutiny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related 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acting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60">
                <a:latin typeface="Times New Roman"/>
                <a:cs typeface="Times New Roman"/>
              </a:rPr>
              <a:t>will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humiliating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embarrassing.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self-focus </a:t>
            </a:r>
            <a:r>
              <a:rPr dirty="0" sz="1100" spc="-30">
                <a:latin typeface="Times New Roman"/>
                <a:cs typeface="Times New Roman"/>
              </a:rPr>
              <a:t>increases,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anticipation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5">
                <a:latin typeface="Times New Roman"/>
                <a:cs typeface="Times New Roman"/>
              </a:rPr>
              <a:t>(Woody, </a:t>
            </a:r>
            <a:r>
              <a:rPr dirty="0" sz="1100" spc="-40">
                <a:latin typeface="Times New Roman"/>
                <a:cs typeface="Times New Roman"/>
              </a:rPr>
              <a:t>1996).  </a:t>
            </a:r>
            <a:r>
              <a:rPr dirty="0" sz="1100" spc="-15">
                <a:latin typeface="Times New Roman"/>
                <a:cs typeface="Times New Roman"/>
              </a:rPr>
              <a:t>Phobic and </a:t>
            </a:r>
            <a:r>
              <a:rPr dirty="0" sz="1100" spc="-10">
                <a:latin typeface="Times New Roman"/>
                <a:cs typeface="Times New Roman"/>
              </a:rPr>
              <a:t>non-phobic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comparable concerns,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intensity, </a:t>
            </a:r>
            <a:r>
              <a:rPr dirty="0" sz="1100" spc="-25">
                <a:latin typeface="Times New Roman"/>
                <a:cs typeface="Times New Roman"/>
              </a:rPr>
              <a:t>extremeness,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irrationality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set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15">
                <a:latin typeface="Times New Roman"/>
                <a:cs typeface="Times New Roman"/>
              </a:rPr>
              <a:t>apart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0">
                <a:latin typeface="Times New Roman"/>
                <a:cs typeface="Times New Roman"/>
              </a:rPr>
              <a:t>non-phobic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counterparts.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Examples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5">
                <a:latin typeface="Times New Roman"/>
                <a:cs typeface="Times New Roman"/>
              </a:rPr>
              <a:t>irrational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eating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public </a:t>
            </a:r>
            <a:r>
              <a:rPr dirty="0" sz="1100" spc="-35">
                <a:latin typeface="Times New Roman"/>
                <a:cs typeface="Times New Roman"/>
              </a:rPr>
              <a:t>places, using </a:t>
            </a:r>
            <a:r>
              <a:rPr dirty="0" sz="1100" spc="-30">
                <a:latin typeface="Times New Roman"/>
                <a:cs typeface="Times New Roman"/>
              </a:rPr>
              <a:t>public </a:t>
            </a:r>
            <a:r>
              <a:rPr dirty="0" sz="1100" spc="-15">
                <a:latin typeface="Times New Roman"/>
                <a:cs typeface="Times New Roman"/>
              </a:rPr>
              <a:t>restrooms,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speaking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front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large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phobic,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5">
                <a:latin typeface="Times New Roman"/>
                <a:cs typeface="Times New Roman"/>
              </a:rPr>
              <a:t>experiences marked 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anticipating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15">
                <a:latin typeface="Times New Roman"/>
                <a:cs typeface="Times New Roman"/>
              </a:rPr>
              <a:t>and therefore </a:t>
            </a:r>
            <a:r>
              <a:rPr dirty="0" sz="1100" spc="-50">
                <a:latin typeface="Times New Roman"/>
                <a:cs typeface="Times New Roman"/>
              </a:rPr>
              <a:t>usually </a:t>
            </a:r>
            <a:r>
              <a:rPr dirty="0" sz="1100" spc="-30">
                <a:latin typeface="Times New Roman"/>
                <a:cs typeface="Times New Roman"/>
              </a:rPr>
              <a:t>avoids it.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25">
                <a:latin typeface="Times New Roman"/>
                <a:cs typeface="Times New Roman"/>
              </a:rPr>
              <a:t>interferes with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15">
                <a:latin typeface="Times New Roman"/>
                <a:cs typeface="Times New Roman"/>
              </a:rPr>
              <a:t>routine and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potentially </a:t>
            </a:r>
            <a:r>
              <a:rPr dirty="0" sz="1100" spc="-20">
                <a:latin typeface="Times New Roman"/>
                <a:cs typeface="Times New Roman"/>
              </a:rPr>
              <a:t>ruin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career.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Agoraphobia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114" i="1">
                <a:latin typeface="Times New Roman"/>
                <a:cs typeface="Times New Roman"/>
              </a:rPr>
              <a:t>agoraphobia,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derived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0">
                <a:latin typeface="Times New Roman"/>
                <a:cs typeface="Times New Roman"/>
              </a:rPr>
              <a:t>Greek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 spc="-120" i="1">
                <a:latin typeface="Times New Roman"/>
                <a:cs typeface="Times New Roman"/>
              </a:rPr>
              <a:t>agora, </a:t>
            </a:r>
            <a:r>
              <a:rPr dirty="0" sz="1100" spc="-30">
                <a:latin typeface="Times New Roman"/>
                <a:cs typeface="Times New Roman"/>
              </a:rPr>
              <a:t>meaning marketplace, </a:t>
            </a:r>
            <a:r>
              <a:rPr dirty="0" sz="1100" spc="-45">
                <a:latin typeface="Times New Roman"/>
                <a:cs typeface="Times New Roman"/>
              </a:rPr>
              <a:t>was originally </a:t>
            </a:r>
            <a:r>
              <a:rPr dirty="0" sz="1100" spc="-25">
                <a:latin typeface="Times New Roman"/>
                <a:cs typeface="Times New Roman"/>
              </a:rPr>
              <a:t>used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pathological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open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public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places.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present, </a:t>
            </a:r>
            <a:r>
              <a:rPr dirty="0" sz="1100" spc="-20">
                <a:latin typeface="Times New Roman"/>
                <a:cs typeface="Times New Roman"/>
              </a:rPr>
              <a:t>agoraphobia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alone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in public </a:t>
            </a:r>
            <a:r>
              <a:rPr dirty="0" sz="1100" spc="-35">
                <a:latin typeface="Times New Roman"/>
                <a:cs typeface="Times New Roman"/>
              </a:rPr>
              <a:t>places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0">
                <a:latin typeface="Times New Roman"/>
                <a:cs typeface="Times New Roman"/>
              </a:rPr>
              <a:t>escape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readily available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panic attack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fears would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30">
                <a:latin typeface="Times New Roman"/>
                <a:cs typeface="Times New Roman"/>
              </a:rPr>
              <a:t>overwhelming.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agoraphobic </a:t>
            </a:r>
            <a:r>
              <a:rPr dirty="0" sz="1100" spc="-25">
                <a:latin typeface="Times New Roman"/>
                <a:cs typeface="Times New Roman"/>
              </a:rPr>
              <a:t>might experience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25">
                <a:latin typeface="Times New Roman"/>
                <a:cs typeface="Times New Roman"/>
              </a:rPr>
              <a:t>fear in </a:t>
            </a:r>
            <a:r>
              <a:rPr dirty="0" sz="1100" spc="-15">
                <a:latin typeface="Times New Roman"/>
                <a:cs typeface="Times New Roman"/>
              </a:rPr>
              <a:t>shopping </a:t>
            </a:r>
            <a:r>
              <a:rPr dirty="0" sz="1100" spc="-40">
                <a:latin typeface="Times New Roman"/>
                <a:cs typeface="Times New Roman"/>
              </a:rPr>
              <a:t>malls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holidays,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20">
                <a:latin typeface="Times New Roman"/>
                <a:cs typeface="Times New Roman"/>
              </a:rPr>
              <a:t>crowds at </a:t>
            </a:r>
            <a:r>
              <a:rPr dirty="0" sz="1100" spc="-15">
                <a:latin typeface="Times New Roman"/>
                <a:cs typeface="Times New Roman"/>
              </a:rPr>
              <a:t>concerts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sports </a:t>
            </a:r>
            <a:r>
              <a:rPr dirty="0" sz="1100" spc="-20">
                <a:latin typeface="Times New Roman"/>
                <a:cs typeface="Times New Roman"/>
              </a:rPr>
              <a:t>events,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 tunnels, </a:t>
            </a:r>
            <a:r>
              <a:rPr dirty="0" sz="1100" spc="-30">
                <a:latin typeface="Times New Roman"/>
                <a:cs typeface="Times New Roman"/>
              </a:rPr>
              <a:t>bridges,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public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transport.</a:t>
            </a:r>
            <a:endParaRPr sz="1100">
              <a:latin typeface="Times New Roman"/>
              <a:cs typeface="Times New Roman"/>
            </a:endParaRPr>
          </a:p>
          <a:p>
            <a:pPr algn="just" marL="47625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Agoraphobia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within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interrelated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overlapping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cluster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phobias,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phobia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cars, </a:t>
            </a:r>
            <a:r>
              <a:rPr dirty="0" sz="1100" spc="-25">
                <a:latin typeface="Times New Roman"/>
                <a:cs typeface="Times New Roman"/>
              </a:rPr>
              <a:t>buses, </a:t>
            </a:r>
            <a:r>
              <a:rPr dirty="0" sz="1100" spc="-30">
                <a:latin typeface="Times New Roman"/>
                <a:cs typeface="Times New Roman"/>
              </a:rPr>
              <a:t>planes,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trains. </a:t>
            </a:r>
            <a:r>
              <a:rPr dirty="0" sz="1100" spc="-45">
                <a:latin typeface="Times New Roman"/>
                <a:cs typeface="Times New Roman"/>
              </a:rPr>
              <a:t>As a </a:t>
            </a:r>
            <a:r>
              <a:rPr dirty="0" sz="1100" spc="-20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agoraphobia,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sufferer </a:t>
            </a:r>
            <a:r>
              <a:rPr dirty="0" sz="1100" spc="-20">
                <a:latin typeface="Times New Roman"/>
                <a:cs typeface="Times New Roman"/>
              </a:rPr>
              <a:t>restricts </a:t>
            </a:r>
            <a:r>
              <a:rPr dirty="0" sz="1100" spc="-30">
                <a:latin typeface="Times New Roman"/>
                <a:cs typeface="Times New Roman"/>
              </a:rPr>
              <a:t>travel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companion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home.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22376" y="6762750"/>
          <a:ext cx="4766310" cy="236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/>
                <a:gridCol w="2671445"/>
              </a:tblGrid>
              <a:tr h="289559">
                <a:tc>
                  <a:txBody>
                    <a:bodyPr/>
                    <a:lstStyle/>
                    <a:p>
                      <a:pPr marL="4445">
                        <a:lnSpc>
                          <a:spcPts val="1205"/>
                        </a:lnSpc>
                      </a:pP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Label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05"/>
                        </a:lnSpc>
                      </a:pPr>
                      <a:r>
                        <a:rPr dirty="0" sz="1100" spc="-30" b="1">
                          <a:latin typeface="Times New Roman"/>
                          <a:cs typeface="Times New Roman"/>
                        </a:rPr>
                        <a:t>Fear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Agoraphobia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45"/>
                        </a:lnSpc>
                      </a:pPr>
                      <a:r>
                        <a:rPr dirty="0" sz="1100" spc="5"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places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Aichmophobia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245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Pointed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objects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Algophobia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24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Pain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Arachnophobia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245"/>
                        </a:lnSpc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Spiders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Astraphobia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Storms;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thunder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lightning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Claustrophobia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4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Closed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spaces;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confinement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Hydrophobia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4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Water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111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179575" y="790194"/>
          <a:ext cx="4766310" cy="147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/>
                <a:gridCol w="2671445"/>
              </a:tblGrid>
              <a:tr h="290321">
                <a:tc>
                  <a:txBody>
                    <a:bodyPr/>
                    <a:lstStyle/>
                    <a:p>
                      <a:pPr marL="4445">
                        <a:lnSpc>
                          <a:spcPts val="120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Nyctophobia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0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Darkness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Ophidiophobia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Snakes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5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Pyrophobia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24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Fire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Thanatophobia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Death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321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Xenophobia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24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Strangers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176019" y="2391412"/>
            <a:ext cx="5881370" cy="66363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Phobias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55">
                <a:latin typeface="Times New Roman"/>
                <a:cs typeface="Times New Roman"/>
              </a:rPr>
              <a:t>ways,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various models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psychopathology. 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25">
                <a:latin typeface="Times New Roman"/>
                <a:cs typeface="Times New Roman"/>
              </a:rPr>
              <a:t>explanation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expressed </a:t>
            </a:r>
            <a:r>
              <a:rPr dirty="0" sz="1100" spc="-15">
                <a:latin typeface="Times New Roman"/>
                <a:cs typeface="Times New Roman"/>
              </a:rPr>
              <a:t>toward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phobic  </a:t>
            </a:r>
            <a:r>
              <a:rPr dirty="0" sz="1100" spc="-20">
                <a:latin typeface="Times New Roman"/>
                <a:cs typeface="Times New Roman"/>
              </a:rPr>
              <a:t>object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45">
                <a:latin typeface="Times New Roman"/>
                <a:cs typeface="Times New Roman"/>
              </a:rPr>
              <a:t>is actually </a:t>
            </a:r>
            <a:r>
              <a:rPr dirty="0" sz="1100" spc="-25">
                <a:latin typeface="Times New Roman"/>
                <a:cs typeface="Times New Roman"/>
              </a:rPr>
              <a:t>displacement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internal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900"/>
              </a:lnSpc>
            </a:pP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perspective, </a:t>
            </a:r>
            <a:r>
              <a:rPr dirty="0" sz="1100" spc="-10">
                <a:latin typeface="Times New Roman"/>
                <a:cs typeface="Times New Roman"/>
              </a:rPr>
              <a:t>then,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snake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snakes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>
                <a:latin typeface="Times New Roman"/>
                <a:cs typeface="Times New Roman"/>
              </a:rPr>
              <a:t>other  </a:t>
            </a:r>
            <a:r>
              <a:rPr dirty="0" sz="1100" spc="-35">
                <a:latin typeface="Times New Roman"/>
                <a:cs typeface="Times New Roman"/>
              </a:rPr>
              <a:t>underlying </a:t>
            </a:r>
            <a:r>
              <a:rPr dirty="0" sz="1100" spc="-40">
                <a:latin typeface="Times New Roman"/>
                <a:cs typeface="Times New Roman"/>
              </a:rPr>
              <a:t>anxiety.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seen </a:t>
            </a:r>
            <a:r>
              <a:rPr dirty="0" sz="1100" spc="-35">
                <a:latin typeface="Times New Roman"/>
                <a:cs typeface="Times New Roman"/>
              </a:rPr>
              <a:t>as having </a:t>
            </a:r>
            <a:r>
              <a:rPr dirty="0" sz="1100" spc="-25">
                <a:latin typeface="Times New Roman"/>
                <a:cs typeface="Times New Roman"/>
              </a:rPr>
              <a:t>arisen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0">
                <a:latin typeface="Times New Roman"/>
                <a:cs typeface="Times New Roman"/>
              </a:rPr>
              <a:t>lacks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this  </a:t>
            </a:r>
            <a:r>
              <a:rPr dirty="0" sz="1100" spc="-30">
                <a:latin typeface="Times New Roman"/>
                <a:cs typeface="Times New Roman"/>
              </a:rPr>
              <a:t>underlying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uses displacement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defense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mechanism.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30">
                <a:latin typeface="Times New Roman"/>
                <a:cs typeface="Times New Roman"/>
              </a:rPr>
              <a:t>Some evidence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15">
                <a:latin typeface="Times New Roman"/>
                <a:cs typeface="Times New Roman"/>
              </a:rPr>
              <a:t>predisposition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exists </a:t>
            </a:r>
            <a:r>
              <a:rPr dirty="0" sz="1100" spc="-20">
                <a:latin typeface="Times New Roman"/>
                <a:cs typeface="Times New Roman"/>
              </a:rPr>
              <a:t>(Torgersen, </a:t>
            </a:r>
            <a:r>
              <a:rPr dirty="0" sz="1100" spc="-40">
                <a:latin typeface="Times New Roman"/>
                <a:cs typeface="Times New Roman"/>
              </a:rPr>
              <a:t>1983). </a:t>
            </a: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35">
                <a:latin typeface="Times New Roman"/>
                <a:cs typeface="Times New Roman"/>
              </a:rPr>
              <a:t>regarding 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relevant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eating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public, being 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work), </a:t>
            </a:r>
            <a:r>
              <a:rPr dirty="0" sz="1100" spc="-25">
                <a:latin typeface="Times New Roman"/>
                <a:cs typeface="Times New Roman"/>
              </a:rPr>
              <a:t>monozygotic twins 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0">
                <a:latin typeface="Times New Roman"/>
                <a:cs typeface="Times New Roman"/>
              </a:rPr>
              <a:t>alike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dizygotic </a:t>
            </a:r>
            <a:r>
              <a:rPr dirty="0" sz="1100" spc="-30">
                <a:latin typeface="Times New Roman"/>
                <a:cs typeface="Times New Roman"/>
              </a:rPr>
              <a:t>twins. Second, </a:t>
            </a:r>
            <a:r>
              <a:rPr dirty="0" sz="1100" spc="-15">
                <a:latin typeface="Times New Roman"/>
                <a:cs typeface="Times New Roman"/>
              </a:rPr>
              <a:t>parents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who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diagnosed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are themselves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25">
                <a:latin typeface="Times New Roman"/>
                <a:cs typeface="Times New Roman"/>
              </a:rPr>
              <a:t>Although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findings suggest </a:t>
            </a:r>
            <a:r>
              <a:rPr dirty="0" sz="1100" spc="-5">
                <a:latin typeface="Times New Roman"/>
                <a:cs typeface="Times New Roman"/>
              </a:rPr>
              <a:t>that the pattern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learned.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agoraphobia </a:t>
            </a:r>
            <a:r>
              <a:rPr dirty="0" sz="1100" spc="-45">
                <a:latin typeface="Times New Roman"/>
                <a:cs typeface="Times New Roman"/>
              </a:rPr>
              <a:t>specifically </a:t>
            </a:r>
            <a:r>
              <a:rPr dirty="0" sz="1100" spc="-30">
                <a:latin typeface="Times New Roman"/>
                <a:cs typeface="Times New Roman"/>
              </a:rPr>
              <a:t>includes cognitive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behavioral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 algn="just" marL="927100" indent="-229870">
              <a:lnSpc>
                <a:spcPts val="1240"/>
              </a:lnSpc>
              <a:buFont typeface="Courier New"/>
              <a:buChar char="o"/>
              <a:tabLst>
                <a:tab pos="92773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agoraphobia.</a:t>
            </a:r>
            <a:endParaRPr sz="1100">
              <a:latin typeface="Times New Roman"/>
              <a:cs typeface="Times New Roman"/>
            </a:endParaRPr>
          </a:p>
          <a:p>
            <a:pPr algn="just" marL="927100" marR="7620" indent="-229235">
              <a:lnSpc>
                <a:spcPts val="1240"/>
              </a:lnSpc>
              <a:spcBef>
                <a:spcPts val="70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agoraphobia </a:t>
            </a:r>
            <a:r>
              <a:rPr dirty="0" sz="1100" spc="-15">
                <a:latin typeface="Times New Roman"/>
                <a:cs typeface="Times New Roman"/>
              </a:rPr>
              <a:t>hold </a:t>
            </a:r>
            <a:r>
              <a:rPr dirty="0" sz="1100" spc="-30">
                <a:latin typeface="Times New Roman"/>
                <a:cs typeface="Times New Roman"/>
              </a:rPr>
              <a:t>biased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expectations;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expect </a:t>
            </a:r>
            <a:r>
              <a:rPr dirty="0" sz="1100" spc="-20">
                <a:latin typeface="Times New Roman"/>
                <a:cs typeface="Times New Roman"/>
              </a:rPr>
              <a:t>unwanted  emotional </a:t>
            </a:r>
            <a:r>
              <a:rPr dirty="0" sz="1100" spc="-30">
                <a:latin typeface="Times New Roman"/>
                <a:cs typeface="Times New Roman"/>
              </a:rPr>
              <a:t>arousal, are </a:t>
            </a:r>
            <a:r>
              <a:rPr dirty="0" sz="1100" spc="-40">
                <a:latin typeface="Times New Roman"/>
                <a:cs typeface="Times New Roman"/>
              </a:rPr>
              <a:t>overly </a:t>
            </a:r>
            <a:r>
              <a:rPr dirty="0" sz="1100" spc="-25">
                <a:latin typeface="Times New Roman"/>
                <a:cs typeface="Times New Roman"/>
              </a:rPr>
              <a:t>alert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cues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signal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highly </a:t>
            </a:r>
            <a:r>
              <a:rPr dirty="0" sz="1100" spc="-15">
                <a:latin typeface="Times New Roman"/>
                <a:cs typeface="Times New Roman"/>
              </a:rPr>
              <a:t>motivated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40">
                <a:latin typeface="Times New Roman"/>
                <a:cs typeface="Times New Roman"/>
              </a:rPr>
              <a:t>anxiety- </a:t>
            </a:r>
            <a:r>
              <a:rPr dirty="0" sz="1100" spc="-20">
                <a:latin typeface="Times New Roman"/>
                <a:cs typeface="Times New Roman"/>
              </a:rPr>
              <a:t>provoking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stimuli.</a:t>
            </a:r>
            <a:endParaRPr sz="1100">
              <a:latin typeface="Times New Roman"/>
              <a:cs typeface="Times New Roman"/>
            </a:endParaRPr>
          </a:p>
          <a:p>
            <a:pPr algn="just" marL="927100" indent="-229235">
              <a:lnSpc>
                <a:spcPts val="1165"/>
              </a:lnSpc>
              <a:buFont typeface="Courier New"/>
              <a:buChar char="o"/>
              <a:tabLst>
                <a:tab pos="927735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25">
                <a:latin typeface="Times New Roman"/>
                <a:cs typeface="Times New Roman"/>
              </a:rPr>
              <a:t>with agoraphobia,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unwillingness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master</a:t>
            </a:r>
            <a:endParaRPr sz="1100">
              <a:latin typeface="Times New Roman"/>
              <a:cs typeface="Times New Roman"/>
            </a:endParaRPr>
          </a:p>
          <a:p>
            <a:pPr algn="just" marL="9271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stressful situations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Treating</a:t>
            </a:r>
            <a:r>
              <a:rPr dirty="0" sz="1100" b="1">
                <a:latin typeface="Times New Roman"/>
                <a:cs typeface="Times New Roman"/>
              </a:rPr>
              <a:t> Phobias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4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phobias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5">
                <a:latin typeface="Times New Roman"/>
                <a:cs typeface="Times New Roman"/>
              </a:rPr>
              <a:t>successfully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b="1">
                <a:latin typeface="Times New Roman"/>
                <a:cs typeface="Times New Roman"/>
              </a:rPr>
              <a:t>systematic desensitization</a:t>
            </a:r>
            <a:r>
              <a:rPr dirty="0" sz="1100">
                <a:latin typeface="Times New Roman"/>
                <a:cs typeface="Times New Roman"/>
              </a:rPr>
              <a:t>,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5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paired 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relaxation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imagined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(or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real)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scenes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involving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client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anxiety-producing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situations</a:t>
            </a:r>
            <a:r>
              <a:rPr dirty="0" sz="1100" spc="-20" b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40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desensitization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Joseph </a:t>
            </a:r>
            <a:r>
              <a:rPr dirty="0" sz="1100" spc="-30">
                <a:latin typeface="Times New Roman"/>
                <a:cs typeface="Times New Roman"/>
              </a:rPr>
              <a:t>Wolpe </a:t>
            </a:r>
            <a:r>
              <a:rPr dirty="0" sz="1100" spc="-45" i="1">
                <a:latin typeface="Times New Roman"/>
                <a:cs typeface="Times New Roman"/>
              </a:rPr>
              <a:t>(1995,</a:t>
            </a:r>
            <a:r>
              <a:rPr dirty="0" sz="1100" spc="75" i="1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1982).where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associations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replaced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newer,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adaptive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ones.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15">
                <a:latin typeface="Times New Roman"/>
                <a:cs typeface="Times New Roman"/>
              </a:rPr>
              <a:t>treatments,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flooding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desensitization,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clients’ </a:t>
            </a:r>
            <a:r>
              <a:rPr dirty="0" sz="1100" spc="-50">
                <a:latin typeface="Times New Roman"/>
                <a:cs typeface="Times New Roman"/>
              </a:rPr>
              <a:t>newly  </a:t>
            </a:r>
            <a:r>
              <a:rPr dirty="0" sz="1100" spc="-30">
                <a:latin typeface="Times New Roman"/>
                <a:cs typeface="Times New Roman"/>
              </a:rPr>
              <a:t>acquired knowledge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manage </a:t>
            </a:r>
            <a:r>
              <a:rPr dirty="0" sz="1100" spc="-40">
                <a:latin typeface="Times New Roman"/>
                <a:cs typeface="Times New Roman"/>
              </a:rPr>
              <a:t>anxiety. </a:t>
            </a: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clients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accept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ability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once-feared </a:t>
            </a:r>
            <a:r>
              <a:rPr dirty="0" sz="1100" spc="-25">
                <a:latin typeface="Times New Roman"/>
                <a:cs typeface="Times New Roman"/>
              </a:rPr>
              <a:t>situations, </a:t>
            </a:r>
            <a:r>
              <a:rPr dirty="0" sz="1100" spc="-40">
                <a:latin typeface="Times New Roman"/>
                <a:cs typeface="Times New Roman"/>
              </a:rPr>
              <a:t>self-efficacy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remains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0">
                <a:latin typeface="Times New Roman"/>
                <a:cs typeface="Times New Roman"/>
              </a:rPr>
              <a:t>newly  </a:t>
            </a:r>
            <a:r>
              <a:rPr dirty="0" sz="1100" spc="-30">
                <a:latin typeface="Times New Roman"/>
                <a:cs typeface="Times New Roman"/>
              </a:rPr>
              <a:t>acquired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mastery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15">
                <a:latin typeface="Times New Roman"/>
                <a:cs typeface="Times New Roman"/>
              </a:rPr>
              <a:t>prior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phobia.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paraphrase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familiar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maxim: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Nothing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succeeds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like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belief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success.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Panic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term </a:t>
            </a:r>
            <a:r>
              <a:rPr dirty="0" sz="1100" spc="-110" i="1">
                <a:latin typeface="Times New Roman"/>
                <a:cs typeface="Times New Roman"/>
              </a:rPr>
              <a:t>panic </a:t>
            </a:r>
            <a:r>
              <a:rPr dirty="0" sz="1100" spc="-25">
                <a:latin typeface="Times New Roman"/>
                <a:cs typeface="Times New Roman"/>
              </a:rPr>
              <a:t>originated with </a:t>
            </a:r>
            <a:r>
              <a:rPr dirty="0" sz="1100" spc="-20">
                <a:latin typeface="Times New Roman"/>
                <a:cs typeface="Times New Roman"/>
              </a:rPr>
              <a:t>Pan,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Greek </a:t>
            </a:r>
            <a:r>
              <a:rPr dirty="0" sz="1100" spc="-20">
                <a:latin typeface="Times New Roman"/>
                <a:cs typeface="Times New Roman"/>
              </a:rPr>
              <a:t>god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5">
                <a:latin typeface="Times New Roman"/>
                <a:cs typeface="Times New Roman"/>
              </a:rPr>
              <a:t>said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happy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60">
                <a:latin typeface="Times New Roman"/>
                <a:cs typeface="Times New Roman"/>
              </a:rPr>
              <a:t>ugly </a:t>
            </a:r>
            <a:r>
              <a:rPr dirty="0" sz="1100" spc="-35">
                <a:latin typeface="Times New Roman"/>
                <a:cs typeface="Times New Roman"/>
              </a:rPr>
              <a:t>man: </a:t>
            </a:r>
            <a:r>
              <a:rPr dirty="0" sz="1100" spc="5">
                <a:latin typeface="Times New Roman"/>
                <a:cs typeface="Times New Roman"/>
              </a:rPr>
              <a:t>He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horns, </a:t>
            </a:r>
            <a:r>
              <a:rPr dirty="0" sz="1100" spc="-30">
                <a:latin typeface="Times New Roman"/>
                <a:cs typeface="Times New Roman"/>
              </a:rPr>
              <a:t>ears,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legs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goat.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bad </a:t>
            </a:r>
            <a:r>
              <a:rPr dirty="0" sz="1100" spc="-10">
                <a:latin typeface="Times New Roman"/>
                <a:cs typeface="Times New Roman"/>
              </a:rPr>
              <a:t>mood,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enjoyed </a:t>
            </a:r>
            <a:r>
              <a:rPr dirty="0" sz="1100" spc="-35">
                <a:latin typeface="Times New Roman"/>
                <a:cs typeface="Times New Roman"/>
              </a:rPr>
              <a:t>scaring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25">
                <a:latin typeface="Times New Roman"/>
                <a:cs typeface="Times New Roman"/>
              </a:rPr>
              <a:t>travelers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0">
                <a:latin typeface="Times New Roman"/>
                <a:cs typeface="Times New Roman"/>
              </a:rPr>
              <a:t>hence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word  </a:t>
            </a:r>
            <a:r>
              <a:rPr dirty="0" sz="1100" spc="-114" i="1">
                <a:latin typeface="Times New Roman"/>
                <a:cs typeface="Times New Roman"/>
              </a:rPr>
              <a:t>panic </a:t>
            </a:r>
            <a:r>
              <a:rPr dirty="0" sz="1100" spc="-50">
                <a:latin typeface="Times New Roman"/>
                <a:cs typeface="Times New Roman"/>
              </a:rPr>
              <a:t>(Ley, </a:t>
            </a:r>
            <a:r>
              <a:rPr dirty="0" sz="1100" spc="-40">
                <a:latin typeface="Times New Roman"/>
                <a:cs typeface="Times New Roman"/>
              </a:rPr>
              <a:t>1987). </a:t>
            </a:r>
            <a:r>
              <a:rPr dirty="0" sz="1100" spc="-25">
                <a:latin typeface="Times New Roman"/>
                <a:cs typeface="Times New Roman"/>
              </a:rPr>
              <a:t>Experiences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panic 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until  </a:t>
            </a:r>
            <a:r>
              <a:rPr dirty="0" sz="1100" spc="-30">
                <a:latin typeface="Times New Roman"/>
                <a:cs typeface="Times New Roman"/>
              </a:rPr>
              <a:t>recently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consistency </a:t>
            </a:r>
            <a:r>
              <a:rPr dirty="0" sz="1100" spc="-25">
                <a:latin typeface="Times New Roman"/>
                <a:cs typeface="Times New Roman"/>
              </a:rPr>
              <a:t>in research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practice </a:t>
            </a:r>
            <a:r>
              <a:rPr dirty="0" sz="1100" spc="-35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identification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20">
                <a:latin typeface="Times New Roman"/>
                <a:cs typeface="Times New Roman"/>
              </a:rPr>
              <a:t>disorder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separate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3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vulnerable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5" b="1">
                <a:latin typeface="Times New Roman"/>
                <a:cs typeface="Times New Roman"/>
              </a:rPr>
              <a:t>panic </a:t>
            </a:r>
            <a:r>
              <a:rPr dirty="0" sz="1100" spc="-10" b="1">
                <a:latin typeface="Times New Roman"/>
                <a:cs typeface="Times New Roman"/>
              </a:rPr>
              <a:t>attacks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5">
                <a:latin typeface="Times New Roman"/>
                <a:cs typeface="Times New Roman"/>
              </a:rPr>
              <a:t>discrete instances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discomfort. </a:t>
            </a:r>
            <a:r>
              <a:rPr dirty="0" sz="1100" spc="-25">
                <a:latin typeface="Times New Roman"/>
                <a:cs typeface="Times New Roman"/>
              </a:rPr>
              <a:t>Panic attacks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unexpected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predictable </a:t>
            </a:r>
            <a:r>
              <a:rPr dirty="0" sz="1100" spc="-10">
                <a:latin typeface="Times New Roman"/>
                <a:cs typeface="Times New Roman"/>
              </a:rPr>
              <a:t>context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40">
                <a:latin typeface="Times New Roman"/>
                <a:cs typeface="Times New Roman"/>
              </a:rPr>
              <a:t>immediately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0">
                <a:latin typeface="Times New Roman"/>
                <a:cs typeface="Times New Roman"/>
              </a:rPr>
              <a:t>reactions; 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2254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evaluation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scrutiny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55">
                <a:latin typeface="Times New Roman"/>
                <a:cs typeface="Times New Roman"/>
              </a:rPr>
              <a:t>ways,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differentiated </a:t>
            </a:r>
            <a:r>
              <a:rPr dirty="0" sz="1100" spc="-5">
                <a:latin typeface="Times New Roman"/>
                <a:cs typeface="Times New Roman"/>
              </a:rPr>
              <a:t>from 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phobia 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phobia,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5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situational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determinants.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600"/>
              </a:lnSpc>
            </a:pPr>
            <a:r>
              <a:rPr dirty="0" sz="1150" spc="-25" b="1" i="1">
                <a:latin typeface="Times New Roman"/>
                <a:cs typeface="Times New Roman"/>
              </a:rPr>
              <a:t>Who </a:t>
            </a:r>
            <a:r>
              <a:rPr dirty="0" sz="1150" spc="-5" b="1" i="1">
                <a:latin typeface="Times New Roman"/>
                <a:cs typeface="Times New Roman"/>
              </a:rPr>
              <a:t>Is </a:t>
            </a:r>
            <a:r>
              <a:rPr dirty="0" sz="1150" spc="-15" b="1" i="1">
                <a:latin typeface="Times New Roman"/>
                <a:cs typeface="Times New Roman"/>
              </a:rPr>
              <a:t>Affected </a:t>
            </a:r>
            <a:r>
              <a:rPr dirty="0" sz="1150" spc="-10" b="1" i="1">
                <a:latin typeface="Times New Roman"/>
                <a:cs typeface="Times New Roman"/>
              </a:rPr>
              <a:t>with </a:t>
            </a:r>
            <a:r>
              <a:rPr dirty="0" sz="1150" spc="-25" b="1" i="1">
                <a:latin typeface="Times New Roman"/>
                <a:cs typeface="Times New Roman"/>
              </a:rPr>
              <a:t>Panic Disorder? </a:t>
            </a:r>
            <a:r>
              <a:rPr dirty="0" sz="1100" spc="-25">
                <a:latin typeface="Times New Roman"/>
                <a:cs typeface="Times New Roman"/>
              </a:rPr>
              <a:t>Panic attacks </a:t>
            </a:r>
            <a:r>
              <a:rPr dirty="0" sz="1100" spc="-20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panic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they are also </a:t>
            </a:r>
            <a:r>
              <a:rPr dirty="0" sz="1100" spc="-20">
                <a:latin typeface="Times New Roman"/>
                <a:cs typeface="Times New Roman"/>
              </a:rPr>
              <a:t>sometimes 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phobias, substance-abuse disorder,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mild </a:t>
            </a:r>
            <a:r>
              <a:rPr dirty="0" sz="1100" spc="-20">
                <a:latin typeface="Times New Roman"/>
                <a:cs typeface="Times New Roman"/>
              </a:rPr>
              <a:t>depression.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20">
                <a:latin typeface="Times New Roman"/>
                <a:cs typeface="Times New Roman"/>
              </a:rPr>
              <a:t>researchers  </a:t>
            </a:r>
            <a:r>
              <a:rPr dirty="0" sz="1100" spc="-25">
                <a:latin typeface="Times New Roman"/>
                <a:cs typeface="Times New Roman"/>
              </a:rPr>
              <a:t>interviewed </a:t>
            </a:r>
            <a:r>
              <a:rPr dirty="0" sz="1100" spc="-40">
                <a:latin typeface="Times New Roman"/>
                <a:cs typeface="Times New Roman"/>
              </a:rPr>
              <a:t>1,306 </a:t>
            </a:r>
            <a:r>
              <a:rPr dirty="0" sz="1100" spc="-25">
                <a:latin typeface="Times New Roman"/>
                <a:cs typeface="Times New Roman"/>
              </a:rPr>
              <a:t>residents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San </a:t>
            </a:r>
            <a:r>
              <a:rPr dirty="0" sz="1100" spc="-15">
                <a:latin typeface="Times New Roman"/>
                <a:cs typeface="Times New Roman"/>
              </a:rPr>
              <a:t>Antonio, </a:t>
            </a:r>
            <a:r>
              <a:rPr dirty="0" sz="1100" spc="-30">
                <a:latin typeface="Times New Roman"/>
                <a:cs typeface="Times New Roman"/>
              </a:rPr>
              <a:t>Texas,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40" i="1">
                <a:latin typeface="Times New Roman"/>
                <a:cs typeface="Times New Roman"/>
              </a:rPr>
              <a:t>5.6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30">
                <a:latin typeface="Times New Roman"/>
                <a:cs typeface="Times New Roman"/>
              </a:rPr>
              <a:t>attacks, </a:t>
            </a:r>
            <a:r>
              <a:rPr dirty="0" sz="1100" spc="5">
                <a:latin typeface="Times New Roman"/>
                <a:cs typeface="Times New Roman"/>
              </a:rPr>
              <a:t>but  </a:t>
            </a:r>
            <a:r>
              <a:rPr dirty="0" sz="1100" spc="-40">
                <a:latin typeface="Times New Roman"/>
                <a:cs typeface="Times New Roman"/>
              </a:rPr>
              <a:t>only 3.8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10">
                <a:latin typeface="Times New Roman"/>
                <a:cs typeface="Times New Roman"/>
              </a:rPr>
              <a:t>met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panic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occurs at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twice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panic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men.  However, research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Australia </a:t>
            </a:r>
            <a:r>
              <a:rPr dirty="0" sz="1100" spc="-20">
                <a:latin typeface="Times New Roman"/>
                <a:cs typeface="Times New Roman"/>
              </a:rPr>
              <a:t>determined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onset, </a:t>
            </a:r>
            <a:r>
              <a:rPr dirty="0" sz="1100" spc="-20">
                <a:latin typeface="Times New Roman"/>
                <a:cs typeface="Times New Roman"/>
              </a:rPr>
              <a:t>cognition,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duration,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40">
                <a:latin typeface="Times New Roman"/>
                <a:cs typeface="Times New Roman"/>
              </a:rPr>
              <a:t>male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female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panic attacks (Oei,  </a:t>
            </a:r>
            <a:r>
              <a:rPr dirty="0" sz="1100" spc="-35">
                <a:latin typeface="Times New Roman"/>
                <a:cs typeface="Times New Roman"/>
              </a:rPr>
              <a:t>Wanstall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20">
                <a:latin typeface="Times New Roman"/>
                <a:cs typeface="Times New Roman"/>
              </a:rPr>
              <a:t>Evans,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1990).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112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22376" y="2833115"/>
          <a:ext cx="4757420" cy="3961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3450"/>
              </a:tblGrid>
              <a:tr h="242316">
                <a:tc>
                  <a:txBody>
                    <a:bodyPr/>
                    <a:lstStyle/>
                    <a:p>
                      <a:pPr marL="4445">
                        <a:lnSpc>
                          <a:spcPts val="120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Palpitations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pounding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heart,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accelerated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dirty="0" sz="11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rate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Sweating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Trembling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1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shaking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4.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Sensations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shortness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breath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Feeling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choking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Chest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pain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discomfort,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Nausea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abdominal</a:t>
                      </a:r>
                      <a:r>
                        <a:rPr dirty="0" sz="11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distress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Feeling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dizzy,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unsteady,</a:t>
                      </a:r>
                      <a:r>
                        <a:rPr dirty="0" sz="11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lightheaded,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955">
                <a:tc>
                  <a:txBody>
                    <a:bodyPr/>
                    <a:lstStyle/>
                    <a:p>
                      <a:pPr marL="4445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Derealization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(feelings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unreality)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depersonalization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(feeling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detached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from 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oneself)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10.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losing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control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going</a:t>
                      </a:r>
                      <a:r>
                        <a:rPr dirty="0" sz="11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crazy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11.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dying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12.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Numbness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tingling</a:t>
                      </a:r>
                      <a:r>
                        <a:rPr dirty="0" sz="11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sensations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4445">
                        <a:lnSpc>
                          <a:spcPts val="1245"/>
                        </a:lnSpc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13.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Chills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hot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flashes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309">
                <a:tc>
                  <a:txBody>
                    <a:bodyPr/>
                    <a:lstStyle/>
                    <a:p>
                      <a:pPr algn="just" marL="4445">
                        <a:lnSpc>
                          <a:spcPts val="1240"/>
                        </a:lnSpc>
                        <a:spcBef>
                          <a:spcPts val="35"/>
                        </a:spcBef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Source: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Adapted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DSM-1V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Reprinted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with permission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1100" spc="-85" i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10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0" i="1">
                          <a:latin typeface="Times New Roman"/>
                          <a:cs typeface="Times New Roman"/>
                        </a:rPr>
                        <a:t>Diagnostic </a:t>
                      </a:r>
                      <a:r>
                        <a:rPr dirty="0" sz="1100" spc="-95" i="1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1100" spc="-75" i="1">
                          <a:latin typeface="Times New Roman"/>
                          <a:cs typeface="Times New Roman"/>
                        </a:rPr>
                        <a:t>Statistical </a:t>
                      </a:r>
                      <a:r>
                        <a:rPr dirty="0" sz="1100" spc="-80" i="1">
                          <a:latin typeface="Times New Roman"/>
                          <a:cs typeface="Times New Roman"/>
                        </a:rPr>
                        <a:t>Manual </a:t>
                      </a:r>
                      <a:r>
                        <a:rPr dirty="0" sz="1100" spc="-120" i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80" i="1">
                          <a:latin typeface="Times New Roman"/>
                          <a:cs typeface="Times New Roman"/>
                        </a:rPr>
                        <a:t>Mental </a:t>
                      </a:r>
                      <a:r>
                        <a:rPr dirty="0" sz="1100" spc="-100" i="1">
                          <a:latin typeface="Times New Roman"/>
                          <a:cs typeface="Times New Roman"/>
                        </a:rPr>
                        <a:t>Disorders,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Fourth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Edition,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Copyright 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@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1994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American  Psychiatric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Association.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18819" y="6763004"/>
            <a:ext cx="5880100" cy="239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5" b="1">
                <a:latin typeface="Times New Roman"/>
                <a:cs typeface="Times New Roman"/>
              </a:rPr>
              <a:t>Are </a:t>
            </a:r>
            <a:r>
              <a:rPr dirty="0" sz="1100" b="1">
                <a:latin typeface="Times New Roman"/>
                <a:cs typeface="Times New Roman"/>
              </a:rPr>
              <a:t>Panic </a:t>
            </a:r>
            <a:r>
              <a:rPr dirty="0" sz="1100" spc="-20" b="1">
                <a:latin typeface="Times New Roman"/>
                <a:cs typeface="Times New Roman"/>
              </a:rPr>
              <a:t>Attacks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Biological?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panic attacks </a:t>
            </a:r>
            <a:r>
              <a:rPr dirty="0" sz="1100" spc="-40">
                <a:latin typeface="Times New Roman"/>
                <a:cs typeface="Times New Roman"/>
              </a:rPr>
              <a:t>specifically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35">
                <a:latin typeface="Times New Roman"/>
                <a:cs typeface="Times New Roman"/>
              </a:rPr>
              <a:t>biological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factors?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ct val="93900"/>
              </a:lnSpc>
            </a:pPr>
            <a:r>
              <a:rPr dirty="0" sz="1100">
                <a:latin typeface="Times New Roman"/>
                <a:cs typeface="Times New Roman"/>
              </a:rPr>
              <a:t>Proponents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cite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showing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10">
                <a:latin typeface="Times New Roman"/>
                <a:cs typeface="Times New Roman"/>
              </a:rPr>
              <a:t>responded </a:t>
            </a:r>
            <a:r>
              <a:rPr dirty="0" sz="1100" spc="-35">
                <a:latin typeface="Times New Roman"/>
                <a:cs typeface="Times New Roman"/>
              </a:rPr>
              <a:t>distinctively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“challenges”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faced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laboratory. </a:t>
            </a: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-5">
                <a:latin typeface="Times New Roman"/>
                <a:cs typeface="Times New Roman"/>
              </a:rPr>
              <a:t>proponents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have suggested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panic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dysfunctional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heart.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</a:pP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unexpected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unexplained somatic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40">
                <a:latin typeface="Times New Roman"/>
                <a:cs typeface="Times New Roman"/>
              </a:rPr>
              <a:t>(Clark, 1989).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as if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can’t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breathing) </a:t>
            </a:r>
            <a:r>
              <a:rPr dirty="0" sz="1100">
                <a:latin typeface="Times New Roman"/>
                <a:cs typeface="Times New Roman"/>
              </a:rPr>
              <a:t>prompt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panic  </a:t>
            </a:r>
            <a:r>
              <a:rPr dirty="0" sz="1100" spc="-20">
                <a:latin typeface="Times New Roman"/>
                <a:cs typeface="Times New Roman"/>
              </a:rPr>
              <a:t>sufferer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anticipate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worst and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 fear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35">
                <a:latin typeface="Times New Roman"/>
                <a:cs typeface="Times New Roman"/>
              </a:rPr>
              <a:t>(see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45">
                <a:latin typeface="Times New Roman"/>
                <a:cs typeface="Times New Roman"/>
              </a:rPr>
              <a:t>McNally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15">
                <a:latin typeface="Times New Roman"/>
                <a:cs typeface="Times New Roman"/>
              </a:rPr>
              <a:t>Eke, </a:t>
            </a:r>
            <a:r>
              <a:rPr dirty="0" sz="1100" spc="-40">
                <a:latin typeface="Times New Roman"/>
                <a:cs typeface="Times New Roman"/>
              </a:rPr>
              <a:t>1996).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25"/>
              </a:spcBef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Clark (1986), </a:t>
            </a:r>
            <a:r>
              <a:rPr dirty="0" sz="1100" spc="-15">
                <a:latin typeface="Times New Roman"/>
                <a:cs typeface="Times New Roman"/>
              </a:rPr>
              <a:t>misinterpretation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arousal cues </a:t>
            </a:r>
            <a:r>
              <a:rPr dirty="0" sz="1100" spc="-45">
                <a:latin typeface="Times New Roman"/>
                <a:cs typeface="Times New Roman"/>
              </a:rPr>
              <a:t>is causally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panic. </a:t>
            </a:r>
            <a:r>
              <a:rPr dirty="0" sz="1100" spc="-15">
                <a:latin typeface="Times New Roman"/>
                <a:cs typeface="Times New Roman"/>
              </a:rPr>
              <a:t>Thus, although  persons </a:t>
            </a:r>
            <a:r>
              <a:rPr dirty="0" sz="1100" spc="-25">
                <a:latin typeface="Times New Roman"/>
                <a:cs typeface="Times New Roman"/>
              </a:rPr>
              <a:t>with panic attack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without such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40">
                <a:latin typeface="Times New Roman"/>
                <a:cs typeface="Times New Roman"/>
              </a:rPr>
              <a:t>similar  </a:t>
            </a:r>
            <a:r>
              <a:rPr dirty="0" sz="1100" spc="-30">
                <a:latin typeface="Times New Roman"/>
                <a:cs typeface="Times New Roman"/>
              </a:rPr>
              <a:t>arousal  </a:t>
            </a:r>
            <a:r>
              <a:rPr dirty="0" sz="1100" spc="-40">
                <a:latin typeface="Times New Roman"/>
                <a:cs typeface="Times New Roman"/>
              </a:rPr>
              <a:t>(as 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20">
                <a:latin typeface="Times New Roman"/>
                <a:cs typeface="Times New Roman"/>
              </a:rPr>
              <a:t>of, </a:t>
            </a:r>
            <a:r>
              <a:rPr dirty="0" sz="1100" spc="-55">
                <a:latin typeface="Times New Roman"/>
                <a:cs typeface="Times New Roman"/>
              </a:rPr>
              <a:t>say,  </a:t>
            </a:r>
            <a:r>
              <a:rPr dirty="0" sz="1100" spc="-25">
                <a:latin typeface="Times New Roman"/>
                <a:cs typeface="Times New Roman"/>
              </a:rPr>
              <a:t>hyperventilation), </a:t>
            </a:r>
            <a:r>
              <a:rPr dirty="0" sz="1100" spc="-35">
                <a:latin typeface="Times New Roman"/>
                <a:cs typeface="Times New Roman"/>
              </a:rPr>
              <a:t>only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0">
                <a:latin typeface="Times New Roman"/>
                <a:cs typeface="Times New Roman"/>
              </a:rPr>
              <a:t>view 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physiological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cues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indications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catastrophe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15">
                <a:latin typeface="Times New Roman"/>
                <a:cs typeface="Times New Roman"/>
              </a:rPr>
              <a:t>forthcoming. </a:t>
            </a:r>
            <a:r>
              <a:rPr dirty="0" sz="1100" spc="-35">
                <a:latin typeface="Times New Roman"/>
                <a:cs typeface="Times New Roman"/>
              </a:rPr>
              <a:t>Somatic </a:t>
            </a:r>
            <a:r>
              <a:rPr dirty="0" sz="1100" spc="-20">
                <a:latin typeface="Times New Roman"/>
                <a:cs typeface="Times New Roman"/>
              </a:rPr>
              <a:t>complaints precede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fear,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somatic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frightening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panic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sufferer</a:t>
            </a:r>
            <a:r>
              <a:rPr dirty="0" sz="1100" spc="-2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06" y="425449"/>
            <a:ext cx="5881370" cy="8383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25">
                <a:latin typeface="Times New Roman"/>
                <a:cs typeface="Times New Roman"/>
              </a:rPr>
              <a:t>research has </a:t>
            </a:r>
            <a:r>
              <a:rPr dirty="0" sz="1100" spc="-5">
                <a:latin typeface="Times New Roman"/>
                <a:cs typeface="Times New Roman"/>
              </a:rPr>
              <a:t>supported the </a:t>
            </a:r>
            <a:r>
              <a:rPr dirty="0" sz="1100" spc="-35">
                <a:latin typeface="Times New Roman"/>
                <a:cs typeface="Times New Roman"/>
              </a:rPr>
              <a:t>idea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panic attacks result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certain  </a:t>
            </a:r>
            <a:r>
              <a:rPr dirty="0" sz="1100" spc="-35">
                <a:latin typeface="Times New Roman"/>
                <a:cs typeface="Times New Roman"/>
              </a:rPr>
              <a:t>bodily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sensations.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Obsessive-Compulsive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(OCD)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ever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35">
                <a:latin typeface="Times New Roman"/>
                <a:cs typeface="Times New Roman"/>
              </a:rPr>
              <a:t>yourself </a:t>
            </a:r>
            <a:r>
              <a:rPr dirty="0" sz="1100" spc="-25">
                <a:latin typeface="Times New Roman"/>
                <a:cs typeface="Times New Roman"/>
              </a:rPr>
              <a:t>humming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commercial </a:t>
            </a:r>
            <a:r>
              <a:rPr dirty="0" sz="1100" spc="-45">
                <a:latin typeface="Times New Roman"/>
                <a:cs typeface="Times New Roman"/>
              </a:rPr>
              <a:t>jingle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tune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stays </a:t>
            </a:r>
            <a:r>
              <a:rPr dirty="0" sz="1100" spc="-25">
                <a:latin typeface="Times New Roman"/>
                <a:cs typeface="Times New Roman"/>
              </a:rPr>
              <a:t>in your </a:t>
            </a:r>
            <a:r>
              <a:rPr dirty="0" sz="1100" spc="-20">
                <a:latin typeface="Times New Roman"/>
                <a:cs typeface="Times New Roman"/>
              </a:rPr>
              <a:t>mind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10">
                <a:latin typeface="Times New Roman"/>
                <a:cs typeface="Times New Roman"/>
              </a:rPr>
              <a:t>than 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to?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60">
                <a:latin typeface="Times New Roman"/>
                <a:cs typeface="Times New Roman"/>
              </a:rPr>
              <a:t>way,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5">
                <a:latin typeface="Times New Roman"/>
                <a:cs typeface="Times New Roman"/>
              </a:rPr>
              <a:t>is like </a:t>
            </a:r>
            <a:r>
              <a:rPr dirty="0" sz="1100" spc="-20">
                <a:latin typeface="Times New Roman"/>
                <a:cs typeface="Times New Roman"/>
              </a:rPr>
              <a:t>an obsession. </a:t>
            </a:r>
            <a:r>
              <a:rPr dirty="0" sz="1100" spc="15" b="1">
                <a:latin typeface="Times New Roman"/>
                <a:cs typeface="Times New Roman"/>
              </a:rPr>
              <a:t>Obsessions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persistent and </a:t>
            </a:r>
            <a:r>
              <a:rPr dirty="0" sz="1100" spc="-20">
                <a:latin typeface="Times New Roman"/>
                <a:cs typeface="Times New Roman"/>
              </a:rPr>
              <a:t>unwanted  </a:t>
            </a:r>
            <a:r>
              <a:rPr dirty="0" sz="1100" spc="-15">
                <a:latin typeface="Times New Roman"/>
                <a:cs typeface="Times New Roman"/>
              </a:rPr>
              <a:t>thoughts, </a:t>
            </a:r>
            <a:r>
              <a:rPr dirty="0" sz="1100" spc="-35">
                <a:latin typeface="Times New Roman"/>
                <a:cs typeface="Times New Roman"/>
              </a:rPr>
              <a:t>ideas,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images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intentionally </a:t>
            </a:r>
            <a:r>
              <a:rPr dirty="0" sz="1100" spc="-15">
                <a:latin typeface="Times New Roman"/>
                <a:cs typeface="Times New Roman"/>
              </a:rPr>
              <a:t>produce. </a:t>
            </a:r>
            <a:r>
              <a:rPr dirty="0" sz="1100" spc="-25">
                <a:latin typeface="Times New Roman"/>
                <a:cs typeface="Times New Roman"/>
              </a:rPr>
              <a:t>Rather,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unwanted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25">
                <a:latin typeface="Times New Roman"/>
                <a:cs typeface="Times New Roman"/>
              </a:rPr>
              <a:t>perceived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invading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thinking.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recurring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troublesome, </a:t>
            </a:r>
            <a:r>
              <a:rPr dirty="0" sz="1100" spc="-30">
                <a:latin typeface="Times New Roman"/>
                <a:cs typeface="Times New Roman"/>
              </a:rPr>
              <a:t>unnecessary,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distracting,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person </a:t>
            </a:r>
            <a:r>
              <a:rPr dirty="0" sz="1100" spc="-25">
                <a:latin typeface="Times New Roman"/>
                <a:cs typeface="Times New Roman"/>
              </a:rPr>
              <a:t>tries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rid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</a:pPr>
            <a:r>
              <a:rPr dirty="0" sz="1150" spc="-30" b="1" i="1">
                <a:latin typeface="Times New Roman"/>
                <a:cs typeface="Times New Roman"/>
              </a:rPr>
              <a:t>Features of </a:t>
            </a:r>
            <a:r>
              <a:rPr dirty="0" sz="1150" spc="10" b="1" i="1">
                <a:latin typeface="Times New Roman"/>
                <a:cs typeface="Times New Roman"/>
              </a:rPr>
              <a:t>OCD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content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abnormal obsessions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similar. </a:t>
            </a:r>
            <a:r>
              <a:rPr dirty="0" sz="1100" spc="-30" b="1">
                <a:latin typeface="Times New Roman"/>
                <a:cs typeface="Times New Roman"/>
              </a:rPr>
              <a:t>Abnormal  </a:t>
            </a:r>
            <a:r>
              <a:rPr dirty="0" sz="1100" spc="15" b="1">
                <a:latin typeface="Times New Roman"/>
                <a:cs typeface="Times New Roman"/>
              </a:rPr>
              <a:t>obsessions, </a:t>
            </a:r>
            <a:r>
              <a:rPr dirty="0" sz="1100" spc="-20" b="1">
                <a:latin typeface="Times New Roman"/>
                <a:cs typeface="Times New Roman"/>
              </a:rPr>
              <a:t>however, </a:t>
            </a:r>
            <a:r>
              <a:rPr dirty="0" sz="1100" spc="-40" b="1">
                <a:latin typeface="Times New Roman"/>
                <a:cs typeface="Times New Roman"/>
              </a:rPr>
              <a:t>are </a:t>
            </a:r>
            <a:r>
              <a:rPr dirty="0" sz="1100" spc="-15" b="1">
                <a:latin typeface="Times New Roman"/>
                <a:cs typeface="Times New Roman"/>
              </a:rPr>
              <a:t>more frequent, more </a:t>
            </a:r>
            <a:r>
              <a:rPr dirty="0" sz="1100" spc="5" b="1">
                <a:latin typeface="Times New Roman"/>
                <a:cs typeface="Times New Roman"/>
              </a:rPr>
              <a:t>intense,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of longer </a:t>
            </a:r>
            <a:r>
              <a:rPr dirty="0" sz="1100" spc="-30" b="1">
                <a:latin typeface="Times New Roman"/>
                <a:cs typeface="Times New Roman"/>
              </a:rPr>
              <a:t>duration; </a:t>
            </a:r>
            <a:r>
              <a:rPr dirty="0" sz="1100" spc="-10" b="1">
                <a:latin typeface="Times New Roman"/>
                <a:cs typeface="Times New Roman"/>
              </a:rPr>
              <a:t>they produce </a:t>
            </a:r>
            <a:r>
              <a:rPr dirty="0" sz="1100" spc="-15" b="1">
                <a:latin typeface="Times New Roman"/>
                <a:cs typeface="Times New Roman"/>
              </a:rPr>
              <a:t>more  discomfort; and </a:t>
            </a:r>
            <a:r>
              <a:rPr dirty="0" sz="1100" spc="-10" b="1">
                <a:latin typeface="Times New Roman"/>
                <a:cs typeface="Times New Roman"/>
              </a:rPr>
              <a:t>they </a:t>
            </a:r>
            <a:r>
              <a:rPr dirty="0" sz="1100" spc="-40" b="1">
                <a:latin typeface="Times New Roman"/>
                <a:cs typeface="Times New Roman"/>
              </a:rPr>
              <a:t>are </a:t>
            </a:r>
            <a:r>
              <a:rPr dirty="0" sz="1100" spc="-15" b="1">
                <a:latin typeface="Times New Roman"/>
                <a:cs typeface="Times New Roman"/>
              </a:rPr>
              <a:t>more </a:t>
            </a:r>
            <a:r>
              <a:rPr dirty="0" sz="1100" spc="5" b="1">
                <a:latin typeface="Times New Roman"/>
                <a:cs typeface="Times New Roman"/>
              </a:rPr>
              <a:t>associated </a:t>
            </a:r>
            <a:r>
              <a:rPr dirty="0" sz="1100" spc="-15" b="1">
                <a:latin typeface="Times New Roman"/>
                <a:cs typeface="Times New Roman"/>
              </a:rPr>
              <a:t>with </a:t>
            </a:r>
            <a:r>
              <a:rPr dirty="0" sz="1100" spc="5" b="1">
                <a:latin typeface="Times New Roman"/>
                <a:cs typeface="Times New Roman"/>
              </a:rPr>
              <a:t>compulsions </a:t>
            </a:r>
            <a:r>
              <a:rPr dirty="0" sz="1100" spc="-20" b="1">
                <a:latin typeface="Times New Roman"/>
                <a:cs typeface="Times New Roman"/>
              </a:rPr>
              <a:t>than </a:t>
            </a:r>
            <a:r>
              <a:rPr dirty="0" sz="1100" spc="-40" b="1">
                <a:latin typeface="Times New Roman"/>
                <a:cs typeface="Times New Roman"/>
              </a:rPr>
              <a:t>are </a:t>
            </a:r>
            <a:r>
              <a:rPr dirty="0" sz="1100" spc="-25" b="1">
                <a:latin typeface="Times New Roman"/>
                <a:cs typeface="Times New Roman"/>
              </a:rPr>
              <a:t>normal</a:t>
            </a:r>
            <a:r>
              <a:rPr dirty="0" sz="1100" spc="18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obsessions.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heightened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intensity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possibly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aspect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intrusive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quality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obsessions?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(Clark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20">
                <a:latin typeface="Times New Roman"/>
                <a:cs typeface="Times New Roman"/>
              </a:rPr>
              <a:t>de </a:t>
            </a:r>
            <a:r>
              <a:rPr dirty="0" sz="1100" spc="-55">
                <a:latin typeface="Times New Roman"/>
                <a:cs typeface="Times New Roman"/>
              </a:rPr>
              <a:t>Silva, </a:t>
            </a:r>
            <a:r>
              <a:rPr dirty="0" sz="1100" spc="-40" i="1">
                <a:latin typeface="Times New Roman"/>
                <a:cs typeface="Times New Roman"/>
              </a:rPr>
              <a:t>1985).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date, </a:t>
            </a:r>
            <a:r>
              <a:rPr dirty="0" sz="1100" spc="-30">
                <a:latin typeface="Times New Roman"/>
                <a:cs typeface="Times New Roman"/>
              </a:rPr>
              <a:t>using nonclinical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0">
                <a:latin typeface="Times New Roman"/>
                <a:cs typeface="Times New Roman"/>
              </a:rPr>
              <a:t>reducing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cognition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5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dismiss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10">
                <a:latin typeface="Times New Roman"/>
                <a:cs typeface="Times New Roman"/>
              </a:rPr>
              <a:t>thoughts.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20">
                <a:latin typeface="Times New Roman"/>
                <a:cs typeface="Times New Roman"/>
              </a:rPr>
              <a:t>Although compulsions 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purposeful </a:t>
            </a:r>
            <a:r>
              <a:rPr dirty="0" sz="1100" spc="-25">
                <a:latin typeface="Times New Roman"/>
                <a:cs typeface="Times New Roman"/>
              </a:rPr>
              <a:t>behaviors,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40">
                <a:latin typeface="Times New Roman"/>
                <a:cs typeface="Times New Roman"/>
              </a:rPr>
              <a:t>essentially </a:t>
            </a:r>
            <a:r>
              <a:rPr dirty="0" sz="1100" spc="-15">
                <a:latin typeface="Times New Roman"/>
                <a:cs typeface="Times New Roman"/>
              </a:rPr>
              <a:t>nonfunctional and </a:t>
            </a:r>
            <a:r>
              <a:rPr dirty="0" sz="1100" spc="-35">
                <a:latin typeface="Times New Roman"/>
                <a:cs typeface="Times New Roman"/>
              </a:rPr>
              <a:t>ritualistic.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compulsion </a:t>
            </a:r>
            <a:r>
              <a:rPr dirty="0" sz="1100" spc="-5">
                <a:latin typeface="Times New Roman"/>
                <a:cs typeface="Times New Roman"/>
              </a:rPr>
              <a:t>reported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checking,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pathologic </a:t>
            </a:r>
            <a:r>
              <a:rPr dirty="0" sz="1100">
                <a:latin typeface="Times New Roman"/>
                <a:cs typeface="Times New Roman"/>
              </a:rPr>
              <a:t>doubt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repeated 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“make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sure”.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7620" indent="34925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An obsessive- compulsive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might fear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>
                <a:latin typeface="Times New Roman"/>
                <a:cs typeface="Times New Roman"/>
              </a:rPr>
              <a:t>front door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left unlocked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repeatedly </a:t>
            </a:r>
            <a:r>
              <a:rPr dirty="0" sz="1100" spc="-10">
                <a:latin typeface="Times New Roman"/>
                <a:cs typeface="Times New Roman"/>
              </a:rPr>
              <a:t>return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door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check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locked.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0">
                <a:latin typeface="Times New Roman"/>
                <a:cs typeface="Times New Roman"/>
              </a:rPr>
              <a:t>examples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compulsive </a:t>
            </a:r>
            <a:r>
              <a:rPr dirty="0" sz="1100" spc="-30">
                <a:latin typeface="Times New Roman"/>
                <a:cs typeface="Times New Roman"/>
              </a:rPr>
              <a:t>checking include </a:t>
            </a:r>
            <a:r>
              <a:rPr dirty="0" sz="1100" spc="-15">
                <a:latin typeface="Times New Roman"/>
                <a:cs typeface="Times New Roman"/>
              </a:rPr>
              <a:t>repetitions  intended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determine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gas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water </a:t>
            </a:r>
            <a:r>
              <a:rPr dirty="0" sz="1100" spc="-15">
                <a:latin typeface="Times New Roman"/>
                <a:cs typeface="Times New Roman"/>
              </a:rPr>
              <a:t>taps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shut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lights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appliances are </a:t>
            </a:r>
            <a:r>
              <a:rPr dirty="0" sz="1100" spc="-20">
                <a:latin typeface="Times New Roman"/>
                <a:cs typeface="Times New Roman"/>
              </a:rPr>
              <a:t>off. </a:t>
            </a:r>
            <a:r>
              <a:rPr dirty="0" sz="1100" spc="-50">
                <a:latin typeface="Times New Roman"/>
                <a:cs typeface="Times New Roman"/>
              </a:rPr>
              <a:t>Still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cases  </a:t>
            </a:r>
            <a:r>
              <a:rPr dirty="0" sz="1100" spc="-30">
                <a:latin typeface="Times New Roman"/>
                <a:cs typeface="Times New Roman"/>
              </a:rPr>
              <a:t>highlight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organization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30">
                <a:latin typeface="Times New Roman"/>
                <a:cs typeface="Times New Roman"/>
              </a:rPr>
              <a:t>checking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kitchen </a:t>
            </a:r>
            <a:r>
              <a:rPr dirty="0" sz="1100" spc="-25">
                <a:latin typeface="Times New Roman"/>
                <a:cs typeface="Times New Roman"/>
              </a:rPr>
              <a:t>utensils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properly </a:t>
            </a:r>
            <a:r>
              <a:rPr dirty="0" sz="1100" spc="-40">
                <a:latin typeface="Times New Roman"/>
                <a:cs typeface="Times New Roman"/>
              </a:rPr>
              <a:t>aligned, </a:t>
            </a:r>
            <a:r>
              <a:rPr dirty="0" sz="1100" spc="-10">
                <a:latin typeface="Times New Roman"/>
                <a:cs typeface="Times New Roman"/>
              </a:rPr>
              <a:t>cupboard </a:t>
            </a:r>
            <a:r>
              <a:rPr dirty="0" sz="1100" spc="-5">
                <a:latin typeface="Times New Roman"/>
                <a:cs typeface="Times New Roman"/>
              </a:rPr>
              <a:t>contents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correctly </a:t>
            </a:r>
            <a:r>
              <a:rPr dirty="0" sz="1100" spc="-30">
                <a:latin typeface="Times New Roman"/>
                <a:cs typeface="Times New Roman"/>
              </a:rPr>
              <a:t>arranged,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closets are organized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“right” order. </a:t>
            </a: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0">
                <a:latin typeface="Times New Roman"/>
                <a:cs typeface="Times New Roman"/>
              </a:rPr>
              <a:t>rituals include  repeatedly </a:t>
            </a:r>
            <a:r>
              <a:rPr dirty="0" sz="1100" spc="-15">
                <a:latin typeface="Times New Roman"/>
                <a:cs typeface="Times New Roman"/>
              </a:rPr>
              <a:t>putting </a:t>
            </a:r>
            <a:r>
              <a:rPr dirty="0" sz="1100" spc="-20">
                <a:latin typeface="Times New Roman"/>
                <a:cs typeface="Times New Roman"/>
              </a:rPr>
              <a:t>clothes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25">
                <a:latin typeface="Times New Roman"/>
                <a:cs typeface="Times New Roman"/>
              </a:rPr>
              <a:t>off; </a:t>
            </a:r>
            <a:r>
              <a:rPr dirty="0" sz="1100" spc="-20">
                <a:latin typeface="Times New Roman"/>
                <a:cs typeface="Times New Roman"/>
              </a:rPr>
              <a:t>hoarding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newspapers, </a:t>
            </a:r>
            <a:r>
              <a:rPr dirty="0" sz="1100" spc="-45">
                <a:latin typeface="Times New Roman"/>
                <a:cs typeface="Times New Roman"/>
              </a:rPr>
              <a:t>mail,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boxes;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repeating certain </a:t>
            </a:r>
            <a:r>
              <a:rPr dirty="0" sz="1100" spc="-20">
                <a:latin typeface="Times New Roman"/>
                <a:cs typeface="Times New Roman"/>
              </a:rPr>
              <a:t>actions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doorway.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Compulsive </a:t>
            </a:r>
            <a:r>
              <a:rPr dirty="0" sz="1100" spc="-10">
                <a:latin typeface="Times New Roman"/>
                <a:cs typeface="Times New Roman"/>
              </a:rPr>
              <a:t>hand </a:t>
            </a:r>
            <a:r>
              <a:rPr dirty="0" sz="1100" spc="-35">
                <a:latin typeface="Times New Roman"/>
                <a:cs typeface="Times New Roman"/>
              </a:rPr>
              <a:t>washing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dirt and contamination and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tinged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10">
                <a:latin typeface="Times New Roman"/>
                <a:cs typeface="Times New Roman"/>
              </a:rPr>
              <a:t>reports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disgust </a:t>
            </a:r>
            <a:r>
              <a:rPr dirty="0" sz="1100" spc="-30">
                <a:latin typeface="Times New Roman"/>
                <a:cs typeface="Times New Roman"/>
              </a:rPr>
              <a:t>regarding </a:t>
            </a:r>
            <a:r>
              <a:rPr dirty="0" sz="1100" spc="-20">
                <a:latin typeface="Times New Roman"/>
                <a:cs typeface="Times New Roman"/>
              </a:rPr>
              <a:t>urine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feces. Compulsive </a:t>
            </a:r>
            <a:r>
              <a:rPr dirty="0" sz="1100" spc="-10">
                <a:latin typeface="Times New Roman"/>
                <a:cs typeface="Times New Roman"/>
              </a:rPr>
              <a:t>hand </a:t>
            </a:r>
            <a:r>
              <a:rPr dirty="0" sz="1100" spc="-30">
                <a:latin typeface="Times New Roman"/>
                <a:cs typeface="Times New Roman"/>
              </a:rPr>
              <a:t>washers avoid </a:t>
            </a:r>
            <a:r>
              <a:rPr dirty="0" sz="1100" spc="-25">
                <a:latin typeface="Times New Roman"/>
                <a:cs typeface="Times New Roman"/>
              </a:rPr>
              <a:t>public </a:t>
            </a:r>
            <a:r>
              <a:rPr dirty="0" sz="1100" spc="-15">
                <a:latin typeface="Times New Roman"/>
                <a:cs typeface="Times New Roman"/>
              </a:rPr>
              <a:t>restrooms, </a:t>
            </a:r>
            <a:r>
              <a:rPr dirty="0" sz="1100" spc="-10">
                <a:latin typeface="Times New Roman"/>
                <a:cs typeface="Times New Roman"/>
              </a:rPr>
              <a:t>doorknobs,  </a:t>
            </a:r>
            <a:r>
              <a:rPr dirty="0" sz="1100" spc="-30">
                <a:latin typeface="Times New Roman"/>
                <a:cs typeface="Times New Roman"/>
              </a:rPr>
              <a:t>shaking </a:t>
            </a:r>
            <a:r>
              <a:rPr dirty="0" sz="1100" spc="-20">
                <a:latin typeface="Times New Roman"/>
                <a:cs typeface="Times New Roman"/>
              </a:rPr>
              <a:t>hands,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money,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viewed as </a:t>
            </a:r>
            <a:r>
              <a:rPr dirty="0" sz="1100" spc="-20">
                <a:latin typeface="Times New Roman"/>
                <a:cs typeface="Times New Roman"/>
              </a:rPr>
              <a:t>contaminated.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wash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40">
                <a:latin typeface="Times New Roman"/>
                <a:cs typeface="Times New Roman"/>
              </a:rPr>
              <a:t>as eighty 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45">
                <a:latin typeface="Times New Roman"/>
                <a:cs typeface="Times New Roman"/>
              </a:rPr>
              <a:t>a day,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causing damage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skin.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OCD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Researchers have </a:t>
            </a:r>
            <a:r>
              <a:rPr dirty="0" sz="1100" spc="-25">
                <a:latin typeface="Times New Roman"/>
                <a:cs typeface="Times New Roman"/>
              </a:rPr>
              <a:t>speculated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obsessions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compulsions </a:t>
            </a:r>
            <a:r>
              <a:rPr dirty="0" sz="1100" spc="-25">
                <a:latin typeface="Times New Roman"/>
                <a:cs typeface="Times New Roman"/>
              </a:rPr>
              <a:t>reflect fixed-action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25">
                <a:latin typeface="Times New Roman"/>
                <a:cs typeface="Times New Roman"/>
              </a:rPr>
              <a:t>“wired”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brain. </a:t>
            </a:r>
            <a:r>
              <a:rPr dirty="0" sz="1100" spc="-20">
                <a:latin typeface="Times New Roman"/>
                <a:cs typeface="Times New Roman"/>
              </a:rPr>
              <a:t>When stressful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25">
                <a:latin typeface="Times New Roman"/>
                <a:cs typeface="Times New Roman"/>
              </a:rPr>
              <a:t>stimulate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perception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danger,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fixed  </a:t>
            </a:r>
            <a:r>
              <a:rPr dirty="0" sz="1100" spc="-20">
                <a:latin typeface="Times New Roman"/>
                <a:cs typeface="Times New Roman"/>
              </a:rPr>
              <a:t>action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inappropriately </a:t>
            </a:r>
            <a:r>
              <a:rPr dirty="0" sz="1100" spc="-30">
                <a:latin typeface="Times New Roman"/>
                <a:cs typeface="Times New Roman"/>
              </a:rPr>
              <a:t>activated. </a:t>
            </a: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40">
                <a:latin typeface="Times New Roman"/>
                <a:cs typeface="Times New Roman"/>
              </a:rPr>
              <a:t>cease </a:t>
            </a:r>
            <a:r>
              <a:rPr dirty="0" sz="1100" spc="-15">
                <a:latin typeface="Times New Roman"/>
                <a:cs typeface="Times New Roman"/>
              </a:rPr>
              <a:t>performing </a:t>
            </a:r>
            <a:r>
              <a:rPr dirty="0" sz="1100" spc="-20">
                <a:latin typeface="Times New Roman"/>
                <a:cs typeface="Times New Roman"/>
              </a:rPr>
              <a:t>an action when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30">
                <a:latin typeface="Times New Roman"/>
                <a:cs typeface="Times New Roman"/>
              </a:rPr>
              <a:t>senses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5">
                <a:latin typeface="Times New Roman"/>
                <a:cs typeface="Times New Roman"/>
              </a:rPr>
              <a:t>them that the </a:t>
            </a:r>
            <a:r>
              <a:rPr dirty="0" sz="1100" spc="-20">
                <a:latin typeface="Times New Roman"/>
                <a:cs typeface="Times New Roman"/>
              </a:rPr>
              <a:t>action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completed, </a:t>
            </a:r>
            <a:r>
              <a:rPr dirty="0" sz="1100" spc="-35">
                <a:latin typeface="Times New Roman"/>
                <a:cs typeface="Times New Roman"/>
              </a:rPr>
              <a:t>whereas,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25">
                <a:latin typeface="Times New Roman"/>
                <a:cs typeface="Times New Roman"/>
              </a:rPr>
              <a:t>just </a:t>
            </a:r>
            <a:r>
              <a:rPr dirty="0" sz="1100" spc="-30">
                <a:latin typeface="Times New Roman"/>
                <a:cs typeface="Times New Roman"/>
              </a:rPr>
              <a:t>described, 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20">
                <a:latin typeface="Times New Roman"/>
                <a:cs typeface="Times New Roman"/>
              </a:rPr>
              <a:t>OCD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helpless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repeating </a:t>
            </a:r>
            <a:r>
              <a:rPr dirty="0" sz="1100" spc="-15">
                <a:latin typeface="Times New Roman"/>
                <a:cs typeface="Times New Roman"/>
              </a:rPr>
              <a:t>patterns. </a:t>
            </a: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10">
                <a:latin typeface="Times New Roman"/>
                <a:cs typeface="Times New Roman"/>
              </a:rPr>
              <a:t>hand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washing.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Treating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OCD</a:t>
            </a:r>
            <a:endParaRPr sz="1100">
              <a:latin typeface="Times New Roman"/>
              <a:cs typeface="Times New Roman"/>
            </a:endParaRPr>
          </a:p>
          <a:p>
            <a:pPr algn="just" marL="12700" marR="1016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impatient </a:t>
            </a:r>
            <a:r>
              <a:rPr dirty="0" sz="1100" spc="-15">
                <a:latin typeface="Times New Roman"/>
                <a:cs typeface="Times New Roman"/>
              </a:rPr>
              <a:t>friend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obsessive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0">
                <a:latin typeface="Times New Roman"/>
                <a:cs typeface="Times New Roman"/>
              </a:rPr>
              <a:t>advises, </a:t>
            </a:r>
            <a:r>
              <a:rPr dirty="0" sz="1100" spc="-15">
                <a:latin typeface="Times New Roman"/>
                <a:cs typeface="Times New Roman"/>
              </a:rPr>
              <a:t>“Just </a:t>
            </a:r>
            <a:r>
              <a:rPr dirty="0" sz="1100" spc="-25">
                <a:latin typeface="Times New Roman"/>
                <a:cs typeface="Times New Roman"/>
              </a:rPr>
              <a:t>don’t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it.” 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unwanted 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20">
                <a:latin typeface="Times New Roman"/>
                <a:cs typeface="Times New Roman"/>
              </a:rPr>
              <a:t>persist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nonetheless.</a:t>
            </a:r>
            <a:endParaRPr sz="1100">
              <a:latin typeface="Times New Roman"/>
              <a:cs typeface="Times New Roman"/>
            </a:endParaRPr>
          </a:p>
          <a:p>
            <a:pPr algn="just" marL="47625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spouse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compulsive </a:t>
            </a:r>
            <a:r>
              <a:rPr dirty="0" sz="1100" spc="-25">
                <a:latin typeface="Times New Roman"/>
                <a:cs typeface="Times New Roman"/>
              </a:rPr>
              <a:t>checker </a:t>
            </a:r>
            <a:r>
              <a:rPr dirty="0" sz="1100" spc="-15">
                <a:latin typeface="Times New Roman"/>
                <a:cs typeface="Times New Roman"/>
              </a:rPr>
              <a:t>shouts, </a:t>
            </a:r>
            <a:r>
              <a:rPr dirty="0" sz="1100" spc="-45">
                <a:latin typeface="Times New Roman"/>
                <a:cs typeface="Times New Roman"/>
              </a:rPr>
              <a:t>“We’re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late. </a:t>
            </a:r>
            <a:r>
              <a:rPr dirty="0" sz="1100" spc="-20">
                <a:latin typeface="Times New Roman"/>
                <a:cs typeface="Times New Roman"/>
              </a:rPr>
              <a:t>Stop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damn </a:t>
            </a:r>
            <a:r>
              <a:rPr dirty="0" sz="1100" spc="-30">
                <a:latin typeface="Times New Roman"/>
                <a:cs typeface="Times New Roman"/>
              </a:rPr>
              <a:t>checking.” </a:t>
            </a:r>
            <a:r>
              <a:rPr dirty="0" sz="1100" spc="-25">
                <a:latin typeface="Times New Roman"/>
                <a:cs typeface="Times New Roman"/>
              </a:rPr>
              <a:t>But</a:t>
            </a:r>
            <a:r>
              <a:rPr dirty="0" sz="1100" spc="-9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checking </a:t>
            </a:r>
            <a:r>
              <a:rPr dirty="0" sz="1100" spc="-20">
                <a:latin typeface="Times New Roman"/>
                <a:cs typeface="Times New Roman"/>
              </a:rPr>
              <a:t>continues.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nonprofessionals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obsessive- compulsive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very  </a:t>
            </a:r>
            <a:r>
              <a:rPr dirty="0" sz="1100" spc="-25">
                <a:latin typeface="Times New Roman"/>
                <a:cs typeface="Times New Roman"/>
              </a:rPr>
              <a:t>resistant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15">
                <a:latin typeface="Times New Roman"/>
                <a:cs typeface="Times New Roman"/>
              </a:rPr>
              <a:t>instructions. Indeed, </a:t>
            </a:r>
            <a:r>
              <a:rPr dirty="0" sz="1100" spc="-30">
                <a:latin typeface="Times New Roman"/>
                <a:cs typeface="Times New Roman"/>
              </a:rPr>
              <a:t>obsessive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matters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25">
                <a:latin typeface="Times New Roman"/>
                <a:cs typeface="Times New Roman"/>
              </a:rPr>
              <a:t>are major,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frequently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suggestions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30">
                <a:latin typeface="Times New Roman"/>
                <a:cs typeface="Times New Roman"/>
              </a:rPr>
              <a:t>Compulsive </a:t>
            </a:r>
            <a:r>
              <a:rPr dirty="0" sz="1100" spc="-15">
                <a:latin typeface="Times New Roman"/>
                <a:cs typeface="Times New Roman"/>
              </a:rPr>
              <a:t>persons, </a:t>
            </a:r>
            <a:r>
              <a:rPr dirty="0" sz="1100" spc="-5">
                <a:latin typeface="Times New Roman"/>
                <a:cs typeface="Times New Roman"/>
              </a:rPr>
              <a:t>too,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said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resistant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advice.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20">
                <a:latin typeface="Times New Roman"/>
                <a:cs typeface="Times New Roman"/>
              </a:rPr>
              <a:t>OCD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-35">
                <a:latin typeface="Times New Roman"/>
                <a:cs typeface="Times New Roman"/>
              </a:rPr>
              <a:t>earlier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becomes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goes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any 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some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patient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takes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10"/>
              </a:lnSpc>
            </a:pP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99" y="425449"/>
            <a:ext cx="5880735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Posttraumatic </a:t>
            </a:r>
            <a:r>
              <a:rPr dirty="0" sz="1100" spc="-20" b="1">
                <a:latin typeface="Times New Roman"/>
                <a:cs typeface="Times New Roman"/>
              </a:rPr>
              <a:t>Stress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(PTSD)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35"/>
              </a:spcBef>
            </a:pPr>
            <a:r>
              <a:rPr dirty="0" sz="1100" spc="-40">
                <a:latin typeface="Times New Roman"/>
                <a:cs typeface="Times New Roman"/>
              </a:rPr>
              <a:t>Psychologically </a:t>
            </a:r>
            <a:r>
              <a:rPr dirty="0" sz="1100" spc="-35">
                <a:latin typeface="Times New Roman"/>
                <a:cs typeface="Times New Roman"/>
              </a:rPr>
              <a:t>speaking,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rape, </a:t>
            </a:r>
            <a:r>
              <a:rPr dirty="0" sz="1100" spc="-5">
                <a:latin typeface="Times New Roman"/>
                <a:cs typeface="Times New Roman"/>
              </a:rPr>
              <a:t>torture, </a:t>
            </a:r>
            <a:r>
              <a:rPr dirty="0" sz="1100" spc="-40">
                <a:latin typeface="Times New Roman"/>
                <a:cs typeface="Times New Roman"/>
              </a:rPr>
              <a:t>military </a:t>
            </a:r>
            <a:r>
              <a:rPr dirty="0" sz="1100" spc="-15">
                <a:latin typeface="Times New Roman"/>
                <a:cs typeface="Times New Roman"/>
              </a:rPr>
              <a:t>combat, </a:t>
            </a:r>
            <a:r>
              <a:rPr dirty="0" sz="1100" spc="-35">
                <a:latin typeface="Times New Roman"/>
                <a:cs typeface="Times New Roman"/>
              </a:rPr>
              <a:t>airplane  </a:t>
            </a:r>
            <a:r>
              <a:rPr dirty="0" sz="1100" spc="-25">
                <a:latin typeface="Times New Roman"/>
                <a:cs typeface="Times New Roman"/>
              </a:rPr>
              <a:t>crash, </a:t>
            </a:r>
            <a:r>
              <a:rPr dirty="0" sz="1100" spc="-20">
                <a:latin typeface="Times New Roman"/>
                <a:cs typeface="Times New Roman"/>
              </a:rPr>
              <a:t>earthquake,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disastrous </a:t>
            </a:r>
            <a:r>
              <a:rPr dirty="0" sz="1100" spc="-30">
                <a:latin typeface="Times New Roman"/>
                <a:cs typeface="Times New Roman"/>
              </a:rPr>
              <a:t>fire,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collapse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large </a:t>
            </a:r>
            <a:r>
              <a:rPr dirty="0" sz="1100" spc="-40">
                <a:latin typeface="Times New Roman"/>
                <a:cs typeface="Times New Roman"/>
              </a:rPr>
              <a:t>building? </a:t>
            </a: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severe </a:t>
            </a:r>
            <a:r>
              <a:rPr dirty="0" sz="1100" spc="-20">
                <a:latin typeface="Times New Roman"/>
                <a:cs typeface="Times New Roman"/>
              </a:rPr>
              <a:t>trauma.  </a:t>
            </a:r>
            <a:r>
              <a:rPr dirty="0" sz="1100" spc="-15">
                <a:latin typeface="Times New Roman"/>
                <a:cs typeface="Times New Roman"/>
              </a:rPr>
              <a:t>Posttraumatic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5" b="1">
                <a:latin typeface="Times New Roman"/>
                <a:cs typeface="Times New Roman"/>
              </a:rPr>
              <a:t>(PTSD)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cluster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40">
                <a:latin typeface="Times New Roman"/>
                <a:cs typeface="Times New Roman"/>
              </a:rPr>
              <a:t>psychologically </a:t>
            </a:r>
            <a:r>
              <a:rPr dirty="0" sz="1100" spc="-30">
                <a:latin typeface="Times New Roman"/>
                <a:cs typeface="Times New Roman"/>
              </a:rPr>
              <a:t>distressing </a:t>
            </a:r>
            <a:r>
              <a:rPr dirty="0" sz="1100" spc="-25">
                <a:latin typeface="Times New Roman"/>
                <a:cs typeface="Times New Roman"/>
              </a:rPr>
              <a:t>event. Stressors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produce PTSD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20">
                <a:latin typeface="Times New Roman"/>
                <a:cs typeface="Times New Roman"/>
              </a:rPr>
              <a:t>marked distress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almost  </a:t>
            </a:r>
            <a:r>
              <a:rPr dirty="0" sz="1100" spc="-30">
                <a:latin typeface="Times New Roman"/>
                <a:cs typeface="Times New Roman"/>
              </a:rPr>
              <a:t>anyone,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outside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normal,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15">
                <a:latin typeface="Times New Roman"/>
                <a:cs typeface="Times New Roman"/>
              </a:rPr>
              <a:t>stressors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5">
                <a:latin typeface="Times New Roman"/>
                <a:cs typeface="Times New Roman"/>
              </a:rPr>
              <a:t>illness, </a:t>
            </a:r>
            <a:r>
              <a:rPr dirty="0" sz="1100" spc="-30">
                <a:latin typeface="Times New Roman"/>
                <a:cs typeface="Times New Roman"/>
              </a:rPr>
              <a:t>marital  </a:t>
            </a:r>
            <a:r>
              <a:rPr dirty="0" sz="1100" spc="-20">
                <a:latin typeface="Times New Roman"/>
                <a:cs typeface="Times New Roman"/>
              </a:rPr>
              <a:t>separation,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business </a:t>
            </a:r>
            <a:r>
              <a:rPr dirty="0" sz="1100" spc="-35">
                <a:latin typeface="Times New Roman"/>
                <a:cs typeface="Times New Roman"/>
              </a:rPr>
              <a:t>failure.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disasters result in psychopathology (Rubonis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35">
                <a:latin typeface="Times New Roman"/>
                <a:cs typeface="Times New Roman"/>
              </a:rPr>
              <a:t>Bickman,  </a:t>
            </a:r>
            <a:r>
              <a:rPr dirty="0" sz="1100" spc="-40">
                <a:latin typeface="Times New Roman"/>
                <a:cs typeface="Times New Roman"/>
              </a:rPr>
              <a:t>1991)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5">
                <a:latin typeface="Times New Roman"/>
                <a:cs typeface="Times New Roman"/>
              </a:rPr>
              <a:t>indeed, </a:t>
            </a:r>
            <a:r>
              <a:rPr dirty="0" sz="1100" spc="-15">
                <a:latin typeface="Times New Roman"/>
                <a:cs typeface="Times New Roman"/>
              </a:rPr>
              <a:t>some people </a:t>
            </a:r>
            <a:r>
              <a:rPr dirty="0" sz="1100" spc="-25">
                <a:latin typeface="Times New Roman"/>
                <a:cs typeface="Times New Roman"/>
              </a:rPr>
              <a:t>seem invulnerable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distress </a:t>
            </a:r>
            <a:r>
              <a:rPr dirty="0" sz="1100" spc="-5">
                <a:latin typeface="Times New Roman"/>
                <a:cs typeface="Times New Roman"/>
              </a:rPr>
              <a:t>—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0">
                <a:latin typeface="Times New Roman"/>
                <a:cs typeface="Times New Roman"/>
              </a:rPr>
              <a:t>develop </a:t>
            </a:r>
            <a:r>
              <a:rPr dirty="0" sz="1100" spc="-30">
                <a:latin typeface="Times New Roman"/>
                <a:cs typeface="Times New Roman"/>
              </a:rPr>
              <a:t>severe 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typical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recognizable </a:t>
            </a:r>
            <a:r>
              <a:rPr dirty="0" sz="1100" spc="-15">
                <a:latin typeface="Times New Roman"/>
                <a:cs typeface="Times New Roman"/>
              </a:rPr>
              <a:t>stressor </a:t>
            </a:r>
            <a:r>
              <a:rPr dirty="0" sz="1100" spc="-25">
                <a:latin typeface="Times New Roman"/>
                <a:cs typeface="Times New Roman"/>
              </a:rPr>
              <a:t>(traumatic event)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involved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horror.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include re-experiencing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traumatic event, persistent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any  </a:t>
            </a:r>
            <a:r>
              <a:rPr dirty="0" sz="1100" spc="-20">
                <a:latin typeface="Times New Roman"/>
                <a:cs typeface="Times New Roman"/>
              </a:rPr>
              <a:t>reminders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event, numbing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25">
                <a:latin typeface="Times New Roman"/>
                <a:cs typeface="Times New Roman"/>
              </a:rPr>
              <a:t>responsiveness,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30">
                <a:latin typeface="Times New Roman"/>
                <a:cs typeface="Times New Roman"/>
              </a:rPr>
              <a:t>arousal.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warrant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diagnosis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PTSD,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month. </a:t>
            </a:r>
            <a:r>
              <a:rPr dirty="0" sz="1100" spc="-30">
                <a:latin typeface="Times New Roman"/>
                <a:cs typeface="Times New Roman"/>
              </a:rPr>
              <a:t>Acute </a:t>
            </a:r>
            <a:r>
              <a:rPr dirty="0" sz="1100" spc="-25">
                <a:latin typeface="Times New Roman"/>
                <a:cs typeface="Times New Roman"/>
              </a:rPr>
              <a:t>stress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recent  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DSM,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PTSD-like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persist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than four </a:t>
            </a:r>
            <a:r>
              <a:rPr dirty="0" sz="1100" spc="-40">
                <a:latin typeface="Times New Roman"/>
                <a:cs typeface="Times New Roman"/>
              </a:rPr>
              <a:t>weeks.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35" b="1">
                <a:latin typeface="Times New Roman"/>
                <a:cs typeface="Times New Roman"/>
              </a:rPr>
              <a:t>Who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15" b="1">
                <a:latin typeface="Times New Roman"/>
                <a:cs typeface="Times New Roman"/>
              </a:rPr>
              <a:t>Affected with PTSD?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5">
                <a:latin typeface="Times New Roman"/>
                <a:cs typeface="Times New Roman"/>
              </a:rPr>
              <a:t>data (Kessler </a:t>
            </a:r>
            <a:r>
              <a:rPr dirty="0" sz="1100" spc="-10">
                <a:latin typeface="Times New Roman"/>
                <a:cs typeface="Times New Roman"/>
              </a:rPr>
              <a:t>et </a:t>
            </a:r>
            <a:r>
              <a:rPr dirty="0" sz="1100" spc="-50">
                <a:latin typeface="Times New Roman"/>
                <a:cs typeface="Times New Roman"/>
              </a:rPr>
              <a:t>al., </a:t>
            </a:r>
            <a:r>
              <a:rPr dirty="0" sz="1100" spc="-40" i="1">
                <a:latin typeface="Times New Roman"/>
                <a:cs typeface="Times New Roman"/>
              </a:rPr>
              <a:t>1995),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estimated </a:t>
            </a:r>
            <a:r>
              <a:rPr dirty="0" sz="1100" spc="-35">
                <a:latin typeface="Times New Roman"/>
                <a:cs typeface="Times New Roman"/>
              </a:rPr>
              <a:t>lifetime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PTSD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7.8 </a:t>
            </a:r>
            <a:r>
              <a:rPr dirty="0" sz="1100" spc="-20">
                <a:latin typeface="Times New Roman"/>
                <a:cs typeface="Times New Roman"/>
              </a:rPr>
              <a:t>percent.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commonly associated with  </a:t>
            </a:r>
            <a:r>
              <a:rPr dirty="0" sz="1100" spc="-15">
                <a:latin typeface="Times New Roman"/>
                <a:cs typeface="Times New Roman"/>
              </a:rPr>
              <a:t>posttraumatic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among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men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combat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exposure,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upsetting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40">
                <a:latin typeface="Times New Roman"/>
                <a:cs typeface="Times New Roman"/>
              </a:rPr>
              <a:t>28.8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percent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men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women,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rape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commonly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associated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PTSD;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rated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upsetting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29.9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PTSD. </a:t>
            </a:r>
            <a:r>
              <a:rPr dirty="0" sz="1100" spc="-30">
                <a:latin typeface="Times New Roman"/>
                <a:cs typeface="Times New Roman"/>
              </a:rPr>
              <a:t>Fifty-eight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battered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">
                <a:latin typeface="Times New Roman"/>
                <a:cs typeface="Times New Roman"/>
              </a:rPr>
              <a:t>report 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20">
                <a:latin typeface="Times New Roman"/>
                <a:cs typeface="Times New Roman"/>
              </a:rPr>
              <a:t>rates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(Astin, </a:t>
            </a:r>
            <a:r>
              <a:rPr dirty="0" sz="1100" spc="-15">
                <a:latin typeface="Times New Roman"/>
                <a:cs typeface="Times New Roman"/>
              </a:rPr>
              <a:t>Ogland-Hand, </a:t>
            </a:r>
            <a:r>
              <a:rPr dirty="0" sz="1100" spc="-25">
                <a:latin typeface="Times New Roman"/>
                <a:cs typeface="Times New Roman"/>
              </a:rPr>
              <a:t>Coleman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30">
                <a:latin typeface="Times New Roman"/>
                <a:cs typeface="Times New Roman"/>
              </a:rPr>
              <a:t>Foy,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45" i="1">
                <a:latin typeface="Times New Roman"/>
                <a:cs typeface="Times New Roman"/>
              </a:rPr>
              <a:t>1995).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70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Military-combat-produced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new; </a:t>
            </a:r>
            <a:r>
              <a:rPr dirty="0" sz="1100" spc="-25">
                <a:latin typeface="Times New Roman"/>
                <a:cs typeface="Times New Roman"/>
              </a:rPr>
              <a:t>writers described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occurrence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Civil </a:t>
            </a:r>
            <a:r>
              <a:rPr dirty="0" sz="1100" spc="-40">
                <a:latin typeface="Times New Roman"/>
                <a:cs typeface="Times New Roman"/>
              </a:rPr>
              <a:t>War, </a:t>
            </a:r>
            <a:r>
              <a:rPr dirty="0" sz="1100" spc="-30">
                <a:latin typeface="Times New Roman"/>
                <a:cs typeface="Times New Roman"/>
              </a:rPr>
              <a:t>World  </a:t>
            </a:r>
            <a:r>
              <a:rPr dirty="0" sz="1100" spc="-40">
                <a:latin typeface="Times New Roman"/>
                <a:cs typeface="Times New Roman"/>
              </a:rPr>
              <a:t>Wars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II,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Korean </a:t>
            </a:r>
            <a:r>
              <a:rPr dirty="0" sz="1100" spc="-40">
                <a:latin typeface="Times New Roman"/>
                <a:cs typeface="Times New Roman"/>
              </a:rPr>
              <a:t>War. </a:t>
            </a:r>
            <a:r>
              <a:rPr dirty="0" sz="1100" spc="-35">
                <a:latin typeface="Times New Roman"/>
                <a:cs typeface="Times New Roman"/>
              </a:rPr>
              <a:t>Early </a:t>
            </a:r>
            <a:r>
              <a:rPr dirty="0" sz="1100" spc="-25">
                <a:latin typeface="Times New Roman"/>
                <a:cs typeface="Times New Roman"/>
              </a:rPr>
              <a:t>reference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“shell </a:t>
            </a:r>
            <a:r>
              <a:rPr dirty="0" sz="1100" spc="-15">
                <a:latin typeface="Times New Roman"/>
                <a:cs typeface="Times New Roman"/>
              </a:rPr>
              <a:t>shock”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“battle </a:t>
            </a:r>
            <a:r>
              <a:rPr dirty="0" sz="1100" spc="-25">
                <a:latin typeface="Times New Roman"/>
                <a:cs typeface="Times New Roman"/>
              </a:rPr>
              <a:t>fatigue”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array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symptoms seen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men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45">
                <a:latin typeface="Times New Roman"/>
                <a:cs typeface="Times New Roman"/>
              </a:rPr>
              <a:t>military </a:t>
            </a:r>
            <a:r>
              <a:rPr dirty="0" sz="1100" spc="-25">
                <a:latin typeface="Times New Roman"/>
                <a:cs typeface="Times New Roman"/>
              </a:rPr>
              <a:t>experience included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artillery </a:t>
            </a:r>
            <a:r>
              <a:rPr dirty="0" sz="1100" spc="-30">
                <a:latin typeface="Times New Roman"/>
                <a:cs typeface="Times New Roman"/>
              </a:rPr>
              <a:t>fire, attack, </a:t>
            </a:r>
            <a:r>
              <a:rPr dirty="0" sz="1100" spc="-20">
                <a:latin typeface="Times New Roman"/>
                <a:cs typeface="Times New Roman"/>
              </a:rPr>
              <a:t>and  bombings.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Centers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Disease </a:t>
            </a:r>
            <a:r>
              <a:rPr dirty="0" sz="1100" spc="-10">
                <a:latin typeface="Times New Roman"/>
                <a:cs typeface="Times New Roman"/>
              </a:rPr>
              <a:t>Control conducted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four-year </a:t>
            </a:r>
            <a:r>
              <a:rPr dirty="0" sz="1100" spc="-30">
                <a:latin typeface="Times New Roman"/>
                <a:cs typeface="Times New Roman"/>
              </a:rPr>
              <a:t>epidemiological 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15,000 </a:t>
            </a:r>
            <a:r>
              <a:rPr dirty="0" sz="1100" spc="-30">
                <a:latin typeface="Times New Roman"/>
                <a:cs typeface="Times New Roman"/>
              </a:rPr>
              <a:t>Vietnam </a:t>
            </a:r>
            <a:r>
              <a:rPr dirty="0" sz="1100" spc="-20">
                <a:latin typeface="Times New Roman"/>
                <a:cs typeface="Times New Roman"/>
              </a:rPr>
              <a:t>veterans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15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20">
                <a:latin typeface="Times New Roman"/>
                <a:cs typeface="Times New Roman"/>
              </a:rPr>
              <a:t>suffered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combat-related 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since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discharge </a:t>
            </a:r>
            <a:r>
              <a:rPr dirty="0" sz="1100" spc="-20">
                <a:latin typeface="Times New Roman"/>
                <a:cs typeface="Times New Roman"/>
              </a:rPr>
              <a:t>(Roberts,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1988).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20">
                <a:latin typeface="Times New Roman"/>
                <a:cs typeface="Times New Roman"/>
              </a:rPr>
              <a:t>Catastrophes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aircraft </a:t>
            </a:r>
            <a:r>
              <a:rPr dirty="0" sz="1100" spc="-25">
                <a:latin typeface="Times New Roman"/>
                <a:cs typeface="Times New Roman"/>
              </a:rPr>
              <a:t>disasters, </a:t>
            </a:r>
            <a:r>
              <a:rPr dirty="0" sz="1100" spc="-10">
                <a:latin typeface="Times New Roman"/>
                <a:cs typeface="Times New Roman"/>
              </a:rPr>
              <a:t>tornadoes,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fires 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produce </a:t>
            </a:r>
            <a:r>
              <a:rPr dirty="0" sz="1100" spc="-25">
                <a:latin typeface="Times New Roman"/>
                <a:cs typeface="Times New Roman"/>
              </a:rPr>
              <a:t>widespread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serious  emotional problems. An </a:t>
            </a:r>
            <a:r>
              <a:rPr dirty="0" sz="1100" spc="-25">
                <a:latin typeface="Times New Roman"/>
                <a:cs typeface="Times New Roman"/>
              </a:rPr>
              <a:t>aircraft crash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airport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emotional stress </a:t>
            </a:r>
            <a:r>
              <a:rPr dirty="0" sz="1100" spc="-25">
                <a:latin typeface="Times New Roman"/>
                <a:cs typeface="Times New Roman"/>
              </a:rPr>
              <a:t>reactions in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0">
                <a:latin typeface="Times New Roman"/>
                <a:cs typeface="Times New Roman"/>
              </a:rPr>
              <a:t>surviving passengers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35">
                <a:latin typeface="Times New Roman"/>
                <a:cs typeface="Times New Roman"/>
              </a:rPr>
              <a:t>crew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witnesses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crash, in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families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work  </a:t>
            </a:r>
            <a:r>
              <a:rPr dirty="0" sz="1100" spc="-30">
                <a:latin typeface="Times New Roman"/>
                <a:cs typeface="Times New Roman"/>
              </a:rPr>
              <a:t>associates </a:t>
            </a:r>
            <a:r>
              <a:rPr dirty="0" sz="1100" spc="-40">
                <a:latin typeface="Times New Roman"/>
                <a:cs typeface="Times New Roman"/>
              </a:rPr>
              <a:t>waiting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passengers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arrive,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airport </a:t>
            </a:r>
            <a:r>
              <a:rPr dirty="0" sz="1100" spc="-35">
                <a:latin typeface="Times New Roman"/>
                <a:cs typeface="Times New Roman"/>
              </a:rPr>
              <a:t>employees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assist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emergency services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crash </a:t>
            </a:r>
            <a:r>
              <a:rPr dirty="0" sz="1100" spc="-25">
                <a:latin typeface="Times New Roman"/>
                <a:cs typeface="Times New Roman"/>
              </a:rPr>
              <a:t>cleanup. Only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those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acute </a:t>
            </a:r>
            <a:r>
              <a:rPr dirty="0" sz="1100" spc="-20">
                <a:latin typeface="Times New Roman"/>
                <a:cs typeface="Times New Roman"/>
              </a:rPr>
              <a:t>stress disorder,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10">
                <a:latin typeface="Times New Roman"/>
                <a:cs typeface="Times New Roman"/>
              </a:rPr>
              <a:t>reports </a:t>
            </a:r>
            <a:r>
              <a:rPr dirty="0" sz="1100" spc="-20">
                <a:latin typeface="Times New Roman"/>
                <a:cs typeface="Times New Roman"/>
              </a:rPr>
              <a:t>nevertheless </a:t>
            </a:r>
            <a:r>
              <a:rPr dirty="0" sz="1100" spc="-25">
                <a:latin typeface="Times New Roman"/>
                <a:cs typeface="Times New Roman"/>
              </a:rPr>
              <a:t>indicate widespread distress.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mobilizing energies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working cooperatively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emergency,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>
                <a:latin typeface="Times New Roman"/>
                <a:cs typeface="Times New Roman"/>
              </a:rPr>
              <a:t>soon </a:t>
            </a:r>
            <a:r>
              <a:rPr dirty="0" sz="1100" spc="-25">
                <a:latin typeface="Times New Roman"/>
                <a:cs typeface="Times New Roman"/>
              </a:rPr>
              <a:t>tire. 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event  </a:t>
            </a:r>
            <a:r>
              <a:rPr dirty="0" sz="1100" spc="-25">
                <a:latin typeface="Times New Roman"/>
                <a:cs typeface="Times New Roman"/>
              </a:rPr>
              <a:t>has passed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topic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conversation, people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sleep,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reliving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5">
                <a:latin typeface="Times New Roman"/>
                <a:cs typeface="Times New Roman"/>
              </a:rPr>
              <a:t>experience,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fearful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dreams.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Treating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clients with </a:t>
            </a:r>
            <a:r>
              <a:rPr dirty="0" sz="1100" spc="-15">
                <a:latin typeface="Times New Roman"/>
                <a:cs typeface="Times New Roman"/>
              </a:rPr>
              <a:t>posttraumatic </a:t>
            </a:r>
            <a:r>
              <a:rPr dirty="0" sz="1100" spc="-20">
                <a:latin typeface="Times New Roman"/>
                <a:cs typeface="Times New Roman"/>
              </a:rPr>
              <a:t>stress disorder </a:t>
            </a:r>
            <a:r>
              <a:rPr dirty="0" sz="1100" spc="-25">
                <a:latin typeface="Times New Roman"/>
                <a:cs typeface="Times New Roman"/>
              </a:rPr>
              <a:t>has generated </a:t>
            </a:r>
            <a:r>
              <a:rPr dirty="0" sz="1100" spc="-15">
                <a:latin typeface="Times New Roman"/>
                <a:cs typeface="Times New Roman"/>
              </a:rPr>
              <a:t>interest </a:t>
            </a:r>
            <a:r>
              <a:rPr dirty="0" sz="1100" spc="-20">
                <a:latin typeface="Times New Roman"/>
                <a:cs typeface="Times New Roman"/>
              </a:rPr>
              <a:t>and  enthusiasm.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literature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young,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identifiable </a:t>
            </a:r>
            <a:r>
              <a:rPr dirty="0" sz="1100" spc="-5">
                <a:latin typeface="Times New Roman"/>
                <a:cs typeface="Times New Roman"/>
              </a:rPr>
              <a:t>form  of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until </a:t>
            </a:r>
            <a:r>
              <a:rPr dirty="0" sz="1100" spc="-40">
                <a:latin typeface="Times New Roman"/>
                <a:cs typeface="Times New Roman"/>
              </a:rPr>
              <a:t>1980. </a:t>
            </a: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practical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Operation Outreach,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program </a:t>
            </a:r>
            <a:r>
              <a:rPr dirty="0" sz="1100" spc="-25">
                <a:latin typeface="Times New Roman"/>
                <a:cs typeface="Times New Roman"/>
              </a:rPr>
              <a:t>designed  </a:t>
            </a:r>
            <a:r>
              <a:rPr dirty="0" sz="1100" spc="-40">
                <a:latin typeface="Times New Roman"/>
                <a:cs typeface="Times New Roman"/>
              </a:rPr>
              <a:t>specifically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Vietnam </a:t>
            </a:r>
            <a:r>
              <a:rPr dirty="0" sz="1100" spc="-10">
                <a:latin typeface="Times New Roman"/>
                <a:cs typeface="Times New Roman"/>
              </a:rPr>
              <a:t>combat </a:t>
            </a:r>
            <a:r>
              <a:rPr dirty="0" sz="1100" spc="-20">
                <a:latin typeface="Times New Roman"/>
                <a:cs typeface="Times New Roman"/>
              </a:rPr>
              <a:t>veterans.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Operation </a:t>
            </a:r>
            <a:r>
              <a:rPr dirty="0" sz="1100" spc="-15">
                <a:latin typeface="Times New Roman"/>
                <a:cs typeface="Times New Roman"/>
              </a:rPr>
              <a:t>Outreach,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veteran can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needed outlet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distress.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proved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management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0">
                <a:latin typeface="Times New Roman"/>
                <a:cs typeface="Times New Roman"/>
              </a:rPr>
              <a:t>among rape </a:t>
            </a:r>
            <a:r>
              <a:rPr dirty="0" sz="1100" spc="-35">
                <a:latin typeface="Times New Roman"/>
                <a:cs typeface="Times New Roman"/>
              </a:rPr>
              <a:t>victims. </a:t>
            </a:r>
            <a:r>
              <a:rPr dirty="0" sz="1100">
                <a:latin typeface="Times New Roman"/>
                <a:cs typeface="Times New Roman"/>
              </a:rPr>
              <a:t>Edna </a:t>
            </a:r>
            <a:r>
              <a:rPr dirty="0" sz="1100" spc="-15">
                <a:latin typeface="Times New Roman"/>
                <a:cs typeface="Times New Roman"/>
              </a:rPr>
              <a:t>Foa and</a:t>
            </a:r>
            <a:r>
              <a:rPr dirty="0" sz="1100" spc="-1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colleagues </a:t>
            </a:r>
            <a:r>
              <a:rPr dirty="0" sz="1100" spc="-40">
                <a:latin typeface="Times New Roman"/>
                <a:cs typeface="Times New Roman"/>
              </a:rPr>
              <a:t>(1991)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cognitive-behavioral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prolonged exposure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(at  follow-up)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effective in </a:t>
            </a:r>
            <a:r>
              <a:rPr dirty="0" sz="1100" spc="-30">
                <a:latin typeface="Times New Roman"/>
                <a:cs typeface="Times New Roman"/>
              </a:rPr>
              <a:t>reducing </a:t>
            </a:r>
            <a:r>
              <a:rPr dirty="0" sz="1100" spc="-10">
                <a:latin typeface="Times New Roman"/>
                <a:cs typeface="Times New Roman"/>
              </a:rPr>
              <a:t>PTSD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rape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offered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declined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related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rape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45">
                <a:latin typeface="Times New Roman"/>
                <a:cs typeface="Times New Roman"/>
              </a:rPr>
              <a:t>victims’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10">
                <a:latin typeface="Times New Roman"/>
                <a:cs typeface="Times New Roman"/>
              </a:rPr>
              <a:t>confrontation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rape </a:t>
            </a:r>
            <a:r>
              <a:rPr dirty="0" sz="1100" spc="-30">
                <a:latin typeface="Times New Roman"/>
                <a:cs typeface="Times New Roman"/>
              </a:rPr>
              <a:t>memory,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symptomatic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PTSD. </a:t>
            </a:r>
            <a:r>
              <a:rPr dirty="0" sz="1100" spc="15">
                <a:latin typeface="Times New Roman"/>
                <a:cs typeface="Times New Roman"/>
              </a:rPr>
              <a:t>In  </a:t>
            </a:r>
            <a:r>
              <a:rPr dirty="0" sz="1100" spc="-25">
                <a:latin typeface="Times New Roman"/>
                <a:cs typeface="Times New Roman"/>
              </a:rPr>
              <a:t>addition,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rape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25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patients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treatment. </a:t>
            </a:r>
            <a:r>
              <a:rPr dirty="0" sz="1100" spc="-25">
                <a:latin typeface="Times New Roman"/>
                <a:cs typeface="Times New Roman"/>
              </a:rPr>
              <a:t>Nevertheless, </a:t>
            </a:r>
            <a:r>
              <a:rPr dirty="0" sz="1100" spc="-30">
                <a:latin typeface="Times New Roman"/>
                <a:cs typeface="Times New Roman"/>
              </a:rPr>
              <a:t>cognitive-behavioral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helpful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0">
                <a:latin typeface="Times New Roman"/>
                <a:cs typeface="Times New Roman"/>
              </a:rPr>
              <a:t>sufferers,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veterans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rape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victims.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2726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CLASSIFYING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TREATING </a:t>
            </a:r>
            <a:r>
              <a:rPr dirty="0" sz="1100" spc="-5" b="1">
                <a:latin typeface="Times New Roman"/>
                <a:cs typeface="Times New Roman"/>
              </a:rPr>
              <a:t>ANXIETY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35"/>
              </a:spcBef>
            </a:pPr>
            <a:r>
              <a:rPr dirty="0" sz="1100" spc="-10">
                <a:latin typeface="Times New Roman"/>
                <a:cs typeface="Times New Roman"/>
              </a:rPr>
              <a:t>“Neuroses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25">
                <a:latin typeface="Times New Roman"/>
                <a:cs typeface="Times New Roman"/>
              </a:rPr>
              <a:t>No </a:t>
            </a:r>
            <a:r>
              <a:rPr dirty="0" sz="1100" spc="-20">
                <a:latin typeface="Times New Roman"/>
                <a:cs typeface="Times New Roman"/>
              </a:rPr>
              <a:t>Longer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Problem!”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headline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5">
                <a:latin typeface="Times New Roman"/>
                <a:cs typeface="Times New Roman"/>
              </a:rPr>
              <a:t>appeared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newspaper, </a:t>
            </a:r>
            <a:r>
              <a:rPr dirty="0" sz="1100" spc="-20">
                <a:latin typeface="Times New Roman"/>
                <a:cs typeface="Times New Roman"/>
              </a:rPr>
              <a:t>it 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5">
                <a:latin typeface="Times New Roman"/>
                <a:cs typeface="Times New Roman"/>
              </a:rPr>
              <a:t>technically </a:t>
            </a:r>
            <a:r>
              <a:rPr dirty="0" sz="1100" spc="-30">
                <a:latin typeface="Times New Roman"/>
                <a:cs typeface="Times New Roman"/>
              </a:rPr>
              <a:t>accurate, because,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DSM </a:t>
            </a:r>
            <a:r>
              <a:rPr dirty="0" sz="1100" spc="-20">
                <a:latin typeface="Times New Roman"/>
                <a:cs typeface="Times New Roman"/>
              </a:rPr>
              <a:t>IV </a:t>
            </a:r>
            <a:r>
              <a:rPr dirty="0" sz="1100" spc="-25">
                <a:latin typeface="Times New Roman"/>
                <a:cs typeface="Times New Roman"/>
              </a:rPr>
              <a:t>TR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15">
                <a:latin typeface="Times New Roman"/>
                <a:cs typeface="Times New Roman"/>
              </a:rPr>
              <a:t>abandoned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terms and 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25">
                <a:latin typeface="Times New Roman"/>
                <a:cs typeface="Times New Roman"/>
              </a:rPr>
              <a:t>related with </a:t>
            </a:r>
            <a:r>
              <a:rPr dirty="0" sz="1100" spc="-20">
                <a:latin typeface="Times New Roman"/>
                <a:cs typeface="Times New Roman"/>
              </a:rPr>
              <a:t>neurosis.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neurosis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15">
                <a:latin typeface="Times New Roman"/>
                <a:cs typeface="Times New Roman"/>
              </a:rPr>
              <a:t>phobia, and </a:t>
            </a:r>
            <a:r>
              <a:rPr dirty="0" sz="1100" spc="-25">
                <a:latin typeface="Times New Roman"/>
                <a:cs typeface="Times New Roman"/>
              </a:rPr>
              <a:t>obsessive-compulsive </a:t>
            </a:r>
            <a:r>
              <a:rPr dirty="0" sz="1100" spc="-20">
                <a:latin typeface="Times New Roman"/>
                <a:cs typeface="Times New Roman"/>
              </a:rPr>
              <a:t>neurosis </a:t>
            </a:r>
            <a:r>
              <a:rPr dirty="0" sz="1100" spc="-25">
                <a:latin typeface="Times New Roman"/>
                <a:cs typeface="Times New Roman"/>
              </a:rPr>
              <a:t>became obsessive- compulsive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240665" marR="2506345" indent="-228600">
              <a:lnSpc>
                <a:spcPts val="1240"/>
              </a:lnSpc>
              <a:spcBef>
                <a:spcPts val="25"/>
              </a:spcBef>
            </a:pP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combine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  </a:t>
            </a: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20">
                <a:latin typeface="Times New Roman"/>
                <a:cs typeface="Times New Roman"/>
              </a:rPr>
              <a:t>Generalized </a:t>
            </a:r>
            <a:r>
              <a:rPr dirty="0" sz="1100" spc="-45">
                <a:latin typeface="Times New Roman"/>
                <a:cs typeface="Times New Roman"/>
              </a:rPr>
              <a:t>Anxiety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(GAD)</a:t>
            </a:r>
            <a:endParaRPr sz="1100">
              <a:latin typeface="Times New Roman"/>
              <a:cs typeface="Times New Roman"/>
            </a:endParaRPr>
          </a:p>
          <a:p>
            <a:pPr marL="384810" indent="-144780">
              <a:lnSpc>
                <a:spcPts val="1170"/>
              </a:lnSpc>
              <a:buAutoNum type="arabicPlain" startAt="2"/>
              <a:tabLst>
                <a:tab pos="385445" algn="l"/>
              </a:tabLst>
            </a:pP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30">
                <a:latin typeface="Times New Roman"/>
                <a:cs typeface="Times New Roman"/>
              </a:rPr>
              <a:t>with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agoraphobia</a:t>
            </a:r>
            <a:endParaRPr sz="1100">
              <a:latin typeface="Times New Roman"/>
              <a:cs typeface="Times New Roman"/>
            </a:endParaRPr>
          </a:p>
          <a:p>
            <a:pPr marL="240665" marR="4692015">
              <a:lnSpc>
                <a:spcPts val="1240"/>
              </a:lnSpc>
              <a:spcBef>
                <a:spcPts val="65"/>
              </a:spcBef>
              <a:buAutoNum type="arabicPlain" startAt="2"/>
              <a:tabLst>
                <a:tab pos="351155" algn="l"/>
              </a:tabLst>
            </a:pPr>
            <a:r>
              <a:rPr dirty="0" sz="1100" spc="-4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phobia  </a:t>
            </a:r>
            <a:r>
              <a:rPr dirty="0" sz="1100" spc="-35">
                <a:latin typeface="Times New Roman"/>
                <a:cs typeface="Times New Roman"/>
              </a:rPr>
              <a:t>4-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phobia</a:t>
            </a:r>
            <a:endParaRPr sz="1100">
              <a:latin typeface="Times New Roman"/>
              <a:cs typeface="Times New Roman"/>
            </a:endParaRPr>
          </a:p>
          <a:p>
            <a:pPr marL="350520" indent="-110489">
              <a:lnSpc>
                <a:spcPts val="1170"/>
              </a:lnSpc>
              <a:buSzPct val="90909"/>
              <a:buAutoNum type="arabicPlain" startAt="5"/>
              <a:tabLst>
                <a:tab pos="351155" algn="l"/>
              </a:tabLst>
            </a:pPr>
            <a:r>
              <a:rPr dirty="0" sz="1100">
                <a:latin typeface="Times New Roman"/>
                <a:cs typeface="Times New Roman"/>
              </a:rPr>
              <a:t>Post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(PTSD)</a:t>
            </a:r>
            <a:endParaRPr sz="1100">
              <a:latin typeface="Times New Roman"/>
              <a:cs typeface="Times New Roman"/>
            </a:endParaRPr>
          </a:p>
          <a:p>
            <a:pPr marL="350520" indent="-110489">
              <a:lnSpc>
                <a:spcPts val="1235"/>
              </a:lnSpc>
              <a:buSzPct val="90909"/>
              <a:buAutoNum type="arabicPlain" startAt="5"/>
              <a:tabLst>
                <a:tab pos="351155" algn="l"/>
              </a:tabLst>
            </a:pPr>
            <a:r>
              <a:rPr dirty="0" sz="1100" spc="-20">
                <a:latin typeface="Times New Roman"/>
                <a:cs typeface="Times New Roman"/>
              </a:rPr>
              <a:t>Obessive </a:t>
            </a:r>
            <a:r>
              <a:rPr dirty="0" sz="1100" spc="-30">
                <a:latin typeface="Times New Roman"/>
                <a:cs typeface="Times New Roman"/>
              </a:rPr>
              <a:t>Compulsive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(OCD)</a:t>
            </a:r>
            <a:endParaRPr sz="1100">
              <a:latin typeface="Times New Roman"/>
              <a:cs typeface="Times New Roman"/>
            </a:endParaRPr>
          </a:p>
          <a:p>
            <a:pPr algn="just" marL="240665" marR="626110">
              <a:lnSpc>
                <a:spcPct val="93900"/>
              </a:lnSpc>
              <a:spcBef>
                <a:spcPts val="40"/>
              </a:spcBef>
            </a:pPr>
            <a:r>
              <a:rPr dirty="0" sz="1100" spc="-45">
                <a:latin typeface="Times New Roman"/>
                <a:cs typeface="Times New Roman"/>
              </a:rPr>
              <a:t>Anxiety is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study.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humans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uneasiness, </a:t>
            </a:r>
            <a:r>
              <a:rPr dirty="0" sz="1100" spc="-30">
                <a:latin typeface="Times New Roman"/>
                <a:cs typeface="Times New Roman"/>
              </a:rPr>
              <a:t>looking </a:t>
            </a:r>
            <a:r>
              <a:rPr dirty="0" sz="1100" spc="-20">
                <a:latin typeface="Times New Roman"/>
                <a:cs typeface="Times New Roman"/>
              </a:rPr>
              <a:t>worried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anxious.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reflected in increased </a:t>
            </a:r>
            <a:r>
              <a:rPr dirty="0" sz="1100" spc="-15">
                <a:latin typeface="Times New Roman"/>
                <a:cs typeface="Times New Roman"/>
              </a:rPr>
              <a:t>heart beat and </a:t>
            </a:r>
            <a:r>
              <a:rPr dirty="0" sz="1100" spc="-30">
                <a:latin typeface="Times New Roman"/>
                <a:cs typeface="Times New Roman"/>
              </a:rPr>
              <a:t>muscle </a:t>
            </a:r>
            <a:r>
              <a:rPr dirty="0" sz="1100" spc="-15">
                <a:latin typeface="Times New Roman"/>
                <a:cs typeface="Times New Roman"/>
              </a:rPr>
              <a:t>tension. 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pleasant;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unpleasant </a:t>
            </a:r>
            <a:r>
              <a:rPr dirty="0" sz="1100" spc="-20">
                <a:latin typeface="Times New Roman"/>
                <a:cs typeface="Times New Roman"/>
              </a:rPr>
              <a:t>thing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commonly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observed.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258" y="779018"/>
            <a:ext cx="12611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5" y="948947"/>
            <a:ext cx="5879465" cy="7596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MOOD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5"/>
              </a:spcBef>
            </a:pPr>
            <a:r>
              <a:rPr dirty="0" sz="1100" spc="25">
                <a:latin typeface="Times New Roman"/>
                <a:cs typeface="Times New Roman"/>
              </a:rPr>
              <a:t>MOOD </a:t>
            </a:r>
            <a:r>
              <a:rPr dirty="0" sz="1100" spc="-1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increasing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young</a:t>
            </a:r>
            <a:r>
              <a:rPr dirty="0" sz="1100" spc="-20">
                <a:latin typeface="Times New Roman"/>
                <a:cs typeface="Times New Roman"/>
              </a:rPr>
              <a:t> people.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really </a:t>
            </a:r>
            <a:r>
              <a:rPr dirty="0" sz="1100" spc="-15">
                <a:latin typeface="Times New Roman"/>
                <a:cs typeface="Times New Roman"/>
              </a:rPr>
              <a:t>something </a:t>
            </a:r>
            <a:r>
              <a:rPr dirty="0" sz="1100" spc="-30">
                <a:latin typeface="Times New Roman"/>
                <a:cs typeface="Times New Roman"/>
              </a:rPr>
              <a:t>which scares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Mood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affective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syndromes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and  </a:t>
            </a:r>
            <a:r>
              <a:rPr dirty="0" sz="1100" spc="-35">
                <a:latin typeface="Times New Roman"/>
                <a:cs typeface="Times New Roman"/>
              </a:rPr>
              <a:t>mania.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30">
                <a:latin typeface="Times New Roman"/>
                <a:cs typeface="Times New Roman"/>
              </a:rPr>
              <a:t>which last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10">
                <a:latin typeface="Times New Roman"/>
                <a:cs typeface="Times New Roman"/>
              </a:rPr>
              <a:t>moments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hours.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altered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-45">
                <a:latin typeface="Times New Roman"/>
                <a:cs typeface="Times New Roman"/>
              </a:rPr>
              <a:t>level, </a:t>
            </a:r>
            <a:r>
              <a:rPr dirty="0" sz="1100" spc="-20">
                <a:latin typeface="Times New Roman"/>
                <a:cs typeface="Times New Roman"/>
              </a:rPr>
              <a:t>motivation,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35">
                <a:latin typeface="Times New Roman"/>
                <a:cs typeface="Times New Roman"/>
              </a:rPr>
              <a:t>bodily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Modification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eating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patterns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symptoms persist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greatly </a:t>
            </a:r>
            <a:r>
              <a:rPr dirty="0" sz="1100" spc="-25">
                <a:latin typeface="Times New Roman"/>
                <a:cs typeface="Times New Roman"/>
              </a:rPr>
              <a:t>impair </a:t>
            </a:r>
            <a:r>
              <a:rPr dirty="0" sz="1100" spc="-40">
                <a:latin typeface="Times New Roman"/>
                <a:cs typeface="Times New Roman"/>
              </a:rPr>
              <a:t>individual’s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ability</a:t>
            </a:r>
            <a:endParaRPr sz="1100">
              <a:latin typeface="Times New Roman"/>
              <a:cs typeface="Times New Roman"/>
            </a:endParaRPr>
          </a:p>
          <a:p>
            <a:pPr marL="504825" indent="-264160">
              <a:lnSpc>
                <a:spcPts val="1315"/>
              </a:lnSpc>
              <a:buChar char="•"/>
              <a:tabLst>
                <a:tab pos="504825" algn="l"/>
                <a:tab pos="505459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work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home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5">
                <a:latin typeface="Times New Roman"/>
                <a:cs typeface="Times New Roman"/>
              </a:rPr>
              <a:t>both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places.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Unipolar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depression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Bipolar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prevalent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co-occurring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have missed placed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5">
                <a:latin typeface="Times New Roman"/>
                <a:cs typeface="Times New Roman"/>
              </a:rPr>
              <a:t>important </a:t>
            </a:r>
            <a:r>
              <a:rPr dirty="0" sz="1100" spc="-10">
                <a:latin typeface="Times New Roman"/>
                <a:cs typeface="Times New Roman"/>
              </a:rPr>
              <a:t>documents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sad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85">
                <a:latin typeface="Times New Roman"/>
                <a:cs typeface="Times New Roman"/>
              </a:rPr>
              <a:t>My </a:t>
            </a:r>
            <a:r>
              <a:rPr dirty="0" sz="1100" spc="-25">
                <a:latin typeface="Times New Roman"/>
                <a:cs typeface="Times New Roman"/>
              </a:rPr>
              <a:t>car has </a:t>
            </a:r>
            <a:r>
              <a:rPr dirty="0" sz="1100" spc="-15">
                <a:latin typeface="Times New Roman"/>
                <a:cs typeface="Times New Roman"/>
              </a:rPr>
              <a:t>been stolen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0">
                <a:latin typeface="Times New Roman"/>
                <a:cs typeface="Times New Roman"/>
              </a:rPr>
              <a:t>pretty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sad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85">
                <a:latin typeface="Times New Roman"/>
                <a:cs typeface="Times New Roman"/>
              </a:rPr>
              <a:t>My </a:t>
            </a:r>
            <a:r>
              <a:rPr dirty="0" sz="1100" spc="-20">
                <a:latin typeface="Times New Roman"/>
                <a:cs typeface="Times New Roman"/>
              </a:rPr>
              <a:t>purse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snatched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5">
                <a:latin typeface="Times New Roman"/>
                <a:cs typeface="Times New Roman"/>
              </a:rPr>
              <a:t>all my </a:t>
            </a:r>
            <a:r>
              <a:rPr dirty="0" sz="1100" spc="-25">
                <a:latin typeface="Times New Roman"/>
                <a:cs typeface="Times New Roman"/>
              </a:rPr>
              <a:t>money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sad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85">
                <a:latin typeface="Times New Roman"/>
                <a:cs typeface="Times New Roman"/>
              </a:rPr>
              <a:t>My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student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lost her father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death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refuses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college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sad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20">
                <a:latin typeface="Times New Roman"/>
                <a:cs typeface="Times New Roman"/>
              </a:rPr>
              <a:t>some time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get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them  </a:t>
            </a:r>
            <a:r>
              <a:rPr dirty="0" sz="1100" spc="-15">
                <a:latin typeface="Times New Roman"/>
                <a:cs typeface="Times New Roman"/>
              </a:rPr>
              <a:t>and move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encounter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sad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0">
                <a:latin typeface="Times New Roman"/>
                <a:cs typeface="Times New Roman"/>
              </a:rPr>
              <a:t>day, </a:t>
            </a:r>
            <a:r>
              <a:rPr dirty="0" sz="1100" spc="-30">
                <a:latin typeface="Times New Roman"/>
                <a:cs typeface="Times New Roman"/>
              </a:rPr>
              <a:t>irritable, </a:t>
            </a:r>
            <a:r>
              <a:rPr dirty="0" sz="1100" spc="-20">
                <a:latin typeface="Times New Roman"/>
                <a:cs typeface="Times New Roman"/>
              </a:rPr>
              <a:t>tired,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appetite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irregular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depression?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mood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Why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get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depress?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10">
                <a:latin typeface="Times New Roman"/>
                <a:cs typeface="Times New Roman"/>
              </a:rPr>
              <a:t>ones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depression?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Emotional,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Give me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observed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Being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isolated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Alone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Seclusion.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disability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worldwide.</a:t>
            </a:r>
            <a:endParaRPr sz="1100">
              <a:latin typeface="Times New Roman"/>
              <a:cs typeface="Times New Roman"/>
            </a:endParaRPr>
          </a:p>
          <a:p>
            <a:pPr marL="469900" indent="-229870">
              <a:lnSpc>
                <a:spcPts val="1315"/>
              </a:lnSpc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Emotion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-30">
                <a:latin typeface="Times New Roman"/>
                <a:cs typeface="Times New Roman"/>
              </a:rPr>
              <a:t>subjective </a:t>
            </a:r>
            <a:r>
              <a:rPr dirty="0" sz="1100" spc="-20">
                <a:latin typeface="Times New Roman"/>
                <a:cs typeface="Times New Roman"/>
              </a:rPr>
              <a:t>states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feeling, </a:t>
            </a:r>
            <a:r>
              <a:rPr dirty="0" sz="1100" spc="-25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sadness, </a:t>
            </a:r>
            <a:r>
              <a:rPr dirty="0" sz="1100" spc="-30">
                <a:latin typeface="Times New Roman"/>
                <a:cs typeface="Times New Roman"/>
              </a:rPr>
              <a:t>anger,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disgust.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Affect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pattern of </a:t>
            </a:r>
            <a:r>
              <a:rPr dirty="0" sz="1100" spc="-25">
                <a:latin typeface="Times New Roman"/>
                <a:cs typeface="Times New Roman"/>
              </a:rPr>
              <a:t>observable behaviors,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facial </a:t>
            </a:r>
            <a:r>
              <a:rPr dirty="0" sz="1100" spc="-25">
                <a:latin typeface="Times New Roman"/>
                <a:cs typeface="Times New Roman"/>
              </a:rPr>
              <a:t>expression,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associated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subjective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feelings.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sustained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extreme </a:t>
            </a:r>
            <a:r>
              <a:rPr dirty="0" sz="1100" spc="-10">
                <a:latin typeface="Times New Roman"/>
                <a:cs typeface="Times New Roman"/>
              </a:rPr>
              <a:t>form,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color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perception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refer either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mood 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clinical </a:t>
            </a:r>
            <a:r>
              <a:rPr dirty="0" sz="1100" spc="-25">
                <a:latin typeface="Times New Roman"/>
                <a:cs typeface="Times New Roman"/>
              </a:rPr>
              <a:t>syndrome,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emotional, 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disappointment 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despair.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25">
                <a:latin typeface="Times New Roman"/>
                <a:cs typeface="Times New Roman"/>
              </a:rPr>
              <a:t>sadness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universal experience, </a:t>
            </a:r>
            <a:r>
              <a:rPr dirty="0" sz="1100">
                <a:latin typeface="Times New Roman"/>
                <a:cs typeface="Times New Roman"/>
              </a:rPr>
              <a:t>profound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not.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syndrome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called </a:t>
            </a:r>
            <a:r>
              <a:rPr dirty="0" sz="1100" spc="-5" b="1">
                <a:latin typeface="Times New Roman"/>
                <a:cs typeface="Times New Roman"/>
              </a:rPr>
              <a:t>clinical </a:t>
            </a:r>
            <a:r>
              <a:rPr dirty="0" sz="1100" b="1">
                <a:latin typeface="Times New Roman"/>
                <a:cs typeface="Times New Roman"/>
              </a:rPr>
              <a:t>depression,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symptoms, such</a:t>
            </a:r>
            <a:r>
              <a:rPr dirty="0" sz="1100" spc="-10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1814" y="8519395"/>
            <a:ext cx="2779395" cy="915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1315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fatigue,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energy,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35">
                <a:latin typeface="Times New Roman"/>
                <a:cs typeface="Times New Roman"/>
              </a:rPr>
              <a:t>difficulty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sleeping,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appetite.</a:t>
            </a:r>
            <a:endParaRPr sz="1100">
              <a:latin typeface="Times New Roman"/>
              <a:cs typeface="Times New Roman"/>
            </a:endParaRPr>
          </a:p>
          <a:p>
            <a:pPr marL="595630">
              <a:lnSpc>
                <a:spcPct val="100000"/>
              </a:lnSpc>
              <a:spcBef>
                <a:spcPts val="54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82" y="425449"/>
            <a:ext cx="5880100" cy="8771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927100" marR="8255" indent="-228600">
              <a:lnSpc>
                <a:spcPts val="1240"/>
              </a:lnSpc>
              <a:buFont typeface="Times New Roman"/>
              <a:buChar char="•"/>
              <a:tabLst>
                <a:tab pos="926465" algn="l"/>
                <a:tab pos="92773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Mania,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flip side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disturbance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additional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285"/>
              </a:lnSpc>
              <a:buChar char="•"/>
              <a:tabLst>
                <a:tab pos="926465" algn="l"/>
                <a:tab pos="927735" algn="l"/>
              </a:tabLst>
            </a:pPr>
            <a:r>
              <a:rPr dirty="0" sz="1100" spc="-45">
                <a:latin typeface="Times New Roman"/>
                <a:cs typeface="Times New Roman"/>
              </a:rPr>
              <a:t>Mania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elated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mood,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opposite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mood.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315"/>
              </a:lnSpc>
              <a:buChar char="•"/>
              <a:tabLst>
                <a:tab pos="926465" algn="l"/>
                <a:tab pos="927735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exaggerated 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5">
                <a:latin typeface="Times New Roman"/>
                <a:cs typeface="Times New Roman"/>
              </a:rPr>
              <a:t>well-being.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frequently accompany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elated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lvl="1" marL="1384300" indent="-228600">
              <a:lnSpc>
                <a:spcPts val="1315"/>
              </a:lnSpc>
              <a:buChar char="•"/>
              <a:tabLst>
                <a:tab pos="1383665" algn="l"/>
                <a:tab pos="1384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inflated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self-esteem,</a:t>
            </a:r>
            <a:endParaRPr sz="1100">
              <a:latin typeface="Times New Roman"/>
              <a:cs typeface="Times New Roman"/>
            </a:endParaRPr>
          </a:p>
          <a:p>
            <a:pPr lvl="1" marL="1384300" indent="-228600">
              <a:lnSpc>
                <a:spcPts val="1315"/>
              </a:lnSpc>
              <a:buChar char="•"/>
              <a:tabLst>
                <a:tab pos="1383665" algn="l"/>
                <a:tab pos="1384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decreased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sleep,</a:t>
            </a:r>
            <a:endParaRPr sz="1100">
              <a:latin typeface="Times New Roman"/>
              <a:cs typeface="Times New Roman"/>
            </a:endParaRPr>
          </a:p>
          <a:p>
            <a:pPr lvl="1" marL="1384300" indent="-228600">
              <a:lnSpc>
                <a:spcPts val="1315"/>
              </a:lnSpc>
              <a:buChar char="•"/>
              <a:tabLst>
                <a:tab pos="1383665" algn="l"/>
                <a:tab pos="1384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distractibility,</a:t>
            </a:r>
            <a:endParaRPr sz="1100">
              <a:latin typeface="Times New Roman"/>
              <a:cs typeface="Times New Roman"/>
            </a:endParaRPr>
          </a:p>
          <a:p>
            <a:pPr lvl="1" marL="1384300" indent="-228600">
              <a:lnSpc>
                <a:spcPts val="1315"/>
              </a:lnSpc>
              <a:buChar char="•"/>
              <a:tabLst>
                <a:tab pos="1383665" algn="l"/>
                <a:tab pos="13843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pressure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keep </a:t>
            </a:r>
            <a:r>
              <a:rPr dirty="0" sz="1100" spc="-35">
                <a:latin typeface="Times New Roman"/>
                <a:cs typeface="Times New Roman"/>
              </a:rPr>
              <a:t>talking,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lvl="1" marL="13843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1383665" algn="l"/>
                <a:tab pos="1384300" algn="l"/>
              </a:tabLst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subjective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thoughts </a:t>
            </a:r>
            <a:r>
              <a:rPr dirty="0" sz="1100" spc="-35">
                <a:latin typeface="Times New Roman"/>
                <a:cs typeface="Times New Roman"/>
              </a:rPr>
              <a:t>racing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head faster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spoken.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70" i="1">
                <a:latin typeface="Times New Roman"/>
                <a:cs typeface="Times New Roman"/>
              </a:rPr>
              <a:t>episodes</a:t>
            </a:r>
            <a:r>
              <a:rPr dirty="0" sz="1100" spc="-70">
                <a:latin typeface="Times New Roman"/>
                <a:cs typeface="Times New Roman"/>
              </a:rPr>
              <a:t>—discrete </a:t>
            </a:r>
            <a:r>
              <a:rPr dirty="0" sz="1100" spc="-20">
                <a:latin typeface="Times New Roman"/>
                <a:cs typeface="Times New Roman"/>
              </a:rPr>
              <a:t>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dominated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manic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mood.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9235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Unipolar </a:t>
            </a:r>
            <a:r>
              <a:rPr dirty="0" sz="1100" spc="5" b="1">
                <a:latin typeface="Times New Roman"/>
                <a:cs typeface="Times New Roman"/>
              </a:rPr>
              <a:t>mood </a:t>
            </a:r>
            <a:r>
              <a:rPr dirty="0" sz="1100" spc="-25" b="1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experiences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Bipolar </a:t>
            </a:r>
            <a:r>
              <a:rPr dirty="0" sz="1100" spc="10" b="1">
                <a:latin typeface="Times New Roman"/>
                <a:cs typeface="Times New Roman"/>
              </a:rPr>
              <a:t>mood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experiences episodes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mania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35">
                <a:latin typeface="Times New Roman"/>
                <a:cs typeface="Times New Roman"/>
              </a:rPr>
              <a:t>ago, </a:t>
            </a:r>
            <a:r>
              <a:rPr dirty="0" sz="1100" spc="-25">
                <a:latin typeface="Times New Roman"/>
                <a:cs typeface="Times New Roman"/>
              </a:rPr>
              <a:t>bipolar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14" i="1">
                <a:latin typeface="Times New Roman"/>
                <a:cs typeface="Times New Roman"/>
              </a:rPr>
              <a:t>manic–depressive</a:t>
            </a:r>
            <a:r>
              <a:rPr dirty="0" sz="1100" spc="-80" i="1">
                <a:latin typeface="Times New Roman"/>
                <a:cs typeface="Times New Roman"/>
              </a:rPr>
              <a:t> </a:t>
            </a:r>
            <a:r>
              <a:rPr dirty="0" sz="1100" spc="-110" i="1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Although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replaced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official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manual,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clinicians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15">
                <a:latin typeface="Times New Roman"/>
                <a:cs typeface="Times New Roman"/>
              </a:rPr>
              <a:t>prefer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use it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offers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15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patient’s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Important </a:t>
            </a:r>
            <a:r>
              <a:rPr dirty="0" sz="1100" spc="-10" b="1">
                <a:latin typeface="Times New Roman"/>
                <a:cs typeface="Times New Roman"/>
              </a:rPr>
              <a:t>Considerations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Distinguishing </a:t>
            </a:r>
            <a:r>
              <a:rPr dirty="0" sz="1100" spc="-15" b="1">
                <a:latin typeface="Times New Roman"/>
                <a:cs typeface="Times New Roman"/>
              </a:rPr>
              <a:t>Clinical </a:t>
            </a:r>
            <a:r>
              <a:rPr dirty="0" sz="1100" b="1">
                <a:latin typeface="Times New Roman"/>
                <a:cs typeface="Times New Roman"/>
              </a:rPr>
              <a:t>Depression </a:t>
            </a:r>
            <a:r>
              <a:rPr dirty="0" sz="1100" spc="-35" b="1">
                <a:latin typeface="Times New Roman"/>
                <a:cs typeface="Times New Roman"/>
              </a:rPr>
              <a:t>from </a:t>
            </a:r>
            <a:r>
              <a:rPr dirty="0" sz="1100" spc="-5" b="1">
                <a:latin typeface="Times New Roman"/>
                <a:cs typeface="Times New Roman"/>
              </a:rPr>
              <a:t>Normal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Sadness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5">
                <a:latin typeface="Times New Roman"/>
                <a:cs typeface="Times New Roman"/>
              </a:rPr>
              <a:t>across situations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persistent over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precipitating </a:t>
            </a:r>
            <a:r>
              <a:rPr dirty="0" sz="1100" spc="-20">
                <a:latin typeface="Times New Roman"/>
                <a:cs typeface="Times New Roman"/>
              </a:rPr>
              <a:t>events,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completely </a:t>
            </a:r>
            <a:r>
              <a:rPr dirty="0" sz="1100" spc="5">
                <a:latin typeface="Times New Roman"/>
                <a:cs typeface="Times New Roman"/>
              </a:rPr>
              <a:t>out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proportion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17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impaired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usual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occupational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6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cluster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additional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30">
                <a:latin typeface="Times New Roman"/>
                <a:cs typeface="Times New Roman"/>
              </a:rPr>
              <a:t>including  cognitive, </a:t>
            </a:r>
            <a:r>
              <a:rPr dirty="0" sz="1100" spc="-25">
                <a:latin typeface="Times New Roman"/>
                <a:cs typeface="Times New Roman"/>
              </a:rPr>
              <a:t>somatic,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features.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170"/>
              </a:lnSpc>
              <a:buAutoNum type="arabicPeriod" startAt="4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of the mood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different </a:t>
            </a:r>
            <a:r>
              <a:rPr dirty="0" sz="1100" spc="-5">
                <a:latin typeface="Times New Roman"/>
                <a:cs typeface="Times New Roman"/>
              </a:rPr>
              <a:t>from that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normal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sadness.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Times New Roman"/>
                <a:cs typeface="Times New Roman"/>
              </a:rPr>
              <a:t>Emotional </a:t>
            </a:r>
            <a:r>
              <a:rPr dirty="0" sz="1100" spc="-10" b="1">
                <a:latin typeface="Times New Roman"/>
                <a:cs typeface="Times New Roman"/>
              </a:rPr>
              <a:t>Symptoms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9235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Depressed,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5" b="1">
                <a:latin typeface="Times New Roman"/>
                <a:cs typeface="Times New Roman"/>
              </a:rPr>
              <a:t>dysphonic </a:t>
            </a:r>
            <a:r>
              <a:rPr dirty="0" sz="1100" spc="-25">
                <a:latin typeface="Times New Roman"/>
                <a:cs typeface="Times New Roman"/>
              </a:rPr>
              <a:t>(unpleasant),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common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obvious symptom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experience  </a:t>
            </a:r>
            <a:r>
              <a:rPr dirty="0" sz="1100" spc="-20">
                <a:latin typeface="Times New Roman"/>
                <a:cs typeface="Times New Roman"/>
              </a:rPr>
              <a:t>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inexplicable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unbounded </a:t>
            </a:r>
            <a:r>
              <a:rPr dirty="0" sz="1100" spc="-50">
                <a:latin typeface="Times New Roman"/>
                <a:cs typeface="Times New Roman"/>
              </a:rPr>
              <a:t>joy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euphoria.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irritable.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5">
                <a:latin typeface="Times New Roman"/>
                <a:cs typeface="Times New Roman"/>
              </a:rPr>
              <a:t>disorders, just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">
                <a:latin typeface="Times New Roman"/>
                <a:cs typeface="Times New Roman"/>
              </a:rPr>
              <a:t>common 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0" b="1">
                <a:latin typeface="Times New Roman"/>
                <a:cs typeface="Times New Roman"/>
              </a:rPr>
              <a:t>Cognitive Symptoms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5">
                <a:latin typeface="Times New Roman"/>
                <a:cs typeface="Times New Roman"/>
              </a:rPr>
              <a:t>note that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slowed </a:t>
            </a:r>
            <a:r>
              <a:rPr dirty="0" sz="1100" spc="-20">
                <a:latin typeface="Times New Roman"/>
                <a:cs typeface="Times New Roman"/>
              </a:rPr>
              <a:t>down,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20">
                <a:latin typeface="Times New Roman"/>
                <a:cs typeface="Times New Roman"/>
              </a:rPr>
              <a:t>concentrating,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55">
                <a:latin typeface="Times New Roman"/>
                <a:cs typeface="Times New Roman"/>
              </a:rPr>
              <a:t>easily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distracted.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Guilt and </a:t>
            </a:r>
            <a:r>
              <a:rPr dirty="0" sz="1100" spc="-25">
                <a:latin typeface="Times New Roman"/>
                <a:cs typeface="Times New Roman"/>
              </a:rPr>
              <a:t>worthlessness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common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preoccupations.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25">
                <a:latin typeface="Times New Roman"/>
                <a:cs typeface="Times New Roman"/>
              </a:rPr>
              <a:t>considerable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themselves, </a:t>
            </a:r>
            <a:r>
              <a:rPr dirty="0" sz="1100" spc="-15">
                <a:latin typeface="Times New Roman"/>
                <a:cs typeface="Times New Roman"/>
              </a:rPr>
              <a:t>their environments, 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future—a </a:t>
            </a:r>
            <a:r>
              <a:rPr dirty="0" sz="1100" spc="-15">
                <a:latin typeface="Times New Roman"/>
                <a:cs typeface="Times New Roman"/>
              </a:rPr>
              <a:t>combination 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“depressive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triad.”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30">
                <a:latin typeface="Times New Roman"/>
                <a:cs typeface="Times New Roman"/>
              </a:rPr>
              <a:t>slowness </a:t>
            </a:r>
            <a:r>
              <a:rPr dirty="0" sz="1100" spc="-25">
                <a:latin typeface="Times New Roman"/>
                <a:cs typeface="Times New Roman"/>
              </a:rPr>
              <a:t>associated with depression,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>
                <a:latin typeface="Times New Roman"/>
                <a:cs typeface="Times New Roman"/>
              </a:rPr>
              <a:t>report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speeded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up.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20">
                <a:latin typeface="Times New Roman"/>
                <a:cs typeface="Times New Roman"/>
              </a:rPr>
              <a:t>distracted, responding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seemingly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-30">
                <a:latin typeface="Times New Roman"/>
                <a:cs typeface="Times New Roman"/>
              </a:rPr>
              <a:t>stimuli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completely </a:t>
            </a:r>
            <a:r>
              <a:rPr dirty="0" sz="1100" spc="-15">
                <a:latin typeface="Times New Roman"/>
                <a:cs typeface="Times New Roman"/>
              </a:rPr>
              <a:t>uninterpretable and </a:t>
            </a:r>
            <a:r>
              <a:rPr dirty="0" sz="1100" spc="-10">
                <a:latin typeface="Times New Roman"/>
                <a:cs typeface="Times New Roman"/>
              </a:rPr>
              <a:t>incoherent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fashion.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705" y="779018"/>
            <a:ext cx="5955665" cy="837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438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15" b="1">
                <a:latin typeface="Times New Roman"/>
                <a:cs typeface="Times New Roman"/>
              </a:rPr>
              <a:t>PSYCHOPATHOLOGY </a:t>
            </a:r>
            <a:r>
              <a:rPr dirty="0" sz="1100" spc="65" b="1">
                <a:latin typeface="Times New Roman"/>
                <a:cs typeface="Times New Roman"/>
              </a:rPr>
              <a:t>IN </a:t>
            </a:r>
            <a:r>
              <a:rPr dirty="0" sz="1100" spc="-15" b="1">
                <a:latin typeface="Times New Roman"/>
                <a:cs typeface="Times New Roman"/>
              </a:rPr>
              <a:t>HISTORICAL </a:t>
            </a:r>
            <a:r>
              <a:rPr dirty="0" sz="1100" spc="15" b="1">
                <a:latin typeface="Times New Roman"/>
                <a:cs typeface="Times New Roman"/>
              </a:rPr>
              <a:t>CONTEXT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50800" marR="4381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Throughout </a:t>
            </a:r>
            <a:r>
              <a:rPr dirty="0" sz="1100" spc="-25">
                <a:latin typeface="Times New Roman"/>
                <a:cs typeface="Times New Roman"/>
              </a:rPr>
              <a:t>history,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societies have </a:t>
            </a:r>
            <a:r>
              <a:rPr dirty="0" sz="1100" spc="-25">
                <a:latin typeface="Times New Roman"/>
                <a:cs typeface="Times New Roman"/>
              </a:rPr>
              <a:t>held quite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50">
                <a:latin typeface="Times New Roman"/>
                <a:cs typeface="Times New Roman"/>
              </a:rPr>
              <a:t>views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25">
                <a:latin typeface="Times New Roman"/>
                <a:cs typeface="Times New Roman"/>
              </a:rPr>
              <a:t>mental disorders.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search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explanations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25">
                <a:latin typeface="Times New Roman"/>
                <a:cs typeface="Times New Roman"/>
              </a:rPr>
              <a:t>dates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ancient </a:t>
            </a:r>
            <a:r>
              <a:rPr dirty="0" sz="1100" spc="-25">
                <a:latin typeface="Times New Roman"/>
                <a:cs typeface="Times New Roman"/>
              </a:rPr>
              <a:t>times,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0">
                <a:latin typeface="Times New Roman"/>
                <a:cs typeface="Times New Roman"/>
              </a:rPr>
              <a:t>conflicting </a:t>
            </a:r>
            <a:r>
              <a:rPr dirty="0" sz="1100" spc="-15">
                <a:latin typeface="Times New Roman"/>
                <a:cs typeface="Times New Roman"/>
              </a:rPr>
              <a:t>opinions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disorders. Ancient </a:t>
            </a:r>
            <a:r>
              <a:rPr dirty="0" sz="1100" spc="-20">
                <a:latin typeface="Times New Roman"/>
                <a:cs typeface="Times New Roman"/>
              </a:rPr>
              <a:t>records </a:t>
            </a:r>
            <a:r>
              <a:rPr dirty="0" sz="1100" spc="-15">
                <a:latin typeface="Times New Roman"/>
                <a:cs typeface="Times New Roman"/>
              </a:rPr>
              <a:t>attribute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disfavor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gods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mischief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demons.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50800">
              <a:lnSpc>
                <a:spcPct val="100000"/>
              </a:lnSpc>
            </a:pPr>
            <a:r>
              <a:rPr dirty="0" sz="1100" b="1">
                <a:latin typeface="Times New Roman"/>
                <a:cs typeface="Times New Roman"/>
              </a:rPr>
              <a:t>Models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15" b="1">
                <a:latin typeface="Times New Roman"/>
                <a:cs typeface="Times New Roman"/>
              </a:rPr>
              <a:t>Studying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0" indent="-228600">
              <a:lnSpc>
                <a:spcPts val="1280"/>
              </a:lnSpc>
              <a:buAutoNum type="arabicPeriod"/>
              <a:tabLst>
                <a:tab pos="507365" algn="l"/>
                <a:tab pos="5080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Supernatural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508000" indent="-228600">
              <a:lnSpc>
                <a:spcPts val="1240"/>
              </a:lnSpc>
              <a:buAutoNum type="arabicPeriod"/>
              <a:tabLst>
                <a:tab pos="507365" algn="l"/>
                <a:tab pos="508000" algn="l"/>
              </a:tabLst>
            </a:pPr>
            <a:r>
              <a:rPr dirty="0" sz="1100" spc="-45">
                <a:latin typeface="Times New Roman"/>
                <a:cs typeface="Times New Roman"/>
              </a:rPr>
              <a:t>Biological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496570" indent="-236220">
              <a:lnSpc>
                <a:spcPts val="1280"/>
              </a:lnSpc>
              <a:buAutoNum type="arabicPeriod"/>
              <a:tabLst>
                <a:tab pos="496570" algn="l"/>
                <a:tab pos="49720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50800">
              <a:lnSpc>
                <a:spcPts val="1280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-10" b="1">
                <a:latin typeface="Times New Roman"/>
                <a:cs typeface="Times New Roman"/>
              </a:rPr>
              <a:t>purpose </a:t>
            </a:r>
            <a:r>
              <a:rPr dirty="0" sz="1100" spc="5" b="1">
                <a:latin typeface="Times New Roman"/>
                <a:cs typeface="Times New Roman"/>
              </a:rPr>
              <a:t>do </a:t>
            </a:r>
            <a:r>
              <a:rPr dirty="0" sz="1100" spc="10" b="1">
                <a:latin typeface="Times New Roman"/>
                <a:cs typeface="Times New Roman"/>
              </a:rPr>
              <a:t>these </a:t>
            </a:r>
            <a:r>
              <a:rPr dirty="0" sz="1100" b="1">
                <a:latin typeface="Times New Roman"/>
                <a:cs typeface="Times New Roman"/>
              </a:rPr>
              <a:t>Models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serve?</a:t>
            </a:r>
            <a:endParaRPr sz="1100">
              <a:latin typeface="Times New Roman"/>
              <a:cs typeface="Times New Roman"/>
            </a:endParaRPr>
          </a:p>
          <a:p>
            <a:pPr algn="just" marL="50800" marR="4381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Models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explain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0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15">
                <a:latin typeface="Times New Roman"/>
                <a:cs typeface="Times New Roman"/>
              </a:rPr>
              <a:t>own 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interpretation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15">
                <a:latin typeface="Times New Roman"/>
                <a:cs typeface="Times New Roman"/>
              </a:rPr>
              <a:t>and recommends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procedures.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models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50800">
              <a:lnSpc>
                <a:spcPct val="100000"/>
              </a:lnSpc>
            </a:pP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Models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Studying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ts val="1280"/>
              </a:lnSpc>
            </a:pPr>
            <a:r>
              <a:rPr dirty="0" sz="1100" spc="-55" b="1">
                <a:latin typeface="Times New Roman"/>
                <a:cs typeface="Times New Roman"/>
              </a:rPr>
              <a:t>1.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30" b="1">
                <a:latin typeface="Times New Roman"/>
                <a:cs typeface="Times New Roman"/>
              </a:rPr>
              <a:t>Supernatural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50800" marR="43815" indent="3492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attributes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magic, evil </a:t>
            </a:r>
            <a:r>
              <a:rPr dirty="0" sz="1100" spc="-25">
                <a:latin typeface="Times New Roman"/>
                <a:cs typeface="Times New Roman"/>
              </a:rPr>
              <a:t>spirits, </a:t>
            </a:r>
            <a:r>
              <a:rPr dirty="0" sz="1100" spc="-15">
                <a:latin typeface="Times New Roman"/>
                <a:cs typeface="Times New Roman"/>
              </a:rPr>
              <a:t>demons, </a:t>
            </a:r>
            <a:r>
              <a:rPr dirty="0" sz="1100" spc="5">
                <a:latin typeface="Times New Roman"/>
                <a:cs typeface="Times New Roman"/>
              </a:rPr>
              <a:t>moon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stars. This model  </a:t>
            </a:r>
            <a:r>
              <a:rPr dirty="0" sz="1100" spc="-30">
                <a:latin typeface="Times New Roman"/>
                <a:cs typeface="Times New Roman"/>
              </a:rPr>
              <a:t>includes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314325" marR="394716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a- </a:t>
            </a:r>
            <a:r>
              <a:rPr dirty="0" sz="1100" spc="-25">
                <a:latin typeface="Times New Roman"/>
                <a:cs typeface="Times New Roman"/>
              </a:rPr>
              <a:t>Witchcraft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Demonology  </a:t>
            </a:r>
            <a:r>
              <a:rPr dirty="0" sz="1100" spc="10">
                <a:latin typeface="Times New Roman"/>
                <a:cs typeface="Times New Roman"/>
              </a:rPr>
              <a:t>b </a:t>
            </a:r>
            <a:r>
              <a:rPr dirty="0" sz="1100" spc="-15">
                <a:latin typeface="Times New Roman"/>
                <a:cs typeface="Times New Roman"/>
              </a:rPr>
              <a:t>-Moon 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Stars</a:t>
            </a:r>
            <a:endParaRPr sz="1100">
              <a:latin typeface="Times New Roman"/>
              <a:cs typeface="Times New Roman"/>
            </a:endParaRPr>
          </a:p>
          <a:p>
            <a:pPr marL="349250">
              <a:lnSpc>
                <a:spcPts val="1210"/>
              </a:lnSpc>
            </a:pPr>
            <a:r>
              <a:rPr dirty="0" sz="1100" spc="-30">
                <a:latin typeface="Times New Roman"/>
                <a:cs typeface="Times New Roman"/>
              </a:rPr>
              <a:t>c- </a:t>
            </a:r>
            <a:r>
              <a:rPr dirty="0" sz="1100" spc="-45">
                <a:latin typeface="Times New Roman"/>
                <a:cs typeface="Times New Roman"/>
              </a:rPr>
              <a:t>Mass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Hysteria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79400" indent="-228600">
              <a:lnSpc>
                <a:spcPts val="1280"/>
              </a:lnSpc>
              <a:buAutoNum type="alphaLcPeriod"/>
              <a:tabLst>
                <a:tab pos="279400" algn="l"/>
              </a:tabLst>
            </a:pPr>
            <a:r>
              <a:rPr dirty="0" sz="1100" spc="-30" b="1">
                <a:latin typeface="Times New Roman"/>
                <a:cs typeface="Times New Roman"/>
              </a:rPr>
              <a:t>Witchcraft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Demonology</a:t>
            </a:r>
            <a:endParaRPr sz="1100">
              <a:latin typeface="Times New Roman"/>
              <a:cs typeface="Times New Roman"/>
            </a:endParaRPr>
          </a:p>
          <a:p>
            <a:pPr marL="50800" marR="4572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possessed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controlled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magic, </a:t>
            </a:r>
            <a:r>
              <a:rPr dirty="0" sz="1100" spc="-45">
                <a:latin typeface="Times New Roman"/>
                <a:cs typeface="Times New Roman"/>
              </a:rPr>
              <a:t>evil </a:t>
            </a:r>
            <a:r>
              <a:rPr dirty="0" sz="1100" spc="-20">
                <a:latin typeface="Times New Roman"/>
                <a:cs typeface="Times New Roman"/>
              </a:rPr>
              <a:t>spirits </a:t>
            </a:r>
            <a:r>
              <a:rPr dirty="0" sz="1100" spc="-15">
                <a:latin typeface="Times New Roman"/>
                <a:cs typeface="Times New Roman"/>
              </a:rPr>
              <a:t>and  demons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Treatments </a:t>
            </a:r>
            <a:r>
              <a:rPr dirty="0" sz="1100" spc="-30">
                <a:latin typeface="Times New Roman"/>
                <a:cs typeface="Times New Roman"/>
              </a:rPr>
              <a:t>included </a:t>
            </a:r>
            <a:r>
              <a:rPr dirty="0" sz="1100" spc="-15">
                <a:latin typeface="Times New Roman"/>
                <a:cs typeface="Times New Roman"/>
              </a:rPr>
              <a:t>punishments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chaining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keeping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cages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horrible </a:t>
            </a:r>
            <a:r>
              <a:rPr dirty="0" sz="1100" spc="-30">
                <a:latin typeface="Times New Roman"/>
                <a:cs typeface="Times New Roman"/>
              </a:rPr>
              <a:t>ritual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boring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skull.</a:t>
            </a:r>
            <a:endParaRPr sz="1100">
              <a:latin typeface="Times New Roman"/>
              <a:cs typeface="Times New Roman"/>
            </a:endParaRPr>
          </a:p>
          <a:p>
            <a:pPr algn="just" marL="50165" marR="42545">
              <a:lnSpc>
                <a:spcPct val="939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an unfair </a:t>
            </a:r>
            <a:r>
              <a:rPr dirty="0" sz="1100" spc="-30">
                <a:latin typeface="Times New Roman"/>
                <a:cs typeface="Times New Roman"/>
              </a:rPr>
              <a:t>trial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0">
                <a:latin typeface="Times New Roman"/>
                <a:cs typeface="Times New Roman"/>
              </a:rPr>
              <a:t>condemned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witches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demons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0">
                <a:latin typeface="Times New Roman"/>
                <a:cs typeface="Times New Roman"/>
              </a:rPr>
              <a:t>burned </a:t>
            </a:r>
            <a:r>
              <a:rPr dirty="0" sz="1100" spc="-50">
                <a:latin typeface="Times New Roman"/>
                <a:cs typeface="Times New Roman"/>
              </a:rPr>
              <a:t>alive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hanged. </a:t>
            </a:r>
            <a:r>
              <a:rPr dirty="0" sz="1100" spc="-25">
                <a:latin typeface="Times New Roman"/>
                <a:cs typeface="Times New Roman"/>
              </a:rPr>
              <a:t>Witchcraft </a:t>
            </a:r>
            <a:r>
              <a:rPr dirty="0" sz="1100" spc="-30">
                <a:latin typeface="Times New Roman"/>
                <a:cs typeface="Times New Roman"/>
              </a:rPr>
              <a:t>trials </a:t>
            </a:r>
            <a:r>
              <a:rPr dirty="0" sz="1100" spc="-25">
                <a:latin typeface="Times New Roman"/>
                <a:cs typeface="Times New Roman"/>
              </a:rPr>
              <a:t>reached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peak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sixteenth </a:t>
            </a:r>
            <a:r>
              <a:rPr dirty="0" sz="1100" spc="-15">
                <a:latin typeface="Times New Roman"/>
                <a:cs typeface="Times New Roman"/>
              </a:rPr>
              <a:t>and seventeenth </a:t>
            </a:r>
            <a:r>
              <a:rPr dirty="0" sz="1100" spc="-25">
                <a:latin typeface="Times New Roman"/>
                <a:cs typeface="Times New Roman"/>
              </a:rPr>
              <a:t>century.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1692,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small  </a:t>
            </a:r>
            <a:r>
              <a:rPr dirty="0" sz="1100" spc="-10">
                <a:latin typeface="Times New Roman"/>
                <a:cs typeface="Times New Roman"/>
              </a:rPr>
              <a:t>town</a:t>
            </a:r>
            <a:r>
              <a:rPr dirty="0" sz="1100" spc="-5">
                <a:latin typeface="Times New Roman"/>
                <a:cs typeface="Times New Roman"/>
              </a:rPr>
              <a:t>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Salem,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Massachusetts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group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women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hanged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witches.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79400" indent="-229235">
              <a:lnSpc>
                <a:spcPts val="1280"/>
              </a:lnSpc>
              <a:spcBef>
                <a:spcPts val="5"/>
              </a:spcBef>
              <a:buAutoNum type="alphaLcPeriod" startAt="2"/>
              <a:tabLst>
                <a:tab pos="279400" algn="l"/>
              </a:tabLst>
            </a:pPr>
            <a:r>
              <a:rPr dirty="0" sz="1100" b="1">
                <a:latin typeface="Times New Roman"/>
                <a:cs typeface="Times New Roman"/>
              </a:rPr>
              <a:t>Moon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stars</a:t>
            </a:r>
            <a:endParaRPr sz="1100">
              <a:latin typeface="Times New Roman"/>
              <a:cs typeface="Times New Roman"/>
            </a:endParaRPr>
          </a:p>
          <a:p>
            <a:pPr algn="just" marL="50165" marR="4381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Latin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moon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Luna,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inspired 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 spc="-30">
                <a:latin typeface="Times New Roman"/>
                <a:cs typeface="Times New Roman"/>
              </a:rPr>
              <a:t>lunatic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people, </a:t>
            </a:r>
            <a:r>
              <a:rPr dirty="0" sz="1100">
                <a:latin typeface="Times New Roman"/>
                <a:cs typeface="Times New Roman"/>
              </a:rPr>
              <a:t>but 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15">
                <a:latin typeface="Times New Roman"/>
                <a:cs typeface="Times New Roman"/>
              </a:rPr>
              <a:t>this word </a:t>
            </a:r>
            <a:r>
              <a:rPr dirty="0" sz="1100" spc="-3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5">
                <a:latin typeface="Times New Roman"/>
                <a:cs typeface="Times New Roman"/>
              </a:rPr>
              <a:t>more.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notion the </a:t>
            </a:r>
            <a:r>
              <a:rPr dirty="0" sz="1100" spc="-20">
                <a:latin typeface="Times New Roman"/>
                <a:cs typeface="Times New Roman"/>
              </a:rPr>
              <a:t>movements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full </a:t>
            </a:r>
            <a:r>
              <a:rPr dirty="0" sz="1100">
                <a:latin typeface="Times New Roman"/>
                <a:cs typeface="Times New Roman"/>
              </a:rPr>
              <a:t>moon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stars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effect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people. This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reflected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followers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astrology </a:t>
            </a:r>
            <a:r>
              <a:rPr dirty="0" sz="1100" spc="-15">
                <a:latin typeface="Times New Roman"/>
                <a:cs typeface="Times New Roman"/>
              </a:rPr>
              <a:t>who think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well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major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predicted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position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planets.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32410" indent="-147320">
              <a:lnSpc>
                <a:spcPts val="1280"/>
              </a:lnSpc>
              <a:buAutoNum type="alphaLcPeriod" startAt="3"/>
              <a:tabLst>
                <a:tab pos="233045" algn="l"/>
              </a:tabLst>
            </a:pPr>
            <a:r>
              <a:rPr dirty="0" sz="1100" b="1">
                <a:latin typeface="Times New Roman"/>
                <a:cs typeface="Times New Roman"/>
              </a:rPr>
              <a:t>Mass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Hysteria</a:t>
            </a:r>
            <a:endParaRPr sz="1100">
              <a:latin typeface="Times New Roman"/>
              <a:cs typeface="Times New Roman"/>
            </a:endParaRPr>
          </a:p>
          <a:p>
            <a:pPr algn="just" marL="50800" marR="45085">
              <a:lnSpc>
                <a:spcPct val="93700"/>
              </a:lnSpc>
              <a:spcBef>
                <a:spcPts val="4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30">
                <a:latin typeface="Times New Roman"/>
                <a:cs typeface="Times New Roman"/>
              </a:rPr>
              <a:t>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spread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surroundings  </a:t>
            </a:r>
            <a:r>
              <a:rPr dirty="0" sz="1100" spc="-15">
                <a:latin typeface="Times New Roman"/>
                <a:cs typeface="Times New Roman"/>
              </a:rPr>
              <a:t>around.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frightened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sad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feeling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20">
                <a:latin typeface="Times New Roman"/>
                <a:cs typeface="Times New Roman"/>
              </a:rPr>
              <a:t>spreads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near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people and  </a:t>
            </a:r>
            <a:r>
              <a:rPr dirty="0" sz="1100" spc="-5">
                <a:latin typeface="Times New Roman"/>
                <a:cs typeface="Times New Roman"/>
              </a:rPr>
              <a:t>soon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10">
                <a:latin typeface="Times New Roman"/>
                <a:cs typeface="Times New Roman"/>
              </a:rPr>
              <a:t>further </a:t>
            </a:r>
            <a:r>
              <a:rPr dirty="0" sz="1100" spc="-35">
                <a:latin typeface="Times New Roman"/>
                <a:cs typeface="Times New Roman"/>
              </a:rPr>
              <a:t>escalates, </a:t>
            </a:r>
            <a:r>
              <a:rPr dirty="0" sz="1100" spc="-25">
                <a:latin typeface="Times New Roman"/>
                <a:cs typeface="Times New Roman"/>
              </a:rPr>
              <a:t>develops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affected.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  </a:t>
            </a:r>
            <a:r>
              <a:rPr dirty="0" sz="1100" spc="-10">
                <a:latin typeface="Times New Roman"/>
                <a:cs typeface="Times New Roman"/>
              </a:rPr>
              <a:t>the 8</a:t>
            </a:r>
            <a:r>
              <a:rPr dirty="0" baseline="19841" sz="1050" spc="-15">
                <a:latin typeface="Times New Roman"/>
                <a:cs typeface="Times New Roman"/>
              </a:rPr>
              <a:t>th </a:t>
            </a:r>
            <a:r>
              <a:rPr dirty="0" sz="1100">
                <a:latin typeface="Times New Roman"/>
                <a:cs typeface="Times New Roman"/>
              </a:rPr>
              <a:t>October </a:t>
            </a:r>
            <a:r>
              <a:rPr dirty="0" sz="1100" spc="-40">
                <a:latin typeface="Times New Roman"/>
                <a:cs typeface="Times New Roman"/>
              </a:rPr>
              <a:t>2005 </a:t>
            </a:r>
            <a:r>
              <a:rPr dirty="0" sz="1100" spc="-15">
                <a:latin typeface="Times New Roman"/>
                <a:cs typeface="Times New Roman"/>
              </a:rPr>
              <a:t>Earthquake </a:t>
            </a:r>
            <a:r>
              <a:rPr dirty="0" sz="1100" spc="-25">
                <a:latin typeface="Times New Roman"/>
                <a:cs typeface="Times New Roman"/>
              </a:rPr>
              <a:t>experience affected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25">
                <a:latin typeface="Times New Roman"/>
                <a:cs typeface="Times New Roman"/>
              </a:rPr>
              <a:t>Pakistani </a:t>
            </a:r>
            <a:r>
              <a:rPr dirty="0" sz="1100" spc="-15">
                <a:latin typeface="Times New Roman"/>
                <a:cs typeface="Times New Roman"/>
              </a:rPr>
              <a:t>nation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15">
                <a:latin typeface="Times New Roman"/>
                <a:cs typeface="Times New Roman"/>
              </a:rPr>
              <a:t>nation </a:t>
            </a:r>
            <a:r>
              <a:rPr dirty="0" sz="1100" spc="-45">
                <a:latin typeface="Times New Roman"/>
                <a:cs typeface="Times New Roman"/>
              </a:rPr>
              <a:t>was  </a:t>
            </a:r>
            <a:r>
              <a:rPr dirty="0" sz="1100" spc="-25">
                <a:latin typeface="Times New Roman"/>
                <a:cs typeface="Times New Roman"/>
              </a:rPr>
              <a:t>traumatized.</a:t>
            </a:r>
            <a:endParaRPr sz="1100">
              <a:latin typeface="Times New Roman"/>
              <a:cs typeface="Times New Roman"/>
            </a:endParaRPr>
          </a:p>
          <a:p>
            <a:pPr algn="just" marL="50800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Supernatural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20">
                <a:latin typeface="Times New Roman"/>
                <a:cs typeface="Times New Roman"/>
              </a:rPr>
              <a:t>popular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undeveloped cultures </a:t>
            </a:r>
            <a:r>
              <a:rPr dirty="0" sz="1100" spc="-25">
                <a:latin typeface="Times New Roman"/>
                <a:cs typeface="Times New Roman"/>
              </a:rPr>
              <a:t>where poverty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high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literacy</a:t>
            </a:r>
            <a:endParaRPr sz="1100">
              <a:latin typeface="Times New Roman"/>
              <a:cs typeface="Times New Roman"/>
            </a:endParaRPr>
          </a:p>
          <a:p>
            <a:pPr algn="just" marL="50800" marR="4318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mental health professionals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permitted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role.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20">
                <a:latin typeface="Times New Roman"/>
                <a:cs typeface="Times New Roman"/>
              </a:rPr>
              <a:t>look towards  </a:t>
            </a:r>
            <a:r>
              <a:rPr dirty="0" sz="1100" spc="-45">
                <a:latin typeface="Times New Roman"/>
                <a:cs typeface="Times New Roman"/>
              </a:rPr>
              <a:t>magic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rituals </a:t>
            </a:r>
            <a:r>
              <a:rPr dirty="0" sz="1100" spc="-10">
                <a:latin typeface="Times New Roman"/>
                <a:cs typeface="Times New Roman"/>
              </a:rPr>
              <a:t>performed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peers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fakirs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5">
                <a:latin typeface="Times New Roman"/>
                <a:cs typeface="Times New Roman"/>
              </a:rPr>
              <a:t>solutions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2" y="924557"/>
            <a:ext cx="5880100" cy="8301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Inflated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esteem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 characteristic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mania.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experience self-destructive </a:t>
            </a:r>
            <a:r>
              <a:rPr dirty="0" sz="1100" spc="-35">
                <a:latin typeface="Times New Roman"/>
                <a:cs typeface="Times New Roman"/>
              </a:rPr>
              <a:t>ideas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impulses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are depressed.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Interest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develops </a:t>
            </a:r>
            <a:r>
              <a:rPr dirty="0" sz="1100" spc="-40">
                <a:latin typeface="Times New Roman"/>
                <a:cs typeface="Times New Roman"/>
              </a:rPr>
              <a:t>gradually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vague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 </a:t>
            </a:r>
            <a:r>
              <a:rPr dirty="0" sz="1100" spc="-10">
                <a:latin typeface="Times New Roman"/>
                <a:cs typeface="Times New Roman"/>
              </a:rPr>
              <a:t>worth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living.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0" b="1">
                <a:latin typeface="Times New Roman"/>
                <a:cs typeface="Times New Roman"/>
              </a:rPr>
              <a:t>Somatic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Symptoms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somatic symptoms </a:t>
            </a:r>
            <a:r>
              <a:rPr dirty="0" sz="1100" spc="-5">
                <a:latin typeface="Times New Roman"/>
                <a:cs typeface="Times New Roman"/>
              </a:rPr>
              <a:t>of 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40">
                <a:latin typeface="Times New Roman"/>
                <a:cs typeface="Times New Roman"/>
              </a:rPr>
              <a:t>physiological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bodily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fatigue,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aches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pains,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serious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appetite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patterns.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common.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midst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episode,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drastic </a:t>
            </a:r>
            <a:r>
              <a:rPr dirty="0" sz="1100" spc="-15">
                <a:latin typeface="Times New Roman"/>
                <a:cs typeface="Times New Roman"/>
              </a:rPr>
              <a:t>reduction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>
                <a:latin typeface="Times New Roman"/>
                <a:cs typeface="Times New Roman"/>
              </a:rPr>
              <a:t>for  </a:t>
            </a:r>
            <a:r>
              <a:rPr dirty="0" sz="1100" spc="-30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">
                <a:latin typeface="Times New Roman"/>
                <a:cs typeface="Times New Roman"/>
              </a:rPr>
              <a:t>report 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eat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usual,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amount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eat;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eat next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nothing.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severely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30">
                <a:latin typeface="Times New Roman"/>
                <a:cs typeface="Times New Roman"/>
              </a:rPr>
              <a:t>lose </a:t>
            </a:r>
            <a:r>
              <a:rPr dirty="0" sz="1100" spc="-15">
                <a:latin typeface="Times New Roman"/>
                <a:cs typeface="Times New Roman"/>
              </a:rPr>
              <a:t>their interest </a:t>
            </a:r>
            <a:r>
              <a:rPr dirty="0" sz="1100" spc="-25">
                <a:latin typeface="Times New Roman"/>
                <a:cs typeface="Times New Roman"/>
              </a:rPr>
              <a:t>in various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otherwise </a:t>
            </a:r>
            <a:r>
              <a:rPr dirty="0" sz="1100" spc="-20">
                <a:latin typeface="Times New Roman"/>
                <a:cs typeface="Times New Roman"/>
              </a:rPr>
              <a:t>sources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pleasure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fulfillment.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complain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25">
                <a:latin typeface="Times New Roman"/>
                <a:cs typeface="Times New Roman"/>
              </a:rPr>
              <a:t>headaches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muscular aches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pains.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Behavioral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Symptoms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include changes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15">
                <a:latin typeface="Times New Roman"/>
                <a:cs typeface="Times New Roman"/>
              </a:rPr>
              <a:t>at  </a:t>
            </a:r>
            <a:r>
              <a:rPr dirty="0" sz="1100" spc="-30">
                <a:latin typeface="Times New Roman"/>
                <a:cs typeface="Times New Roman"/>
              </a:rPr>
              <a:t>which they </a:t>
            </a:r>
            <a:r>
              <a:rPr dirty="0" sz="1100">
                <a:latin typeface="Times New Roman"/>
                <a:cs typeface="Times New Roman"/>
              </a:rPr>
              <a:t>do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10" b="1">
                <a:latin typeface="Times New Roman"/>
                <a:cs typeface="Times New Roman"/>
              </a:rPr>
              <a:t>psychomotor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accompany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serious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obvious </a:t>
            </a:r>
            <a:r>
              <a:rPr dirty="0" sz="1100" spc="-25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slowed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movement.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Patients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walk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talk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slow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motion.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completely </a:t>
            </a:r>
            <a:r>
              <a:rPr dirty="0" sz="1100" spc="-25">
                <a:latin typeface="Times New Roman"/>
                <a:cs typeface="Times New Roman"/>
              </a:rPr>
              <a:t>immobile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>
                <a:latin typeface="Times New Roman"/>
                <a:cs typeface="Times New Roman"/>
              </a:rPr>
              <a:t>stop </a:t>
            </a:r>
            <a:r>
              <a:rPr dirty="0" sz="1100" spc="-30">
                <a:latin typeface="Times New Roman"/>
                <a:cs typeface="Times New Roman"/>
              </a:rPr>
              <a:t>speaking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altogether.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depressed patients </a:t>
            </a:r>
            <a:r>
              <a:rPr dirty="0" sz="1100" spc="-25">
                <a:latin typeface="Times New Roman"/>
                <a:cs typeface="Times New Roman"/>
              </a:rPr>
              <a:t>pause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much </a:t>
            </a:r>
            <a:r>
              <a:rPr dirty="0" sz="1100" spc="-20">
                <a:latin typeface="Times New Roman"/>
                <a:cs typeface="Times New Roman"/>
              </a:rPr>
              <a:t>extended </a:t>
            </a:r>
            <a:r>
              <a:rPr dirty="0" sz="1100" spc="-25">
                <a:latin typeface="Times New Roman"/>
                <a:cs typeface="Times New Roman"/>
              </a:rPr>
              <a:t>periods, </a:t>
            </a:r>
            <a:r>
              <a:rPr dirty="0" sz="1100" spc="-15">
                <a:latin typeface="Times New Roman"/>
                <a:cs typeface="Times New Roman"/>
              </a:rPr>
              <a:t>perhaps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minutes, </a:t>
            </a:r>
            <a:r>
              <a:rPr dirty="0" sz="1100" spc="-15">
                <a:latin typeface="Times New Roman"/>
                <a:cs typeface="Times New Roman"/>
              </a:rPr>
              <a:t>before  </a:t>
            </a:r>
            <a:r>
              <a:rPr dirty="0" sz="1100" spc="-35">
                <a:latin typeface="Times New Roman"/>
                <a:cs typeface="Times New Roman"/>
              </a:rPr>
              <a:t>answering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question.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periods 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depressed,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5">
                <a:latin typeface="Times New Roman"/>
                <a:cs typeface="Times New Roman"/>
              </a:rPr>
              <a:t>gregarious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energetic.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-20" b="1">
                <a:latin typeface="Times New Roman"/>
                <a:cs typeface="Times New Roman"/>
              </a:rPr>
              <a:t>Other </a:t>
            </a:r>
            <a:r>
              <a:rPr dirty="0" sz="1100" spc="-5" b="1">
                <a:latin typeface="Times New Roman"/>
                <a:cs typeface="Times New Roman"/>
              </a:rPr>
              <a:t>Problems </a:t>
            </a:r>
            <a:r>
              <a:rPr dirty="0" sz="1100" spc="-10" b="1">
                <a:latin typeface="Times New Roman"/>
                <a:cs typeface="Times New Roman"/>
              </a:rPr>
              <a:t>Commonly </a:t>
            </a:r>
            <a:r>
              <a:rPr dirty="0" sz="1100" b="1">
                <a:latin typeface="Times New Roman"/>
                <a:cs typeface="Times New Roman"/>
              </a:rPr>
              <a:t>Associated </a:t>
            </a:r>
            <a:r>
              <a:rPr dirty="0" sz="1100" spc="-15" b="1">
                <a:latin typeface="Times New Roman"/>
                <a:cs typeface="Times New Roman"/>
              </a:rPr>
              <a:t>with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Depression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simultaneous </a:t>
            </a:r>
            <a:r>
              <a:rPr dirty="0" sz="1100" spc="-20">
                <a:latin typeface="Times New Roman"/>
                <a:cs typeface="Times New Roman"/>
              </a:rPr>
              <a:t>manifestation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syndromes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comorbidity, </a:t>
            </a:r>
            <a:r>
              <a:rPr dirty="0" sz="1100" spc="-35">
                <a:latin typeface="Times New Roman"/>
                <a:cs typeface="Times New Roman"/>
              </a:rPr>
              <a:t>suggesting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exhibits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underlying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310"/>
              </a:lnSpc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Alcoholism </a:t>
            </a:r>
            <a:r>
              <a:rPr dirty="0" sz="1100" spc="-15">
                <a:latin typeface="Times New Roman"/>
                <a:cs typeface="Times New Roman"/>
              </a:rPr>
              <a:t>and depression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25">
                <a:latin typeface="Times New Roman"/>
                <a:cs typeface="Times New Roman"/>
              </a:rPr>
              <a:t>related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phenomena.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Eating disorders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also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25">
                <a:latin typeface="Times New Roman"/>
                <a:cs typeface="Times New Roman"/>
              </a:rPr>
              <a:t>first-degree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among 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general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Brief </a:t>
            </a:r>
            <a:r>
              <a:rPr dirty="0" sz="1100" spc="-5" b="1">
                <a:latin typeface="Times New Roman"/>
                <a:cs typeface="Times New Roman"/>
              </a:rPr>
              <a:t>Historical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Perspective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5">
                <a:latin typeface="Times New Roman"/>
                <a:cs typeface="Times New Roman"/>
              </a:rPr>
              <a:t>accepted </a:t>
            </a:r>
            <a:r>
              <a:rPr dirty="0" sz="1100" spc="-30">
                <a:latin typeface="Times New Roman"/>
                <a:cs typeface="Times New Roman"/>
              </a:rPr>
              <a:t>classification system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proposed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German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 spc="-20">
                <a:latin typeface="Times New Roman"/>
                <a:cs typeface="Times New Roman"/>
              </a:rPr>
              <a:t>Emil  </a:t>
            </a:r>
            <a:r>
              <a:rPr dirty="0" sz="1100" spc="-25">
                <a:latin typeface="Times New Roman"/>
                <a:cs typeface="Times New Roman"/>
              </a:rPr>
              <a:t>Kraepelin.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9235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Kraepelin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categories: </a:t>
            </a:r>
            <a:r>
              <a:rPr dirty="0" sz="1100" spc="-110" i="1">
                <a:latin typeface="Times New Roman"/>
                <a:cs typeface="Times New Roman"/>
              </a:rPr>
              <a:t>dementia </a:t>
            </a:r>
            <a:r>
              <a:rPr dirty="0" sz="1100" spc="-105" i="1">
                <a:latin typeface="Times New Roman"/>
                <a:cs typeface="Times New Roman"/>
              </a:rPr>
              <a:t>praecox, </a:t>
            </a:r>
            <a:r>
              <a:rPr dirty="0" sz="1100" spc="-25">
                <a:latin typeface="Times New Roman"/>
                <a:cs typeface="Times New Roman"/>
              </a:rPr>
              <a:t>which 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schizophrenia,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14" i="1">
                <a:latin typeface="Times New Roman"/>
                <a:cs typeface="Times New Roman"/>
              </a:rPr>
              <a:t>manic–depressive</a:t>
            </a:r>
            <a:r>
              <a:rPr dirty="0" sz="1100" spc="20" i="1">
                <a:latin typeface="Times New Roman"/>
                <a:cs typeface="Times New Roman"/>
              </a:rPr>
              <a:t> </a:t>
            </a:r>
            <a:r>
              <a:rPr dirty="0" sz="1100" spc="-114" i="1">
                <a:latin typeface="Times New Roman"/>
                <a:cs typeface="Times New Roman"/>
              </a:rPr>
              <a:t>psychosis.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distinction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onset,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(its  </a:t>
            </a:r>
            <a:r>
              <a:rPr dirty="0" sz="1100" spc="-20">
                <a:latin typeface="Times New Roman"/>
                <a:cs typeface="Times New Roman"/>
              </a:rPr>
              <a:t>progress over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time).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manic–depressive </a:t>
            </a: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depressive syndromes, </a:t>
            </a:r>
            <a:r>
              <a:rPr dirty="0" sz="1100" spc="-30">
                <a:latin typeface="Times New Roman"/>
                <a:cs typeface="Times New Roman"/>
              </a:rPr>
              <a:t>regardless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exhibited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episodes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simply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praecox, </a:t>
            </a:r>
            <a:r>
              <a:rPr dirty="0" sz="1100" spc="-20">
                <a:latin typeface="Times New Roman"/>
                <a:cs typeface="Times New Roman"/>
              </a:rPr>
              <a:t>manic–depression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showed an </a:t>
            </a:r>
            <a:r>
              <a:rPr dirty="0" sz="1100" spc="-30">
                <a:latin typeface="Times New Roman"/>
                <a:cs typeface="Times New Roman"/>
              </a:rPr>
              <a:t>episodic, </a:t>
            </a:r>
            <a:r>
              <a:rPr dirty="0" sz="1100" spc="-15">
                <a:latin typeface="Times New Roman"/>
                <a:cs typeface="Times New Roman"/>
              </a:rPr>
              <a:t>recurrent 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relatively </a:t>
            </a:r>
            <a:r>
              <a:rPr dirty="0" sz="1100" spc="-10">
                <a:latin typeface="Times New Roman"/>
                <a:cs typeface="Times New Roman"/>
              </a:rPr>
              <a:t>good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prognosis.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Despite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widespread </a:t>
            </a:r>
            <a:r>
              <a:rPr dirty="0" sz="1100" spc="-25">
                <a:latin typeface="Times New Roman"/>
                <a:cs typeface="Times New Roman"/>
              </a:rPr>
              <a:t>acceptance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Kraepelin’s </a:t>
            </a:r>
            <a:r>
              <a:rPr dirty="0" sz="1100" spc="-30">
                <a:latin typeface="Times New Roman"/>
                <a:cs typeface="Times New Roman"/>
              </a:rPr>
              <a:t>diagnostic </a:t>
            </a:r>
            <a:r>
              <a:rPr dirty="0" sz="1100" spc="-35">
                <a:latin typeface="Times New Roman"/>
                <a:cs typeface="Times New Roman"/>
              </a:rPr>
              <a:t>system,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alternative 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proposed.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92" y="924557"/>
            <a:ext cx="5879465" cy="3112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99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Two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primary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issues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central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debate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regarding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definitions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15">
                <a:latin typeface="Times New Roman"/>
                <a:cs typeface="Times New Roman"/>
              </a:rPr>
              <a:t>should these disorders be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broad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narrow </a:t>
            </a:r>
            <a:r>
              <a:rPr dirty="0" sz="1100" spc="-25">
                <a:latin typeface="Times New Roman"/>
                <a:cs typeface="Times New Roman"/>
              </a:rPr>
              <a:t>fashion?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narrow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40">
                <a:latin typeface="Times New Roman"/>
                <a:cs typeface="Times New Roman"/>
              </a:rPr>
              <a:t>severely </a:t>
            </a:r>
            <a:r>
              <a:rPr dirty="0" sz="1100" spc="-20">
                <a:latin typeface="Times New Roman"/>
                <a:cs typeface="Times New Roman"/>
              </a:rPr>
              <a:t>disturbed  </a:t>
            </a:r>
            <a:r>
              <a:rPr dirty="0" sz="1100" spc="-15">
                <a:latin typeface="Times New Roman"/>
                <a:cs typeface="Times New Roman"/>
              </a:rPr>
              <a:t>people—those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entirely pervasive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wide </a:t>
            </a:r>
            <a:r>
              <a:rPr dirty="0" sz="1100" spc="-25">
                <a:latin typeface="Times New Roman"/>
                <a:cs typeface="Times New Roman"/>
              </a:rPr>
              <a:t>range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additional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broader 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mild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lies </a:t>
            </a:r>
            <a:r>
              <a:rPr dirty="0" sz="1100" spc="-25">
                <a:latin typeface="Times New Roman"/>
                <a:cs typeface="Times New Roman"/>
              </a:rPr>
              <a:t>somewhere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continuum </a:t>
            </a:r>
            <a:r>
              <a:rPr dirty="0" sz="1100" spc="-20">
                <a:latin typeface="Times New Roman"/>
                <a:cs typeface="Times New Roman"/>
              </a:rPr>
              <a:t>between normal </a:t>
            </a:r>
            <a:r>
              <a:rPr dirty="0" sz="1100" spc="-25">
                <a:latin typeface="Times New Roman"/>
                <a:cs typeface="Times New Roman"/>
              </a:rPr>
              <a:t>sadness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major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85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35">
                <a:latin typeface="Times New Roman"/>
                <a:cs typeface="Times New Roman"/>
              </a:rPr>
              <a:t>issue </a:t>
            </a:r>
            <a:r>
              <a:rPr dirty="0" sz="1100" spc="-15">
                <a:latin typeface="Times New Roman"/>
                <a:cs typeface="Times New Roman"/>
              </a:rPr>
              <a:t>concerns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heterogeneity.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exactly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onset,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course over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0">
                <a:latin typeface="Times New Roman"/>
                <a:cs typeface="Times New Roman"/>
              </a:rPr>
              <a:t>qualitatively </a:t>
            </a:r>
            <a:r>
              <a:rPr dirty="0" sz="1100" spc="-20">
                <a:latin typeface="Times New Roman"/>
                <a:cs typeface="Times New Roman"/>
              </a:rPr>
              <a:t>distinct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mood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expressions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underlying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Is the </a:t>
            </a:r>
            <a:r>
              <a:rPr dirty="0" sz="1100" spc="-15">
                <a:latin typeface="Times New Roman"/>
                <a:cs typeface="Times New Roman"/>
              </a:rPr>
              <a:t>distinction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40">
                <a:latin typeface="Times New Roman"/>
                <a:cs typeface="Times New Roman"/>
              </a:rPr>
              <a:t>simply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severity?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25" b="1">
                <a:latin typeface="Times New Roman"/>
                <a:cs typeface="Times New Roman"/>
              </a:rPr>
              <a:t>Contemporary </a:t>
            </a:r>
            <a:r>
              <a:rPr dirty="0" sz="1100" spc="10" b="1">
                <a:latin typeface="Times New Roman"/>
                <a:cs typeface="Times New Roman"/>
              </a:rPr>
              <a:t>Diagnostic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classify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recognizes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subtypes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depression,  </a:t>
            </a:r>
            <a:r>
              <a:rPr dirty="0" sz="1100" spc="-35">
                <a:latin typeface="Times New Roman"/>
                <a:cs typeface="Times New Roman"/>
              </a:rPr>
              <a:t>placing special </a:t>
            </a:r>
            <a:r>
              <a:rPr dirty="0" sz="1100" spc="-25">
                <a:latin typeface="Times New Roman"/>
                <a:cs typeface="Times New Roman"/>
              </a:rPr>
              <a:t>emphasis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distinction between </a:t>
            </a:r>
            <a:r>
              <a:rPr dirty="0" sz="1100" spc="-25">
                <a:latin typeface="Times New Roman"/>
                <a:cs typeface="Times New Roman"/>
              </a:rPr>
              <a:t>unipolar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bipolar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overall </a:t>
            </a:r>
            <a:r>
              <a:rPr dirty="0" sz="1100" spc="-25">
                <a:latin typeface="Times New Roman"/>
                <a:cs typeface="Times New Roman"/>
              </a:rPr>
              <a:t>scheme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unipolar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bipolar </a:t>
            </a:r>
            <a:r>
              <a:rPr dirty="0" sz="1100" spc="-5">
                <a:latin typeface="Times New Roman"/>
                <a:cs typeface="Times New Roman"/>
              </a:rPr>
              <a:t>mood 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92" y="7864826"/>
            <a:ext cx="5878195" cy="684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Unipolar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unipolar disorders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35">
                <a:latin typeface="Times New Roman"/>
                <a:cs typeface="Times New Roman"/>
              </a:rPr>
              <a:t>types: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dysthymia.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5">
                <a:latin typeface="Times New Roman"/>
                <a:cs typeface="Times New Roman"/>
              </a:rPr>
              <a:t>one  </a:t>
            </a:r>
            <a:r>
              <a:rPr dirty="0" sz="1100" spc="-25">
                <a:latin typeface="Times New Roman"/>
                <a:cs typeface="Times New Roman"/>
              </a:rPr>
              <a:t>major depressive </a:t>
            </a:r>
            <a:r>
              <a:rPr dirty="0" sz="1100" spc="-20">
                <a:latin typeface="Times New Roman"/>
                <a:cs typeface="Times New Roman"/>
              </a:rPr>
              <a:t>episode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manic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8719" y="4190238"/>
            <a:ext cx="4343400" cy="354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943600" cy="4540250"/>
            <a:chOff x="731519" y="737616"/>
            <a:chExt cx="5943600" cy="45402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1519" y="789432"/>
              <a:ext cx="5943600" cy="4488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771" y="5411214"/>
            <a:ext cx="5878195" cy="3868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9235">
              <a:lnSpc>
                <a:spcPts val="1315"/>
              </a:lnSpc>
              <a:spcBef>
                <a:spcPts val="9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Dysthymia </a:t>
            </a:r>
            <a:r>
              <a:rPr dirty="0" sz="1100" spc="-20">
                <a:latin typeface="Times New Roman"/>
                <a:cs typeface="Times New Roman"/>
              </a:rPr>
              <a:t>differs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40">
                <a:latin typeface="Times New Roman"/>
                <a:cs typeface="Times New Roman"/>
              </a:rPr>
              <a:t>severity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duration.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Dysthymia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5">
                <a:latin typeface="Times New Roman"/>
                <a:cs typeface="Times New Roman"/>
              </a:rPr>
              <a:t>mild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45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fulfill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must, 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2  years,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45">
                <a:latin typeface="Times New Roman"/>
                <a:cs typeface="Times New Roman"/>
              </a:rPr>
              <a:t>days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 not.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Two </a:t>
            </a:r>
            <a:r>
              <a:rPr dirty="0" sz="1100" spc="-50" b="1">
                <a:latin typeface="Times New Roman"/>
                <a:cs typeface="Times New Roman"/>
              </a:rPr>
              <a:t>or </a:t>
            </a:r>
            <a:r>
              <a:rPr dirty="0" sz="1100" spc="-15" b="1">
                <a:latin typeface="Times New Roman"/>
                <a:cs typeface="Times New Roman"/>
              </a:rPr>
              <a:t>more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the following </a:t>
            </a:r>
            <a:r>
              <a:rPr dirty="0" sz="1100" spc="5" b="1">
                <a:latin typeface="Times New Roman"/>
                <a:cs typeface="Times New Roman"/>
              </a:rPr>
              <a:t>symptoms </a:t>
            </a:r>
            <a:r>
              <a:rPr dirty="0" sz="1100" b="1">
                <a:latin typeface="Times New Roman"/>
                <a:cs typeface="Times New Roman"/>
              </a:rPr>
              <a:t>must </a:t>
            </a:r>
            <a:r>
              <a:rPr dirty="0" sz="1100" spc="-5" b="1">
                <a:latin typeface="Times New Roman"/>
                <a:cs typeface="Times New Roman"/>
              </a:rPr>
              <a:t>also </a:t>
            </a:r>
            <a:r>
              <a:rPr dirty="0" sz="1100" spc="10" b="1">
                <a:latin typeface="Times New Roman"/>
                <a:cs typeface="Times New Roman"/>
              </a:rPr>
              <a:t>be </a:t>
            </a:r>
            <a:r>
              <a:rPr dirty="0" sz="1100" spc="-10" b="1">
                <a:latin typeface="Times New Roman"/>
                <a:cs typeface="Times New Roman"/>
              </a:rPr>
              <a:t>present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10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17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dysthymia: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35"/>
              </a:lnSpc>
              <a:buAutoNum type="arabicPeriod"/>
              <a:tabLst>
                <a:tab pos="926465" algn="l"/>
                <a:tab pos="927735" algn="l"/>
              </a:tabLst>
            </a:pPr>
            <a:r>
              <a:rPr dirty="0" sz="1100">
                <a:latin typeface="Times New Roman"/>
                <a:cs typeface="Times New Roman"/>
              </a:rPr>
              <a:t>Poor </a:t>
            </a:r>
            <a:r>
              <a:rPr dirty="0" sz="1100" spc="-20">
                <a:latin typeface="Times New Roman"/>
                <a:cs typeface="Times New Roman"/>
              </a:rPr>
              <a:t>appetite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overeating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40"/>
              </a:lnSpc>
              <a:buAutoNum type="arabicPeriod"/>
              <a:tabLst>
                <a:tab pos="926465" algn="l"/>
                <a:tab pos="927735" algn="l"/>
              </a:tabLst>
            </a:pPr>
            <a:r>
              <a:rPr dirty="0" sz="1100" spc="-15">
                <a:latin typeface="Times New Roman"/>
                <a:cs typeface="Times New Roman"/>
              </a:rPr>
              <a:t>Insomnia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hypersomnia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40"/>
              </a:lnSpc>
              <a:buAutoNum type="arabicPeriod"/>
              <a:tabLst>
                <a:tab pos="926465" algn="l"/>
                <a:tab pos="927735" algn="l"/>
              </a:tabLst>
            </a:pPr>
            <a:r>
              <a:rPr dirty="0" sz="1100" spc="-35">
                <a:latin typeface="Times New Roman"/>
                <a:cs typeface="Times New Roman"/>
              </a:rPr>
              <a:t>Low energy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fatigue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35"/>
              </a:lnSpc>
              <a:buAutoNum type="arabicPeriod"/>
              <a:tabLst>
                <a:tab pos="926465" algn="l"/>
                <a:tab pos="927735" algn="l"/>
              </a:tabLst>
            </a:pPr>
            <a:r>
              <a:rPr dirty="0" sz="1100" spc="-35">
                <a:latin typeface="Times New Roman"/>
                <a:cs typeface="Times New Roman"/>
              </a:rPr>
              <a:t>Low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self-esteem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35"/>
              </a:lnSpc>
              <a:buAutoNum type="arabicPeriod"/>
              <a:tabLst>
                <a:tab pos="926465" algn="l"/>
                <a:tab pos="927735" algn="l"/>
              </a:tabLst>
            </a:pP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-15">
                <a:latin typeface="Times New Roman"/>
                <a:cs typeface="Times New Roman"/>
              </a:rPr>
              <a:t>concentration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difficulty making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decisions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80"/>
              </a:lnSpc>
              <a:buAutoNum type="arabicPeriod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hopelessness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distinction </a:t>
            </a:r>
            <a:r>
              <a:rPr dirty="0" sz="1100" spc="-20">
                <a:latin typeface="Times New Roman"/>
                <a:cs typeface="Times New Roman"/>
              </a:rPr>
              <a:t>between major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-35">
                <a:latin typeface="Times New Roman"/>
                <a:cs typeface="Times New Roman"/>
              </a:rPr>
              <a:t>dysthymia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40">
                <a:latin typeface="Times New Roman"/>
                <a:cs typeface="Times New Roman"/>
              </a:rPr>
              <a:t>artificial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sets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20">
                <a:latin typeface="Times New Roman"/>
                <a:cs typeface="Times New Roman"/>
              </a:rPr>
              <a:t>seen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cases,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rather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thinking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them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separate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appropriate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consider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them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waxes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wanes </a:t>
            </a:r>
            <a:r>
              <a:rPr dirty="0" sz="1100" spc="-15">
                <a:latin typeface="Times New Roman"/>
                <a:cs typeface="Times New Roman"/>
              </a:rPr>
              <a:t>over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Bipolar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bipolar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involve manic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hypomanic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disturbance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occupational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experienced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assigned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bipolar  </a:t>
            </a:r>
            <a:r>
              <a:rPr dirty="0" sz="1100" spc="20">
                <a:latin typeface="Times New Roman"/>
                <a:cs typeface="Times New Roman"/>
              </a:rPr>
              <a:t>I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fully </a:t>
            </a:r>
            <a:r>
              <a:rPr dirty="0" sz="1100" spc="-25">
                <a:latin typeface="Times New Roman"/>
                <a:cs typeface="Times New Roman"/>
              </a:rPr>
              <a:t>discussed in lecture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27.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719" y="947166"/>
            <a:ext cx="5257800" cy="354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8" y="779018"/>
            <a:ext cx="12623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4912" y="948947"/>
            <a:ext cx="14852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MOOD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33" y="1263648"/>
            <a:ext cx="5878195" cy="841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DIAGNOSIS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dirty="0" sz="1100" spc="-15" b="1">
                <a:latin typeface="Times New Roman"/>
                <a:cs typeface="Times New Roman"/>
              </a:rPr>
              <a:t>Unipolar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unipolar disorders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35">
                <a:latin typeface="Times New Roman"/>
                <a:cs typeface="Times New Roman"/>
              </a:rPr>
              <a:t>types: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dysthymia.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5">
                <a:latin typeface="Times New Roman"/>
                <a:cs typeface="Times New Roman"/>
              </a:rPr>
              <a:t>one  </a:t>
            </a:r>
            <a:r>
              <a:rPr dirty="0" sz="1100" spc="-25">
                <a:latin typeface="Times New Roman"/>
                <a:cs typeface="Times New Roman"/>
              </a:rPr>
              <a:t>major depressive </a:t>
            </a:r>
            <a:r>
              <a:rPr dirty="0" sz="1100" spc="-20">
                <a:latin typeface="Times New Roman"/>
                <a:cs typeface="Times New Roman"/>
              </a:rPr>
              <a:t>episode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manic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329" y="5754869"/>
            <a:ext cx="5650230" cy="3249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241300" algn="l"/>
                <a:tab pos="24193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Dysthymia </a:t>
            </a:r>
            <a:r>
              <a:rPr dirty="0" sz="1100" spc="-20">
                <a:latin typeface="Times New Roman"/>
                <a:cs typeface="Times New Roman"/>
              </a:rPr>
              <a:t>differs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40">
                <a:latin typeface="Times New Roman"/>
                <a:cs typeface="Times New Roman"/>
              </a:rPr>
              <a:t>severity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duration.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Dysthymia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5">
                <a:latin typeface="Times New Roman"/>
                <a:cs typeface="Times New Roman"/>
              </a:rPr>
              <a:t>mild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45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fulfill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must, 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2  years,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45">
                <a:latin typeface="Times New Roman"/>
                <a:cs typeface="Times New Roman"/>
              </a:rPr>
              <a:t>days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 not.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buFont typeface="Times New Roman"/>
              <a:buChar char="•"/>
              <a:tabLst>
                <a:tab pos="240665" algn="l"/>
                <a:tab pos="24193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Two </a:t>
            </a:r>
            <a:r>
              <a:rPr dirty="0" sz="1100" spc="-50" b="1">
                <a:latin typeface="Times New Roman"/>
                <a:cs typeface="Times New Roman"/>
              </a:rPr>
              <a:t>or </a:t>
            </a:r>
            <a:r>
              <a:rPr dirty="0" sz="1100" spc="-15" b="1">
                <a:latin typeface="Times New Roman"/>
                <a:cs typeface="Times New Roman"/>
              </a:rPr>
              <a:t>more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the following </a:t>
            </a:r>
            <a:r>
              <a:rPr dirty="0" sz="1100" spc="5" b="1">
                <a:latin typeface="Times New Roman"/>
                <a:cs typeface="Times New Roman"/>
              </a:rPr>
              <a:t>symptoms </a:t>
            </a:r>
            <a:r>
              <a:rPr dirty="0" sz="1100" b="1">
                <a:latin typeface="Times New Roman"/>
                <a:cs typeface="Times New Roman"/>
              </a:rPr>
              <a:t>must </a:t>
            </a:r>
            <a:r>
              <a:rPr dirty="0" sz="1100" spc="-5" b="1">
                <a:latin typeface="Times New Roman"/>
                <a:cs typeface="Times New Roman"/>
              </a:rPr>
              <a:t>also </a:t>
            </a:r>
            <a:r>
              <a:rPr dirty="0" sz="1100" spc="10" b="1">
                <a:latin typeface="Times New Roman"/>
                <a:cs typeface="Times New Roman"/>
              </a:rPr>
              <a:t>be </a:t>
            </a:r>
            <a:r>
              <a:rPr dirty="0" sz="1100" spc="-10" b="1">
                <a:latin typeface="Times New Roman"/>
                <a:cs typeface="Times New Roman"/>
              </a:rPr>
              <a:t>present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10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19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dysthymia: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240"/>
              </a:lnSpc>
              <a:buAutoNum type="arabicPeriod"/>
              <a:tabLst>
                <a:tab pos="697865" algn="l"/>
                <a:tab pos="699135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Poor </a:t>
            </a:r>
            <a:r>
              <a:rPr dirty="0" sz="1100" spc="-5" b="1">
                <a:latin typeface="Times New Roman"/>
                <a:cs typeface="Times New Roman"/>
              </a:rPr>
              <a:t>appetite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overeating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240"/>
              </a:lnSpc>
              <a:buAutoNum type="arabicPeriod"/>
              <a:tabLst>
                <a:tab pos="699135" algn="l"/>
              </a:tabLst>
            </a:pPr>
            <a:r>
              <a:rPr dirty="0" sz="1100" b="1">
                <a:latin typeface="Times New Roman"/>
                <a:cs typeface="Times New Roman"/>
              </a:rPr>
              <a:t>Insomnia </a:t>
            </a:r>
            <a:r>
              <a:rPr dirty="0" sz="1100" spc="-50" b="1">
                <a:latin typeface="Times New Roman"/>
                <a:cs typeface="Times New Roman"/>
              </a:rPr>
              <a:t>or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hypersomnia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235"/>
              </a:lnSpc>
              <a:buAutoNum type="arabicPeriod"/>
              <a:tabLst>
                <a:tab pos="69913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Low </a:t>
            </a:r>
            <a:r>
              <a:rPr dirty="0" sz="1100" spc="-10" b="1">
                <a:latin typeface="Times New Roman"/>
                <a:cs typeface="Times New Roman"/>
              </a:rPr>
              <a:t>energy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fatigue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235"/>
              </a:lnSpc>
              <a:buAutoNum type="arabicPeriod"/>
              <a:tabLst>
                <a:tab pos="69913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Low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self-esteem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240"/>
              </a:lnSpc>
              <a:buAutoNum type="arabicPeriod"/>
              <a:tabLst>
                <a:tab pos="699135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Poor </a:t>
            </a:r>
            <a:r>
              <a:rPr dirty="0" sz="1100" spc="-10" b="1">
                <a:latin typeface="Times New Roman"/>
                <a:cs typeface="Times New Roman"/>
              </a:rPr>
              <a:t>concentration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spc="-15" b="1">
                <a:latin typeface="Times New Roman"/>
                <a:cs typeface="Times New Roman"/>
              </a:rPr>
              <a:t>difficulty </a:t>
            </a:r>
            <a:r>
              <a:rPr dirty="0" sz="1100" b="1">
                <a:latin typeface="Times New Roman"/>
                <a:cs typeface="Times New Roman"/>
              </a:rPr>
              <a:t>making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decisions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280"/>
              </a:lnSpc>
              <a:buAutoNum type="arabicPeriod"/>
              <a:tabLst>
                <a:tab pos="69913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Feelings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hopelessness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10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symptoms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absent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5">
                <a:latin typeface="Times New Roman"/>
                <a:cs typeface="Times New Roman"/>
              </a:rPr>
              <a:t>months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2-year </a:t>
            </a:r>
            <a:r>
              <a:rPr dirty="0" sz="1100" spc="-20">
                <a:latin typeface="Times New Roman"/>
                <a:cs typeface="Times New Roman"/>
              </a:rPr>
              <a:t>period.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time 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initial </a:t>
            </a:r>
            <a:r>
              <a:rPr dirty="0" sz="1100" spc="-40">
                <a:latin typeface="Times New Roman"/>
                <a:cs typeface="Times New Roman"/>
              </a:rPr>
              <a:t>2 years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met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major depressive episode,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major depression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dysthymia.</a:t>
            </a:r>
            <a:endParaRPr sz="1100">
              <a:latin typeface="Times New Roman"/>
              <a:cs typeface="Times New Roman"/>
            </a:endParaRPr>
          </a:p>
          <a:p>
            <a:pPr marL="240665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0">
                <a:latin typeface="Times New Roman"/>
                <a:cs typeface="Times New Roman"/>
              </a:rPr>
              <a:t>rule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dysthymia.</a:t>
            </a:r>
            <a:endParaRPr sz="1100">
              <a:latin typeface="Times New Roman"/>
              <a:cs typeface="Times New Roman"/>
            </a:endParaRPr>
          </a:p>
          <a:p>
            <a:pPr marL="2406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distinction between </a:t>
            </a:r>
            <a:r>
              <a:rPr dirty="0" sz="1100" spc="-25">
                <a:latin typeface="Times New Roman"/>
                <a:cs typeface="Times New Roman"/>
              </a:rPr>
              <a:t>major depressive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dysthymia is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35">
                <a:latin typeface="Times New Roman"/>
                <a:cs typeface="Times New Roman"/>
              </a:rPr>
              <a:t>artificial </a:t>
            </a:r>
            <a:r>
              <a:rPr dirty="0" sz="1100" spc="-25">
                <a:latin typeface="Times New Roman"/>
                <a:cs typeface="Times New Roman"/>
              </a:rPr>
              <a:t>because 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sets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frequently </a:t>
            </a:r>
            <a:r>
              <a:rPr dirty="0" sz="1100" spc="-20">
                <a:latin typeface="Times New Roman"/>
                <a:cs typeface="Times New Roman"/>
              </a:rPr>
              <a:t>seen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1519" y="2257805"/>
            <a:ext cx="4914900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2" y="425449"/>
            <a:ext cx="5878195" cy="1666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separate </a:t>
            </a:r>
            <a:r>
              <a:rPr dirty="0" sz="1100" spc="-20">
                <a:latin typeface="Times New Roman"/>
                <a:cs typeface="Times New Roman"/>
              </a:rPr>
              <a:t>disorders,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consider 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waxes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wanes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Bipolar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bipolar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involve manic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hypomanic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disturbance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occupational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experienced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assigned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bipolar  </a:t>
            </a:r>
            <a:r>
              <a:rPr dirty="0" sz="1100" spc="20">
                <a:latin typeface="Times New Roman"/>
                <a:cs typeface="Times New Roman"/>
              </a:rPr>
              <a:t>I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4550" y="5928595"/>
            <a:ext cx="5651500" cy="29349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1300" marR="5080" indent="-228600">
              <a:lnSpc>
                <a:spcPts val="1240"/>
              </a:lnSpc>
              <a:spcBef>
                <a:spcPts val="204"/>
              </a:spcBef>
              <a:buFont typeface="Times New Roman"/>
              <a:buChar char="•"/>
              <a:tabLst>
                <a:tab pos="240665" algn="l"/>
                <a:tab pos="241935" algn="l"/>
              </a:tabLst>
            </a:pPr>
            <a:r>
              <a:rPr dirty="0" sz="1100" b="1">
                <a:latin typeface="Times New Roman"/>
                <a:cs typeface="Times New Roman"/>
              </a:rPr>
              <a:t>Hypomania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sufficiently severe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qualify as </a:t>
            </a:r>
            <a:r>
              <a:rPr dirty="0" sz="1100" spc="-35">
                <a:latin typeface="Times New Roman"/>
                <a:cs typeface="Times New Roman"/>
              </a:rPr>
              <a:t>full-  </a:t>
            </a:r>
            <a:r>
              <a:rPr dirty="0" sz="1100" spc="-20">
                <a:latin typeface="Times New Roman"/>
                <a:cs typeface="Times New Roman"/>
              </a:rPr>
              <a:t>blown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mania.</a:t>
            </a:r>
            <a:endParaRPr sz="1100">
              <a:latin typeface="Times New Roman"/>
              <a:cs typeface="Times New Roman"/>
            </a:endParaRPr>
          </a:p>
          <a:p>
            <a:pPr marL="2413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experienced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5">
                <a:latin typeface="Times New Roman"/>
                <a:cs typeface="Times New Roman"/>
              </a:rPr>
              <a:t>episode,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hypomanic  </a:t>
            </a:r>
            <a:r>
              <a:rPr dirty="0" sz="1100" spc="-20">
                <a:latin typeface="Times New Roman"/>
                <a:cs typeface="Times New Roman"/>
              </a:rPr>
              <a:t>episode,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30">
                <a:latin typeface="Times New Roman"/>
                <a:cs typeface="Times New Roman"/>
              </a:rPr>
              <a:t>full-blown manic </a:t>
            </a:r>
            <a:r>
              <a:rPr dirty="0" sz="1100" spc="-20">
                <a:latin typeface="Times New Roman"/>
                <a:cs typeface="Times New Roman"/>
              </a:rPr>
              <a:t>episodes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assigned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5" i="1">
                <a:latin typeface="Times New Roman"/>
                <a:cs typeface="Times New Roman"/>
              </a:rPr>
              <a:t>bipolar </a:t>
            </a:r>
            <a:r>
              <a:rPr dirty="0" sz="1100" spc="-15" i="1">
                <a:latin typeface="Times New Roman"/>
                <a:cs typeface="Times New Roman"/>
              </a:rPr>
              <a:t>II</a:t>
            </a:r>
            <a:r>
              <a:rPr dirty="0" sz="1100" spc="220" i="1">
                <a:latin typeface="Times New Roman"/>
                <a:cs typeface="Times New Roman"/>
              </a:rPr>
              <a:t> </a:t>
            </a:r>
            <a:r>
              <a:rPr dirty="0" sz="1100" spc="-110" i="1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hypomanic </a:t>
            </a:r>
            <a:r>
              <a:rPr dirty="0" sz="1100" spc="-20">
                <a:latin typeface="Times New Roman"/>
                <a:cs typeface="Times New Roman"/>
              </a:rPr>
              <a:t>episodes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10">
                <a:latin typeface="Times New Roman"/>
                <a:cs typeface="Times New Roman"/>
              </a:rPr>
              <a:t>duration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severity.</a:t>
            </a:r>
            <a:endParaRPr sz="11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minimum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4 days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threshold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hypomanic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40">
                <a:latin typeface="Times New Roman"/>
                <a:cs typeface="Times New Roman"/>
              </a:rPr>
              <a:t>(as </a:t>
            </a:r>
            <a:r>
              <a:rPr dirty="0" sz="1100" spc="-10">
                <a:latin typeface="Times New Roman"/>
                <a:cs typeface="Times New Roman"/>
              </a:rPr>
              <a:t>opposed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 week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</a:t>
            </a:r>
            <a:r>
              <a:rPr dirty="0" sz="1100" spc="-25">
                <a:latin typeface="Times New Roman"/>
                <a:cs typeface="Times New Roman"/>
              </a:rPr>
              <a:t> episode).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hypomanic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5">
                <a:latin typeface="Times New Roman"/>
                <a:cs typeface="Times New Roman"/>
              </a:rPr>
              <a:t>noticeable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others,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disturbance </a:t>
            </a:r>
            <a:r>
              <a:rPr dirty="0" sz="1100" spc="-10">
                <a:latin typeface="Times New Roman"/>
                <a:cs typeface="Times New Roman"/>
              </a:rPr>
              <a:t>must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impair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occupational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require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hospitalization.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algn="just" marL="240665" marR="7620" indent="-228600">
              <a:lnSpc>
                <a:spcPts val="1240"/>
              </a:lnSpc>
              <a:buFont typeface="Times New Roman"/>
              <a:buChar char="•"/>
              <a:tabLst>
                <a:tab pos="24130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Cyclothymia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bipolar  disorder.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2413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cyclothymia,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must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numerous </a:t>
            </a:r>
            <a:r>
              <a:rPr dirty="0" sz="1100" spc="-25">
                <a:latin typeface="Times New Roman"/>
                <a:cs typeface="Times New Roman"/>
              </a:rPr>
              <a:t>hypomanic  </a:t>
            </a:r>
            <a:r>
              <a:rPr dirty="0" sz="1100" spc="-20">
                <a:latin typeface="Times New Roman"/>
                <a:cs typeface="Times New Roman"/>
              </a:rPr>
              <a:t>episodes </a:t>
            </a:r>
            <a:r>
              <a:rPr dirty="0" sz="1100" spc="-15">
                <a:latin typeface="Times New Roman"/>
                <a:cs typeface="Times New Roman"/>
              </a:rPr>
              <a:t>and numerous 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depression (or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interest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pleasure)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2  years.</a:t>
            </a:r>
            <a:endParaRPr sz="1100">
              <a:latin typeface="Times New Roman"/>
              <a:cs typeface="Times New Roman"/>
            </a:endParaRPr>
          </a:p>
          <a:p>
            <a:pPr algn="just" marL="2406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 must be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major depressive episodes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35">
                <a:latin typeface="Times New Roman"/>
                <a:cs typeface="Times New Roman"/>
              </a:rPr>
              <a:t>clear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5">
                <a:latin typeface="Times New Roman"/>
                <a:cs typeface="Times New Roman"/>
              </a:rPr>
              <a:t>episode  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first </a:t>
            </a:r>
            <a:r>
              <a:rPr dirty="0" sz="1100" spc="-40">
                <a:latin typeface="Times New Roman"/>
                <a:cs typeface="Times New Roman"/>
              </a:rPr>
              <a:t>2 years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disturbance.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719" y="2244089"/>
            <a:ext cx="5257800" cy="3549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757682"/>
            <a:ext cx="5878195" cy="6219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95"/>
              </a:spcBef>
            </a:pPr>
            <a:r>
              <a:rPr dirty="0" sz="1100" spc="-35" b="1">
                <a:latin typeface="Times New Roman"/>
                <a:cs typeface="Times New Roman"/>
              </a:rPr>
              <a:t>Further </a:t>
            </a:r>
            <a:r>
              <a:rPr dirty="0" sz="1100" spc="5" b="1">
                <a:latin typeface="Times New Roman"/>
                <a:cs typeface="Times New Roman"/>
              </a:rPr>
              <a:t>Descriptions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Subtypes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additional </a:t>
            </a:r>
            <a:r>
              <a:rPr dirty="0" sz="1100" spc="-60">
                <a:latin typeface="Times New Roman"/>
                <a:cs typeface="Times New Roman"/>
              </a:rPr>
              <a:t>ways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describing </a:t>
            </a:r>
            <a:r>
              <a:rPr dirty="0" sz="1100" spc="-25">
                <a:latin typeface="Times New Roman"/>
                <a:cs typeface="Times New Roman"/>
              </a:rPr>
              <a:t>subtypes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are 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considerations:</a:t>
            </a:r>
            <a:endParaRPr sz="1100">
              <a:latin typeface="Times New Roman"/>
              <a:cs typeface="Times New Roman"/>
            </a:endParaRPr>
          </a:p>
          <a:p>
            <a:pPr lvl="1" marL="926465" marR="5080" indent="-229235">
              <a:lnSpc>
                <a:spcPts val="1240"/>
              </a:lnSpc>
              <a:spcBef>
                <a:spcPts val="70"/>
              </a:spcBef>
              <a:buAutoNum type="arabicParenR"/>
              <a:tabLst>
                <a:tab pos="927100" algn="l"/>
              </a:tabLst>
            </a:pP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5">
                <a:latin typeface="Times New Roman"/>
                <a:cs typeface="Times New Roman"/>
              </a:rPr>
              <a:t>episode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(known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30" i="1">
                <a:latin typeface="Times New Roman"/>
                <a:cs typeface="Times New Roman"/>
              </a:rPr>
              <a:t>episode </a:t>
            </a:r>
            <a:r>
              <a:rPr dirty="0" sz="1100" spc="-110" i="1">
                <a:latin typeface="Times New Roman"/>
                <a:cs typeface="Times New Roman"/>
              </a:rPr>
              <a:t>specifiers</a:t>
            </a:r>
            <a:r>
              <a:rPr dirty="0" sz="1100" spc="-110">
                <a:latin typeface="Times New Roman"/>
                <a:cs typeface="Times New Roman"/>
              </a:rPr>
              <a:t>)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lvl="1" marL="926465" indent="-229235">
              <a:lnSpc>
                <a:spcPts val="1170"/>
              </a:lnSpc>
              <a:buAutoNum type="arabicParenR"/>
              <a:tabLst>
                <a:tab pos="927100" algn="l"/>
              </a:tabLst>
            </a:pPr>
            <a:r>
              <a:rPr dirty="0" sz="1100" spc="-15">
                <a:latin typeface="Times New Roman"/>
                <a:cs typeface="Times New Roman"/>
              </a:rPr>
              <a:t>more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extensive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descriptions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pattern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follows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over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(known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926465">
              <a:lnSpc>
                <a:spcPts val="1280"/>
              </a:lnSpc>
            </a:pPr>
            <a:r>
              <a:rPr dirty="0" sz="1100" spc="-140" i="1">
                <a:latin typeface="Times New Roman"/>
                <a:cs typeface="Times New Roman"/>
              </a:rPr>
              <a:t>course </a:t>
            </a:r>
            <a:r>
              <a:rPr dirty="0" sz="1100" spc="-105" i="1">
                <a:latin typeface="Times New Roman"/>
                <a:cs typeface="Times New Roman"/>
              </a:rPr>
              <a:t>specifiers</a:t>
            </a:r>
            <a:r>
              <a:rPr dirty="0" sz="1100" spc="-105">
                <a:latin typeface="Times New Roman"/>
                <a:cs typeface="Times New Roman"/>
              </a:rPr>
              <a:t>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30">
                <a:latin typeface="Times New Roman"/>
                <a:cs typeface="Times New Roman"/>
              </a:rPr>
              <a:t>specifier </a:t>
            </a:r>
            <a:r>
              <a:rPr dirty="0" sz="1100" spc="-45">
                <a:latin typeface="Times New Roman"/>
                <a:cs typeface="Times New Roman"/>
              </a:rPr>
              <a:t>allows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clinician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5">
                <a:latin typeface="Times New Roman"/>
                <a:cs typeface="Times New Roman"/>
              </a:rPr>
              <a:t>episode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having  </a:t>
            </a:r>
            <a:r>
              <a:rPr dirty="0" sz="1100" spc="-30">
                <a:latin typeface="Times New Roman"/>
                <a:cs typeface="Times New Roman"/>
              </a:rPr>
              <a:t>melancholic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features.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Melancholia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DSM-IV-TR 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melancholic </a:t>
            </a:r>
            <a:r>
              <a:rPr dirty="0" sz="1100" spc="-20">
                <a:latin typeface="Times New Roman"/>
                <a:cs typeface="Times New Roman"/>
              </a:rPr>
              <a:t>features,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patient </a:t>
            </a:r>
            <a:r>
              <a:rPr dirty="0" sz="1100" spc="-10">
                <a:latin typeface="Times New Roman"/>
                <a:cs typeface="Times New Roman"/>
              </a:rPr>
              <a:t>must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either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lose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pleasure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5">
                <a:latin typeface="Times New Roman"/>
                <a:cs typeface="Times New Roman"/>
              </a:rPr>
              <a:t>all,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almost </a:t>
            </a:r>
            <a:r>
              <a:rPr dirty="0" sz="1100" spc="-55">
                <a:latin typeface="Times New Roman"/>
                <a:cs typeface="Times New Roman"/>
              </a:rPr>
              <a:t>all,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activities </a:t>
            </a:r>
            <a:r>
              <a:rPr dirty="0" sz="110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Lose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capacity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15">
                <a:latin typeface="Times New Roman"/>
                <a:cs typeface="Times New Roman"/>
              </a:rPr>
              <a:t>better—even </a:t>
            </a:r>
            <a:r>
              <a:rPr dirty="0" sz="1100" spc="-25">
                <a:latin typeface="Times New Roman"/>
                <a:cs typeface="Times New Roman"/>
              </a:rPr>
              <a:t>temporarily—when </a:t>
            </a:r>
            <a:r>
              <a:rPr dirty="0" sz="1100" spc="-20">
                <a:latin typeface="Times New Roman"/>
                <a:cs typeface="Times New Roman"/>
              </a:rPr>
              <a:t>something </a:t>
            </a:r>
            <a:r>
              <a:rPr dirty="0" sz="1100" spc="-15">
                <a:latin typeface="Times New Roman"/>
                <a:cs typeface="Times New Roman"/>
              </a:rPr>
              <a:t>good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happens.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person must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criteria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melancholia: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35">
                <a:latin typeface="Times New Roman"/>
                <a:cs typeface="Times New Roman"/>
              </a:rPr>
              <a:t>feels </a:t>
            </a:r>
            <a:r>
              <a:rPr dirty="0" sz="1100" spc="-30">
                <a:latin typeface="Times New Roman"/>
                <a:cs typeface="Times New Roman"/>
              </a:rPr>
              <a:t>distinctly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40">
                <a:latin typeface="Times New Roman"/>
                <a:cs typeface="Times New Roman"/>
              </a:rPr>
              <a:t>feel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loved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one;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most often </a:t>
            </a:r>
            <a:r>
              <a:rPr dirty="0" sz="1100" spc="-15">
                <a:latin typeface="Times New Roman"/>
                <a:cs typeface="Times New Roman"/>
              </a:rPr>
              <a:t>worst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morning;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0">
                <a:latin typeface="Times New Roman"/>
                <a:cs typeface="Times New Roman"/>
              </a:rPr>
              <a:t>awakens </a:t>
            </a:r>
            <a:r>
              <a:rPr dirty="0" sz="1100" spc="-45">
                <a:latin typeface="Times New Roman"/>
                <a:cs typeface="Times New Roman"/>
              </a:rPr>
              <a:t>early,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5">
                <a:latin typeface="Times New Roman"/>
                <a:cs typeface="Times New Roman"/>
              </a:rPr>
              <a:t>hours </a:t>
            </a:r>
            <a:r>
              <a:rPr dirty="0" sz="1100" spc="-15">
                <a:latin typeface="Times New Roman"/>
                <a:cs typeface="Times New Roman"/>
              </a:rPr>
              <a:t>before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usual;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15">
                <a:latin typeface="Times New Roman"/>
                <a:cs typeface="Times New Roman"/>
              </a:rPr>
              <a:t>psychomotor retardation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agitation;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appetite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weight </a:t>
            </a:r>
            <a:r>
              <a:rPr dirty="0" sz="1100" spc="-40">
                <a:latin typeface="Times New Roman"/>
                <a:cs typeface="Times New Roman"/>
              </a:rPr>
              <a:t>loss;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inappropriate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guilt.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30">
                <a:latin typeface="Times New Roman"/>
                <a:cs typeface="Times New Roman"/>
              </a:rPr>
              <a:t>specifier </a:t>
            </a:r>
            <a:r>
              <a:rPr dirty="0" sz="1100" spc="-45">
                <a:latin typeface="Times New Roman"/>
                <a:cs typeface="Times New Roman"/>
              </a:rPr>
              <a:t>allows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clinician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25" i="1">
                <a:latin typeface="Times New Roman"/>
                <a:cs typeface="Times New Roman"/>
              </a:rPr>
              <a:t>psychotic </a:t>
            </a:r>
            <a:r>
              <a:rPr dirty="0" sz="1100" spc="-95" i="1">
                <a:latin typeface="Times New Roman"/>
                <a:cs typeface="Times New Roman"/>
              </a:rPr>
              <a:t>features</a:t>
            </a:r>
            <a:r>
              <a:rPr dirty="0" sz="1100" spc="-95">
                <a:latin typeface="Times New Roman"/>
                <a:cs typeface="Times New Roman"/>
              </a:rPr>
              <a:t>—  </a:t>
            </a:r>
            <a:r>
              <a:rPr dirty="0" sz="1100" spc="-30">
                <a:latin typeface="Times New Roman"/>
                <a:cs typeface="Times New Roman"/>
              </a:rPr>
              <a:t>hallucinations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delusions—during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5">
                <a:latin typeface="Times New Roman"/>
                <a:cs typeface="Times New Roman"/>
              </a:rPr>
              <a:t>episode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mania.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Depressed patients who </a:t>
            </a:r>
            <a:r>
              <a:rPr dirty="0" sz="1100" spc="-25">
                <a:latin typeface="Times New Roman"/>
                <a:cs typeface="Times New Roman"/>
              </a:rPr>
              <a:t>exhibit psychotic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require hospitalization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antidepressant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antipsychotic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30">
                <a:latin typeface="Times New Roman"/>
                <a:cs typeface="Times New Roman"/>
              </a:rPr>
              <a:t>specifier </a:t>
            </a:r>
            <a:r>
              <a:rPr dirty="0" sz="1100" spc="-35">
                <a:latin typeface="Times New Roman"/>
                <a:cs typeface="Times New Roman"/>
              </a:rPr>
              <a:t>applies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women who become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manic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pregnancy.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major depressive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specified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having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0" i="1">
                <a:latin typeface="Times New Roman"/>
                <a:cs typeface="Times New Roman"/>
              </a:rPr>
              <a:t>postpartum </a:t>
            </a:r>
            <a:r>
              <a:rPr dirty="0" sz="1100" spc="-114" i="1">
                <a:latin typeface="Times New Roman"/>
                <a:cs typeface="Times New Roman"/>
              </a:rPr>
              <a:t>onset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25">
                <a:latin typeface="Times New Roman"/>
                <a:cs typeface="Times New Roman"/>
              </a:rPr>
              <a:t>within  </a:t>
            </a:r>
            <a:r>
              <a:rPr dirty="0" sz="1100" spc="-40">
                <a:latin typeface="Times New Roman"/>
                <a:cs typeface="Times New Roman"/>
              </a:rPr>
              <a:t>4 weeks </a:t>
            </a:r>
            <a:r>
              <a:rPr dirty="0" sz="1100" spc="-20">
                <a:latin typeface="Times New Roman"/>
                <a:cs typeface="Times New Roman"/>
              </a:rPr>
              <a:t>after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childbirth.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woman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an episode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mania, </a:t>
            </a:r>
            <a:r>
              <a:rPr dirty="0" sz="1100" spc="-15">
                <a:latin typeface="Times New Roman"/>
                <a:cs typeface="Times New Roman"/>
              </a:rPr>
              <a:t>this 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10">
                <a:latin typeface="Times New Roman"/>
                <a:cs typeface="Times New Roman"/>
              </a:rPr>
              <a:t>minor </a:t>
            </a:r>
            <a:r>
              <a:rPr dirty="0" sz="1100" spc="-20">
                <a:latin typeface="Times New Roman"/>
                <a:cs typeface="Times New Roman"/>
              </a:rPr>
              <a:t>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postpartum </a:t>
            </a:r>
            <a:r>
              <a:rPr dirty="0" sz="1100" spc="-20">
                <a:latin typeface="Times New Roman"/>
                <a:cs typeface="Times New Roman"/>
              </a:rPr>
              <a:t>“blues,”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relatively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common.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(either </a:t>
            </a:r>
            <a:r>
              <a:rPr dirty="0" sz="1100" spc="-20">
                <a:latin typeface="Times New Roman"/>
                <a:cs typeface="Times New Roman"/>
              </a:rPr>
              <a:t>unipolar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bipolar)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described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seasonal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40">
                <a:latin typeface="Times New Roman"/>
                <a:cs typeface="Times New Roman"/>
              </a:rPr>
              <a:t>if,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regular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particular times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45">
                <a:latin typeface="Times New Roman"/>
                <a:cs typeface="Times New Roman"/>
              </a:rPr>
              <a:t>is regularly </a:t>
            </a:r>
            <a:r>
              <a:rPr dirty="0" sz="1100" spc="-25">
                <a:latin typeface="Times New Roman"/>
                <a:cs typeface="Times New Roman"/>
              </a:rPr>
              <a:t>associated with  changes in </a:t>
            </a:r>
            <a:r>
              <a:rPr dirty="0" sz="1100" spc="-20">
                <a:latin typeface="Times New Roman"/>
                <a:cs typeface="Times New Roman"/>
              </a:rPr>
              <a:t>seasons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b="1">
                <a:latin typeface="Times New Roman"/>
                <a:cs typeface="Times New Roman"/>
              </a:rPr>
              <a:t>seasonal </a:t>
            </a:r>
            <a:r>
              <a:rPr dirty="0" sz="1100" spc="-10" b="1">
                <a:latin typeface="Times New Roman"/>
                <a:cs typeface="Times New Roman"/>
              </a:rPr>
              <a:t>affective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Unipolar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427" y="6950447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21" y="6950447"/>
            <a:ext cx="542036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unipolar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5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first episode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55">
                <a:latin typeface="Times New Roman"/>
                <a:cs typeface="Times New Roman"/>
              </a:rPr>
              <a:t>age;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-1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average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385" y="7107422"/>
            <a:ext cx="5650865" cy="216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mid-forties.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sets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minimum </a:t>
            </a:r>
            <a:r>
              <a:rPr dirty="0" sz="1100" spc="-15">
                <a:latin typeface="Times New Roman"/>
                <a:cs typeface="Times New Roman"/>
              </a:rPr>
              <a:t>duration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0">
                <a:latin typeface="Times New Roman"/>
                <a:cs typeface="Times New Roman"/>
              </a:rPr>
              <a:t>2 weeks,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30">
                <a:latin typeface="Times New Roman"/>
                <a:cs typeface="Times New Roman"/>
              </a:rPr>
              <a:t>last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25">
                <a:latin typeface="Times New Roman"/>
                <a:cs typeface="Times New Roman"/>
              </a:rPr>
              <a:t>longer.</a:t>
            </a:r>
            <a:endParaRPr sz="11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large-scale </a:t>
            </a:r>
            <a:r>
              <a:rPr dirty="0" sz="1100" spc="-25">
                <a:latin typeface="Times New Roman"/>
                <a:cs typeface="Times New Roman"/>
              </a:rPr>
              <a:t>follow-up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40">
                <a:latin typeface="Times New Roman"/>
                <a:cs typeface="Times New Roman"/>
              </a:rPr>
              <a:t>10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patients had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lasted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2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unipolar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depressive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mean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lifetime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six.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diminished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improved,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75"/>
              </a:lnSpc>
            </a:pPr>
            <a:r>
              <a:rPr dirty="0" sz="1100" b="1">
                <a:latin typeface="Times New Roman"/>
                <a:cs typeface="Times New Roman"/>
              </a:rPr>
              <a:t>remission,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recovery.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dirty="0" sz="1100" b="1">
                <a:latin typeface="Times New Roman"/>
                <a:cs typeface="Times New Roman"/>
              </a:rPr>
              <a:t>Relapse </a:t>
            </a:r>
            <a:r>
              <a:rPr dirty="0" sz="1100" spc="14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return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recovered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previous </a:t>
            </a:r>
            <a:r>
              <a:rPr dirty="0" sz="1100" spc="-20">
                <a:latin typeface="Times New Roman"/>
                <a:cs typeface="Times New Roman"/>
              </a:rPr>
              <a:t>episode.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Approximately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half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unipolar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recover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months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beginning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probability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patient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recover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an episode </a:t>
            </a:r>
            <a:r>
              <a:rPr dirty="0" sz="1100" spc="-25">
                <a:latin typeface="Times New Roman"/>
                <a:cs typeface="Times New Roman"/>
              </a:rPr>
              <a:t>decreases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5">
                <a:latin typeface="Times New Roman"/>
                <a:cs typeface="Times New Roman"/>
              </a:rPr>
              <a:t>months,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10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20 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recover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40">
                <a:latin typeface="Times New Roman"/>
                <a:cs typeface="Times New Roman"/>
              </a:rPr>
              <a:t>5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9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recover, </a:t>
            </a:r>
            <a:r>
              <a:rPr dirty="0" sz="1100" spc="-40">
                <a:latin typeface="Times New Roman"/>
                <a:cs typeface="Times New Roman"/>
              </a:rPr>
              <a:t>50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30">
                <a:latin typeface="Times New Roman"/>
                <a:cs typeface="Times New Roman"/>
              </a:rPr>
              <a:t>relapse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40">
                <a:latin typeface="Times New Roman"/>
                <a:cs typeface="Times New Roman"/>
              </a:rPr>
              <a:t>3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06" y="914656"/>
            <a:ext cx="5652135" cy="7967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Times New Roman"/>
                <a:cs typeface="Times New Roman"/>
              </a:rPr>
              <a:t>Bipolar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5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bipolar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occurs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28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33 years,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younger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unipolar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episode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just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depressive.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15">
                <a:latin typeface="Times New Roman"/>
                <a:cs typeface="Times New Roman"/>
              </a:rPr>
              <a:t>duration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15">
                <a:latin typeface="Times New Roman"/>
                <a:cs typeface="Times New Roman"/>
              </a:rPr>
              <a:t>runs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3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long-term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course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bipolar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often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episodic,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prognosis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mixed.</a:t>
            </a:r>
            <a:endParaRPr sz="1100">
              <a:latin typeface="Times New Roman"/>
              <a:cs typeface="Times New Roman"/>
            </a:endParaRPr>
          </a:p>
          <a:p>
            <a:pPr marL="241300" marR="1016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episode,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bipolar patients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-20">
                <a:latin typeface="Times New Roman"/>
                <a:cs typeface="Times New Roman"/>
              </a:rPr>
              <a:t>unipolar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followed </a:t>
            </a:r>
            <a:r>
              <a:rPr dirty="0" sz="1100" spc="-20">
                <a:latin typeface="Times New Roman"/>
                <a:cs typeface="Times New Roman"/>
              </a:rPr>
              <a:t>bipolar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over 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10 years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 </a:t>
            </a:r>
            <a:r>
              <a:rPr dirty="0" sz="1100" spc="-40">
                <a:latin typeface="Times New Roman"/>
                <a:cs typeface="Times New Roman"/>
              </a:rPr>
              <a:t>40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50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achieve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sustained </a:t>
            </a:r>
            <a:r>
              <a:rPr dirty="0" sz="1100" spc="-30">
                <a:latin typeface="Times New Roman"/>
                <a:cs typeface="Times New Roman"/>
              </a:rPr>
              <a:t>recovery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10" b="1">
                <a:latin typeface="Times New Roman"/>
                <a:cs typeface="Times New Roman"/>
              </a:rPr>
              <a:t>Incidence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Prevalence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Unipolar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common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interviewed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ECA </a:t>
            </a:r>
            <a:r>
              <a:rPr dirty="0" sz="1100" spc="-30">
                <a:latin typeface="Times New Roman"/>
                <a:cs typeface="Times New Roman"/>
              </a:rPr>
              <a:t>study, approximately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suffering 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diagnosable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ratio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unipolar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bipolar 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5:1.</a:t>
            </a:r>
            <a:endParaRPr sz="1100">
              <a:latin typeface="Times New Roman"/>
              <a:cs typeface="Times New Roman"/>
            </a:endParaRPr>
          </a:p>
          <a:p>
            <a:pPr marL="2413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Lifetime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5 </a:t>
            </a:r>
            <a:r>
              <a:rPr dirty="0" sz="1100" spc="-15">
                <a:latin typeface="Times New Roman"/>
                <a:cs typeface="Times New Roman"/>
              </a:rPr>
              <a:t>percent, </a:t>
            </a:r>
            <a:r>
              <a:rPr dirty="0" sz="1100" spc="-35">
                <a:latin typeface="Times New Roman"/>
                <a:cs typeface="Times New Roman"/>
              </a:rPr>
              <a:t>averaged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30">
                <a:latin typeface="Times New Roman"/>
                <a:cs typeface="Times New Roman"/>
              </a:rPr>
              <a:t>sites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ECA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program.</a:t>
            </a:r>
            <a:endParaRPr sz="1100">
              <a:latin typeface="Times New Roman"/>
              <a:cs typeface="Times New Roman"/>
            </a:endParaRPr>
          </a:p>
          <a:p>
            <a:pPr marL="2413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lifetime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dysthymia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3 </a:t>
            </a:r>
            <a:r>
              <a:rPr dirty="0" sz="1100" spc="-15">
                <a:latin typeface="Times New Roman"/>
                <a:cs typeface="Times New Roman"/>
              </a:rPr>
              <a:t>percent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lifetime 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bipolar </a:t>
            </a:r>
            <a:r>
              <a:rPr dirty="0" sz="1100" spc="20">
                <a:latin typeface="Times New Roman"/>
                <a:cs typeface="Times New Roman"/>
              </a:rPr>
              <a:t>I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percent.</a:t>
            </a:r>
            <a:endParaRPr sz="1100">
              <a:latin typeface="Times New Roman"/>
              <a:cs typeface="Times New Roman"/>
            </a:endParaRPr>
          </a:p>
          <a:p>
            <a:pPr marL="241300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30">
                <a:latin typeface="Times New Roman"/>
                <a:cs typeface="Times New Roman"/>
              </a:rPr>
              <a:t>half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people who </a:t>
            </a:r>
            <a:r>
              <a:rPr dirty="0" sz="1100" spc="-15">
                <a:latin typeface="Times New Roman"/>
                <a:cs typeface="Times New Roman"/>
              </a:rPr>
              <a:t>met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dysthymia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20">
                <a:latin typeface="Times New Roman"/>
                <a:cs typeface="Times New Roman"/>
              </a:rPr>
              <a:t>an episode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depression at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point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National </a:t>
            </a:r>
            <a:r>
              <a:rPr dirty="0" sz="1100" spc="-25">
                <a:latin typeface="Times New Roman"/>
                <a:cs typeface="Times New Roman"/>
              </a:rPr>
              <a:t>Comorbidity </a:t>
            </a:r>
            <a:r>
              <a:rPr dirty="0" sz="1100" spc="-50">
                <a:latin typeface="Times New Roman"/>
                <a:cs typeface="Times New Roman"/>
              </a:rPr>
              <a:t>Survey </a:t>
            </a:r>
            <a:r>
              <a:rPr dirty="0" sz="1100" spc="-15">
                <a:latin typeface="Times New Roman"/>
                <a:cs typeface="Times New Roman"/>
              </a:rPr>
              <a:t>produced </a:t>
            </a:r>
            <a:r>
              <a:rPr dirty="0" sz="1100" spc="-25">
                <a:latin typeface="Times New Roman"/>
                <a:cs typeface="Times New Roman"/>
              </a:rPr>
              <a:t>even higher </a:t>
            </a:r>
            <a:r>
              <a:rPr dirty="0" sz="1100" spc="-35">
                <a:latin typeface="Times New Roman"/>
                <a:cs typeface="Times New Roman"/>
              </a:rPr>
              <a:t>figures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lifetime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25">
                <a:latin typeface="Times New Roman"/>
                <a:cs typeface="Times New Roman"/>
              </a:rPr>
              <a:t>disorders; </a:t>
            </a:r>
            <a:r>
              <a:rPr dirty="0" sz="1100" spc="-15">
                <a:latin typeface="Times New Roman"/>
                <a:cs typeface="Times New Roman"/>
              </a:rPr>
              <a:t>therefore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25">
                <a:latin typeface="Times New Roman"/>
                <a:cs typeface="Times New Roman"/>
              </a:rPr>
              <a:t>estimates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ECA </a:t>
            </a:r>
            <a:r>
              <a:rPr dirty="0" sz="1100" spc="-25">
                <a:latin typeface="Times New Roman"/>
                <a:cs typeface="Times New Roman"/>
              </a:rPr>
              <a:t>study are  probably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conservative.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dirty="0" sz="1100" spc="-55">
                <a:latin typeface="Times New Roman"/>
                <a:cs typeface="Times New Roman"/>
              </a:rPr>
              <a:t>Slightly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30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people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ECA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who met </a:t>
            </a:r>
            <a:r>
              <a:rPr dirty="0" sz="1100" spc="-30">
                <a:latin typeface="Times New Roman"/>
                <a:cs typeface="Times New Roman"/>
              </a:rPr>
              <a:t>diagnostic 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mental health </a:t>
            </a:r>
            <a:r>
              <a:rPr dirty="0" sz="1100" spc="-25">
                <a:latin typeface="Times New Roman"/>
                <a:cs typeface="Times New Roman"/>
              </a:rPr>
              <a:t>professional 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5">
                <a:latin typeface="Times New Roman"/>
                <a:cs typeface="Times New Roman"/>
              </a:rPr>
              <a:t>months </a:t>
            </a:r>
            <a:r>
              <a:rPr dirty="0" sz="1100" spc="-10">
                <a:latin typeface="Times New Roman"/>
                <a:cs typeface="Times New Roman"/>
              </a:rPr>
              <a:t>prior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35">
                <a:latin typeface="Times New Roman"/>
                <a:cs typeface="Times New Roman"/>
              </a:rPr>
              <a:t>interview.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Gender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Differences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vulnerable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5">
                <a:latin typeface="Times New Roman"/>
                <a:cs typeface="Times New Roman"/>
              </a:rPr>
              <a:t>men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are.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apparently limited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unipolar disorders.</a:t>
            </a:r>
            <a:endParaRPr sz="1100">
              <a:latin typeface="Times New Roman"/>
              <a:cs typeface="Times New Roman"/>
            </a:endParaRPr>
          </a:p>
          <a:p>
            <a:pPr algn="just" marL="240665" marR="8890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Possible explanations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gender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focused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35">
                <a:latin typeface="Times New Roman"/>
                <a:cs typeface="Times New Roman"/>
              </a:rPr>
              <a:t>sex  </a:t>
            </a:r>
            <a:r>
              <a:rPr dirty="0" sz="1100" spc="-10">
                <a:latin typeface="Times New Roman"/>
                <a:cs typeface="Times New Roman"/>
              </a:rPr>
              <a:t>hormones, </a:t>
            </a:r>
            <a:r>
              <a:rPr dirty="0" sz="1100" spc="-25">
                <a:latin typeface="Times New Roman"/>
                <a:cs typeface="Times New Roman"/>
              </a:rPr>
              <a:t>stressful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events, </a:t>
            </a:r>
            <a:r>
              <a:rPr dirty="0" sz="1100" spc="-15">
                <a:latin typeface="Times New Roman"/>
                <a:cs typeface="Times New Roman"/>
              </a:rPr>
              <a:t>and childhood </a:t>
            </a:r>
            <a:r>
              <a:rPr dirty="0" sz="1100" spc="-35">
                <a:latin typeface="Times New Roman"/>
                <a:cs typeface="Times New Roman"/>
              </a:rPr>
              <a:t>adversity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gender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30" b="1">
                <a:latin typeface="Times New Roman"/>
                <a:cs typeface="Times New Roman"/>
              </a:rPr>
              <a:t>Cross-Cultural</a:t>
            </a:r>
            <a:r>
              <a:rPr dirty="0" sz="1100" spc="-5" b="1">
                <a:latin typeface="Times New Roman"/>
                <a:cs typeface="Times New Roman"/>
              </a:rPr>
              <a:t> Differences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Comparisons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expression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across cultural </a:t>
            </a:r>
            <a:r>
              <a:rPr dirty="0" sz="1100" spc="-20">
                <a:latin typeface="Times New Roman"/>
                <a:cs typeface="Times New Roman"/>
              </a:rPr>
              <a:t>boundaries </a:t>
            </a:r>
            <a:r>
              <a:rPr dirty="0" sz="1100" spc="-10">
                <a:latin typeface="Times New Roman"/>
                <a:cs typeface="Times New Roman"/>
              </a:rPr>
              <a:t>encounter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methodological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9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30">
                <a:latin typeface="Times New Roman"/>
                <a:cs typeface="Times New Roman"/>
              </a:rPr>
              <a:t>involves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vocabulary.</a:t>
            </a:r>
            <a:endParaRPr sz="1100">
              <a:latin typeface="Times New Roman"/>
              <a:cs typeface="Times New Roman"/>
            </a:endParaRPr>
          </a:p>
          <a:p>
            <a:pPr algn="just" marL="240665" marR="952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Cross-cultural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confirmed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5">
                <a:latin typeface="Times New Roman"/>
                <a:cs typeface="Times New Roman"/>
              </a:rPr>
              <a:t>projects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have  </a:t>
            </a:r>
            <a:r>
              <a:rPr dirty="0" sz="1100" spc="-30">
                <a:latin typeface="Times New Roman"/>
                <a:cs typeface="Times New Roman"/>
              </a:rPr>
              <a:t>examined </a:t>
            </a:r>
            <a:r>
              <a:rPr dirty="0" sz="1100" spc="-25">
                <a:latin typeface="Times New Roman"/>
                <a:cs typeface="Times New Roman"/>
              </a:rPr>
              <a:t>cultural variations in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in different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countries.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studies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20">
                <a:latin typeface="Times New Roman"/>
                <a:cs typeface="Times New Roman"/>
              </a:rPr>
              <a:t>comparable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25">
                <a:latin typeface="Times New Roman"/>
                <a:cs typeface="Times New Roman"/>
              </a:rPr>
              <a:t>frequencies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 various </a:t>
            </a:r>
            <a:r>
              <a:rPr dirty="0" sz="1100" spc="-10">
                <a:latin typeface="Times New Roman"/>
                <a:cs typeface="Times New Roman"/>
              </a:rPr>
              <a:t>parts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5">
                <a:latin typeface="Times New Roman"/>
                <a:cs typeface="Times New Roman"/>
              </a:rPr>
              <a:t>world,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25">
                <a:latin typeface="Times New Roman"/>
                <a:cs typeface="Times New Roman"/>
              </a:rPr>
              <a:t>expressed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40">
                <a:latin typeface="Times New Roman"/>
                <a:cs typeface="Times New Roman"/>
              </a:rPr>
              <a:t>varies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culture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next.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Chinese </a:t>
            </a:r>
            <a:r>
              <a:rPr dirty="0" sz="1100" spc="-20">
                <a:latin typeface="Times New Roman"/>
                <a:cs typeface="Times New Roman"/>
              </a:rPr>
              <a:t>patients,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described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somatic symptoms, such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sleeping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30">
                <a:latin typeface="Times New Roman"/>
                <a:cs typeface="Times New Roman"/>
              </a:rPr>
              <a:t>headaches,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energy.</a:t>
            </a:r>
            <a:endParaRPr sz="1100">
              <a:latin typeface="Times New Roman"/>
              <a:cs typeface="Times New Roman"/>
            </a:endParaRPr>
          </a:p>
          <a:p>
            <a:pPr algn="just" marL="2413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1935" algn="l"/>
              </a:tabLst>
            </a:pPr>
            <a:r>
              <a:rPr dirty="0" sz="1100" spc="-15">
                <a:latin typeface="Times New Roman"/>
                <a:cs typeface="Times New Roman"/>
              </a:rPr>
              <a:t>Depressed patients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Europe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North </a:t>
            </a:r>
            <a:r>
              <a:rPr dirty="0" sz="1100" spc="-35">
                <a:latin typeface="Times New Roman"/>
                <a:cs typeface="Times New Roman"/>
              </a:rPr>
              <a:t>America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guilt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suicidal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ideas.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2" y="425449"/>
            <a:ext cx="5880100" cy="8761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cross-cultural </a:t>
            </a:r>
            <a:r>
              <a:rPr dirty="0" sz="1100" spc="-20">
                <a:latin typeface="Times New Roman"/>
                <a:cs typeface="Times New Roman"/>
              </a:rPr>
              <a:t>comparisons </a:t>
            </a:r>
            <a:r>
              <a:rPr dirty="0" sz="1100" spc="-30">
                <a:latin typeface="Times New Roman"/>
                <a:cs typeface="Times New Roman"/>
              </a:rPr>
              <a:t>suggest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40">
                <a:latin typeface="Times New Roman"/>
                <a:cs typeface="Times New Roman"/>
              </a:rPr>
              <a:t>level, clinical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a  </a:t>
            </a:r>
            <a:r>
              <a:rPr dirty="0" sz="1100" spc="-35">
                <a:latin typeface="Times New Roman"/>
                <a:cs typeface="Times New Roman"/>
              </a:rPr>
              <a:t>universal </a:t>
            </a:r>
            <a:r>
              <a:rPr dirty="0" sz="1100" spc="-5">
                <a:latin typeface="Times New Roman"/>
                <a:cs typeface="Times New Roman"/>
              </a:rPr>
              <a:t>phenomenon 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Western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urban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societies.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cultural </a:t>
            </a:r>
            <a:r>
              <a:rPr dirty="0" sz="1100" spc="-30">
                <a:latin typeface="Times New Roman"/>
                <a:cs typeface="Times New Roman"/>
              </a:rPr>
              <a:t>experiences, including </a:t>
            </a:r>
            <a:r>
              <a:rPr dirty="0" sz="1100" spc="-35">
                <a:latin typeface="Times New Roman"/>
                <a:cs typeface="Times New Roman"/>
              </a:rPr>
              <a:t>linguistic, </a:t>
            </a:r>
            <a:r>
              <a:rPr dirty="0" sz="1100" spc="-25">
                <a:latin typeface="Times New Roman"/>
                <a:cs typeface="Times New Roman"/>
              </a:rPr>
              <a:t>educational,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50">
                <a:latin typeface="Times New Roman"/>
                <a:cs typeface="Times New Roman"/>
              </a:rPr>
              <a:t>may play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role in </a:t>
            </a:r>
            <a:r>
              <a:rPr dirty="0" sz="1100" spc="-25">
                <a:latin typeface="Times New Roman"/>
                <a:cs typeface="Times New Roman"/>
              </a:rPr>
              <a:t>shaping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manner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0">
                <a:latin typeface="Times New Roman"/>
                <a:cs typeface="Times New Roman"/>
              </a:rPr>
              <a:t>expresses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copes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anguish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315"/>
              </a:lnSpc>
            </a:pPr>
            <a:r>
              <a:rPr dirty="0" sz="1100" spc="-10" b="1">
                <a:latin typeface="Times New Roman"/>
                <a:cs typeface="Times New Roman"/>
              </a:rPr>
              <a:t>Risk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10" b="1">
                <a:latin typeface="Times New Roman"/>
                <a:cs typeface="Times New Roman"/>
              </a:rPr>
              <a:t>Disorders </a:t>
            </a:r>
            <a:r>
              <a:rPr dirty="0" sz="1100" spc="-20" b="1">
                <a:latin typeface="Times New Roman"/>
                <a:cs typeface="Times New Roman"/>
              </a:rPr>
              <a:t>Across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Life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Span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Data 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ECA </a:t>
            </a:r>
            <a:r>
              <a:rPr dirty="0" sz="1100" spc="-15">
                <a:latin typeface="Times New Roman"/>
                <a:cs typeface="Times New Roman"/>
              </a:rPr>
              <a:t>project </a:t>
            </a:r>
            <a:r>
              <a:rPr dirty="0" sz="1100" spc="-35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middle-aged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Prevalence rates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-40">
                <a:latin typeface="Times New Roman"/>
                <a:cs typeface="Times New Roman"/>
              </a:rPr>
              <a:t>dysthymia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40">
                <a:latin typeface="Times New Roman"/>
                <a:cs typeface="Times New Roman"/>
              </a:rPr>
              <a:t>significantly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people 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65.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bipolar disorders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oldest </a:t>
            </a:r>
            <a:r>
              <a:rPr dirty="0" sz="1100" spc="-50">
                <a:latin typeface="Times New Roman"/>
                <a:cs typeface="Times New Roman"/>
              </a:rPr>
              <a:t>age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25">
                <a:latin typeface="Times New Roman"/>
                <a:cs typeface="Times New Roman"/>
              </a:rPr>
              <a:t>higher among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subgroups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elderly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enter </a:t>
            </a:r>
            <a:r>
              <a:rPr dirty="0" sz="1100" spc="-30">
                <a:latin typeface="Times New Roman"/>
                <a:cs typeface="Times New Roman"/>
              </a:rPr>
              <a:t>residential  care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facilities.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Elderly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nursing </a:t>
            </a:r>
            <a:r>
              <a:rPr dirty="0" sz="1100" spc="-15">
                <a:latin typeface="Times New Roman"/>
                <a:cs typeface="Times New Roman"/>
              </a:rPr>
              <a:t>homes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-30">
                <a:latin typeface="Times New Roman"/>
                <a:cs typeface="Times New Roman"/>
              </a:rPr>
              <a:t>sample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elderly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living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>
                <a:latin typeface="Times New Roman"/>
                <a:cs typeface="Times New Roman"/>
              </a:rPr>
              <a:t>born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40">
                <a:latin typeface="Times New Roman"/>
                <a:cs typeface="Times New Roman"/>
              </a:rPr>
              <a:t>War </a:t>
            </a:r>
            <a:r>
              <a:rPr dirty="0" sz="1100" spc="20">
                <a:latin typeface="Times New Roman"/>
                <a:cs typeface="Times New Roman"/>
              </a:rPr>
              <a:t>II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develop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were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previous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generations.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30">
                <a:latin typeface="Times New Roman"/>
                <a:cs typeface="Times New Roman"/>
              </a:rPr>
              <a:t>also 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20">
                <a:latin typeface="Times New Roman"/>
                <a:cs typeface="Times New Roman"/>
              </a:rPr>
              <a:t>in 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5">
                <a:latin typeface="Times New Roman"/>
                <a:cs typeface="Times New Roman"/>
              </a:rPr>
              <a:t>born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recently;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birth </a:t>
            </a:r>
            <a:r>
              <a:rPr dirty="0" sz="1100">
                <a:latin typeface="Times New Roman"/>
                <a:cs typeface="Times New Roman"/>
              </a:rPr>
              <a:t>cohort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trend.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40">
                <a:latin typeface="Times New Roman"/>
                <a:cs typeface="Times New Roman"/>
              </a:rPr>
              <a:t>low levels </a:t>
            </a:r>
            <a:r>
              <a:rPr dirty="0" sz="1100" spc="-15">
                <a:latin typeface="Times New Roman"/>
                <a:cs typeface="Times New Roman"/>
              </a:rPr>
              <a:t>and over </a:t>
            </a:r>
            <a:r>
              <a:rPr dirty="0" sz="1100" spc="-20">
                <a:latin typeface="Times New Roman"/>
                <a:cs typeface="Times New Roman"/>
              </a:rPr>
              <a:t>brief 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help us refocus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motivations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help us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conserve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redirect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40">
                <a:latin typeface="Times New Roman"/>
                <a:cs typeface="Times New Roman"/>
              </a:rPr>
              <a:t>energy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20">
                <a:latin typeface="Times New Roman"/>
                <a:cs typeface="Times New Roman"/>
              </a:rPr>
              <a:t>and  defeat.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310"/>
              </a:lnSpc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depression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5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algn="just" marL="469900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principle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equifinality,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holds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reach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outcome, 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35">
                <a:latin typeface="Times New Roman"/>
                <a:cs typeface="Times New Roman"/>
              </a:rPr>
              <a:t>applies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mood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Social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marL="469900" marR="889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stressful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30">
                <a:latin typeface="Times New Roman"/>
                <a:cs typeface="Times New Roman"/>
              </a:rPr>
              <a:t>probability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5">
                <a:latin typeface="Times New Roman"/>
                <a:cs typeface="Times New Roman"/>
              </a:rPr>
              <a:t>will  </a:t>
            </a:r>
            <a:r>
              <a:rPr dirty="0" sz="1100" spc="-15">
                <a:latin typeface="Times New Roman"/>
                <a:cs typeface="Times New Roman"/>
              </a:rPr>
              <a:t>become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depressed.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Prospective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20">
                <a:latin typeface="Times New Roman"/>
                <a:cs typeface="Times New Roman"/>
              </a:rPr>
              <a:t>stressful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are useful in predicting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subsequent 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unipolar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30">
                <a:latin typeface="Times New Roman"/>
                <a:cs typeface="Times New Roman"/>
              </a:rPr>
              <a:t>are associated </a:t>
            </a:r>
            <a:r>
              <a:rPr dirty="0" sz="1100" spc="-25">
                <a:latin typeface="Times New Roman"/>
                <a:cs typeface="Times New Roman"/>
              </a:rPr>
              <a:t>with depression,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circumstances—those </a:t>
            </a:r>
            <a:r>
              <a:rPr dirty="0" sz="1100" spc="-30">
                <a:latin typeface="Times New Roman"/>
                <a:cs typeface="Times New Roman"/>
              </a:rPr>
              <a:t>involving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losses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roles—seem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crucial  </a:t>
            </a:r>
            <a:r>
              <a:rPr dirty="0" sz="1100" spc="-25">
                <a:latin typeface="Times New Roman"/>
                <a:cs typeface="Times New Roman"/>
              </a:rPr>
              <a:t>role in precipitating </a:t>
            </a:r>
            <a:r>
              <a:rPr dirty="0" sz="1100" spc="-20">
                <a:latin typeface="Times New Roman"/>
                <a:cs typeface="Times New Roman"/>
              </a:rPr>
              <a:t>unipolar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Brown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35">
                <a:latin typeface="Times New Roman"/>
                <a:cs typeface="Times New Roman"/>
              </a:rPr>
              <a:t>colleagues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occur when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30">
                <a:latin typeface="Times New Roman"/>
                <a:cs typeface="Times New Roman"/>
              </a:rPr>
              <a:t>are 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humiliation, </a:t>
            </a:r>
            <a:r>
              <a:rPr dirty="0" sz="1100" spc="-15">
                <a:latin typeface="Times New Roman"/>
                <a:cs typeface="Times New Roman"/>
              </a:rPr>
              <a:t>entrapment, and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defeat.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Variations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driven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5">
                <a:latin typeface="Times New Roman"/>
                <a:cs typeface="Times New Roman"/>
              </a:rPr>
              <a:t>part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Social </a:t>
            </a:r>
            <a:r>
              <a:rPr dirty="0" sz="1100" spc="-15" b="1">
                <a:latin typeface="Times New Roman"/>
                <a:cs typeface="Times New Roman"/>
              </a:rPr>
              <a:t>Factors and </a:t>
            </a:r>
            <a:r>
              <a:rPr dirty="0" sz="1100" spc="-25" b="1">
                <a:latin typeface="Times New Roman"/>
                <a:cs typeface="Times New Roman"/>
              </a:rPr>
              <a:t>Bipolar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the </a:t>
            </a:r>
            <a:r>
              <a:rPr dirty="0" sz="1100" spc="-40">
                <a:latin typeface="Times New Roman"/>
                <a:cs typeface="Times New Roman"/>
              </a:rPr>
              <a:t>weeks </a:t>
            </a:r>
            <a:r>
              <a:rPr dirty="0" sz="1100" spc="-25">
                <a:latin typeface="Times New Roman"/>
                <a:cs typeface="Times New Roman"/>
              </a:rPr>
              <a:t>preceding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5">
                <a:latin typeface="Times New Roman"/>
                <a:cs typeface="Times New Roman"/>
              </a:rPr>
              <a:t>episode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an  increased 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stressful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precede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mania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5">
                <a:latin typeface="Times New Roman"/>
                <a:cs typeface="Times New Roman"/>
              </a:rPr>
              <a:t>from those that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latter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30">
                <a:latin typeface="Times New Roman"/>
                <a:cs typeface="Times New Roman"/>
              </a:rPr>
              <a:t>experiences involving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25">
                <a:latin typeface="Times New Roman"/>
                <a:cs typeface="Times New Roman"/>
              </a:rPr>
              <a:t>self-esteem,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former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schedule-disrupting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(such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sleep)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well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goal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attainment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0">
                <a:latin typeface="Times New Roman"/>
                <a:cs typeface="Times New Roman"/>
              </a:rPr>
              <a:t>symptoms after </a:t>
            </a:r>
            <a:r>
              <a:rPr dirty="0" sz="1100" spc="-30">
                <a:latin typeface="Times New Roman"/>
                <a:cs typeface="Times New Roman"/>
              </a:rPr>
              <a:t>they have achieved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40">
                <a:latin typeface="Times New Roman"/>
                <a:cs typeface="Times New Roman"/>
              </a:rPr>
              <a:t>goal  </a:t>
            </a:r>
            <a:r>
              <a:rPr dirty="0" sz="1100" spc="-15">
                <a:latin typeface="Times New Roman"/>
                <a:cs typeface="Times New Roman"/>
              </a:rPr>
              <a:t>toward </a:t>
            </a:r>
            <a:r>
              <a:rPr dirty="0" sz="1100" spc="-25">
                <a:latin typeface="Times New Roman"/>
                <a:cs typeface="Times New Roman"/>
              </a:rPr>
              <a:t>which they </a:t>
            </a:r>
            <a:r>
              <a:rPr dirty="0" sz="1100" spc="-15">
                <a:latin typeface="Times New Roman"/>
                <a:cs typeface="Times New Roman"/>
              </a:rPr>
              <a:t>had been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working.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8195" cy="1666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Aversive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expression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adjustment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bipolar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Bipolar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0">
                <a:latin typeface="Times New Roman"/>
                <a:cs typeface="Times New Roman"/>
              </a:rPr>
              <a:t>less social </a:t>
            </a:r>
            <a:r>
              <a:rPr dirty="0" sz="1100">
                <a:latin typeface="Times New Roman"/>
                <a:cs typeface="Times New Roman"/>
              </a:rPr>
              <a:t>support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relapse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recover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0">
                <a:latin typeface="Times New Roman"/>
                <a:cs typeface="Times New Roman"/>
              </a:rPr>
              <a:t>slowly 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higher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support.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Stressful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delay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recovery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episode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bipolar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bipolar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 person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78" y="914656"/>
            <a:ext cx="5880100" cy="7857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5095" indent="-113030">
              <a:lnSpc>
                <a:spcPts val="1280"/>
              </a:lnSpc>
              <a:spcBef>
                <a:spcPts val="95"/>
              </a:spcBef>
              <a:buSzPct val="90909"/>
              <a:buAutoNum type="arabicPlain" startAt="2"/>
              <a:tabLst>
                <a:tab pos="125730" algn="l"/>
              </a:tabLst>
            </a:pPr>
            <a:r>
              <a:rPr dirty="0" sz="1100" b="1">
                <a:latin typeface="Times New Roman"/>
                <a:cs typeface="Times New Roman"/>
              </a:rPr>
              <a:t>Biological </a:t>
            </a:r>
            <a:r>
              <a:rPr dirty="0" sz="1100" spc="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This model </a:t>
            </a:r>
            <a:r>
              <a:rPr dirty="0" sz="1100" spc="-15">
                <a:latin typeface="Times New Roman"/>
                <a:cs typeface="Times New Roman"/>
              </a:rPr>
              <a:t>attributes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biochemical imbalances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>
                <a:latin typeface="Times New Roman"/>
                <a:cs typeface="Times New Roman"/>
              </a:rPr>
              <a:t>Greek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Contribution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Hippocrates </a:t>
            </a:r>
            <a:r>
              <a:rPr dirty="0" sz="1100" spc="-40">
                <a:latin typeface="Times New Roman"/>
                <a:cs typeface="Times New Roman"/>
              </a:rPr>
              <a:t>(450-377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B.C.)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8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Galen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(129-198A.D.)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Nineteenth </a:t>
            </a:r>
            <a:r>
              <a:rPr dirty="0" sz="1100" spc="-25">
                <a:latin typeface="Times New Roman"/>
                <a:cs typeface="Times New Roman"/>
              </a:rPr>
              <a:t>Century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J.P. </a:t>
            </a:r>
            <a:r>
              <a:rPr dirty="0" sz="1100" spc="-20">
                <a:latin typeface="Times New Roman"/>
                <a:cs typeface="Times New Roman"/>
              </a:rPr>
              <a:t>Grey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-1854</a:t>
            </a:r>
            <a:endParaRPr sz="1100">
              <a:latin typeface="Times New Roman"/>
              <a:cs typeface="Times New Roman"/>
            </a:endParaRPr>
          </a:p>
          <a:p>
            <a:pPr lvl="1" marL="82550" marR="4431665" indent="158115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E. </a:t>
            </a:r>
            <a:r>
              <a:rPr dirty="0" sz="1100" spc="-20">
                <a:latin typeface="Times New Roman"/>
                <a:cs typeface="Times New Roman"/>
              </a:rPr>
              <a:t>Kraeplin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-1913  </a:t>
            </a:r>
            <a:r>
              <a:rPr dirty="0" sz="1100" spc="-20">
                <a:latin typeface="Times New Roman"/>
                <a:cs typeface="Times New Roman"/>
              </a:rPr>
              <a:t>Twentieth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Century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Insulin shock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Electroconvulsive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82550">
              <a:lnSpc>
                <a:spcPts val="1280"/>
              </a:lnSpc>
              <a:spcBef>
                <a:spcPts val="1160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30" b="1">
                <a:latin typeface="Times New Roman"/>
                <a:cs typeface="Times New Roman"/>
              </a:rPr>
              <a:t>Greek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contribution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Greek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 spc="-15">
                <a:latin typeface="Times New Roman"/>
                <a:cs typeface="Times New Roman"/>
              </a:rPr>
              <a:t>Hippocrates </a:t>
            </a:r>
            <a:r>
              <a:rPr dirty="0" sz="1100" spc="-30">
                <a:latin typeface="Times New Roman"/>
                <a:cs typeface="Times New Roman"/>
              </a:rPr>
              <a:t>ridiculed </a:t>
            </a:r>
            <a:r>
              <a:rPr dirty="0" sz="1100" spc="-25">
                <a:latin typeface="Times New Roman"/>
                <a:cs typeface="Times New Roman"/>
              </a:rPr>
              <a:t>demonological </a:t>
            </a:r>
            <a:r>
              <a:rPr dirty="0" sz="1100" spc="-15">
                <a:latin typeface="Times New Roman"/>
                <a:cs typeface="Times New Roman"/>
              </a:rPr>
              <a:t>accounts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insanity. </a:t>
            </a:r>
            <a:r>
              <a:rPr dirty="0" sz="1100" spc="-15">
                <a:latin typeface="Times New Roman"/>
                <a:cs typeface="Times New Roman"/>
              </a:rPr>
              <a:t>Instead,  Hippocrates </a:t>
            </a:r>
            <a:r>
              <a:rPr dirty="0" sz="1100" spc="-20">
                <a:latin typeface="Times New Roman"/>
                <a:cs typeface="Times New Roman"/>
              </a:rPr>
              <a:t>hypothesized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5">
                <a:latin typeface="Times New Roman"/>
                <a:cs typeface="Times New Roman"/>
              </a:rPr>
              <a:t>natural </a:t>
            </a:r>
            <a:r>
              <a:rPr dirty="0" sz="1100" spc="-30">
                <a:latin typeface="Times New Roman"/>
                <a:cs typeface="Times New Roman"/>
              </a:rPr>
              <a:t>causes. </a:t>
            </a:r>
            <a:r>
              <a:rPr dirty="0" sz="1100" spc="-10">
                <a:latin typeface="Times New Roman"/>
                <a:cs typeface="Times New Roman"/>
              </a:rPr>
              <a:t>Health  </a:t>
            </a:r>
            <a:r>
              <a:rPr dirty="0" sz="1100" spc="-15">
                <a:latin typeface="Times New Roman"/>
                <a:cs typeface="Times New Roman"/>
              </a:rPr>
              <a:t>depended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maintaining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natural </a:t>
            </a:r>
            <a:r>
              <a:rPr dirty="0" sz="1100" spc="-30">
                <a:latin typeface="Times New Roman"/>
                <a:cs typeface="Times New Roman"/>
              </a:rPr>
              <a:t>balance 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body, </a:t>
            </a:r>
            <a:r>
              <a:rPr dirty="0" sz="1100" spc="-45">
                <a:latin typeface="Times New Roman"/>
                <a:cs typeface="Times New Roman"/>
              </a:rPr>
              <a:t>specifically a </a:t>
            </a:r>
            <a:r>
              <a:rPr dirty="0" sz="1100" spc="-30">
                <a:latin typeface="Times New Roman"/>
                <a:cs typeface="Times New Roman"/>
              </a:rPr>
              <a:t>balance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30">
                <a:latin typeface="Times New Roman"/>
                <a:cs typeface="Times New Roman"/>
              </a:rPr>
              <a:t>fluids </a:t>
            </a:r>
            <a:r>
              <a:rPr dirty="0" sz="1100" spc="-35">
                <a:latin typeface="Times New Roman"/>
                <a:cs typeface="Times New Roman"/>
              </a:rPr>
              <a:t>(which  were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known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four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humors):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blood,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phlegm,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black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bile,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yellow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bile.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20"/>
              </a:spcBef>
            </a:pPr>
            <a:r>
              <a:rPr dirty="0" sz="1100" spc="-15">
                <a:latin typeface="Times New Roman"/>
                <a:cs typeface="Times New Roman"/>
              </a:rPr>
              <a:t>Hippocrates </a:t>
            </a:r>
            <a:r>
              <a:rPr dirty="0" sz="1100" spc="-25">
                <a:latin typeface="Times New Roman"/>
                <a:cs typeface="Times New Roman"/>
              </a:rPr>
              <a:t>argued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psychopathology, resulted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either an </a:t>
            </a:r>
            <a:r>
              <a:rPr dirty="0" sz="1100" spc="-35">
                <a:latin typeface="Times New Roman"/>
                <a:cs typeface="Times New Roman"/>
              </a:rPr>
              <a:t>excess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deficiency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5">
                <a:latin typeface="Times New Roman"/>
                <a:cs typeface="Times New Roman"/>
              </a:rPr>
              <a:t>four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fluids.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Hippocratic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15">
                <a:latin typeface="Times New Roman"/>
                <a:cs typeface="Times New Roman"/>
              </a:rPr>
              <a:t>dominated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5">
                <a:latin typeface="Times New Roman"/>
                <a:cs typeface="Times New Roman"/>
              </a:rPr>
              <a:t>in Western </a:t>
            </a:r>
            <a:r>
              <a:rPr dirty="0" sz="1100" spc="-15">
                <a:latin typeface="Times New Roman"/>
                <a:cs typeface="Times New Roman"/>
              </a:rPr>
              <a:t>countries </a:t>
            </a:r>
            <a:r>
              <a:rPr dirty="0" sz="1100" spc="-20">
                <a:latin typeface="Times New Roman"/>
                <a:cs typeface="Times New Roman"/>
              </a:rPr>
              <a:t>until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middle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nineteenth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century.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People trained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Hippocratic tradition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25">
                <a:latin typeface="Times New Roman"/>
                <a:cs typeface="Times New Roman"/>
              </a:rPr>
              <a:t>“disease”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unitary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concept.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9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words, </a:t>
            </a:r>
            <a:r>
              <a:rPr dirty="0" sz="1100" spc="-35">
                <a:latin typeface="Times New Roman"/>
                <a:cs typeface="Times New Roman"/>
              </a:rPr>
              <a:t>physicians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distinguish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illness. </a:t>
            </a:r>
            <a:r>
              <a:rPr dirty="0" sz="1100" spc="-60">
                <a:latin typeface="Times New Roman"/>
                <a:cs typeface="Times New Roman"/>
              </a:rPr>
              <a:t>All 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imbalance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30">
                <a:latin typeface="Times New Roman"/>
                <a:cs typeface="Times New Roman"/>
              </a:rPr>
              <a:t>fluids,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30">
                <a:latin typeface="Times New Roman"/>
                <a:cs typeface="Times New Roman"/>
              </a:rPr>
              <a:t>were  </a:t>
            </a:r>
            <a:r>
              <a:rPr dirty="0" sz="1100" spc="-25">
                <a:latin typeface="Times New Roman"/>
                <a:cs typeface="Times New Roman"/>
              </a:rPr>
              <a:t>designed 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restore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ideal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balance.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0" b="1">
                <a:latin typeface="Times New Roman"/>
                <a:cs typeface="Times New Roman"/>
              </a:rPr>
              <a:t>Four </a:t>
            </a:r>
            <a:r>
              <a:rPr dirty="0" sz="1100" spc="-20" b="1">
                <a:latin typeface="Times New Roman"/>
                <a:cs typeface="Times New Roman"/>
              </a:rPr>
              <a:t>fluid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theory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Galen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Roman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 spc="-10">
                <a:latin typeface="Times New Roman"/>
                <a:cs typeface="Times New Roman"/>
              </a:rPr>
              <a:t>adopted </a:t>
            </a:r>
            <a:r>
              <a:rPr dirty="0" sz="1100" spc="-20">
                <a:latin typeface="Times New Roman"/>
                <a:cs typeface="Times New Roman"/>
              </a:rPr>
              <a:t>Hippocratic theory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advocated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30">
                <a:latin typeface="Times New Roman"/>
                <a:cs typeface="Times New Roman"/>
              </a:rPr>
              <a:t>fluids relate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Greek  </a:t>
            </a:r>
            <a:r>
              <a:rPr dirty="0" sz="1100" spc="-20">
                <a:latin typeface="Times New Roman"/>
                <a:cs typeface="Times New Roman"/>
              </a:rPr>
              <a:t>environmental </a:t>
            </a:r>
            <a:r>
              <a:rPr dirty="0" sz="1100" spc="-15">
                <a:latin typeface="Times New Roman"/>
                <a:cs typeface="Times New Roman"/>
              </a:rPr>
              <a:t>concepts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heat </a:t>
            </a:r>
            <a:r>
              <a:rPr dirty="0" sz="1100" spc="-25">
                <a:latin typeface="Times New Roman"/>
                <a:cs typeface="Times New Roman"/>
              </a:rPr>
              <a:t>(blood) </a:t>
            </a:r>
            <a:r>
              <a:rPr dirty="0" sz="1100" spc="-30">
                <a:latin typeface="Times New Roman"/>
                <a:cs typeface="Times New Roman"/>
              </a:rPr>
              <a:t>,dryness </a:t>
            </a:r>
            <a:r>
              <a:rPr dirty="0" sz="1100" spc="-35">
                <a:latin typeface="Times New Roman"/>
                <a:cs typeface="Times New Roman"/>
              </a:rPr>
              <a:t>(black </a:t>
            </a:r>
            <a:r>
              <a:rPr dirty="0" sz="1100" spc="-40">
                <a:latin typeface="Times New Roman"/>
                <a:cs typeface="Times New Roman"/>
              </a:rPr>
              <a:t>bile), </a:t>
            </a:r>
            <a:r>
              <a:rPr dirty="0" sz="1100" spc="-15">
                <a:latin typeface="Times New Roman"/>
                <a:cs typeface="Times New Roman"/>
              </a:rPr>
              <a:t>moisture </a:t>
            </a:r>
            <a:r>
              <a:rPr dirty="0" sz="1100" spc="-50">
                <a:latin typeface="Times New Roman"/>
                <a:cs typeface="Times New Roman"/>
              </a:rPr>
              <a:t>( yellow </a:t>
            </a:r>
            <a:r>
              <a:rPr dirty="0" sz="1100" spc="-40">
                <a:latin typeface="Times New Roman"/>
                <a:cs typeface="Times New Roman"/>
              </a:rPr>
              <a:t>bile)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cold </a:t>
            </a:r>
            <a:r>
              <a:rPr dirty="0" sz="1100" spc="-50">
                <a:latin typeface="Times New Roman"/>
                <a:cs typeface="Times New Roman"/>
              </a:rPr>
              <a:t>(  </a:t>
            </a:r>
            <a:r>
              <a:rPr dirty="0" sz="1100" spc="-35">
                <a:latin typeface="Times New Roman"/>
                <a:cs typeface="Times New Roman"/>
              </a:rPr>
              <a:t>phlegm).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fluid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quality. </a:t>
            </a:r>
            <a:r>
              <a:rPr dirty="0" sz="1100" spc="-25">
                <a:latin typeface="Times New Roman"/>
                <a:cs typeface="Times New Roman"/>
              </a:rPr>
              <a:t>Excess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fluids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regulating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environment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increase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decrease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heat,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dryness,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moisture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cold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depending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deficiency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fluid.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King </a:t>
            </a:r>
            <a:r>
              <a:rPr dirty="0" sz="1100" spc="-30">
                <a:latin typeface="Times New Roman"/>
                <a:cs typeface="Times New Roman"/>
              </a:rPr>
              <a:t>Charles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sixth,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got </a:t>
            </a:r>
            <a:r>
              <a:rPr dirty="0" sz="1100" spc="-40">
                <a:latin typeface="Times New Roman"/>
                <a:cs typeface="Times New Roman"/>
              </a:rPr>
              <a:t>sick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Galen. </a:t>
            </a:r>
            <a:r>
              <a:rPr dirty="0" sz="1100" spc="-5">
                <a:latin typeface="Times New Roman"/>
                <a:cs typeface="Times New Roman"/>
              </a:rPr>
              <a:t>He 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moved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0">
                <a:latin typeface="Times New Roman"/>
                <a:cs typeface="Times New Roman"/>
              </a:rPr>
              <a:t>stressful countryside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restore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balance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30">
                <a:latin typeface="Times New Roman"/>
                <a:cs typeface="Times New Roman"/>
              </a:rPr>
              <a:t>fluids .Rest, </a:t>
            </a:r>
            <a:r>
              <a:rPr dirty="0" sz="1100" spc="-15">
                <a:latin typeface="Times New Roman"/>
                <a:cs typeface="Times New Roman"/>
              </a:rPr>
              <a:t>good  </a:t>
            </a:r>
            <a:r>
              <a:rPr dirty="0" sz="1100" spc="-20">
                <a:latin typeface="Times New Roman"/>
                <a:cs typeface="Times New Roman"/>
              </a:rPr>
              <a:t>diet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exercise were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recommended.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47625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Techniques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15" b="1">
                <a:latin typeface="Times New Roman"/>
                <a:cs typeface="Times New Roman"/>
              </a:rPr>
              <a:t> Treatment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  <a:buSzPct val="90909"/>
              <a:buFont typeface="Times New Roman"/>
              <a:buAutoNum type="arabicPlain"/>
              <a:tabLst>
                <a:tab pos="12255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Bloodletting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measured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removed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leeches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minimize  </a:t>
            </a:r>
            <a:r>
              <a:rPr dirty="0" sz="1100" spc="-45">
                <a:latin typeface="Times New Roman"/>
                <a:cs typeface="Times New Roman"/>
              </a:rPr>
              <a:t>aggressive </a:t>
            </a:r>
            <a:r>
              <a:rPr dirty="0" sz="1100" spc="-20">
                <a:latin typeface="Times New Roman"/>
                <a:cs typeface="Times New Roman"/>
              </a:rPr>
              <a:t>tendencies. </a:t>
            </a:r>
            <a:r>
              <a:rPr dirty="0" sz="1100" spc="-10">
                <a:latin typeface="Times New Roman"/>
                <a:cs typeface="Times New Roman"/>
              </a:rPr>
              <a:t>Induced </a:t>
            </a:r>
            <a:r>
              <a:rPr dirty="0" sz="1100" spc="-25">
                <a:latin typeface="Times New Roman"/>
                <a:cs typeface="Times New Roman"/>
              </a:rPr>
              <a:t>vomiting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15">
                <a:latin typeface="Times New Roman"/>
                <a:cs typeface="Times New Roman"/>
              </a:rPr>
              <a:t>Depression .The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forced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eat </a:t>
            </a:r>
            <a:r>
              <a:rPr dirty="0" sz="1100" spc="-10">
                <a:latin typeface="Times New Roman"/>
                <a:cs typeface="Times New Roman"/>
              </a:rPr>
              <a:t>tobacco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half </a:t>
            </a:r>
            <a:r>
              <a:rPr dirty="0" sz="1100" spc="-25">
                <a:latin typeface="Times New Roman"/>
                <a:cs typeface="Times New Roman"/>
              </a:rPr>
              <a:t>boiled </a:t>
            </a:r>
            <a:r>
              <a:rPr dirty="0" sz="1100" spc="-30">
                <a:latin typeface="Times New Roman"/>
                <a:cs typeface="Times New Roman"/>
              </a:rPr>
              <a:t>cabbage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vomiting.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95"/>
              </a:lnSpc>
              <a:buSzPct val="90909"/>
              <a:buFont typeface="Times New Roman"/>
              <a:buAutoNum type="arabicPlain"/>
              <a:tabLst>
                <a:tab pos="12255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Syphilis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sexually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transmitted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caused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bacterial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micro-organism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entering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35">
                <a:latin typeface="Times New Roman"/>
                <a:cs typeface="Times New Roman"/>
              </a:rPr>
              <a:t>having </a:t>
            </a:r>
            <a:r>
              <a:rPr dirty="0" sz="1100" spc="-40">
                <a:latin typeface="Times New Roman"/>
                <a:cs typeface="Times New Roman"/>
              </a:rPr>
              <a:t>syphilis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cognitions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i.e. 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paralysis.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Schizophrenia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5">
                <a:latin typeface="Times New Roman"/>
                <a:cs typeface="Times New Roman"/>
              </a:rPr>
              <a:t>Hallucination </a:t>
            </a:r>
            <a:r>
              <a:rPr dirty="0" sz="1100" spc="-20">
                <a:latin typeface="Times New Roman"/>
                <a:cs typeface="Times New Roman"/>
              </a:rPr>
              <a:t>(apperception), </a:t>
            </a:r>
            <a:r>
              <a:rPr dirty="0" sz="1100" spc="-25">
                <a:latin typeface="Times New Roman"/>
                <a:cs typeface="Times New Roman"/>
              </a:rPr>
              <a:t>delusion </a:t>
            </a:r>
            <a:r>
              <a:rPr dirty="0" sz="1100" spc="-40">
                <a:latin typeface="Times New Roman"/>
                <a:cs typeface="Times New Roman"/>
              </a:rPr>
              <a:t>(false </a:t>
            </a:r>
            <a:r>
              <a:rPr dirty="0" sz="1100" spc="-35">
                <a:latin typeface="Times New Roman"/>
                <a:cs typeface="Times New Roman"/>
              </a:rPr>
              <a:t>belief)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grandeur, </a:t>
            </a:r>
            <a:r>
              <a:rPr dirty="0" sz="1100" spc="-20">
                <a:latin typeface="Times New Roman"/>
                <a:cs typeface="Times New Roman"/>
              </a:rPr>
              <a:t>persecution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reference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bizarre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0007" y="948947"/>
            <a:ext cx="6153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Times New Roman"/>
                <a:cs typeface="Times New Roman"/>
              </a:rPr>
              <a:t>SUICIDE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00" y="1039322"/>
            <a:ext cx="5881370" cy="1983739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20"/>
              </a:spcBef>
            </a:pPr>
            <a:r>
              <a:rPr dirty="0" sz="1100" spc="30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commits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joy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agony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wants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avoid.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 indent="457200">
              <a:lnSpc>
                <a:spcPts val="1240"/>
              </a:lnSpc>
              <a:spcBef>
                <a:spcPts val="630"/>
              </a:spcBef>
            </a:pPr>
            <a:r>
              <a:rPr dirty="0" sz="1100" spc="-4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observed </a:t>
            </a:r>
            <a:r>
              <a:rPr dirty="0" sz="1100" spc="-5">
                <a:latin typeface="Times New Roman"/>
                <a:cs typeface="Times New Roman"/>
              </a:rPr>
              <a:t>throughout the </a:t>
            </a:r>
            <a:r>
              <a:rPr dirty="0" sz="1100" spc="-25">
                <a:latin typeface="Times New Roman"/>
                <a:cs typeface="Times New Roman"/>
              </a:rPr>
              <a:t>history.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recorded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ancient </a:t>
            </a:r>
            <a:r>
              <a:rPr dirty="0" sz="1100" spc="-30">
                <a:latin typeface="Times New Roman"/>
                <a:cs typeface="Times New Roman"/>
              </a:rPr>
              <a:t>Chinese,  </a:t>
            </a:r>
            <a:r>
              <a:rPr dirty="0" sz="1100" spc="-20">
                <a:latin typeface="Times New Roman"/>
                <a:cs typeface="Times New Roman"/>
              </a:rPr>
              <a:t>Greeks,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Romans. </a:t>
            </a:r>
            <a:r>
              <a:rPr dirty="0" sz="1100" spc="-20">
                <a:latin typeface="Times New Roman"/>
                <a:cs typeface="Times New Roman"/>
              </a:rPr>
              <a:t>And in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5">
                <a:latin typeface="Times New Roman"/>
                <a:cs typeface="Times New Roman"/>
              </a:rPr>
              <a:t>times, </a:t>
            </a:r>
            <a:r>
              <a:rPr dirty="0" sz="1100" spc="-30">
                <a:latin typeface="Times New Roman"/>
                <a:cs typeface="Times New Roman"/>
              </a:rPr>
              <a:t>suicides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20">
                <a:latin typeface="Times New Roman"/>
                <a:cs typeface="Times New Roman"/>
              </a:rPr>
              <a:t>famous people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Ernest </a:t>
            </a:r>
            <a:r>
              <a:rPr dirty="0" sz="1100" spc="-35">
                <a:latin typeface="Times New Roman"/>
                <a:cs typeface="Times New Roman"/>
              </a:rPr>
              <a:t>Hemingway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50">
                <a:latin typeface="Times New Roman"/>
                <a:cs typeface="Times New Roman"/>
              </a:rPr>
              <a:t>Marilyn </a:t>
            </a:r>
            <a:r>
              <a:rPr dirty="0" sz="1100" spc="-15">
                <a:latin typeface="Times New Roman"/>
                <a:cs typeface="Times New Roman"/>
              </a:rPr>
              <a:t>Monroe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shocked and </a:t>
            </a:r>
            <a:r>
              <a:rPr dirty="0" sz="1100" spc="-25">
                <a:latin typeface="Times New Roman"/>
                <a:cs typeface="Times New Roman"/>
              </a:rPr>
              <a:t>fascinated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society.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93800"/>
              </a:lnSpc>
              <a:spcBef>
                <a:spcPts val="565"/>
              </a:spcBef>
            </a:pPr>
            <a:r>
              <a:rPr dirty="0" sz="1100" spc="-30">
                <a:latin typeface="Times New Roman"/>
                <a:cs typeface="Times New Roman"/>
              </a:rPr>
              <a:t>Today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ranks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Western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 </a:t>
            </a:r>
            <a:r>
              <a:rPr dirty="0" sz="1100" spc="-15">
                <a:latin typeface="Times New Roman"/>
                <a:cs typeface="Times New Roman"/>
              </a:rPr>
              <a:t>Health </a:t>
            </a:r>
            <a:r>
              <a:rPr dirty="0" sz="1100" spc="-20">
                <a:latin typeface="Times New Roman"/>
                <a:cs typeface="Times New Roman"/>
              </a:rPr>
              <a:t>Organization,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120,000 </a:t>
            </a:r>
            <a:r>
              <a:rPr dirty="0" sz="1100" spc="-15">
                <a:latin typeface="Times New Roman"/>
                <a:cs typeface="Times New Roman"/>
              </a:rPr>
              <a:t>deaths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45">
                <a:latin typeface="Times New Roman"/>
                <a:cs typeface="Times New Roman"/>
              </a:rPr>
              <a:t>year. </a:t>
            </a: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30,000 </a:t>
            </a:r>
            <a:r>
              <a:rPr dirty="0" sz="1100" spc="-30">
                <a:latin typeface="Times New Roman"/>
                <a:cs typeface="Times New Roman"/>
              </a:rPr>
              <a:t>suicides  are </a:t>
            </a:r>
            <a:r>
              <a:rPr dirty="0" sz="1100" spc="-15">
                <a:latin typeface="Times New Roman"/>
                <a:cs typeface="Times New Roman"/>
              </a:rPr>
              <a:t>committed </a:t>
            </a:r>
            <a:r>
              <a:rPr dirty="0" sz="1100" spc="-40">
                <a:latin typeface="Times New Roman"/>
                <a:cs typeface="Times New Roman"/>
              </a:rPr>
              <a:t>annually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alone,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12.8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every 100,000 </a:t>
            </a:r>
            <a:r>
              <a:rPr dirty="0" sz="1100" spc="-20">
                <a:latin typeface="Times New Roman"/>
                <a:cs typeface="Times New Roman"/>
              </a:rPr>
              <a:t>inhabitants, accounting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deaths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nation </a:t>
            </a:r>
            <a:r>
              <a:rPr dirty="0" sz="1100" spc="-20">
                <a:latin typeface="Times New Roman"/>
                <a:cs typeface="Times New Roman"/>
              </a:rPr>
              <a:t>(McIntosh, </a:t>
            </a:r>
            <a:r>
              <a:rPr dirty="0" sz="1100" spc="-45">
                <a:latin typeface="Times New Roman"/>
                <a:cs typeface="Times New Roman"/>
              </a:rPr>
              <a:t>1991; </a:t>
            </a:r>
            <a:r>
              <a:rPr dirty="0" sz="1100" spc="-15">
                <a:latin typeface="Times New Roman"/>
                <a:cs typeface="Times New Roman"/>
              </a:rPr>
              <a:t>National </a:t>
            </a:r>
            <a:r>
              <a:rPr dirty="0" sz="1100" spc="-20">
                <a:latin typeface="Times New Roman"/>
                <a:cs typeface="Times New Roman"/>
              </a:rPr>
              <a:t>Center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Health </a:t>
            </a:r>
            <a:r>
              <a:rPr dirty="0" sz="1100" spc="-30">
                <a:latin typeface="Times New Roman"/>
                <a:cs typeface="Times New Roman"/>
              </a:rPr>
              <a:t>Statistics, </a:t>
            </a:r>
            <a:r>
              <a:rPr dirty="0" sz="1100" spc="-40">
                <a:latin typeface="Times New Roman"/>
                <a:cs typeface="Times New Roman"/>
              </a:rPr>
              <a:t>1988). </a:t>
            </a:r>
            <a:r>
              <a:rPr dirty="0" sz="1100" spc="15">
                <a:latin typeface="Times New Roman"/>
                <a:cs typeface="Times New Roman"/>
              </a:rPr>
              <a:t>It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estimated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2 </a:t>
            </a:r>
            <a:r>
              <a:rPr dirty="0" sz="1100" spc="-35">
                <a:latin typeface="Times New Roman"/>
                <a:cs typeface="Times New Roman"/>
              </a:rPr>
              <a:t>million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5">
                <a:latin typeface="Times New Roman"/>
                <a:cs typeface="Times New Roman"/>
              </a:rPr>
              <a:t>throughout the </a:t>
            </a:r>
            <a:r>
              <a:rPr dirty="0" sz="1100" spc="-25">
                <a:latin typeface="Times New Roman"/>
                <a:cs typeface="Times New Roman"/>
              </a:rPr>
              <a:t>world- </a:t>
            </a:r>
            <a:r>
              <a:rPr dirty="0" sz="1100" spc="-40">
                <a:latin typeface="Times New Roman"/>
                <a:cs typeface="Times New Roman"/>
              </a:rPr>
              <a:t>600,000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States- make </a:t>
            </a:r>
            <a:r>
              <a:rPr dirty="0" sz="1100" spc="-25">
                <a:latin typeface="Times New Roman"/>
                <a:cs typeface="Times New Roman"/>
              </a:rPr>
              <a:t>unsuccessful </a:t>
            </a:r>
            <a:r>
              <a:rPr dirty="0" sz="1100" spc="-15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30">
                <a:latin typeface="Times New Roman"/>
                <a:cs typeface="Times New Roman"/>
              </a:rPr>
              <a:t>themselves;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 b="1">
                <a:latin typeface="Times New Roman"/>
                <a:cs typeface="Times New Roman"/>
              </a:rPr>
              <a:t>parasuicides  </a:t>
            </a:r>
            <a:r>
              <a:rPr dirty="0" sz="1100" spc="-15">
                <a:latin typeface="Times New Roman"/>
                <a:cs typeface="Times New Roman"/>
              </a:rPr>
              <a:t>(McIntosh,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1991).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819" y="3084912"/>
            <a:ext cx="5880100" cy="577532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30"/>
              </a:spcBef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Suicide?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1400"/>
              </a:lnSpc>
              <a:spcBef>
                <a:spcPts val="585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influential </a:t>
            </a:r>
            <a:r>
              <a:rPr dirty="0" sz="1100" spc="-25">
                <a:latin typeface="Times New Roman"/>
                <a:cs typeface="Times New Roman"/>
              </a:rPr>
              <a:t>writers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topic </a:t>
            </a:r>
            <a:r>
              <a:rPr dirty="0" sz="1100" spc="-30">
                <a:latin typeface="Times New Roman"/>
                <a:cs typeface="Times New Roman"/>
              </a:rPr>
              <a:t>defines </a:t>
            </a:r>
            <a:r>
              <a:rPr dirty="0" sz="1100" spc="-110" i="1">
                <a:latin typeface="Times New Roman"/>
                <a:cs typeface="Times New Roman"/>
              </a:rPr>
              <a:t>suicide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 b="1">
                <a:latin typeface="Times New Roman"/>
                <a:cs typeface="Times New Roman"/>
              </a:rPr>
              <a:t>an </a:t>
            </a:r>
            <a:r>
              <a:rPr dirty="0" sz="1150" spc="-10" b="1" i="1">
                <a:latin typeface="Times New Roman"/>
                <a:cs typeface="Times New Roman"/>
              </a:rPr>
              <a:t>intentioned </a:t>
            </a:r>
            <a:r>
              <a:rPr dirty="0" sz="1100" spc="-10" b="1">
                <a:latin typeface="Times New Roman"/>
                <a:cs typeface="Times New Roman"/>
              </a:rPr>
              <a:t>death-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5" b="1">
                <a:latin typeface="Times New Roman"/>
                <a:cs typeface="Times New Roman"/>
              </a:rPr>
              <a:t>self-inflicted  </a:t>
            </a:r>
            <a:r>
              <a:rPr dirty="0" sz="1100" spc="-15" b="1">
                <a:latin typeface="Times New Roman"/>
                <a:cs typeface="Times New Roman"/>
              </a:rPr>
              <a:t>death </a:t>
            </a:r>
            <a:r>
              <a:rPr dirty="0" sz="1100" spc="-5" b="1">
                <a:latin typeface="Times New Roman"/>
                <a:cs typeface="Times New Roman"/>
              </a:rPr>
              <a:t>in which </a:t>
            </a:r>
            <a:r>
              <a:rPr dirty="0" sz="1100" spc="10" b="1">
                <a:latin typeface="Times New Roman"/>
                <a:cs typeface="Times New Roman"/>
              </a:rPr>
              <a:t>one </a:t>
            </a:r>
            <a:r>
              <a:rPr dirty="0" sz="1100" b="1">
                <a:latin typeface="Times New Roman"/>
                <a:cs typeface="Times New Roman"/>
              </a:rPr>
              <a:t>makes </a:t>
            </a:r>
            <a:r>
              <a:rPr dirty="0" sz="1100" spc="-20" b="1">
                <a:latin typeface="Times New Roman"/>
                <a:cs typeface="Times New Roman"/>
              </a:rPr>
              <a:t>an </a:t>
            </a:r>
            <a:r>
              <a:rPr dirty="0" sz="1150" spc="-15" b="1" i="1">
                <a:latin typeface="Times New Roman"/>
                <a:cs typeface="Times New Roman"/>
              </a:rPr>
              <a:t>intentional, </a:t>
            </a:r>
            <a:r>
              <a:rPr dirty="0" sz="1150" spc="-5" b="1" i="1">
                <a:latin typeface="Times New Roman"/>
                <a:cs typeface="Times New Roman"/>
              </a:rPr>
              <a:t>direct,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conscious </a:t>
            </a:r>
            <a:r>
              <a:rPr dirty="0" sz="1100" spc="-30" b="1">
                <a:latin typeface="Times New Roman"/>
                <a:cs typeface="Times New Roman"/>
              </a:rPr>
              <a:t>effort </a:t>
            </a:r>
            <a:r>
              <a:rPr dirty="0" sz="1100" b="1">
                <a:latin typeface="Times New Roman"/>
                <a:cs typeface="Times New Roman"/>
              </a:rPr>
              <a:t>to </a:t>
            </a:r>
            <a:r>
              <a:rPr dirty="0" sz="1100" spc="5" b="1">
                <a:latin typeface="Times New Roman"/>
                <a:cs typeface="Times New Roman"/>
              </a:rPr>
              <a:t>end </a:t>
            </a:r>
            <a:r>
              <a:rPr dirty="0" sz="1100" spc="10" b="1">
                <a:latin typeface="Times New Roman"/>
                <a:cs typeface="Times New Roman"/>
              </a:rPr>
              <a:t>one's </a:t>
            </a:r>
            <a:r>
              <a:rPr dirty="0" sz="1100" spc="-5" b="1">
                <a:latin typeface="Times New Roman"/>
                <a:cs typeface="Times New Roman"/>
              </a:rPr>
              <a:t>life. </a:t>
            </a:r>
            <a:r>
              <a:rPr dirty="0" sz="1100" spc="-20">
                <a:latin typeface="Times New Roman"/>
                <a:cs typeface="Times New Roman"/>
              </a:rPr>
              <a:t>Most 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35">
                <a:latin typeface="Times New Roman"/>
                <a:cs typeface="Times New Roman"/>
              </a:rPr>
              <a:t>agree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5">
                <a:latin typeface="Times New Roman"/>
                <a:cs typeface="Times New Roman"/>
              </a:rPr>
              <a:t>"suicide" </a:t>
            </a:r>
            <a:r>
              <a:rPr dirty="0" sz="1100" spc="-20">
                <a:latin typeface="Times New Roman"/>
                <a:cs typeface="Times New Roman"/>
              </a:rPr>
              <a:t>should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deaths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sort.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 indent="457200">
              <a:lnSpc>
                <a:spcPct val="93900"/>
              </a:lnSpc>
              <a:spcBef>
                <a:spcPts val="595"/>
              </a:spcBef>
            </a:pPr>
            <a:r>
              <a:rPr dirty="0" sz="1100" spc="-5">
                <a:latin typeface="Times New Roman"/>
                <a:cs typeface="Times New Roman"/>
              </a:rPr>
              <a:t>Intentioned </a:t>
            </a:r>
            <a:r>
              <a:rPr dirty="0" sz="1100" spc="-20">
                <a:latin typeface="Times New Roman"/>
                <a:cs typeface="Times New Roman"/>
              </a:rPr>
              <a:t>deaths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take various </a:t>
            </a:r>
            <a:r>
              <a:rPr dirty="0" sz="1100" spc="-20">
                <a:latin typeface="Times New Roman"/>
                <a:cs typeface="Times New Roman"/>
              </a:rPr>
              <a:t>forms. Consider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40">
                <a:latin typeface="Times New Roman"/>
                <a:cs typeface="Times New Roman"/>
              </a:rPr>
              <a:t>imaginary </a:t>
            </a:r>
            <a:r>
              <a:rPr dirty="0" sz="1100" spc="-25">
                <a:latin typeface="Times New Roman"/>
                <a:cs typeface="Times New Roman"/>
              </a:rPr>
              <a:t>instances.  Although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intended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die,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precise motives,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issues involved, </a:t>
            </a:r>
            <a:r>
              <a:rPr dirty="0" sz="1100" spc="-15">
                <a:latin typeface="Times New Roman"/>
                <a:cs typeface="Times New Roman"/>
              </a:rPr>
              <a:t>and their  </a:t>
            </a:r>
            <a:r>
              <a:rPr dirty="0" sz="1100" spc="-35">
                <a:latin typeface="Times New Roman"/>
                <a:cs typeface="Times New Roman"/>
              </a:rPr>
              <a:t>suicidal </a:t>
            </a:r>
            <a:r>
              <a:rPr dirty="0" sz="1100" spc="-20">
                <a:latin typeface="Times New Roman"/>
                <a:cs typeface="Times New Roman"/>
              </a:rPr>
              <a:t>actions differed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greatly.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85"/>
              </a:spcBef>
            </a:pPr>
            <a:r>
              <a:rPr dirty="0" sz="1200" spc="-5" b="1">
                <a:latin typeface="Times New Roman"/>
                <a:cs typeface="Times New Roman"/>
              </a:rPr>
              <a:t>Precipitating </a:t>
            </a:r>
            <a:r>
              <a:rPr dirty="0" sz="1200" b="1">
                <a:latin typeface="Times New Roman"/>
                <a:cs typeface="Times New Roman"/>
              </a:rPr>
              <a:t>Factors </a:t>
            </a:r>
            <a:r>
              <a:rPr dirty="0" sz="1200" spc="-5" b="1">
                <a:latin typeface="Times New Roman"/>
                <a:cs typeface="Times New Roman"/>
              </a:rPr>
              <a:t>in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Suicide</a:t>
            </a:r>
            <a:endParaRPr sz="1200">
              <a:latin typeface="Times New Roman"/>
              <a:cs typeface="Times New Roman"/>
            </a:endParaRPr>
          </a:p>
          <a:p>
            <a:pPr algn="just" marL="143510" indent="-131445">
              <a:lnSpc>
                <a:spcPts val="1380"/>
              </a:lnSpc>
              <a:spcBef>
                <a:spcPts val="525"/>
              </a:spcBef>
              <a:buAutoNum type="romanLcParenR"/>
              <a:tabLst>
                <a:tab pos="144145" algn="l"/>
              </a:tabLst>
            </a:pPr>
            <a:r>
              <a:rPr dirty="0" sz="1200" spc="-5">
                <a:latin typeface="Times New Roman"/>
                <a:cs typeface="Times New Roman"/>
              </a:rPr>
              <a:t>Stressful </a:t>
            </a:r>
            <a:r>
              <a:rPr dirty="0" sz="1200">
                <a:latin typeface="Times New Roman"/>
                <a:cs typeface="Times New Roman"/>
              </a:rPr>
              <a:t>Events 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Situations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25"/>
              </a:spcBef>
            </a:pPr>
            <a:r>
              <a:rPr dirty="0" sz="1100" spc="-30">
                <a:latin typeface="Times New Roman"/>
                <a:cs typeface="Times New Roman"/>
              </a:rPr>
              <a:t>Researchers have repeatedly </a:t>
            </a:r>
            <a:r>
              <a:rPr dirty="0" sz="1100" spc="-10">
                <a:latin typeface="Times New Roman"/>
                <a:cs typeface="Times New Roman"/>
              </a:rPr>
              <a:t>counted more </a:t>
            </a:r>
            <a:r>
              <a:rPr dirty="0" sz="1100" spc="-25">
                <a:latin typeface="Times New Roman"/>
                <a:cs typeface="Times New Roman"/>
              </a:rPr>
              <a:t>undesirable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attempters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matched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subjects.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attempters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35">
                <a:latin typeface="Times New Roman"/>
                <a:cs typeface="Times New Roman"/>
              </a:rPr>
              <a:t>twice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stressful 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15">
                <a:latin typeface="Times New Roman"/>
                <a:cs typeface="Times New Roman"/>
              </a:rPr>
              <a:t>before their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non-suicidal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non-depressed </a:t>
            </a:r>
            <a:r>
              <a:rPr dirty="0" sz="1100" spc="-30">
                <a:latin typeface="Times New Roman"/>
                <a:cs typeface="Times New Roman"/>
              </a:rPr>
              <a:t>psychiatric  </a:t>
            </a:r>
            <a:r>
              <a:rPr dirty="0" sz="1100" spc="-20">
                <a:latin typeface="Times New Roman"/>
                <a:cs typeface="Times New Roman"/>
              </a:rPr>
              <a:t>patients. An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precipitated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0">
                <a:latin typeface="Times New Roman"/>
                <a:cs typeface="Times New Roman"/>
              </a:rPr>
              <a:t>event </a:t>
            </a:r>
            <a:r>
              <a:rPr dirty="0" sz="1100" spc="-15">
                <a:latin typeface="Times New Roman"/>
                <a:cs typeface="Times New Roman"/>
              </a:rPr>
              <a:t>or,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events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combined  </a:t>
            </a:r>
            <a:r>
              <a:rPr dirty="0" sz="1100" spc="-30">
                <a:latin typeface="Times New Roman"/>
                <a:cs typeface="Times New Roman"/>
              </a:rPr>
              <a:t>impact.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75260" indent="-163195">
              <a:lnSpc>
                <a:spcPts val="1280"/>
              </a:lnSpc>
              <a:buAutoNum type="romanLcParenR" startAt="2"/>
              <a:tabLst>
                <a:tab pos="17589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Abusive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Environment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5"/>
              </a:spcBef>
            </a:pPr>
            <a:r>
              <a:rPr dirty="0" sz="1100" spc="-40">
                <a:latin typeface="Times New Roman"/>
                <a:cs typeface="Times New Roman"/>
              </a:rPr>
              <a:t>Suicide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5">
                <a:latin typeface="Times New Roman"/>
                <a:cs typeface="Times New Roman"/>
              </a:rPr>
              <a:t>committed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abusive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repressive </a:t>
            </a:r>
            <a:r>
              <a:rPr dirty="0" sz="1100" spc="-10">
                <a:latin typeface="Times New Roman"/>
                <a:cs typeface="Times New Roman"/>
              </a:rPr>
              <a:t>environment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little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5">
                <a:latin typeface="Times New Roman"/>
                <a:cs typeface="Times New Roman"/>
              </a:rPr>
              <a:t>hope of </a:t>
            </a:r>
            <a:r>
              <a:rPr dirty="0" sz="1100" spc="-30">
                <a:latin typeface="Times New Roman"/>
                <a:cs typeface="Times New Roman"/>
              </a:rPr>
              <a:t>escape. </a:t>
            </a:r>
            <a:r>
              <a:rPr dirty="0" sz="1100" spc="-15">
                <a:latin typeface="Times New Roman"/>
                <a:cs typeface="Times New Roman"/>
              </a:rPr>
              <a:t>Prisoners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war, victims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Holocaust, </a:t>
            </a:r>
            <a:r>
              <a:rPr dirty="0" sz="1100" spc="-25">
                <a:latin typeface="Times New Roman"/>
                <a:cs typeface="Times New Roman"/>
              </a:rPr>
              <a:t>abused </a:t>
            </a:r>
            <a:r>
              <a:rPr dirty="0" sz="1100" spc="-20">
                <a:latin typeface="Times New Roman"/>
                <a:cs typeface="Times New Roman"/>
              </a:rPr>
              <a:t>spouses, </a:t>
            </a:r>
            <a:r>
              <a:rPr dirty="0" sz="1100" spc="-15">
                <a:latin typeface="Times New Roman"/>
                <a:cs typeface="Times New Roman"/>
              </a:rPr>
              <a:t>and prison </a:t>
            </a:r>
            <a:r>
              <a:rPr dirty="0" sz="1100" spc="-20">
                <a:latin typeface="Times New Roman"/>
                <a:cs typeface="Times New Roman"/>
              </a:rPr>
              <a:t>inmates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attempted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end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lives.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40">
                <a:latin typeface="Times New Roman"/>
                <a:cs typeface="Times New Roman"/>
              </a:rPr>
              <a:t>illnesses,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constant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pain, felt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endure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suffering,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believed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5">
                <a:latin typeface="Times New Roman"/>
                <a:cs typeface="Times New Roman"/>
              </a:rPr>
              <a:t>hope for </a:t>
            </a:r>
            <a:r>
              <a:rPr dirty="0" sz="1100" spc="-15">
                <a:latin typeface="Times New Roman"/>
                <a:cs typeface="Times New Roman"/>
              </a:rPr>
              <a:t>improvement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condition.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14629" indent="-202565">
              <a:lnSpc>
                <a:spcPts val="1280"/>
              </a:lnSpc>
              <a:buAutoNum type="romanLcParenR" startAt="3"/>
              <a:tabLst>
                <a:tab pos="21526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Occupational </a:t>
            </a:r>
            <a:r>
              <a:rPr dirty="0" sz="1100" spc="-10" b="1">
                <a:latin typeface="Times New Roman"/>
                <a:cs typeface="Times New Roman"/>
              </a:rPr>
              <a:t>Stresses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20">
                <a:latin typeface="Times New Roman"/>
                <a:cs typeface="Times New Roman"/>
              </a:rPr>
              <a:t>jobs </a:t>
            </a:r>
            <a:r>
              <a:rPr dirty="0" sz="1100" spc="-25">
                <a:latin typeface="Times New Roman"/>
                <a:cs typeface="Times New Roman"/>
              </a:rPr>
              <a:t>create ongoing </a:t>
            </a:r>
            <a:r>
              <a:rPr dirty="0" sz="1100" spc="-40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tension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dissatisfaction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precipitate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attempts. 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rates among </a:t>
            </a:r>
            <a:r>
              <a:rPr dirty="0" sz="1100" spc="-30">
                <a:latin typeface="Times New Roman"/>
                <a:cs typeface="Times New Roman"/>
              </a:rPr>
              <a:t>psychiatrists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psychologists, </a:t>
            </a:r>
            <a:r>
              <a:rPr dirty="0" sz="1100" spc="-35">
                <a:latin typeface="Times New Roman"/>
                <a:cs typeface="Times New Roman"/>
              </a:rPr>
              <a:t>physicians,  </a:t>
            </a:r>
            <a:r>
              <a:rPr dirty="0" sz="1100" spc="-20">
                <a:latin typeface="Times New Roman"/>
                <a:cs typeface="Times New Roman"/>
              </a:rPr>
              <a:t>dentists, </a:t>
            </a:r>
            <a:r>
              <a:rPr dirty="0" sz="1100" spc="-45">
                <a:latin typeface="Times New Roman"/>
                <a:cs typeface="Times New Roman"/>
              </a:rPr>
              <a:t>lawyers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unskilled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laborers.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00025" indent="-187960">
              <a:lnSpc>
                <a:spcPts val="1280"/>
              </a:lnSpc>
              <a:spcBef>
                <a:spcPts val="5"/>
              </a:spcBef>
              <a:buAutoNum type="romanLcParenR" startAt="4"/>
              <a:tabLst>
                <a:tab pos="200660" algn="l"/>
              </a:tabLst>
            </a:pPr>
            <a:r>
              <a:rPr dirty="0" sz="1100" b="1">
                <a:latin typeface="Times New Roman"/>
                <a:cs typeface="Times New Roman"/>
              </a:rPr>
              <a:t>Role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Conflict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long-term stress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20">
                <a:latin typeface="Times New Roman"/>
                <a:cs typeface="Times New Roman"/>
              </a:rPr>
              <a:t>conflict. Everyone </a:t>
            </a:r>
            <a:r>
              <a:rPr dirty="0" sz="1100" spc="-25">
                <a:latin typeface="Times New Roman"/>
                <a:cs typeface="Times New Roman"/>
              </a:rPr>
              <a:t>occupies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life.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spouse, </a:t>
            </a:r>
            <a:r>
              <a:rPr dirty="0" sz="1100" spc="-30">
                <a:latin typeface="Times New Roman"/>
                <a:cs typeface="Times New Roman"/>
              </a:rPr>
              <a:t>employee, </a:t>
            </a:r>
            <a:r>
              <a:rPr dirty="0" sz="1100" spc="-10">
                <a:latin typeface="Times New Roman"/>
                <a:cs typeface="Times New Roman"/>
              </a:rPr>
              <a:t>parent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colleague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name. </a:t>
            </a:r>
            <a:r>
              <a:rPr dirty="0" sz="1100" spc="-20">
                <a:latin typeface="Times New Roman"/>
                <a:cs typeface="Times New Roman"/>
              </a:rPr>
              <a:t>These different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40">
                <a:latin typeface="Times New Roman"/>
                <a:cs typeface="Times New Roman"/>
              </a:rPr>
              <a:t>maybe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conflict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one another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considerable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recent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 that </a:t>
            </a:r>
            <a:r>
              <a:rPr dirty="0" sz="1100" spc="-20">
                <a:latin typeface="Times New Roman"/>
                <a:cs typeface="Times New Roman"/>
              </a:rPr>
              <a:t>women who </a:t>
            </a:r>
            <a:r>
              <a:rPr dirty="0" sz="1100" spc="-10">
                <a:latin typeface="Times New Roman"/>
                <a:cs typeface="Times New Roman"/>
              </a:rPr>
              <a:t>hold </a:t>
            </a:r>
            <a:r>
              <a:rPr dirty="0" sz="1100" spc="-20">
                <a:latin typeface="Times New Roman"/>
                <a:cs typeface="Times New Roman"/>
              </a:rPr>
              <a:t>jobs outside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experience role conflicts-conflicts between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demands </a:t>
            </a:r>
            <a:r>
              <a:rPr dirty="0" sz="1100" spc="-15">
                <a:latin typeface="Times New Roman"/>
                <a:cs typeface="Times New Roman"/>
              </a:rPr>
              <a:t>and job </a:t>
            </a:r>
            <a:r>
              <a:rPr dirty="0" sz="1100" spc="-20">
                <a:latin typeface="Times New Roman"/>
                <a:cs typeface="Times New Roman"/>
              </a:rPr>
              <a:t>requirements,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vocational </a:t>
            </a:r>
            <a:r>
              <a:rPr dirty="0" sz="1100" spc="-35">
                <a:latin typeface="Times New Roman"/>
                <a:cs typeface="Times New Roman"/>
              </a:rPr>
              <a:t>goals-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conflicts are reflected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35">
                <a:latin typeface="Times New Roman"/>
                <a:cs typeface="Times New Roman"/>
              </a:rPr>
              <a:t>suicide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rate.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735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60655" indent="-148590">
              <a:lnSpc>
                <a:spcPts val="1280"/>
              </a:lnSpc>
              <a:spcBef>
                <a:spcPts val="5"/>
              </a:spcBef>
              <a:buAutoNum type="romanLcParenR" startAt="5"/>
              <a:tabLst>
                <a:tab pos="161290" algn="l"/>
              </a:tabLst>
            </a:pP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Thought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Changes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  <a:spcBef>
                <a:spcPts val="35"/>
              </a:spcBef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attempts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preceded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15">
                <a:latin typeface="Times New Roman"/>
                <a:cs typeface="Times New Roman"/>
              </a:rPr>
              <a:t>shift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person's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thought.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shifts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warrant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significant 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0">
                <a:latin typeface="Times New Roman"/>
                <a:cs typeface="Times New Roman"/>
              </a:rPr>
              <a:t>person's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>
                <a:latin typeface="Times New Roman"/>
                <a:cs typeface="Times New Roman"/>
              </a:rPr>
              <a:t>mood or </a:t>
            </a:r>
            <a:r>
              <a:rPr dirty="0" sz="1100" spc="-5">
                <a:latin typeface="Times New Roman"/>
                <a:cs typeface="Times New Roman"/>
              </a:rPr>
              <a:t>point of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view.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15">
                <a:latin typeface="Times New Roman"/>
                <a:cs typeface="Times New Roman"/>
              </a:rPr>
              <a:t>"No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commits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joy. </a:t>
            </a:r>
            <a:r>
              <a:rPr dirty="0" sz="1100" spc="-20">
                <a:latin typeface="Times New Roman"/>
                <a:cs typeface="Times New Roman"/>
              </a:rPr>
              <a:t>Pain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seeks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escape".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35">
                <a:latin typeface="Times New Roman"/>
                <a:cs typeface="Times New Roman"/>
              </a:rPr>
              <a:t>realm, 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verge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hopelessness-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pessimistic belief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their present </a:t>
            </a:r>
            <a:r>
              <a:rPr dirty="0" sz="1100" spc="-25">
                <a:latin typeface="Times New Roman"/>
                <a:cs typeface="Times New Roman"/>
              </a:rPr>
              <a:t>circumstances,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00025" indent="-187960">
              <a:lnSpc>
                <a:spcPts val="1280"/>
              </a:lnSpc>
              <a:buAutoNum type="romanLcParenR" startAt="6"/>
              <a:tabLst>
                <a:tab pos="20066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Alcohol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30" b="1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40">
                <a:latin typeface="Times New Roman"/>
                <a:cs typeface="Times New Roman"/>
              </a:rPr>
              <a:t>20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90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who commit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drink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just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act (Hirschfeld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15">
                <a:latin typeface="Times New Roman"/>
                <a:cs typeface="Times New Roman"/>
              </a:rPr>
              <a:t>Davidson, </a:t>
            </a:r>
            <a:r>
              <a:rPr dirty="0" sz="1100" spc="-40">
                <a:latin typeface="Times New Roman"/>
                <a:cs typeface="Times New Roman"/>
              </a:rPr>
              <a:t>1988). </a:t>
            </a:r>
            <a:r>
              <a:rPr dirty="0" sz="1100" spc="-20">
                <a:latin typeface="Times New Roman"/>
                <a:cs typeface="Times New Roman"/>
              </a:rPr>
              <a:t>Autopsies </a:t>
            </a:r>
            <a:r>
              <a:rPr dirty="0" sz="1100" spc="-40">
                <a:latin typeface="Times New Roman"/>
                <a:cs typeface="Times New Roman"/>
              </a:rPr>
              <a:t>reveal </a:t>
            </a:r>
            <a:r>
              <a:rPr dirty="0" sz="1100" spc="-5">
                <a:latin typeface="Times New Roman"/>
                <a:cs typeface="Times New Roman"/>
              </a:rPr>
              <a:t>that about </a:t>
            </a:r>
            <a:r>
              <a:rPr dirty="0" sz="1100" spc="-10">
                <a:latin typeface="Times New Roman"/>
                <a:cs typeface="Times New Roman"/>
              </a:rPr>
              <a:t>one-fifth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people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intoxicated </a:t>
            </a:r>
            <a:r>
              <a:rPr dirty="0" sz="1100" spc="-15">
                <a:latin typeface="Times New Roman"/>
                <a:cs typeface="Times New Roman"/>
              </a:rPr>
              <a:t>at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38760" indent="-226695">
              <a:lnSpc>
                <a:spcPts val="1280"/>
              </a:lnSpc>
              <a:buAutoNum type="romanLcParenR" startAt="7"/>
              <a:tabLst>
                <a:tab pos="23939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5">
                <a:latin typeface="Times New Roman"/>
                <a:cs typeface="Times New Roman"/>
              </a:rPr>
              <a:t>noted </a:t>
            </a:r>
            <a:r>
              <a:rPr dirty="0" sz="1100" spc="-35">
                <a:latin typeface="Times New Roman"/>
                <a:cs typeface="Times New Roman"/>
              </a:rPr>
              <a:t>earlier,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necessarily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3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other  </a:t>
            </a:r>
            <a:r>
              <a:rPr dirty="0" sz="1100" spc="-15">
                <a:latin typeface="Times New Roman"/>
                <a:cs typeface="Times New Roman"/>
              </a:rPr>
              <a:t>hand,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30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70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suicide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attempters</a:t>
            </a:r>
            <a:r>
              <a:rPr dirty="0" sz="1100">
                <a:latin typeface="Times New Roman"/>
                <a:cs typeface="Times New Roman"/>
              </a:rPr>
              <a:t> do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display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40" b="1">
                <a:latin typeface="Times New Roman"/>
                <a:cs typeface="Times New Roman"/>
              </a:rPr>
              <a:t>VIEWS </a:t>
            </a:r>
            <a:r>
              <a:rPr dirty="0" sz="1100" spc="75" b="1">
                <a:latin typeface="Times New Roman"/>
                <a:cs typeface="Times New Roman"/>
              </a:rPr>
              <a:t>ON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SUICIDE</a:t>
            </a:r>
            <a:endParaRPr sz="1100">
              <a:latin typeface="Times New Roman"/>
              <a:cs typeface="Times New Roman"/>
            </a:endParaRPr>
          </a:p>
          <a:p>
            <a:pPr algn="just" marL="135890" indent="-123825">
              <a:lnSpc>
                <a:spcPts val="1240"/>
              </a:lnSpc>
              <a:buAutoNum type="romanLcParenR"/>
              <a:tabLst>
                <a:tab pos="13652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Psychodynamic</a:t>
            </a:r>
            <a:r>
              <a:rPr dirty="0" sz="1100" spc="-15" b="1">
                <a:latin typeface="Times New Roman"/>
                <a:cs typeface="Times New Roman"/>
              </a:rPr>
              <a:t> View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35">
                <a:latin typeface="Times New Roman"/>
                <a:cs typeface="Times New Roman"/>
              </a:rPr>
              <a:t>believe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self-  </a:t>
            </a:r>
            <a:r>
              <a:rPr dirty="0" sz="1100" spc="-20">
                <a:latin typeface="Times New Roman"/>
                <a:cs typeface="Times New Roman"/>
              </a:rPr>
              <a:t>directed </a:t>
            </a:r>
            <a:r>
              <a:rPr dirty="0" sz="1100" spc="-35">
                <a:latin typeface="Times New Roman"/>
                <a:cs typeface="Times New Roman"/>
              </a:rPr>
              <a:t>anger.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theory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15">
                <a:latin typeface="Times New Roman"/>
                <a:cs typeface="Times New Roman"/>
              </a:rPr>
              <a:t>stated </a:t>
            </a:r>
            <a:r>
              <a:rPr dirty="0" sz="1100" spc="-45">
                <a:latin typeface="Times New Roman"/>
                <a:cs typeface="Times New Roman"/>
              </a:rPr>
              <a:t>by Wilhelm </a:t>
            </a:r>
            <a:r>
              <a:rPr dirty="0" sz="1100" spc="-40">
                <a:latin typeface="Times New Roman"/>
                <a:cs typeface="Times New Roman"/>
              </a:rPr>
              <a:t>Stekel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meeting in </a:t>
            </a:r>
            <a:r>
              <a:rPr dirty="0" sz="1100" spc="-35">
                <a:latin typeface="Times New Roman"/>
                <a:cs typeface="Times New Roman"/>
              </a:rPr>
              <a:t>Vienna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1910,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 </a:t>
            </a:r>
            <a:r>
              <a:rPr dirty="0" sz="1100" spc="-25">
                <a:latin typeface="Times New Roman"/>
                <a:cs typeface="Times New Roman"/>
              </a:rPr>
              <a:t>proclaimed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"no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0">
                <a:latin typeface="Times New Roman"/>
                <a:cs typeface="Times New Roman"/>
              </a:rPr>
              <a:t>kills </a:t>
            </a:r>
            <a:r>
              <a:rPr dirty="0" sz="1100" spc="-30">
                <a:latin typeface="Times New Roman"/>
                <a:cs typeface="Times New Roman"/>
              </a:rPr>
              <a:t>himself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wanted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30">
                <a:latin typeface="Times New Roman"/>
                <a:cs typeface="Times New Roman"/>
              </a:rPr>
              <a:t>wished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death of  another".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20"/>
              </a:spcBef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0">
                <a:latin typeface="Times New Roman"/>
                <a:cs typeface="Times New Roman"/>
              </a:rPr>
              <a:t>(1917)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Abraham </a:t>
            </a:r>
            <a:r>
              <a:rPr dirty="0" sz="1100" spc="-40">
                <a:latin typeface="Times New Roman"/>
                <a:cs typeface="Times New Roman"/>
              </a:rPr>
              <a:t>(1916,1911) </a:t>
            </a:r>
            <a:r>
              <a:rPr dirty="0" sz="1100" spc="-5">
                <a:latin typeface="Times New Roman"/>
                <a:cs typeface="Times New Roman"/>
              </a:rPr>
              <a:t>proposed that </a:t>
            </a:r>
            <a:r>
              <a:rPr dirty="0" sz="1100" spc="-20">
                <a:latin typeface="Times New Roman"/>
                <a:cs typeface="Times New Roman"/>
              </a:rPr>
              <a:t>when people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real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symbolic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loved </a:t>
            </a:r>
            <a:r>
              <a:rPr dirty="0" sz="1100" spc="-20">
                <a:latin typeface="Times New Roman"/>
                <a:cs typeface="Times New Roman"/>
              </a:rPr>
              <a:t>one,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come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"introject"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lost person;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unconsciously </a:t>
            </a:r>
            <a:r>
              <a:rPr dirty="0" sz="1100" spc="-15">
                <a:latin typeface="Times New Roman"/>
                <a:cs typeface="Times New Roman"/>
              </a:rPr>
              <a:t>incorporate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">
                <a:latin typeface="Times New Roman"/>
                <a:cs typeface="Times New Roman"/>
              </a:rPr>
              <a:t>into  </a:t>
            </a:r>
            <a:r>
              <a:rPr dirty="0" sz="1100" spc="-15">
                <a:latin typeface="Times New Roman"/>
                <a:cs typeface="Times New Roman"/>
              </a:rPr>
              <a:t>their own </a:t>
            </a:r>
            <a:r>
              <a:rPr dirty="0" sz="1100" spc="-30">
                <a:latin typeface="Times New Roman"/>
                <a:cs typeface="Times New Roman"/>
              </a:rPr>
              <a:t>identity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20">
                <a:latin typeface="Times New Roman"/>
                <a:cs typeface="Times New Roman"/>
              </a:rPr>
              <a:t>toward </a:t>
            </a:r>
            <a:r>
              <a:rPr dirty="0" sz="1100" spc="-25">
                <a:latin typeface="Times New Roman"/>
                <a:cs typeface="Times New Roman"/>
              </a:rPr>
              <a:t>themselves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5">
                <a:latin typeface="Times New Roman"/>
                <a:cs typeface="Times New Roman"/>
              </a:rPr>
              <a:t>felt </a:t>
            </a:r>
            <a:r>
              <a:rPr dirty="0" sz="1100" spc="-15">
                <a:latin typeface="Times New Roman"/>
                <a:cs typeface="Times New Roman"/>
              </a:rPr>
              <a:t>toward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75260" indent="-163195">
              <a:lnSpc>
                <a:spcPts val="1280"/>
              </a:lnSpc>
              <a:buAutoNum type="romanLcParenR" startAt="2"/>
              <a:tabLst>
                <a:tab pos="17589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Biological</a:t>
            </a:r>
            <a:r>
              <a:rPr dirty="0" sz="1100" spc="-15" b="1">
                <a:latin typeface="Times New Roman"/>
                <a:cs typeface="Times New Roman"/>
              </a:rPr>
              <a:t> View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Until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1970s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belief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suicidal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30">
                <a:latin typeface="Times New Roman"/>
                <a:cs typeface="Times New Roman"/>
              </a:rPr>
              <a:t>studies. Researchers repeatedly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20">
                <a:latin typeface="Times New Roman"/>
                <a:cs typeface="Times New Roman"/>
              </a:rPr>
              <a:t>rates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20">
                <a:latin typeface="Times New Roman"/>
                <a:cs typeface="Times New Roman"/>
              </a:rPr>
              <a:t>behavior 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parents and </a:t>
            </a:r>
            <a:r>
              <a:rPr dirty="0" sz="1100" spc="-30">
                <a:latin typeface="Times New Roman"/>
                <a:cs typeface="Times New Roman"/>
              </a:rPr>
              <a:t>close 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nonsuicidal people, </a:t>
            </a:r>
            <a:r>
              <a:rPr dirty="0" sz="1100" spc="-30">
                <a:latin typeface="Times New Roman"/>
                <a:cs typeface="Times New Roman"/>
              </a:rPr>
              <a:t>suggesting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genetic,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biological, 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work. </a:t>
            </a:r>
            <a:r>
              <a:rPr dirty="0" sz="1100" spc="-30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consistent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(Lester, </a:t>
            </a:r>
            <a:r>
              <a:rPr dirty="0" sz="1100" spc="-40">
                <a:latin typeface="Times New Roman"/>
                <a:cs typeface="Times New Roman"/>
              </a:rPr>
              <a:t>1986).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study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5">
                <a:latin typeface="Times New Roman"/>
                <a:cs typeface="Times New Roman"/>
              </a:rPr>
              <a:t>born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Denmark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40">
                <a:latin typeface="Times New Roman"/>
                <a:cs typeface="Times New Roman"/>
              </a:rPr>
              <a:t>1870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1920,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20">
                <a:latin typeface="Times New Roman"/>
                <a:cs typeface="Times New Roman"/>
              </a:rPr>
              <a:t>located </a:t>
            </a:r>
            <a:r>
              <a:rPr dirty="0" sz="1100" spc="-15">
                <a:latin typeface="Times New Roman"/>
                <a:cs typeface="Times New Roman"/>
              </a:rPr>
              <a:t>nineteen </a:t>
            </a:r>
            <a:r>
              <a:rPr dirty="0" sz="1100" spc="-30">
                <a:latin typeface="Times New Roman"/>
                <a:cs typeface="Times New Roman"/>
              </a:rPr>
              <a:t>identical </a:t>
            </a:r>
            <a:r>
              <a:rPr dirty="0" sz="1100" spc="-25">
                <a:latin typeface="Times New Roman"/>
                <a:cs typeface="Times New Roman"/>
              </a:rPr>
              <a:t>pairs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fifty-  </a:t>
            </a:r>
            <a:r>
              <a:rPr dirty="0" sz="1100" spc="-25">
                <a:latin typeface="Times New Roman"/>
                <a:cs typeface="Times New Roman"/>
              </a:rPr>
              <a:t>eight </a:t>
            </a:r>
            <a:r>
              <a:rPr dirty="0" sz="1100" spc="-20">
                <a:latin typeface="Times New Roman"/>
                <a:cs typeface="Times New Roman"/>
              </a:rPr>
              <a:t>fraternal </a:t>
            </a:r>
            <a:r>
              <a:rPr dirty="0" sz="1100" spc="-30">
                <a:latin typeface="Times New Roman"/>
                <a:cs typeface="Times New Roman"/>
              </a:rPr>
              <a:t>pairs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15">
                <a:latin typeface="Times New Roman"/>
                <a:cs typeface="Times New Roman"/>
              </a:rPr>
              <a:t>had committed </a:t>
            </a:r>
            <a:r>
              <a:rPr dirty="0" sz="1100" spc="-40">
                <a:latin typeface="Times New Roman"/>
                <a:cs typeface="Times New Roman"/>
              </a:rPr>
              <a:t>suicide.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identical pairs 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25">
                <a:latin typeface="Times New Roman"/>
                <a:cs typeface="Times New Roman"/>
              </a:rPr>
              <a:t>twin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committed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0">
                <a:latin typeface="Times New Roman"/>
                <a:cs typeface="Times New Roman"/>
              </a:rPr>
              <a:t>(21 </a:t>
            </a:r>
            <a:r>
              <a:rPr dirty="0" sz="1100" spc="-20">
                <a:latin typeface="Times New Roman"/>
                <a:cs typeface="Times New Roman"/>
              </a:rPr>
              <a:t>percent),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25">
                <a:latin typeface="Times New Roman"/>
                <a:cs typeface="Times New Roman"/>
              </a:rPr>
              <a:t>twin never </a:t>
            </a:r>
            <a:r>
              <a:rPr dirty="0" sz="1100" spc="-15">
                <a:latin typeface="Times New Roman"/>
                <a:cs typeface="Times New Roman"/>
              </a:rPr>
              <a:t>committed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fraternal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pairs.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Suicide in </a:t>
            </a:r>
            <a:r>
              <a:rPr dirty="0" sz="1100" spc="-15" b="1">
                <a:latin typeface="Times New Roman"/>
                <a:cs typeface="Times New Roman"/>
              </a:rPr>
              <a:t>Different </a:t>
            </a:r>
            <a:r>
              <a:rPr dirty="0" sz="1100" b="1">
                <a:latin typeface="Times New Roman"/>
                <a:cs typeface="Times New Roman"/>
              </a:rPr>
              <a:t>Age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likelihood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committing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0">
                <a:latin typeface="Times New Roman"/>
                <a:cs typeface="Times New Roman"/>
              </a:rPr>
              <a:t>generally </a:t>
            </a:r>
            <a:r>
              <a:rPr dirty="0" sz="1100" spc="-30">
                <a:latin typeface="Times New Roman"/>
                <a:cs typeface="Times New Roman"/>
              </a:rPr>
              <a:t>increases with </a:t>
            </a:r>
            <a:r>
              <a:rPr dirty="0" sz="1100" spc="-45">
                <a:latin typeface="Times New Roman"/>
                <a:cs typeface="Times New Roman"/>
              </a:rPr>
              <a:t>age,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40">
                <a:latin typeface="Times New Roman"/>
                <a:cs typeface="Times New Roman"/>
              </a:rPr>
              <a:t>ages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25">
                <a:latin typeface="Times New Roman"/>
                <a:cs typeface="Times New Roman"/>
              </a:rPr>
              <a:t>themselves. </a:t>
            </a:r>
            <a:r>
              <a:rPr dirty="0" sz="1100" spc="-35">
                <a:latin typeface="Times New Roman"/>
                <a:cs typeface="Times New Roman"/>
              </a:rPr>
              <a:t>Recently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attention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self-destruction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groups-  </a:t>
            </a:r>
            <a:r>
              <a:rPr dirty="0" sz="1100" spc="-100" i="1">
                <a:latin typeface="Times New Roman"/>
                <a:cs typeface="Times New Roman"/>
              </a:rPr>
              <a:t>children</a:t>
            </a:r>
            <a:r>
              <a:rPr dirty="0" sz="1100" spc="-100">
                <a:latin typeface="Times New Roman"/>
                <a:cs typeface="Times New Roman"/>
              </a:rPr>
              <a:t>, </a:t>
            </a:r>
            <a:r>
              <a:rPr dirty="0" sz="1100" spc="-35">
                <a:latin typeface="Times New Roman"/>
                <a:cs typeface="Times New Roman"/>
              </a:rPr>
              <a:t>partly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contradicts </a:t>
            </a:r>
            <a:r>
              <a:rPr dirty="0" sz="1100" spc="-30">
                <a:latin typeface="Times New Roman"/>
                <a:cs typeface="Times New Roman"/>
              </a:rPr>
              <a:t>society's </a:t>
            </a:r>
            <a:r>
              <a:rPr dirty="0" sz="1100" spc="-15">
                <a:latin typeface="Times New Roman"/>
                <a:cs typeface="Times New Roman"/>
              </a:rPr>
              <a:t>perception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35">
                <a:latin typeface="Times New Roman"/>
                <a:cs typeface="Times New Roman"/>
              </a:rPr>
              <a:t>enjoyable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discovery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growth; </a:t>
            </a:r>
            <a:r>
              <a:rPr dirty="0" sz="1100" spc="-125" i="1">
                <a:latin typeface="Times New Roman"/>
                <a:cs typeface="Times New Roman"/>
              </a:rPr>
              <a:t>adolescents </a:t>
            </a:r>
            <a:r>
              <a:rPr dirty="0" sz="1100" spc="-100" i="1">
                <a:latin typeface="Times New Roman"/>
                <a:cs typeface="Times New Roman"/>
              </a:rPr>
              <a:t>and </a:t>
            </a:r>
            <a:r>
              <a:rPr dirty="0" sz="1100" spc="-135" i="1">
                <a:latin typeface="Times New Roman"/>
                <a:cs typeface="Times New Roman"/>
              </a:rPr>
              <a:t>young </a:t>
            </a:r>
            <a:r>
              <a:rPr dirty="0" sz="1100" spc="-80" i="1">
                <a:latin typeface="Times New Roman"/>
                <a:cs typeface="Times New Roman"/>
              </a:rPr>
              <a:t>adults,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steady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highly  </a:t>
            </a:r>
            <a:r>
              <a:rPr dirty="0" sz="1100" spc="-30">
                <a:latin typeface="Times New Roman"/>
                <a:cs typeface="Times New Roman"/>
              </a:rPr>
              <a:t>publicized </a:t>
            </a:r>
            <a:r>
              <a:rPr dirty="0" sz="1100" spc="-35">
                <a:latin typeface="Times New Roman"/>
                <a:cs typeface="Times New Roman"/>
              </a:rPr>
              <a:t>rise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30">
                <a:latin typeface="Times New Roman"/>
                <a:cs typeface="Times New Roman"/>
              </a:rPr>
              <a:t>rate;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10" i="1">
                <a:latin typeface="Times New Roman"/>
                <a:cs typeface="Times New Roman"/>
              </a:rPr>
              <a:t>elderly</a:t>
            </a:r>
            <a:r>
              <a:rPr dirty="0" sz="1100" spc="-110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prevalent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Adolescents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Young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Adults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50">
                <a:latin typeface="Times New Roman"/>
                <a:cs typeface="Times New Roman"/>
              </a:rPr>
              <a:t>Suicidal </a:t>
            </a:r>
            <a:r>
              <a:rPr dirty="0" sz="1100" spc="-20">
                <a:latin typeface="Times New Roman"/>
                <a:cs typeface="Times New Roman"/>
              </a:rPr>
              <a:t>actions become </a:t>
            </a:r>
            <a:r>
              <a:rPr dirty="0" sz="1100" spc="-10">
                <a:latin typeface="Times New Roman"/>
                <a:cs typeface="Times New Roman"/>
              </a:rPr>
              <a:t>much 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14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earlier </a:t>
            </a:r>
            <a:r>
              <a:rPr dirty="0" sz="1100" spc="-45">
                <a:latin typeface="Times New Roman"/>
                <a:cs typeface="Times New Roman"/>
              </a:rPr>
              <a:t>age.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5">
                <a:latin typeface="Times New Roman"/>
                <a:cs typeface="Times New Roman"/>
              </a:rPr>
              <a:t>States 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6,000 </a:t>
            </a:r>
            <a:r>
              <a:rPr dirty="0" sz="1100" spc="-20">
                <a:latin typeface="Times New Roman"/>
                <a:cs typeface="Times New Roman"/>
              </a:rPr>
              <a:t>adolescents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25">
                <a:latin typeface="Times New Roman"/>
                <a:cs typeface="Times New Roman"/>
              </a:rPr>
              <a:t>themselves each </a:t>
            </a:r>
            <a:r>
              <a:rPr dirty="0" sz="1100" spc="-50">
                <a:latin typeface="Times New Roman"/>
                <a:cs typeface="Times New Roman"/>
              </a:rPr>
              <a:t>year;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13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every  100,000 </a:t>
            </a:r>
            <a:r>
              <a:rPr dirty="0" sz="1100" spc="-10">
                <a:latin typeface="Times New Roman"/>
                <a:cs typeface="Times New Roman"/>
              </a:rPr>
              <a:t>persons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15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24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(Center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Disease </a:t>
            </a:r>
            <a:r>
              <a:rPr dirty="0" sz="1100" spc="-15">
                <a:latin typeface="Times New Roman"/>
                <a:cs typeface="Times New Roman"/>
              </a:rPr>
              <a:t>Control, </a:t>
            </a:r>
            <a:r>
              <a:rPr dirty="0" sz="1100" spc="-40">
                <a:latin typeface="Times New Roman"/>
                <a:cs typeface="Times New Roman"/>
              </a:rPr>
              <a:t>1987).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b="1">
                <a:latin typeface="Times New Roman"/>
                <a:cs typeface="Times New Roman"/>
              </a:rPr>
              <a:t>Teenagers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 indent="-63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3,000 </a:t>
            </a:r>
            <a:r>
              <a:rPr dirty="0" sz="1100" spc="-25">
                <a:latin typeface="Times New Roman"/>
                <a:cs typeface="Times New Roman"/>
              </a:rPr>
              <a:t>teenagers </a:t>
            </a:r>
            <a:r>
              <a:rPr dirty="0" sz="1100" spc="-15">
                <a:latin typeface="Times New Roman"/>
                <a:cs typeface="Times New Roman"/>
              </a:rPr>
              <a:t>commit </a:t>
            </a:r>
            <a:r>
              <a:rPr dirty="0" sz="1100" spc="-30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45">
                <a:latin typeface="Times New Roman"/>
                <a:cs typeface="Times New Roman"/>
              </a:rPr>
              <a:t>year,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250,000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attempts. </a:t>
            </a:r>
            <a:r>
              <a:rPr dirty="0" sz="1100" spc="-25">
                <a:latin typeface="Times New Roman"/>
                <a:cs typeface="Times New Roman"/>
              </a:rPr>
              <a:t>Moreover,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0">
                <a:latin typeface="Times New Roman"/>
                <a:cs typeface="Times New Roman"/>
              </a:rPr>
              <a:t>Gallup </a:t>
            </a:r>
            <a:r>
              <a:rPr dirty="0" sz="1100" spc="-25">
                <a:latin typeface="Times New Roman"/>
                <a:cs typeface="Times New Roman"/>
              </a:rPr>
              <a:t>Poll </a:t>
            </a:r>
            <a:r>
              <a:rPr dirty="0" sz="1100" spc="-40">
                <a:latin typeface="Times New Roman"/>
                <a:cs typeface="Times New Roman"/>
              </a:rPr>
              <a:t>(1991)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teenagers </a:t>
            </a:r>
            <a:r>
              <a:rPr dirty="0" sz="1100" spc="-30">
                <a:latin typeface="Times New Roman"/>
                <a:cs typeface="Times New Roman"/>
              </a:rPr>
              <a:t>surveyed </a:t>
            </a:r>
            <a:r>
              <a:rPr dirty="0" sz="1100" spc="-35">
                <a:latin typeface="Times New Roman"/>
                <a:cs typeface="Times New Roman"/>
              </a:rPr>
              <a:t>said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had  considered </a:t>
            </a:r>
            <a:r>
              <a:rPr dirty="0" sz="1100" spc="-35">
                <a:latin typeface="Times New Roman"/>
                <a:cs typeface="Times New Roman"/>
              </a:rPr>
              <a:t>suicide,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15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35">
                <a:latin typeface="Times New Roman"/>
                <a:cs typeface="Times New Roman"/>
              </a:rPr>
              <a:t>said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seriously.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8" y="425449"/>
            <a:ext cx="5880100" cy="8764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 indent="-635">
              <a:lnSpc>
                <a:spcPct val="93900"/>
              </a:lnSpc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warning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in teenagers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 b="1">
                <a:latin typeface="Times New Roman"/>
                <a:cs typeface="Times New Roman"/>
              </a:rPr>
              <a:t>tiredness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sleep loss, loss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appetite,  </a:t>
            </a:r>
            <a:r>
              <a:rPr dirty="0" sz="1100" spc="10" b="1">
                <a:latin typeface="Times New Roman"/>
                <a:cs typeface="Times New Roman"/>
              </a:rPr>
              <a:t>mood changes, </a:t>
            </a:r>
            <a:r>
              <a:rPr dirty="0" sz="1100" spc="5" b="1">
                <a:latin typeface="Times New Roman"/>
                <a:cs typeface="Times New Roman"/>
              </a:rPr>
              <a:t>decline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school </a:t>
            </a:r>
            <a:r>
              <a:rPr dirty="0" sz="1100" spc="-15" b="1">
                <a:latin typeface="Times New Roman"/>
                <a:cs typeface="Times New Roman"/>
              </a:rPr>
              <a:t>performance, </a:t>
            </a:r>
            <a:r>
              <a:rPr dirty="0" sz="1100" spc="-25" b="1">
                <a:latin typeface="Times New Roman"/>
                <a:cs typeface="Times New Roman"/>
              </a:rPr>
              <a:t>withdrawal, </a:t>
            </a:r>
            <a:r>
              <a:rPr dirty="0" sz="1100" spc="-5" b="1">
                <a:latin typeface="Times New Roman"/>
                <a:cs typeface="Times New Roman"/>
              </a:rPr>
              <a:t>increased </a:t>
            </a:r>
            <a:r>
              <a:rPr dirty="0" sz="1100" spc="10" b="1">
                <a:latin typeface="Times New Roman"/>
                <a:cs typeface="Times New Roman"/>
              </a:rPr>
              <a:t>smoking, </a:t>
            </a:r>
            <a:r>
              <a:rPr dirty="0" sz="1100" spc="-20" b="1">
                <a:latin typeface="Times New Roman"/>
                <a:cs typeface="Times New Roman"/>
              </a:rPr>
              <a:t>drug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b="1">
                <a:latin typeface="Times New Roman"/>
                <a:cs typeface="Times New Roman"/>
              </a:rPr>
              <a:t>alcohol  </a:t>
            </a:r>
            <a:r>
              <a:rPr dirty="0" sz="1100" spc="15" b="1">
                <a:latin typeface="Times New Roman"/>
                <a:cs typeface="Times New Roman"/>
              </a:rPr>
              <a:t>use, </a:t>
            </a:r>
            <a:r>
              <a:rPr dirty="0" sz="1100" spc="-5" b="1">
                <a:latin typeface="Times New Roman"/>
                <a:cs typeface="Times New Roman"/>
              </a:rPr>
              <a:t>increased </a:t>
            </a:r>
            <a:r>
              <a:rPr dirty="0" sz="1100" spc="-25" b="1">
                <a:latin typeface="Times New Roman"/>
                <a:cs typeface="Times New Roman"/>
              </a:rPr>
              <a:t>letter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spc="-15" b="1">
                <a:latin typeface="Times New Roman"/>
                <a:cs typeface="Times New Roman"/>
              </a:rPr>
              <a:t>friends, </a:t>
            </a:r>
            <a:r>
              <a:rPr dirty="0" sz="1100" spc="-10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giving </a:t>
            </a:r>
            <a:r>
              <a:rPr dirty="0" sz="1100" spc="-25" b="1">
                <a:latin typeface="Times New Roman"/>
                <a:cs typeface="Times New Roman"/>
              </a:rPr>
              <a:t>away </a:t>
            </a:r>
            <a:r>
              <a:rPr dirty="0" sz="1100" spc="-20" b="1">
                <a:latin typeface="Times New Roman"/>
                <a:cs typeface="Times New Roman"/>
              </a:rPr>
              <a:t>valued</a:t>
            </a:r>
            <a:r>
              <a:rPr dirty="0" sz="1100" spc="7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possessions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15"/>
              </a:spcBef>
            </a:pPr>
            <a:r>
              <a:rPr dirty="0" sz="1100" spc="-5" b="1">
                <a:latin typeface="Times New Roman"/>
                <a:cs typeface="Times New Roman"/>
              </a:rPr>
              <a:t>College </a:t>
            </a:r>
            <a:r>
              <a:rPr dirty="0" sz="1100" spc="-15" b="1">
                <a:latin typeface="Times New Roman"/>
                <a:cs typeface="Times New Roman"/>
              </a:rPr>
              <a:t>Students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18-to-24 </a:t>
            </a:r>
            <a:r>
              <a:rPr dirty="0" sz="1100" spc="-35">
                <a:latin typeface="Times New Roman"/>
                <a:cs typeface="Times New Roman"/>
              </a:rPr>
              <a:t>-year-old </a:t>
            </a:r>
            <a:r>
              <a:rPr dirty="0" sz="1100" spc="-40">
                <a:latin typeface="Times New Roman"/>
                <a:cs typeface="Times New Roman"/>
              </a:rPr>
              <a:t>college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5">
                <a:latin typeface="Times New Roman"/>
                <a:cs typeface="Times New Roman"/>
              </a:rPr>
              <a:t>than for other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30">
                <a:latin typeface="Times New Roman"/>
                <a:cs typeface="Times New Roman"/>
              </a:rPr>
              <a:t>range. </a:t>
            </a:r>
            <a:r>
              <a:rPr dirty="0" sz="1100" spc="-45">
                <a:latin typeface="Times New Roman"/>
                <a:cs typeface="Times New Roman"/>
              </a:rPr>
              <a:t>Again, </a:t>
            </a:r>
            <a:r>
              <a:rPr dirty="0" sz="1100" spc="-35">
                <a:latin typeface="Times New Roman"/>
                <a:cs typeface="Times New Roman"/>
              </a:rPr>
              <a:t>female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-35">
                <a:latin typeface="Times New Roman"/>
                <a:cs typeface="Times New Roman"/>
              </a:rPr>
              <a:t>suicide, </a:t>
            </a:r>
            <a:r>
              <a:rPr dirty="0" sz="1100" spc="5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fatal </a:t>
            </a:r>
            <a:r>
              <a:rPr dirty="0" sz="1100" spc="-35">
                <a:latin typeface="Times New Roman"/>
                <a:cs typeface="Times New Roman"/>
              </a:rPr>
              <a:t>suicides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15">
                <a:latin typeface="Times New Roman"/>
                <a:cs typeface="Times New Roman"/>
              </a:rPr>
              <a:t>numerous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males. </a:t>
            </a:r>
            <a:r>
              <a:rPr dirty="0" sz="1100" spc="-10">
                <a:latin typeface="Times New Roman"/>
                <a:cs typeface="Times New Roman"/>
              </a:rPr>
              <a:t>Furthermore,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40">
                <a:latin typeface="Times New Roman"/>
                <a:cs typeface="Times New Roman"/>
              </a:rPr>
              <a:t>as 20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college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35">
                <a:latin typeface="Times New Roman"/>
                <a:cs typeface="Times New Roman"/>
              </a:rPr>
              <a:t>suicidal </a:t>
            </a:r>
            <a:r>
              <a:rPr dirty="0" sz="1100" spc="-5">
                <a:latin typeface="Times New Roman"/>
                <a:cs typeface="Times New Roman"/>
              </a:rPr>
              <a:t>thoughts </a:t>
            </a:r>
            <a:r>
              <a:rPr dirty="0" sz="1100" spc="-15">
                <a:latin typeface="Times New Roman"/>
                <a:cs typeface="Times New Roman"/>
              </a:rPr>
              <a:t>at some </a:t>
            </a:r>
            <a:r>
              <a:rPr dirty="0" sz="1100" spc="-10">
                <a:latin typeface="Times New Roman"/>
                <a:cs typeface="Times New Roman"/>
              </a:rPr>
              <a:t>point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college </a:t>
            </a:r>
            <a:r>
              <a:rPr dirty="0" sz="1100" spc="-25">
                <a:latin typeface="Times New Roman"/>
                <a:cs typeface="Times New Roman"/>
              </a:rPr>
              <a:t>career </a:t>
            </a:r>
            <a:r>
              <a:rPr dirty="0" sz="1100" spc="-20">
                <a:latin typeface="Times New Roman"/>
                <a:cs typeface="Times New Roman"/>
              </a:rPr>
              <a:t>(Carson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15">
                <a:latin typeface="Times New Roman"/>
                <a:cs typeface="Times New Roman"/>
              </a:rPr>
              <a:t>Johnson,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1985).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Rising </a:t>
            </a:r>
            <a:r>
              <a:rPr dirty="0" sz="1100" spc="-5" b="1">
                <a:latin typeface="Times New Roman"/>
                <a:cs typeface="Times New Roman"/>
              </a:rPr>
              <a:t>Suicide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Rate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  <a:spcBef>
                <a:spcPts val="4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adolescents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increasing.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doubled. </a:t>
            </a: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theories,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pointing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societal changes, 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proposed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25">
                <a:latin typeface="Times New Roman"/>
                <a:cs typeface="Times New Roman"/>
              </a:rPr>
              <a:t>among adolescents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adults has risen </a:t>
            </a:r>
            <a:r>
              <a:rPr dirty="0" sz="1100" spc="-40">
                <a:latin typeface="Times New Roman"/>
                <a:cs typeface="Times New Roman"/>
              </a:rPr>
              <a:t>dramatically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past 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30">
                <a:latin typeface="Times New Roman"/>
                <a:cs typeface="Times New Roman"/>
              </a:rPr>
              <a:t>decades. </a:t>
            </a: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15">
                <a:latin typeface="Times New Roman"/>
                <a:cs typeface="Times New Roman"/>
              </a:rPr>
              <a:t>noting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30">
                <a:latin typeface="Times New Roman"/>
                <a:cs typeface="Times New Roman"/>
              </a:rPr>
              <a:t>rise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proportion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adolescents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15" b="1">
                <a:latin typeface="Times New Roman"/>
                <a:cs typeface="Times New Roman"/>
              </a:rPr>
              <a:t>Paul </a:t>
            </a:r>
            <a:r>
              <a:rPr dirty="0" sz="1100" spc="5" b="1">
                <a:latin typeface="Times New Roman"/>
                <a:cs typeface="Times New Roman"/>
              </a:rPr>
              <a:t>Holinger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his </a:t>
            </a:r>
            <a:r>
              <a:rPr dirty="0" sz="1100" spc="10" b="1">
                <a:latin typeface="Times New Roman"/>
                <a:cs typeface="Times New Roman"/>
              </a:rPr>
              <a:t>colleagues </a:t>
            </a:r>
            <a:r>
              <a:rPr dirty="0" sz="1100" spc="-45" b="1">
                <a:latin typeface="Times New Roman"/>
                <a:cs typeface="Times New Roman"/>
              </a:rPr>
              <a:t>(1991, 1988, 1987, 1984, </a:t>
            </a:r>
            <a:r>
              <a:rPr dirty="0" sz="1100" spc="-40" b="1">
                <a:latin typeface="Times New Roman"/>
                <a:cs typeface="Times New Roman"/>
              </a:rPr>
              <a:t>1982) </a:t>
            </a:r>
            <a:r>
              <a:rPr dirty="0" sz="1100" spc="-20" b="1">
                <a:latin typeface="Times New Roman"/>
                <a:cs typeface="Times New Roman"/>
              </a:rPr>
              <a:t>have </a:t>
            </a:r>
            <a:r>
              <a:rPr dirty="0" sz="1100" spc="15" b="1">
                <a:latin typeface="Times New Roman"/>
                <a:cs typeface="Times New Roman"/>
              </a:rPr>
              <a:t>suggested  </a:t>
            </a:r>
            <a:r>
              <a:rPr dirty="0" sz="1100" spc="-20" b="1">
                <a:latin typeface="Times New Roman"/>
                <a:cs typeface="Times New Roman"/>
              </a:rPr>
              <a:t>that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competition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5" b="1">
                <a:latin typeface="Times New Roman"/>
                <a:cs typeface="Times New Roman"/>
              </a:rPr>
              <a:t>jobs, </a:t>
            </a:r>
            <a:r>
              <a:rPr dirty="0" sz="1100" spc="15" b="1">
                <a:latin typeface="Times New Roman"/>
                <a:cs typeface="Times New Roman"/>
              </a:rPr>
              <a:t>college </a:t>
            </a:r>
            <a:r>
              <a:rPr dirty="0" sz="1100" b="1">
                <a:latin typeface="Times New Roman"/>
                <a:cs typeface="Times New Roman"/>
              </a:rPr>
              <a:t>positions,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academic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athletic </a:t>
            </a:r>
            <a:r>
              <a:rPr dirty="0" sz="1100" spc="-10" b="1">
                <a:latin typeface="Times New Roman"/>
                <a:cs typeface="Times New Roman"/>
              </a:rPr>
              <a:t>honors </a:t>
            </a:r>
            <a:r>
              <a:rPr dirty="0" sz="1100" spc="10" b="1">
                <a:latin typeface="Times New Roman"/>
                <a:cs typeface="Times New Roman"/>
              </a:rPr>
              <a:t>keeps  </a:t>
            </a:r>
            <a:r>
              <a:rPr dirty="0" sz="1100" spc="-5" b="1">
                <a:latin typeface="Times New Roman"/>
                <a:cs typeface="Times New Roman"/>
              </a:rPr>
              <a:t>intensifying in </a:t>
            </a:r>
            <a:r>
              <a:rPr dirty="0" sz="1100" b="1">
                <a:latin typeface="Times New Roman"/>
                <a:cs typeface="Times New Roman"/>
              </a:rPr>
              <a:t>this </a:t>
            </a:r>
            <a:r>
              <a:rPr dirty="0" sz="1100" spc="10" b="1">
                <a:latin typeface="Times New Roman"/>
                <a:cs typeface="Times New Roman"/>
              </a:rPr>
              <a:t>age </a:t>
            </a:r>
            <a:r>
              <a:rPr dirty="0" sz="1100" spc="-10" b="1">
                <a:latin typeface="Times New Roman"/>
                <a:cs typeface="Times New Roman"/>
              </a:rPr>
              <a:t>group, </a:t>
            </a:r>
            <a:r>
              <a:rPr dirty="0" sz="1100" spc="-5" b="1">
                <a:latin typeface="Times New Roman"/>
                <a:cs typeface="Times New Roman"/>
              </a:rPr>
              <a:t>leading </a:t>
            </a:r>
            <a:r>
              <a:rPr dirty="0" sz="1100" spc="-10" b="1">
                <a:latin typeface="Times New Roman"/>
                <a:cs typeface="Times New Roman"/>
              </a:rPr>
              <a:t>increasingly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spc="-15" b="1">
                <a:latin typeface="Times New Roman"/>
                <a:cs typeface="Times New Roman"/>
              </a:rPr>
              <a:t>shattered </a:t>
            </a:r>
            <a:r>
              <a:rPr dirty="0" sz="1100" spc="-20" b="1">
                <a:latin typeface="Times New Roman"/>
                <a:cs typeface="Times New Roman"/>
              </a:rPr>
              <a:t>dreams </a:t>
            </a:r>
            <a:r>
              <a:rPr dirty="0" sz="1100" spc="-10" b="1">
                <a:latin typeface="Times New Roman"/>
                <a:cs typeface="Times New Roman"/>
              </a:rPr>
              <a:t>and </a:t>
            </a:r>
            <a:r>
              <a:rPr dirty="0" sz="1100" spc="-35" b="1">
                <a:latin typeface="Times New Roman"/>
                <a:cs typeface="Times New Roman"/>
              </a:rPr>
              <a:t>frustrated </a:t>
            </a:r>
            <a:r>
              <a:rPr dirty="0" sz="1100" spc="-5" b="1">
                <a:latin typeface="Times New Roman"/>
                <a:cs typeface="Times New Roman"/>
              </a:rPr>
              <a:t>ambition,  which in </a:t>
            </a:r>
            <a:r>
              <a:rPr dirty="0" sz="1100" spc="-35" b="1">
                <a:latin typeface="Times New Roman"/>
                <a:cs typeface="Times New Roman"/>
              </a:rPr>
              <a:t>turn </a:t>
            </a:r>
            <a:r>
              <a:rPr dirty="0" sz="1100" spc="-10" b="1">
                <a:latin typeface="Times New Roman"/>
                <a:cs typeface="Times New Roman"/>
              </a:rPr>
              <a:t>lead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b="1">
                <a:latin typeface="Times New Roman"/>
                <a:cs typeface="Times New Roman"/>
              </a:rPr>
              <a:t>suicidal </a:t>
            </a:r>
            <a:r>
              <a:rPr dirty="0" sz="1100" spc="-5" b="1">
                <a:latin typeface="Times New Roman"/>
                <a:cs typeface="Times New Roman"/>
              </a:rPr>
              <a:t>thinking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6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and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Suicide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suicidal falls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major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categories:</a:t>
            </a:r>
            <a:endParaRPr sz="1100">
              <a:latin typeface="Times New Roman"/>
              <a:cs typeface="Times New Roman"/>
            </a:endParaRPr>
          </a:p>
          <a:p>
            <a:pPr algn="just" marL="651510" indent="-182245">
              <a:lnSpc>
                <a:spcPts val="1280"/>
              </a:lnSpc>
              <a:buAutoNum type="arabicParenBoth"/>
              <a:tabLst>
                <a:tab pos="652145" algn="l"/>
              </a:tabLst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attempted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651510" indent="-182245">
              <a:lnSpc>
                <a:spcPct val="100000"/>
              </a:lnSpc>
              <a:spcBef>
                <a:spcPts val="525"/>
              </a:spcBef>
              <a:buAutoNum type="arabicParenBoth"/>
              <a:tabLst>
                <a:tab pos="652145" algn="l"/>
              </a:tabLst>
            </a:pPr>
            <a:r>
              <a:rPr dirty="0" sz="1100" spc="-45">
                <a:latin typeface="Times New Roman"/>
                <a:cs typeface="Times New Roman"/>
              </a:rPr>
              <a:t>Suicide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prevention.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93800"/>
              </a:lnSpc>
              <a:spcBef>
                <a:spcPts val="595"/>
              </a:spcBef>
            </a:pPr>
            <a:r>
              <a:rPr dirty="0" sz="1100" spc="-25">
                <a:latin typeface="Times New Roman"/>
                <a:cs typeface="Times New Roman"/>
              </a:rPr>
              <a:t>Today </a:t>
            </a:r>
            <a:r>
              <a:rPr dirty="0" sz="1100" spc="-40">
                <a:latin typeface="Times New Roman"/>
                <a:cs typeface="Times New Roman"/>
              </a:rPr>
              <a:t>special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given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25">
                <a:latin typeface="Times New Roman"/>
                <a:cs typeface="Times New Roman"/>
              </a:rPr>
              <a:t>(Carter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25">
                <a:latin typeface="Times New Roman"/>
                <a:cs typeface="Times New Roman"/>
              </a:rPr>
              <a:t>Brooks, </a:t>
            </a:r>
            <a:r>
              <a:rPr dirty="0" sz="1100" spc="-45">
                <a:latin typeface="Times New Roman"/>
                <a:cs typeface="Times New Roman"/>
              </a:rPr>
              <a:t>1991; </a:t>
            </a:r>
            <a:r>
              <a:rPr dirty="0" sz="1100" spc="-20">
                <a:latin typeface="Times New Roman"/>
                <a:cs typeface="Times New Roman"/>
              </a:rPr>
              <a:t>Farberow,  </a:t>
            </a:r>
            <a:r>
              <a:rPr dirty="0" sz="1100" spc="-40">
                <a:latin typeface="Times New Roman"/>
                <a:cs typeface="Times New Roman"/>
              </a:rPr>
              <a:t>1991) </a:t>
            </a:r>
            <a:r>
              <a:rPr dirty="0" sz="1100" spc="-25">
                <a:latin typeface="Times New Roman"/>
                <a:cs typeface="Times New Roman"/>
              </a:rPr>
              <a:t>whose bereavement, </a:t>
            </a:r>
            <a:r>
              <a:rPr dirty="0" sz="1100" spc="-35">
                <a:latin typeface="Times New Roman"/>
                <a:cs typeface="Times New Roman"/>
              </a:rPr>
              <a:t>guilt,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anger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40">
                <a:latin typeface="Times New Roman"/>
                <a:cs typeface="Times New Roman"/>
              </a:rPr>
              <a:t>fatality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intense. </a:t>
            </a:r>
            <a:r>
              <a:rPr dirty="0" sz="1100" spc="-25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many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require psychotherapy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40">
                <a:latin typeface="Times New Roman"/>
                <a:cs typeface="Times New Roman"/>
              </a:rPr>
              <a:t>deal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loved </a:t>
            </a:r>
            <a:r>
              <a:rPr dirty="0" sz="1100" spc="-15">
                <a:latin typeface="Times New Roman"/>
                <a:cs typeface="Times New Roman"/>
              </a:rPr>
              <a:t>one's  </a:t>
            </a:r>
            <a:r>
              <a:rPr dirty="0" sz="1100" spc="-35">
                <a:latin typeface="Times New Roman"/>
                <a:cs typeface="Times New Roman"/>
              </a:rPr>
              <a:t>suicide,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discussion </a:t>
            </a:r>
            <a:r>
              <a:rPr dirty="0" sz="1100" spc="-20">
                <a:latin typeface="Times New Roman"/>
                <a:cs typeface="Times New Roman"/>
              </a:rPr>
              <a:t>here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afforded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themselves.</a:t>
            </a:r>
            <a:endParaRPr sz="1100">
              <a:latin typeface="Times New Roman"/>
              <a:cs typeface="Times New Roman"/>
            </a:endParaRPr>
          </a:p>
          <a:p>
            <a:pPr algn="just" marL="151765" indent="-139700">
              <a:lnSpc>
                <a:spcPts val="1280"/>
              </a:lnSpc>
              <a:spcBef>
                <a:spcPts val="515"/>
              </a:spcBef>
              <a:buAutoNum type="romanUcParenR"/>
              <a:tabLst>
                <a:tab pos="15240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40" b="1">
                <a:latin typeface="Times New Roman"/>
                <a:cs typeface="Times New Roman"/>
              </a:rPr>
              <a:t>after </a:t>
            </a:r>
            <a:r>
              <a:rPr dirty="0" sz="1100" spc="-5" b="1">
                <a:latin typeface="Times New Roman"/>
                <a:cs typeface="Times New Roman"/>
              </a:rPr>
              <a:t>Suicide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Attempt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attempt,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victims'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30">
                <a:latin typeface="Times New Roman"/>
                <a:cs typeface="Times New Roman"/>
              </a:rPr>
              <a:t>care. Some are </a:t>
            </a:r>
            <a:r>
              <a:rPr dirty="0" sz="1100" spc="-25">
                <a:latin typeface="Times New Roman"/>
                <a:cs typeface="Times New Roman"/>
              </a:rPr>
              <a:t>left with </a:t>
            </a:r>
            <a:r>
              <a:rPr dirty="0" sz="1100" spc="-30">
                <a:latin typeface="Times New Roman"/>
                <a:cs typeface="Times New Roman"/>
              </a:rPr>
              <a:t>severe injuries, </a:t>
            </a:r>
            <a:r>
              <a:rPr dirty="0" sz="1100" spc="-20">
                <a:latin typeface="Times New Roman"/>
                <a:cs typeface="Times New Roman"/>
              </a:rPr>
              <a:t>brain  </a:t>
            </a:r>
            <a:r>
              <a:rPr dirty="0" sz="1100" spc="-35">
                <a:latin typeface="Times New Roman"/>
                <a:cs typeface="Times New Roman"/>
              </a:rPr>
              <a:t>damage,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-5">
                <a:latin typeface="Times New Roman"/>
                <a:cs typeface="Times New Roman"/>
              </a:rPr>
              <a:t>Once 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0">
                <a:latin typeface="Times New Roman"/>
                <a:cs typeface="Times New Roman"/>
              </a:rPr>
              <a:t>damage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reversed,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stabilized,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begin. </a:t>
            </a:r>
            <a:r>
              <a:rPr dirty="0" sz="1100" spc="-20">
                <a:latin typeface="Times New Roman"/>
                <a:cs typeface="Times New Roman"/>
              </a:rPr>
              <a:t>Unfortunately,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30">
                <a:latin typeface="Times New Roman"/>
                <a:cs typeface="Times New Roman"/>
              </a:rPr>
              <a:t>themselves, </a:t>
            </a:r>
            <a:r>
              <a:rPr dirty="0" sz="1100" spc="-35">
                <a:latin typeface="Times New Roman"/>
                <a:cs typeface="Times New Roman"/>
              </a:rPr>
              <a:t>many suicidal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5">
                <a:latin typeface="Times New Roman"/>
                <a:cs typeface="Times New Roman"/>
              </a:rPr>
              <a:t>fail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07010" indent="-194945">
              <a:lnSpc>
                <a:spcPts val="1280"/>
              </a:lnSpc>
              <a:buAutoNum type="romanUcParenR" startAt="2"/>
              <a:tabLst>
                <a:tab pos="20764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Suicide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Prevention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20">
                <a:latin typeface="Times New Roman"/>
                <a:cs typeface="Times New Roman"/>
              </a:rPr>
              <a:t>thirty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25">
                <a:latin typeface="Times New Roman"/>
                <a:cs typeface="Times New Roman"/>
              </a:rPr>
              <a:t>emphasis has </a:t>
            </a:r>
            <a:r>
              <a:rPr dirty="0" sz="1100" spc="-20">
                <a:latin typeface="Times New Roman"/>
                <a:cs typeface="Times New Roman"/>
              </a:rPr>
              <a:t>shifted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prevention.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emphasis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labeled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50" spc="-5" b="1" i="1">
                <a:latin typeface="Times New Roman"/>
                <a:cs typeface="Times New Roman"/>
              </a:rPr>
              <a:t>suicide </a:t>
            </a:r>
            <a:r>
              <a:rPr dirty="0" sz="1150" spc="-15" b="1" i="1">
                <a:latin typeface="Times New Roman"/>
                <a:cs typeface="Times New Roman"/>
              </a:rPr>
              <a:t>prevention</a:t>
            </a:r>
            <a:r>
              <a:rPr dirty="0" sz="1150" spc="160" b="1" i="1">
                <a:latin typeface="Times New Roman"/>
                <a:cs typeface="Times New Roman"/>
              </a:rPr>
              <a:t> </a:t>
            </a:r>
            <a:r>
              <a:rPr dirty="0" sz="1150" spc="-20" b="1" i="1">
                <a:latin typeface="Times New Roman"/>
                <a:cs typeface="Times New Roman"/>
              </a:rPr>
              <a:t>programs.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addition,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centers,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hospital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emergency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rooms,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pastoral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counseling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centers,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poison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5"/>
              </a:lnSpc>
            </a:pP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centers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services.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000"/>
              </a:lnSpc>
              <a:spcBef>
                <a:spcPts val="30"/>
              </a:spcBef>
            </a:pPr>
            <a:r>
              <a:rPr dirty="0" sz="1100" spc="-4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centers </a:t>
            </a:r>
            <a:r>
              <a:rPr dirty="0" sz="1100" spc="-5" b="1">
                <a:latin typeface="Times New Roman"/>
                <a:cs typeface="Times New Roman"/>
              </a:rPr>
              <a:t>define suicidal </a:t>
            </a:r>
            <a:r>
              <a:rPr dirty="0" sz="1100" b="1">
                <a:latin typeface="Times New Roman"/>
                <a:cs typeface="Times New Roman"/>
              </a:rPr>
              <a:t>people as people </a:t>
            </a:r>
            <a:r>
              <a:rPr dirty="0" sz="1150" spc="-25" b="1" i="1">
                <a:latin typeface="Times New Roman"/>
                <a:cs typeface="Times New Roman"/>
              </a:rPr>
              <a:t>in </a:t>
            </a:r>
            <a:r>
              <a:rPr dirty="0" sz="1150" spc="-15" b="1" i="1">
                <a:latin typeface="Times New Roman"/>
                <a:cs typeface="Times New Roman"/>
              </a:rPr>
              <a:t>crisis </a:t>
            </a:r>
            <a:r>
              <a:rPr dirty="0" sz="1100" spc="-20">
                <a:latin typeface="Times New Roman"/>
                <a:cs typeface="Times New Roman"/>
              </a:rPr>
              <a:t>–</a:t>
            </a:r>
            <a:r>
              <a:rPr dirty="0" sz="1100" spc="-20" b="1">
                <a:latin typeface="Times New Roman"/>
                <a:cs typeface="Times New Roman"/>
              </a:rPr>
              <a:t>that </a:t>
            </a:r>
            <a:r>
              <a:rPr dirty="0" sz="1100" spc="10" b="1">
                <a:latin typeface="Times New Roman"/>
                <a:cs typeface="Times New Roman"/>
              </a:rPr>
              <a:t>is, </a:t>
            </a:r>
            <a:r>
              <a:rPr dirty="0" sz="1100" spc="-25" b="1">
                <a:latin typeface="Times New Roman"/>
                <a:cs typeface="Times New Roman"/>
              </a:rPr>
              <a:t>under </a:t>
            </a:r>
            <a:r>
              <a:rPr dirty="0" sz="1100" spc="-20" b="1">
                <a:latin typeface="Times New Roman"/>
                <a:cs typeface="Times New Roman"/>
              </a:rPr>
              <a:t>great </a:t>
            </a:r>
            <a:r>
              <a:rPr dirty="0" sz="1100" spc="-5" b="1">
                <a:latin typeface="Times New Roman"/>
                <a:cs typeface="Times New Roman"/>
              </a:rPr>
              <a:t>stress,  </a:t>
            </a:r>
            <a:r>
              <a:rPr dirty="0" sz="1100" spc="-10" b="1">
                <a:latin typeface="Times New Roman"/>
                <a:cs typeface="Times New Roman"/>
              </a:rPr>
              <a:t>unable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cope, </a:t>
            </a:r>
            <a:r>
              <a:rPr dirty="0" sz="1100" spc="5" b="1">
                <a:latin typeface="Times New Roman"/>
                <a:cs typeface="Times New Roman"/>
              </a:rPr>
              <a:t>feeling </a:t>
            </a:r>
            <a:r>
              <a:rPr dirty="0" sz="1100" spc="-15" b="1">
                <a:latin typeface="Times New Roman"/>
                <a:cs typeface="Times New Roman"/>
              </a:rPr>
              <a:t>threatened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spc="-35" b="1">
                <a:latin typeface="Times New Roman"/>
                <a:cs typeface="Times New Roman"/>
              </a:rPr>
              <a:t>hurt,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interpreting </a:t>
            </a:r>
            <a:r>
              <a:rPr dirty="0" sz="1100" spc="-25" b="1">
                <a:latin typeface="Times New Roman"/>
                <a:cs typeface="Times New Roman"/>
              </a:rPr>
              <a:t>their </a:t>
            </a:r>
            <a:r>
              <a:rPr dirty="0" sz="1100" spc="-5" b="1">
                <a:latin typeface="Times New Roman"/>
                <a:cs typeface="Times New Roman"/>
              </a:rPr>
              <a:t>situations </a:t>
            </a:r>
            <a:r>
              <a:rPr dirty="0" sz="1100" b="1">
                <a:latin typeface="Times New Roman"/>
                <a:cs typeface="Times New Roman"/>
              </a:rPr>
              <a:t>as unchangeable.  </a:t>
            </a:r>
            <a:r>
              <a:rPr dirty="0" sz="1100" spc="-10" b="1">
                <a:latin typeface="Times New Roman"/>
                <a:cs typeface="Times New Roman"/>
              </a:rPr>
              <a:t>Accordingly, </a:t>
            </a:r>
            <a:r>
              <a:rPr dirty="0" sz="1100" spc="-5" b="1">
                <a:latin typeface="Times New Roman"/>
                <a:cs typeface="Times New Roman"/>
              </a:rPr>
              <a:t>the centers </a:t>
            </a:r>
            <a:r>
              <a:rPr dirty="0" sz="1100" spc="-60" b="1">
                <a:latin typeface="Times New Roman"/>
                <a:cs typeface="Times New Roman"/>
              </a:rPr>
              <a:t>try </a:t>
            </a:r>
            <a:r>
              <a:rPr dirty="0" sz="1100" spc="-5" b="1">
                <a:latin typeface="Times New Roman"/>
                <a:cs typeface="Times New Roman"/>
              </a:rPr>
              <a:t>to help </a:t>
            </a:r>
            <a:r>
              <a:rPr dirty="0" sz="1100" b="1">
                <a:latin typeface="Times New Roman"/>
                <a:cs typeface="Times New Roman"/>
              </a:rPr>
              <a:t>suicidal </a:t>
            </a:r>
            <a:r>
              <a:rPr dirty="0" sz="1100" spc="5" b="1">
                <a:latin typeface="Times New Roman"/>
                <a:cs typeface="Times New Roman"/>
              </a:rPr>
              <a:t>people </a:t>
            </a:r>
            <a:r>
              <a:rPr dirty="0" sz="1100" spc="-10" b="1">
                <a:latin typeface="Times New Roman"/>
                <a:cs typeface="Times New Roman"/>
              </a:rPr>
              <a:t>perceive </a:t>
            </a:r>
            <a:r>
              <a:rPr dirty="0" sz="1100" spc="5" b="1">
                <a:latin typeface="Times New Roman"/>
                <a:cs typeface="Times New Roman"/>
              </a:rPr>
              <a:t>things </a:t>
            </a:r>
            <a:r>
              <a:rPr dirty="0" sz="1100" spc="-15" b="1">
                <a:latin typeface="Times New Roman"/>
                <a:cs typeface="Times New Roman"/>
              </a:rPr>
              <a:t>more accurately, </a:t>
            </a:r>
            <a:r>
              <a:rPr dirty="0" sz="1100" spc="-5" b="1">
                <a:latin typeface="Times New Roman"/>
                <a:cs typeface="Times New Roman"/>
              </a:rPr>
              <a:t>make </a:t>
            </a:r>
            <a:r>
              <a:rPr dirty="0" sz="1100" spc="-20" b="1">
                <a:latin typeface="Times New Roman"/>
                <a:cs typeface="Times New Roman"/>
              </a:rPr>
              <a:t>better  </a:t>
            </a:r>
            <a:r>
              <a:rPr dirty="0" sz="1100" spc="10" b="1">
                <a:latin typeface="Times New Roman"/>
                <a:cs typeface="Times New Roman"/>
              </a:rPr>
              <a:t>decisions, </a:t>
            </a:r>
            <a:r>
              <a:rPr dirty="0" sz="1100" spc="-10" b="1">
                <a:latin typeface="Times New Roman"/>
                <a:cs typeface="Times New Roman"/>
              </a:rPr>
              <a:t>act </a:t>
            </a:r>
            <a:r>
              <a:rPr dirty="0" sz="1100" spc="-15" b="1">
                <a:latin typeface="Times New Roman"/>
                <a:cs typeface="Times New Roman"/>
              </a:rPr>
              <a:t>more </a:t>
            </a:r>
            <a:r>
              <a:rPr dirty="0" sz="1100" spc="-10" b="1">
                <a:latin typeface="Times New Roman"/>
                <a:cs typeface="Times New Roman"/>
              </a:rPr>
              <a:t>constructively,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overcome </a:t>
            </a:r>
            <a:r>
              <a:rPr dirty="0" sz="1100" spc="-25" b="1">
                <a:latin typeface="Times New Roman"/>
                <a:cs typeface="Times New Roman"/>
              </a:rPr>
              <a:t>their </a:t>
            </a:r>
            <a:r>
              <a:rPr dirty="0" sz="1100" spc="-5" b="1">
                <a:latin typeface="Times New Roman"/>
                <a:cs typeface="Times New Roman"/>
              </a:rPr>
              <a:t>crisis. </a:t>
            </a:r>
            <a:r>
              <a:rPr dirty="0" sz="1100" spc="10" b="1">
                <a:latin typeface="Times New Roman"/>
                <a:cs typeface="Times New Roman"/>
              </a:rPr>
              <a:t>Because </a:t>
            </a:r>
            <a:r>
              <a:rPr dirty="0" sz="1100" b="1">
                <a:latin typeface="Times New Roman"/>
                <a:cs typeface="Times New Roman"/>
              </a:rPr>
              <a:t>crises </a:t>
            </a:r>
            <a:r>
              <a:rPr dirty="0" sz="1100" spc="-5" b="1">
                <a:latin typeface="Times New Roman"/>
                <a:cs typeface="Times New Roman"/>
              </a:rPr>
              <a:t>can </a:t>
            </a:r>
            <a:r>
              <a:rPr dirty="0" sz="1100" spc="-10" b="1">
                <a:latin typeface="Times New Roman"/>
                <a:cs typeface="Times New Roman"/>
              </a:rPr>
              <a:t>occur </a:t>
            </a:r>
            <a:r>
              <a:rPr dirty="0" sz="1100" spc="-25" b="1">
                <a:latin typeface="Times New Roman"/>
                <a:cs typeface="Times New Roman"/>
              </a:rPr>
              <a:t>at any </a:t>
            </a:r>
            <a:r>
              <a:rPr dirty="0" sz="1100" spc="5" b="1">
                <a:latin typeface="Times New Roman"/>
                <a:cs typeface="Times New Roman"/>
              </a:rPr>
              <a:t>time,  </a:t>
            </a:r>
            <a:r>
              <a:rPr dirty="0" sz="1100" spc="-5" b="1">
                <a:latin typeface="Times New Roman"/>
                <a:cs typeface="Times New Roman"/>
              </a:rPr>
              <a:t>the centers </a:t>
            </a:r>
            <a:r>
              <a:rPr dirty="0" sz="1100" spc="-15" b="1">
                <a:latin typeface="Times New Roman"/>
                <a:cs typeface="Times New Roman"/>
              </a:rPr>
              <a:t>have </a:t>
            </a:r>
            <a:r>
              <a:rPr dirty="0" sz="1100" spc="-20" b="1">
                <a:latin typeface="Times New Roman"/>
                <a:cs typeface="Times New Roman"/>
              </a:rPr>
              <a:t>24-hour-a-day </a:t>
            </a:r>
            <a:r>
              <a:rPr dirty="0" sz="1100" b="1">
                <a:latin typeface="Times New Roman"/>
                <a:cs typeface="Times New Roman"/>
              </a:rPr>
              <a:t>telephone </a:t>
            </a:r>
            <a:r>
              <a:rPr dirty="0" sz="1100" spc="-10" b="1">
                <a:latin typeface="Times New Roman"/>
                <a:cs typeface="Times New Roman"/>
              </a:rPr>
              <a:t>service ("hot </a:t>
            </a:r>
            <a:r>
              <a:rPr dirty="0" sz="1100" b="1">
                <a:latin typeface="Times New Roman"/>
                <a:cs typeface="Times New Roman"/>
              </a:rPr>
              <a:t>lines")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also </a:t>
            </a:r>
            <a:r>
              <a:rPr dirty="0" sz="1100" spc="5" b="1">
                <a:latin typeface="Times New Roman"/>
                <a:cs typeface="Times New Roman"/>
              </a:rPr>
              <a:t>welcome clients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spc="-30" b="1">
                <a:latin typeface="Times New Roman"/>
                <a:cs typeface="Times New Roman"/>
              </a:rPr>
              <a:t>walk </a:t>
            </a:r>
            <a:r>
              <a:rPr dirty="0" sz="1100" spc="-5" b="1">
                <a:latin typeface="Times New Roman"/>
                <a:cs typeface="Times New Roman"/>
              </a:rPr>
              <a:t>in  </a:t>
            </a:r>
            <a:r>
              <a:rPr dirty="0" sz="1100" spc="-15" b="1">
                <a:latin typeface="Times New Roman"/>
                <a:cs typeface="Times New Roman"/>
              </a:rPr>
              <a:t>without </a:t>
            </a:r>
            <a:r>
              <a:rPr dirty="0" sz="1100" b="1">
                <a:latin typeface="Times New Roman"/>
                <a:cs typeface="Times New Roman"/>
              </a:rPr>
              <a:t>appointments. </a:t>
            </a:r>
            <a:r>
              <a:rPr dirty="0" sz="1100" spc="15" b="1">
                <a:latin typeface="Times New Roman"/>
                <a:cs typeface="Times New Roman"/>
              </a:rPr>
              <a:t>Those </a:t>
            </a:r>
            <a:r>
              <a:rPr dirty="0" sz="1100" b="1">
                <a:latin typeface="Times New Roman"/>
                <a:cs typeface="Times New Roman"/>
              </a:rPr>
              <a:t>who </a:t>
            </a:r>
            <a:r>
              <a:rPr dirty="0" sz="1100" spc="-15" b="1">
                <a:latin typeface="Times New Roman"/>
                <a:cs typeface="Times New Roman"/>
              </a:rPr>
              <a:t>call </a:t>
            </a:r>
            <a:r>
              <a:rPr dirty="0" sz="1100" spc="-20" b="1">
                <a:latin typeface="Times New Roman"/>
                <a:cs typeface="Times New Roman"/>
              </a:rPr>
              <a:t>reach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5" b="1">
                <a:latin typeface="Times New Roman"/>
                <a:cs typeface="Times New Roman"/>
              </a:rPr>
              <a:t>counselor, </a:t>
            </a:r>
            <a:r>
              <a:rPr dirty="0" sz="1100" spc="-15" b="1">
                <a:latin typeface="Times New Roman"/>
                <a:cs typeface="Times New Roman"/>
              </a:rPr>
              <a:t>typically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50" spc="-25" b="1" i="1">
                <a:latin typeface="Times New Roman"/>
                <a:cs typeface="Times New Roman"/>
              </a:rPr>
              <a:t>paraprofessional </a:t>
            </a:r>
            <a:r>
              <a:rPr dirty="0" sz="1100" spc="-15" b="1">
                <a:latin typeface="Times New Roman"/>
                <a:cs typeface="Times New Roman"/>
              </a:rPr>
              <a:t>–a person   without previous professional </a:t>
            </a:r>
            <a:r>
              <a:rPr dirty="0" sz="1100" spc="-20" b="1">
                <a:latin typeface="Times New Roman"/>
                <a:cs typeface="Times New Roman"/>
              </a:rPr>
              <a:t>training </a:t>
            </a:r>
            <a:r>
              <a:rPr dirty="0" sz="1100" spc="-5" b="1">
                <a:latin typeface="Times New Roman"/>
                <a:cs typeface="Times New Roman"/>
              </a:rPr>
              <a:t>who </a:t>
            </a:r>
            <a:r>
              <a:rPr dirty="0" sz="1100" spc="-10" b="1">
                <a:latin typeface="Times New Roman"/>
                <a:cs typeface="Times New Roman"/>
              </a:rPr>
              <a:t>provides </a:t>
            </a:r>
            <a:r>
              <a:rPr dirty="0" sz="1100" spc="-5" b="1">
                <a:latin typeface="Times New Roman"/>
                <a:cs typeface="Times New Roman"/>
              </a:rPr>
              <a:t>services </a:t>
            </a:r>
            <a:r>
              <a:rPr dirty="0" sz="1100" spc="-25" b="1">
                <a:latin typeface="Times New Roman"/>
                <a:cs typeface="Times New Roman"/>
              </a:rPr>
              <a:t>under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supervision of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10" b="1">
                <a:latin typeface="Times New Roman"/>
                <a:cs typeface="Times New Roman"/>
              </a:rPr>
              <a:t>mental  health professional </a:t>
            </a:r>
            <a:r>
              <a:rPr dirty="0" sz="1100" spc="20" b="1">
                <a:latin typeface="Times New Roman"/>
                <a:cs typeface="Times New Roman"/>
              </a:rPr>
              <a:t>(Heilig </a:t>
            </a:r>
            <a:r>
              <a:rPr dirty="0" sz="1100" b="1">
                <a:latin typeface="Times New Roman"/>
                <a:cs typeface="Times New Roman"/>
              </a:rPr>
              <a:t>et </a:t>
            </a:r>
            <a:r>
              <a:rPr dirty="0" sz="1100" spc="-10" b="1">
                <a:latin typeface="Times New Roman"/>
                <a:cs typeface="Times New Roman"/>
              </a:rPr>
              <a:t>al.,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50" b="1">
                <a:latin typeface="Times New Roman"/>
                <a:cs typeface="Times New Roman"/>
              </a:rPr>
              <a:t>1983</a:t>
            </a:r>
            <a:r>
              <a:rPr dirty="0" sz="1100" spc="-50">
                <a:latin typeface="Times New Roman"/>
                <a:cs typeface="Times New Roman"/>
              </a:rPr>
              <a:t>).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605"/>
              </a:spcBef>
            </a:pPr>
            <a:r>
              <a:rPr dirty="0" sz="1100" spc="-25">
                <a:latin typeface="Times New Roman"/>
                <a:cs typeface="Times New Roman"/>
              </a:rPr>
              <a:t>Although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center,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Los </a:t>
            </a:r>
            <a:r>
              <a:rPr dirty="0" sz="1100" spc="-40">
                <a:latin typeface="Times New Roman"/>
                <a:cs typeface="Times New Roman"/>
              </a:rPr>
              <a:t>Angeles Suicide  </a:t>
            </a:r>
            <a:r>
              <a:rPr dirty="0" sz="1100" spc="-10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Center </a:t>
            </a:r>
            <a:r>
              <a:rPr dirty="0" sz="1100" spc="-25">
                <a:latin typeface="Times New Roman"/>
                <a:cs typeface="Times New Roman"/>
              </a:rPr>
              <a:t>reflects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them. 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initial </a:t>
            </a:r>
            <a:r>
              <a:rPr dirty="0" sz="1100" spc="-15">
                <a:latin typeface="Times New Roman"/>
                <a:cs typeface="Times New Roman"/>
              </a:rPr>
              <a:t>contact,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counselor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5">
                <a:latin typeface="Times New Roman"/>
                <a:cs typeface="Times New Roman"/>
              </a:rPr>
              <a:t>several tasks: </a:t>
            </a:r>
            <a:r>
              <a:rPr dirty="0" sz="1100" spc="-30">
                <a:latin typeface="Times New Roman"/>
                <a:cs typeface="Times New Roman"/>
              </a:rPr>
              <a:t>establishing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relationship,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clarifying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problem, 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potential,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mobilizing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caller's </a:t>
            </a:r>
            <a:r>
              <a:rPr dirty="0" sz="1100" spc="-25">
                <a:latin typeface="Times New Roman"/>
                <a:cs typeface="Times New Roman"/>
              </a:rPr>
              <a:t>resources,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formulating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plan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overcome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crisis.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35833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Effectiveness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Suicide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Prevention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35"/>
              </a:spcBef>
            </a:pPr>
            <a:r>
              <a:rPr dirty="0" sz="1100" spc="30">
                <a:latin typeface="Times New Roman"/>
                <a:cs typeface="Times New Roman"/>
              </a:rPr>
              <a:t>Do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0">
                <a:latin typeface="Times New Roman"/>
                <a:cs typeface="Times New Roman"/>
              </a:rPr>
              <a:t>prevention </a:t>
            </a:r>
            <a:r>
              <a:rPr dirty="0" sz="1100" spc="-15">
                <a:latin typeface="Times New Roman"/>
                <a:cs typeface="Times New Roman"/>
              </a:rPr>
              <a:t>centers </a:t>
            </a:r>
            <a:r>
              <a:rPr dirty="0" sz="1100" spc="-20">
                <a:latin typeface="Times New Roman"/>
                <a:cs typeface="Times New Roman"/>
              </a:rPr>
              <a:t>reduce </a:t>
            </a:r>
            <a:r>
              <a:rPr dirty="0" sz="1100" spc="-10">
                <a:latin typeface="Times New Roman"/>
                <a:cs typeface="Times New Roman"/>
              </a:rPr>
              <a:t>the 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suicides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community?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know.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note,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rates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some studies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reflect  </a:t>
            </a:r>
            <a:r>
              <a:rPr dirty="0" sz="1100" spc="-30">
                <a:latin typeface="Times New Roman"/>
                <a:cs typeface="Times New Roman"/>
              </a:rPr>
              <a:t>society's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investigation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5">
                <a:latin typeface="Times New Roman"/>
                <a:cs typeface="Times New Roman"/>
              </a:rPr>
              <a:t>rates did 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35">
                <a:latin typeface="Times New Roman"/>
                <a:cs typeface="Times New Roman"/>
              </a:rPr>
              <a:t>cities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centers, </a:t>
            </a:r>
            <a:r>
              <a:rPr dirty="0" sz="1100" spc="-25">
                <a:latin typeface="Times New Roman"/>
                <a:cs typeface="Times New Roman"/>
              </a:rPr>
              <a:t>they increased </a:t>
            </a:r>
            <a:r>
              <a:rPr dirty="0" sz="1100" spc="-135" i="1">
                <a:latin typeface="Times New Roman"/>
                <a:cs typeface="Times New Roman"/>
              </a:rPr>
              <a:t>even more </a:t>
            </a:r>
            <a:r>
              <a:rPr dirty="0" sz="1100" spc="-70" i="1">
                <a:latin typeface="Times New Roman"/>
                <a:cs typeface="Times New Roman"/>
              </a:rPr>
              <a:t>in </a:t>
            </a:r>
            <a:r>
              <a:rPr dirty="0" sz="1100" spc="-110" i="1">
                <a:latin typeface="Times New Roman"/>
                <a:cs typeface="Times New Roman"/>
              </a:rPr>
              <a:t>cities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centers.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600"/>
              </a:spcBef>
            </a:pPr>
            <a:r>
              <a:rPr dirty="0" sz="1100" spc="-45" b="1">
                <a:latin typeface="Times New Roman"/>
                <a:cs typeface="Times New Roman"/>
              </a:rPr>
              <a:t>After </a:t>
            </a:r>
            <a:r>
              <a:rPr dirty="0" sz="1100" spc="-25" b="1">
                <a:latin typeface="Times New Roman"/>
                <a:cs typeface="Times New Roman"/>
              </a:rPr>
              <a:t>trying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spc="-20" b="1">
                <a:latin typeface="Times New Roman"/>
                <a:cs typeface="Times New Roman"/>
              </a:rPr>
              <a:t>kill </a:t>
            </a:r>
            <a:r>
              <a:rPr dirty="0" sz="1100" spc="5" b="1">
                <a:latin typeface="Times New Roman"/>
                <a:cs typeface="Times New Roman"/>
              </a:rPr>
              <a:t>themselves, </a:t>
            </a:r>
            <a:r>
              <a:rPr dirty="0" sz="1100" spc="20" b="1">
                <a:latin typeface="Times New Roman"/>
                <a:cs typeface="Times New Roman"/>
              </a:rPr>
              <a:t>some </a:t>
            </a:r>
            <a:r>
              <a:rPr dirty="0" sz="1100" b="1">
                <a:latin typeface="Times New Roman"/>
                <a:cs typeface="Times New Roman"/>
              </a:rPr>
              <a:t>suicidal </a:t>
            </a:r>
            <a:r>
              <a:rPr dirty="0" sz="1100" spc="5" b="1">
                <a:latin typeface="Times New Roman"/>
                <a:cs typeface="Times New Roman"/>
              </a:rPr>
              <a:t>people </a:t>
            </a:r>
            <a:r>
              <a:rPr dirty="0" sz="1100" spc="-10" b="1">
                <a:latin typeface="Times New Roman"/>
                <a:cs typeface="Times New Roman"/>
              </a:rPr>
              <a:t>receive </a:t>
            </a:r>
            <a:r>
              <a:rPr dirty="0" sz="1100" spc="-25" b="1">
                <a:latin typeface="Times New Roman"/>
                <a:cs typeface="Times New Roman"/>
              </a:rPr>
              <a:t>therapy.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goal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to help  the </a:t>
            </a:r>
            <a:r>
              <a:rPr dirty="0" sz="1100" b="1">
                <a:latin typeface="Times New Roman"/>
                <a:cs typeface="Times New Roman"/>
              </a:rPr>
              <a:t>client achieve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5" b="1">
                <a:latin typeface="Times New Roman"/>
                <a:cs typeface="Times New Roman"/>
              </a:rPr>
              <a:t>non-suicidal state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mind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develop </a:t>
            </a:r>
            <a:r>
              <a:rPr dirty="0" sz="1100" spc="-15" b="1">
                <a:latin typeface="Times New Roman"/>
                <a:cs typeface="Times New Roman"/>
              </a:rPr>
              <a:t>more </a:t>
            </a:r>
            <a:r>
              <a:rPr dirty="0" sz="1100" spc="-10" b="1">
                <a:latin typeface="Times New Roman"/>
                <a:cs typeface="Times New Roman"/>
              </a:rPr>
              <a:t>constructive </a:t>
            </a:r>
            <a:r>
              <a:rPr dirty="0" sz="1100" spc="-20" b="1">
                <a:latin typeface="Times New Roman"/>
                <a:cs typeface="Times New Roman"/>
              </a:rPr>
              <a:t>ways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handling  stress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solving </a:t>
            </a:r>
            <a:r>
              <a:rPr dirty="0" sz="1100" spc="-10" b="1">
                <a:latin typeface="Times New Roman"/>
                <a:cs typeface="Times New Roman"/>
              </a:rPr>
              <a:t>problems. </a:t>
            </a:r>
            <a:r>
              <a:rPr dirty="0" sz="1100" spc="-25" b="1">
                <a:latin typeface="Times New Roman"/>
                <a:cs typeface="Times New Roman"/>
              </a:rPr>
              <a:t>Various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5" b="1">
                <a:latin typeface="Times New Roman"/>
                <a:cs typeface="Times New Roman"/>
              </a:rPr>
              <a:t>systems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formats have </a:t>
            </a:r>
            <a:r>
              <a:rPr dirty="0" sz="1100" spc="5" b="1">
                <a:latin typeface="Times New Roman"/>
                <a:cs typeface="Times New Roman"/>
              </a:rPr>
              <a:t>been</a:t>
            </a:r>
            <a:r>
              <a:rPr dirty="0" sz="1100" spc="1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employed.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2600"/>
              </a:lnSpc>
              <a:spcBef>
                <a:spcPts val="615"/>
              </a:spcBef>
            </a:pPr>
            <a:r>
              <a:rPr dirty="0" sz="1100" spc="-5">
                <a:latin typeface="Times New Roman"/>
                <a:cs typeface="Times New Roman"/>
              </a:rPr>
              <a:t>Over the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20">
                <a:latin typeface="Times New Roman"/>
                <a:cs typeface="Times New Roman"/>
              </a:rPr>
              <a:t>thirty </a:t>
            </a:r>
            <a:r>
              <a:rPr dirty="0" sz="1100" spc="-40">
                <a:latin typeface="Times New Roman"/>
                <a:cs typeface="Times New Roman"/>
              </a:rPr>
              <a:t>years, </a:t>
            </a:r>
            <a:r>
              <a:rPr dirty="0" sz="1100" spc="-25">
                <a:latin typeface="Times New Roman"/>
                <a:cs typeface="Times New Roman"/>
              </a:rPr>
              <a:t>emphasis has </a:t>
            </a:r>
            <a:r>
              <a:rPr dirty="0" sz="1100" spc="-15">
                <a:latin typeface="Times New Roman"/>
                <a:cs typeface="Times New Roman"/>
              </a:rPr>
              <a:t>been shifted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30">
                <a:latin typeface="Times New Roman"/>
                <a:cs typeface="Times New Roman"/>
              </a:rPr>
              <a:t>because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last </a:t>
            </a:r>
            <a:r>
              <a:rPr dirty="0" sz="1100" spc="-15">
                <a:latin typeface="Times New Roman"/>
                <a:cs typeface="Times New Roman"/>
              </a:rPr>
              <a:t>opportunity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keep </a:t>
            </a:r>
            <a:r>
              <a:rPr dirty="0" sz="1100" spc="-35">
                <a:latin typeface="Times New Roman"/>
                <a:cs typeface="Times New Roman"/>
              </a:rPr>
              <a:t>many suicidal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alive </a:t>
            </a:r>
            <a:r>
              <a:rPr dirty="0" sz="1100" spc="-25">
                <a:latin typeface="Times New Roman"/>
                <a:cs typeface="Times New Roman"/>
              </a:rPr>
              <a:t>comes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20">
                <a:latin typeface="Times New Roman"/>
                <a:cs typeface="Times New Roman"/>
              </a:rPr>
              <a:t>their first </a:t>
            </a:r>
            <a:r>
              <a:rPr dirty="0" sz="1100" spc="-10">
                <a:latin typeface="Times New Roman"/>
                <a:cs typeface="Times New Roman"/>
              </a:rPr>
              <a:t>attempt. </a:t>
            </a:r>
            <a:r>
              <a:rPr dirty="0" sz="1100" spc="-5" b="1">
                <a:latin typeface="Times New Roman"/>
                <a:cs typeface="Times New Roman"/>
              </a:rPr>
              <a:t>Suicide  </a:t>
            </a:r>
            <a:r>
              <a:rPr dirty="0" sz="1100" spc="-15" b="1">
                <a:latin typeface="Times New Roman"/>
                <a:cs typeface="Times New Roman"/>
              </a:rPr>
              <a:t>prevention </a:t>
            </a:r>
            <a:r>
              <a:rPr dirty="0" sz="1100" spc="-20" b="1">
                <a:latin typeface="Times New Roman"/>
                <a:cs typeface="Times New Roman"/>
              </a:rPr>
              <a:t>programs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20">
                <a:latin typeface="Times New Roman"/>
                <a:cs typeface="Times New Roman"/>
              </a:rPr>
              <a:t>consist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24-hour-a-day </a:t>
            </a:r>
            <a:r>
              <a:rPr dirty="0" sz="1100" spc="5">
                <a:latin typeface="Times New Roman"/>
                <a:cs typeface="Times New Roman"/>
              </a:rPr>
              <a:t>"hot </a:t>
            </a:r>
            <a:r>
              <a:rPr dirty="0" sz="1100" spc="-30">
                <a:latin typeface="Times New Roman"/>
                <a:cs typeface="Times New Roman"/>
              </a:rPr>
              <a:t>lines"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walking </a:t>
            </a:r>
            <a:r>
              <a:rPr dirty="0" sz="1100" spc="-20">
                <a:latin typeface="Times New Roman"/>
                <a:cs typeface="Times New Roman"/>
              </a:rPr>
              <a:t>centres </a:t>
            </a:r>
            <a:r>
              <a:rPr dirty="0" sz="1100" spc="-15">
                <a:latin typeface="Times New Roman"/>
                <a:cs typeface="Times New Roman"/>
              </a:rPr>
              <a:t>operated </a:t>
            </a:r>
            <a:r>
              <a:rPr dirty="0" sz="1100" spc="-40">
                <a:latin typeface="Times New Roman"/>
                <a:cs typeface="Times New Roman"/>
              </a:rPr>
              <a:t>by  </a:t>
            </a:r>
            <a:r>
              <a:rPr dirty="0" sz="1150" spc="-20" b="1" i="1">
                <a:latin typeface="Times New Roman"/>
                <a:cs typeface="Times New Roman"/>
              </a:rPr>
              <a:t>paraprofessionals. </a:t>
            </a:r>
            <a:r>
              <a:rPr dirty="0" sz="1100" spc="-15">
                <a:latin typeface="Times New Roman"/>
                <a:cs typeface="Times New Roman"/>
              </a:rPr>
              <a:t>During their </a:t>
            </a:r>
            <a:r>
              <a:rPr dirty="0" sz="1100" spc="-35">
                <a:latin typeface="Times New Roman"/>
                <a:cs typeface="Times New Roman"/>
              </a:rPr>
              <a:t>initial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someone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35">
                <a:latin typeface="Times New Roman"/>
                <a:cs typeface="Times New Roman"/>
              </a:rPr>
              <a:t>suicidal,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counsellors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establish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relationship,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and </a:t>
            </a:r>
            <a:r>
              <a:rPr dirty="0" sz="1100" spc="-45">
                <a:latin typeface="Times New Roman"/>
                <a:cs typeface="Times New Roman"/>
              </a:rPr>
              <a:t>clarify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20">
                <a:latin typeface="Times New Roman"/>
                <a:cs typeface="Times New Roman"/>
              </a:rPr>
              <a:t>potential,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mobilize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caller's </a:t>
            </a:r>
            <a:r>
              <a:rPr dirty="0" sz="1100" spc="-20">
                <a:latin typeface="Times New Roman"/>
                <a:cs typeface="Times New Roman"/>
              </a:rPr>
              <a:t>resources,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formulate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plan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overcoming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crisis. </a:t>
            </a:r>
            <a:r>
              <a:rPr dirty="0" sz="1100" spc="-20">
                <a:latin typeface="Times New Roman"/>
                <a:cs typeface="Times New Roman"/>
              </a:rPr>
              <a:t>Although such  </a:t>
            </a:r>
            <a:r>
              <a:rPr dirty="0" sz="1150" spc="-15" b="1" i="1">
                <a:latin typeface="Times New Roman"/>
                <a:cs typeface="Times New Roman"/>
              </a:rPr>
              <a:t>crisis </a:t>
            </a:r>
            <a:r>
              <a:rPr dirty="0" sz="1150" spc="-20" b="1" i="1">
                <a:latin typeface="Times New Roman"/>
                <a:cs typeface="Times New Roman"/>
              </a:rPr>
              <a:t>intervention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sufficient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20">
                <a:latin typeface="Times New Roman"/>
                <a:cs typeface="Times New Roman"/>
              </a:rPr>
              <a:t>people, longer-term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needed </a:t>
            </a:r>
            <a:r>
              <a:rPr dirty="0" sz="1100" spc="-5">
                <a:latin typeface="Times New Roman"/>
                <a:cs typeface="Times New Roman"/>
              </a:rPr>
              <a:t>for  up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them. </a:t>
            </a:r>
            <a:r>
              <a:rPr dirty="0" sz="1100" spc="-30">
                <a:latin typeface="Times New Roman"/>
                <a:cs typeface="Times New Roman"/>
              </a:rPr>
              <a:t>Apparently,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5">
                <a:latin typeface="Times New Roman"/>
                <a:cs typeface="Times New Roman"/>
              </a:rPr>
              <a:t>a small </a:t>
            </a:r>
            <a:r>
              <a:rPr dirty="0" sz="1100" spc="-25">
                <a:latin typeface="Times New Roman"/>
                <a:cs typeface="Times New Roman"/>
              </a:rPr>
              <a:t>percentage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suicidal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centres.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595"/>
              </a:spcBef>
            </a:pP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great </a:t>
            </a:r>
            <a:r>
              <a:rPr dirty="0" sz="1100" spc="-35">
                <a:latin typeface="Times New Roman"/>
                <a:cs typeface="Times New Roman"/>
              </a:rPr>
              <a:t>deal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5">
                <a:latin typeface="Times New Roman"/>
                <a:cs typeface="Times New Roman"/>
              </a:rPr>
              <a:t>suicide,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50">
                <a:latin typeface="Times New Roman"/>
                <a:cs typeface="Times New Roman"/>
              </a:rPr>
              <a:t>fully </a:t>
            </a:r>
            <a:r>
              <a:rPr dirty="0" sz="1100" spc="-10">
                <a:latin typeface="Times New Roman"/>
                <a:cs typeface="Times New Roman"/>
              </a:rPr>
              <a:t>comprehend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5">
                <a:latin typeface="Times New Roman"/>
                <a:cs typeface="Times New Roman"/>
              </a:rPr>
              <a:t>kill  </a:t>
            </a:r>
            <a:r>
              <a:rPr dirty="0" sz="1100" spc="-25">
                <a:latin typeface="Times New Roman"/>
                <a:cs typeface="Times New Roman"/>
              </a:rPr>
              <a:t>themselves. </a:t>
            </a:r>
            <a:r>
              <a:rPr dirty="0" sz="1100" spc="-10">
                <a:latin typeface="Times New Roman"/>
                <a:cs typeface="Times New Roman"/>
              </a:rPr>
              <a:t>Furthermore, </a:t>
            </a:r>
            <a:r>
              <a:rPr dirty="0" sz="1100" spc="-25">
                <a:latin typeface="Times New Roman"/>
                <a:cs typeface="Times New Roman"/>
              </a:rPr>
              <a:t>myths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intervention abound, perhaps contributing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tragedies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might otherwise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averted.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6953" y="948947"/>
            <a:ext cx="6210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Times New Roman"/>
                <a:cs typeface="Times New Roman"/>
              </a:rPr>
              <a:t>STRESS</a:t>
            </a:r>
            <a:r>
              <a:rPr dirty="0" sz="1100" spc="-6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790" y="1105921"/>
            <a:ext cx="5864225" cy="805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marL="12700" marR="48895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adjusting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circumstances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threaten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equilibrium.  </a:t>
            </a: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challenging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requires </a:t>
            </a:r>
            <a:r>
              <a:rPr dirty="0" sz="1100" spc="-40">
                <a:latin typeface="Times New Roman"/>
                <a:cs typeface="Times New Roman"/>
              </a:rPr>
              <a:t>physiological,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adaptation.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60" b="1">
                <a:latin typeface="Times New Roman"/>
                <a:cs typeface="Times New Roman"/>
              </a:rPr>
              <a:t>Why </a:t>
            </a:r>
            <a:r>
              <a:rPr dirty="0" sz="1100" spc="-10" b="1">
                <a:latin typeface="Times New Roman"/>
                <a:cs typeface="Times New Roman"/>
              </a:rPr>
              <a:t>study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marL="12700" marR="389255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once </a:t>
            </a:r>
            <a:r>
              <a:rPr dirty="0" sz="1100" spc="-5">
                <a:latin typeface="Times New Roman"/>
                <a:cs typeface="Times New Roman"/>
              </a:rPr>
              <a:t>thought that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contributed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physical diseases,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ulcers, </a:t>
            </a:r>
            <a:r>
              <a:rPr dirty="0" sz="1100" spc="-35">
                <a:latin typeface="Times New Roman"/>
                <a:cs typeface="Times New Roman"/>
              </a:rPr>
              <a:t>migraine  </a:t>
            </a:r>
            <a:r>
              <a:rPr dirty="0" sz="1100" spc="-25">
                <a:latin typeface="Times New Roman"/>
                <a:cs typeface="Times New Roman"/>
              </a:rPr>
              <a:t>headaches,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30">
                <a:latin typeface="Times New Roman"/>
                <a:cs typeface="Times New Roman"/>
              </a:rPr>
              <a:t>(high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pressure), </a:t>
            </a:r>
            <a:r>
              <a:rPr dirty="0" sz="1100" spc="-25">
                <a:latin typeface="Times New Roman"/>
                <a:cs typeface="Times New Roman"/>
              </a:rPr>
              <a:t>asthma,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5" b="1">
                <a:latin typeface="Times New Roman"/>
                <a:cs typeface="Times New Roman"/>
              </a:rPr>
              <a:t>psychosomatic </a:t>
            </a:r>
            <a:r>
              <a:rPr dirty="0" sz="1100" spc="-15" b="1">
                <a:latin typeface="Times New Roman"/>
                <a:cs typeface="Times New Roman"/>
              </a:rPr>
              <a:t>disorders,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term  </a:t>
            </a:r>
            <a:r>
              <a:rPr dirty="0" sz="1100" spc="-30">
                <a:latin typeface="Times New Roman"/>
                <a:cs typeface="Times New Roman"/>
              </a:rPr>
              <a:t>indicating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product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35" i="1">
                <a:latin typeface="Times New Roman"/>
                <a:cs typeface="Times New Roman"/>
              </a:rPr>
              <a:t>psyche </a:t>
            </a:r>
            <a:r>
              <a:rPr dirty="0" sz="1100" spc="-30">
                <a:latin typeface="Times New Roman"/>
                <a:cs typeface="Times New Roman"/>
              </a:rPr>
              <a:t>(mind)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25" i="1">
                <a:latin typeface="Times New Roman"/>
                <a:cs typeface="Times New Roman"/>
              </a:rPr>
              <a:t>soma</a:t>
            </a:r>
            <a:r>
              <a:rPr dirty="0" sz="1100" spc="-35" i="1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(body).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30">
                <a:latin typeface="Times New Roman"/>
                <a:cs typeface="Times New Roman"/>
              </a:rPr>
              <a:t>Today,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5">
                <a:latin typeface="Times New Roman"/>
                <a:cs typeface="Times New Roman"/>
              </a:rPr>
              <a:t>“psychosomatic </a:t>
            </a:r>
            <a:r>
              <a:rPr dirty="0" sz="1100" spc="-15">
                <a:latin typeface="Times New Roman"/>
                <a:cs typeface="Times New Roman"/>
              </a:rPr>
              <a:t>disorder”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old-fashioned.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25" b="1">
                <a:latin typeface="Times New Roman"/>
                <a:cs typeface="Times New Roman"/>
              </a:rPr>
              <a:t>How </a:t>
            </a:r>
            <a:r>
              <a:rPr dirty="0" sz="1100" spc="-5" b="1">
                <a:latin typeface="Times New Roman"/>
                <a:cs typeface="Times New Roman"/>
              </a:rPr>
              <a:t>stress effects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us?</a:t>
            </a:r>
            <a:endParaRPr sz="1100">
              <a:latin typeface="Times New Roman"/>
              <a:cs typeface="Times New Roman"/>
            </a:endParaRPr>
          </a:p>
          <a:p>
            <a:pPr marL="12700" marR="264795">
              <a:lnSpc>
                <a:spcPts val="1240"/>
              </a:lnSpc>
              <a:spcBef>
                <a:spcPts val="65"/>
              </a:spcBef>
            </a:pPr>
            <a:r>
              <a:rPr dirty="0" sz="1100" spc="-45">
                <a:latin typeface="Times New Roman"/>
                <a:cs typeface="Times New Roman"/>
              </a:rPr>
              <a:t>Medical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now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135" i="1">
                <a:latin typeface="Times New Roman"/>
                <a:cs typeface="Times New Roman"/>
              </a:rPr>
              <a:t>every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illness—from colds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AIDS—as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product of the  </a:t>
            </a:r>
            <a:r>
              <a:rPr dirty="0" sz="1100" spc="-20">
                <a:latin typeface="Times New Roman"/>
                <a:cs typeface="Times New Roman"/>
              </a:rPr>
              <a:t>interaction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mind 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8415">
              <a:lnSpc>
                <a:spcPts val="1240"/>
              </a:lnSpc>
            </a:pPr>
            <a:r>
              <a:rPr dirty="0" sz="1100" spc="-25" b="1">
                <a:latin typeface="Times New Roman"/>
                <a:cs typeface="Times New Roman"/>
              </a:rPr>
              <a:t>Behavioral </a:t>
            </a:r>
            <a:r>
              <a:rPr dirty="0" sz="1100" spc="10" b="1">
                <a:latin typeface="Times New Roman"/>
                <a:cs typeface="Times New Roman"/>
              </a:rPr>
              <a:t>medicine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multidisciplinary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40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professionals 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investigate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 spc="-30">
                <a:latin typeface="Times New Roman"/>
                <a:cs typeface="Times New Roman"/>
              </a:rPr>
              <a:t>cause,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0">
                <a:latin typeface="Times New Roman"/>
                <a:cs typeface="Times New Roman"/>
              </a:rPr>
              <a:t>specialize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behavioral medicine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50" spc="-25" b="1" i="1">
                <a:latin typeface="Times New Roman"/>
                <a:cs typeface="Times New Roman"/>
              </a:rPr>
              <a:t>health</a:t>
            </a:r>
            <a:r>
              <a:rPr dirty="0" sz="1150" spc="-5" b="1" i="1">
                <a:latin typeface="Times New Roman"/>
                <a:cs typeface="Times New Roman"/>
              </a:rPr>
              <a:t> psychologists</a:t>
            </a:r>
            <a:r>
              <a:rPr dirty="0" sz="1100" spc="-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marR="101600" indent="-635">
              <a:lnSpc>
                <a:spcPts val="1240"/>
              </a:lnSpc>
              <a:spcBef>
                <a:spcPts val="60"/>
              </a:spcBef>
            </a:pP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55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coping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30">
                <a:latin typeface="Times New Roman"/>
                <a:cs typeface="Times New Roman"/>
              </a:rPr>
              <a:t>aimed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diminishing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burden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stress,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limit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recurrence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b="1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  <a:buFont typeface="Times New Roman"/>
              <a:buAutoNum type="arabicPlain"/>
              <a:tabLst>
                <a:tab pos="14668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works </a:t>
            </a:r>
            <a:r>
              <a:rPr dirty="0" sz="1100" spc="-20">
                <a:latin typeface="Times New Roman"/>
                <a:cs typeface="Times New Roman"/>
              </a:rPr>
              <a:t>at an </a:t>
            </a:r>
            <a:r>
              <a:rPr dirty="0" sz="1100" spc="-25">
                <a:latin typeface="Times New Roman"/>
                <a:cs typeface="Times New Roman"/>
              </a:rPr>
              <a:t>office </a:t>
            </a:r>
            <a:r>
              <a:rPr dirty="0" sz="1100" spc="-5">
                <a:latin typeface="Times New Roman"/>
                <a:cs typeface="Times New Roman"/>
              </a:rPr>
              <a:t>for ten </a:t>
            </a:r>
            <a:r>
              <a:rPr dirty="0" sz="1100" spc="-10">
                <a:latin typeface="Times New Roman"/>
                <a:cs typeface="Times New Roman"/>
              </a:rPr>
              <a:t>hours </a:t>
            </a:r>
            <a:r>
              <a:rPr dirty="0" sz="1100" spc="-45">
                <a:latin typeface="Times New Roman"/>
                <a:cs typeface="Times New Roman"/>
              </a:rPr>
              <a:t>a day,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office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week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35">
                <a:latin typeface="Times New Roman"/>
                <a:cs typeface="Times New Roman"/>
              </a:rPr>
              <a:t>electricity, 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electricity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AC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work. </a:t>
            </a: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end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tired, </a:t>
            </a:r>
            <a:r>
              <a:rPr dirty="0" sz="1100" spc="-25">
                <a:latin typeface="Times New Roman"/>
                <a:cs typeface="Times New Roman"/>
              </a:rPr>
              <a:t>depressed, </a:t>
            </a:r>
            <a:r>
              <a:rPr dirty="0" sz="1100" spc="5">
                <a:latin typeface="Times New Roman"/>
                <a:cs typeface="Times New Roman"/>
              </a:rPr>
              <a:t>hot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irritable.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60"/>
              </a:lnSpc>
              <a:buFont typeface="Times New Roman"/>
              <a:buAutoNum type="arabicPlain"/>
              <a:tabLst>
                <a:tab pos="157480" algn="l"/>
              </a:tabLst>
            </a:pPr>
            <a:r>
              <a:rPr dirty="0" sz="1100" spc="-40">
                <a:latin typeface="Times New Roman"/>
                <a:cs typeface="Times New Roman"/>
              </a:rPr>
              <a:t>Mr. </a:t>
            </a:r>
            <a:r>
              <a:rPr dirty="0" sz="1100" spc="-50">
                <a:latin typeface="Times New Roman"/>
                <a:cs typeface="Times New Roman"/>
              </a:rPr>
              <a:t>x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waiting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30">
                <a:latin typeface="Times New Roman"/>
                <a:cs typeface="Times New Roman"/>
              </a:rPr>
              <a:t>interview,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10">
                <a:latin typeface="Times New Roman"/>
                <a:cs typeface="Times New Roman"/>
              </a:rPr>
              <a:t>hopes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charming </a:t>
            </a:r>
            <a:r>
              <a:rPr dirty="0" sz="1100" spc="-15">
                <a:latin typeface="Times New Roman"/>
                <a:cs typeface="Times New Roman"/>
              </a:rPr>
              <a:t>manners and</a:t>
            </a:r>
            <a:endParaRPr sz="1100">
              <a:latin typeface="Times New Roman"/>
              <a:cs typeface="Times New Roman"/>
            </a:endParaRPr>
          </a:p>
          <a:p>
            <a:pPr marL="12700" marR="17462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30">
                <a:latin typeface="Times New Roman"/>
                <a:cs typeface="Times New Roman"/>
              </a:rPr>
              <a:t>his grades are </a:t>
            </a:r>
            <a:r>
              <a:rPr dirty="0" sz="1100" spc="-35">
                <a:latin typeface="Times New Roman"/>
                <a:cs typeface="Times New Roman"/>
              </a:rPr>
              <a:t>average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">
                <a:latin typeface="Times New Roman"/>
                <a:cs typeface="Times New Roman"/>
              </a:rPr>
              <a:t>mouth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dry,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beats </a:t>
            </a:r>
            <a:r>
              <a:rPr dirty="0" sz="1100" spc="-25">
                <a:latin typeface="Times New Roman"/>
                <a:cs typeface="Times New Roman"/>
              </a:rPr>
              <a:t>faster, </a:t>
            </a:r>
            <a:r>
              <a:rPr dirty="0" sz="1100" spc="-30">
                <a:latin typeface="Times New Roman"/>
                <a:cs typeface="Times New Roman"/>
              </a:rPr>
              <a:t>sweat </a:t>
            </a:r>
            <a:r>
              <a:rPr dirty="0" sz="1100" spc="-25">
                <a:latin typeface="Times New Roman"/>
                <a:cs typeface="Times New Roman"/>
              </a:rPr>
              <a:t>breaks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his  </a:t>
            </a:r>
            <a:r>
              <a:rPr dirty="0" sz="1100" spc="-15">
                <a:latin typeface="Times New Roman"/>
                <a:cs typeface="Times New Roman"/>
              </a:rPr>
              <a:t>forehead.</a:t>
            </a:r>
            <a:endParaRPr sz="1100">
              <a:latin typeface="Times New Roman"/>
              <a:cs typeface="Times New Roman"/>
            </a:endParaRPr>
          </a:p>
          <a:p>
            <a:pPr marL="159385" indent="-147320">
              <a:lnSpc>
                <a:spcPts val="1160"/>
              </a:lnSpc>
              <a:buFont typeface="Times New Roman"/>
              <a:buAutoNum type="arabicPlain" startAt="3"/>
              <a:tabLst>
                <a:tab pos="16002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pain in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10">
                <a:latin typeface="Times New Roman"/>
                <a:cs typeface="Times New Roman"/>
              </a:rPr>
              <a:t>tooth </a:t>
            </a:r>
            <a:r>
              <a:rPr dirty="0" sz="1100" spc="-35">
                <a:latin typeface="Times New Roman"/>
                <a:cs typeface="Times New Roman"/>
              </a:rPr>
              <a:t>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15">
                <a:latin typeface="Times New Roman"/>
                <a:cs typeface="Times New Roman"/>
              </a:rPr>
              <a:t>dentist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5">
                <a:latin typeface="Times New Roman"/>
                <a:cs typeface="Times New Roman"/>
              </a:rPr>
              <a:t>thought of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dental </a:t>
            </a:r>
            <a:r>
              <a:rPr dirty="0" sz="1100" spc="-40">
                <a:latin typeface="Times New Roman"/>
                <a:cs typeface="Times New Roman"/>
              </a:rPr>
              <a:t>clinic </a:t>
            </a:r>
            <a:r>
              <a:rPr dirty="0" sz="1100" spc="-30">
                <a:latin typeface="Times New Roman"/>
                <a:cs typeface="Times New Roman"/>
              </a:rPr>
              <a:t>makes </a:t>
            </a:r>
            <a:r>
              <a:rPr dirty="0" sz="1100" spc="-25">
                <a:latin typeface="Times New Roman"/>
                <a:cs typeface="Times New Roman"/>
              </a:rPr>
              <a:t>me</a:t>
            </a:r>
            <a:endParaRPr sz="1100">
              <a:latin typeface="Times New Roman"/>
              <a:cs typeface="Times New Roman"/>
            </a:endParaRPr>
          </a:p>
          <a:p>
            <a:pPr marL="12700" marR="166370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shiver,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0">
                <a:latin typeface="Times New Roman"/>
                <a:cs typeface="Times New Roman"/>
              </a:rPr>
              <a:t>nervous,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5">
                <a:latin typeface="Times New Roman"/>
                <a:cs typeface="Times New Roman"/>
              </a:rPr>
              <a:t>sweat,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beats faster and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sorts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strange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15">
                <a:latin typeface="Times New Roman"/>
                <a:cs typeface="Times New Roman"/>
              </a:rPr>
              <a:t>stomach.  </a:t>
            </a: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examples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5">
                <a:latin typeface="Times New Roman"/>
                <a:cs typeface="Times New Roman"/>
              </a:rPr>
              <a:t>involve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relationship between people </a:t>
            </a:r>
            <a:r>
              <a:rPr dirty="0" sz="1100" spc="-15">
                <a:latin typeface="Times New Roman"/>
                <a:cs typeface="Times New Roman"/>
              </a:rPr>
              <a:t>and their environments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0" b="1">
                <a:latin typeface="Times New Roman"/>
                <a:cs typeface="Times New Roman"/>
              </a:rPr>
              <a:t>stressors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stress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reactions.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25" b="1">
                <a:latin typeface="Times New Roman"/>
                <a:cs typeface="Times New Roman"/>
              </a:rPr>
              <a:t>Stressors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adjust </a:t>
            </a:r>
            <a:r>
              <a:rPr dirty="0" sz="1100" spc="-40">
                <a:latin typeface="Times New Roman"/>
                <a:cs typeface="Times New Roman"/>
              </a:rPr>
              <a:t>(exam,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35">
                <a:latin typeface="Times New Roman"/>
                <a:cs typeface="Times New Roman"/>
              </a:rPr>
              <a:t>interview, </a:t>
            </a:r>
            <a:r>
              <a:rPr dirty="0" sz="1100" spc="-20">
                <a:latin typeface="Times New Roman"/>
                <a:cs typeface="Times New Roman"/>
              </a:rPr>
              <a:t>an operation). </a:t>
            </a:r>
            <a:r>
              <a:rPr dirty="0" sz="1100" spc="-20" b="1">
                <a:latin typeface="Times New Roman"/>
                <a:cs typeface="Times New Roman"/>
              </a:rPr>
              <a:t>Stress</a:t>
            </a:r>
            <a:endParaRPr sz="1100">
              <a:latin typeface="Times New Roman"/>
              <a:cs typeface="Times New Roman"/>
            </a:endParaRPr>
          </a:p>
          <a:p>
            <a:pPr marL="12700" marR="27114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physiological,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display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(nausea,  </a:t>
            </a:r>
            <a:r>
              <a:rPr dirty="0" sz="1100" spc="-20">
                <a:latin typeface="Times New Roman"/>
                <a:cs typeface="Times New Roman"/>
              </a:rPr>
              <a:t>nervousness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tired).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Major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stressors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pleasant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promotion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responsibility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wedding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12700" marR="16002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stressors.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unpleasant events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fired at </a:t>
            </a:r>
            <a:r>
              <a:rPr dirty="0" sz="1100" spc="-30">
                <a:latin typeface="Times New Roman"/>
                <a:cs typeface="Times New Roman"/>
              </a:rPr>
              <a:t>work, </a:t>
            </a:r>
            <a:r>
              <a:rPr dirty="0" sz="1100" spc="-20">
                <a:latin typeface="Times New Roman"/>
                <a:cs typeface="Times New Roman"/>
              </a:rPr>
              <a:t>retirement, </a:t>
            </a:r>
            <a:r>
              <a:rPr dirty="0" sz="1100" spc="-10">
                <a:latin typeface="Times New Roman"/>
                <a:cs typeface="Times New Roman"/>
              </a:rPr>
              <a:t>death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loved </a:t>
            </a:r>
            <a:r>
              <a:rPr dirty="0" sz="1100" spc="-20">
                <a:latin typeface="Times New Roman"/>
                <a:cs typeface="Times New Roman"/>
              </a:rPr>
              <a:t>one, </a:t>
            </a:r>
            <a:r>
              <a:rPr dirty="0" sz="1100" spc="-25">
                <a:latin typeface="Times New Roman"/>
                <a:cs typeface="Times New Roman"/>
              </a:rPr>
              <a:t>divorce </a:t>
            </a:r>
            <a:r>
              <a:rPr dirty="0" sz="1100" spc="-20">
                <a:latin typeface="Times New Roman"/>
                <a:cs typeface="Times New Roman"/>
              </a:rPr>
              <a:t>etc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15">
                <a:latin typeface="Times New Roman"/>
                <a:cs typeface="Times New Roman"/>
              </a:rPr>
              <a:t>frustration,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10">
                <a:latin typeface="Times New Roman"/>
                <a:cs typeface="Times New Roman"/>
              </a:rPr>
              <a:t>boredom, </a:t>
            </a:r>
            <a:r>
              <a:rPr dirty="0" sz="1100" spc="-25">
                <a:latin typeface="Times New Roman"/>
                <a:cs typeface="Times New Roman"/>
              </a:rPr>
              <a:t>trauma, conflict,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30" b="1">
                <a:latin typeface="Times New Roman"/>
                <a:cs typeface="Times New Roman"/>
              </a:rPr>
              <a:t>How </a:t>
            </a:r>
            <a:r>
              <a:rPr dirty="0" sz="1100" spc="10" b="1">
                <a:latin typeface="Times New Roman"/>
                <a:cs typeface="Times New Roman"/>
              </a:rPr>
              <a:t>do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10" b="1">
                <a:latin typeface="Times New Roman"/>
                <a:cs typeface="Times New Roman"/>
              </a:rPr>
              <a:t>measure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like</a:t>
            </a:r>
            <a:endParaRPr sz="1100">
              <a:latin typeface="Times New Roman"/>
              <a:cs typeface="Times New Roman"/>
            </a:endParaRPr>
          </a:p>
          <a:p>
            <a:pPr marL="222885" marR="2761615" indent="-635">
              <a:lnSpc>
                <a:spcPts val="1240"/>
              </a:lnSpc>
              <a:spcBef>
                <a:spcPts val="65"/>
              </a:spcBef>
            </a:pPr>
            <a:r>
              <a:rPr dirty="0" sz="1100" spc="-60" b="1">
                <a:latin typeface="Times New Roman"/>
                <a:cs typeface="Times New Roman"/>
              </a:rPr>
              <a:t>1-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Social Readjustment Rating Scale </a:t>
            </a:r>
            <a:r>
              <a:rPr dirty="0" sz="1100" spc="-20" b="1">
                <a:latin typeface="Times New Roman"/>
                <a:cs typeface="Times New Roman"/>
              </a:rPr>
              <a:t>(SRRS)  2-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Daily </a:t>
            </a:r>
            <a:r>
              <a:rPr dirty="0" sz="1100" spc="20" b="1">
                <a:latin typeface="Times New Roman"/>
                <a:cs typeface="Times New Roman"/>
              </a:rPr>
              <a:t>Hassles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Uplifts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Scale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Thomas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Holmes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Richard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Rahe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65">
                <a:latin typeface="Times New Roman"/>
                <a:cs typeface="Times New Roman"/>
              </a:rPr>
              <a:t>SRRS,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wide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range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change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stressors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43</a:t>
            </a:r>
            <a:endParaRPr sz="1100">
              <a:latin typeface="Times New Roman"/>
              <a:cs typeface="Times New Roman"/>
            </a:endParaRPr>
          </a:p>
          <a:p>
            <a:pPr marL="12700" marR="111760">
              <a:lnSpc>
                <a:spcPct val="937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70">
                <a:latin typeface="Times New Roman"/>
                <a:cs typeface="Times New Roman"/>
              </a:rPr>
              <a:t>SRRS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1967.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43 </a:t>
            </a:r>
            <a:r>
              <a:rPr dirty="0" sz="1100" spc="-15">
                <a:latin typeface="Times New Roman"/>
                <a:cs typeface="Times New Roman"/>
              </a:rPr>
              <a:t>stressors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 b="1">
                <a:latin typeface="Times New Roman"/>
                <a:cs typeface="Times New Roman"/>
              </a:rPr>
              <a:t>life </a:t>
            </a:r>
            <a:r>
              <a:rPr dirty="0" sz="1100" spc="10" b="1">
                <a:latin typeface="Times New Roman"/>
                <a:cs typeface="Times New Roman"/>
              </a:rPr>
              <a:t>change  </a:t>
            </a:r>
            <a:r>
              <a:rPr dirty="0" sz="1100" spc="-5" b="1">
                <a:latin typeface="Times New Roman"/>
                <a:cs typeface="Times New Roman"/>
              </a:rPr>
              <a:t>units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15">
                <a:latin typeface="Times New Roman"/>
                <a:cs typeface="Times New Roman"/>
              </a:rPr>
              <a:t>and demand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adjustments,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15">
                <a:latin typeface="Times New Roman"/>
                <a:cs typeface="Times New Roman"/>
              </a:rPr>
              <a:t>stressors introduce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40">
                <a:latin typeface="Times New Roman"/>
                <a:cs typeface="Times New Roman"/>
              </a:rPr>
              <a:t>individual’s life.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daily </a:t>
            </a:r>
            <a:r>
              <a:rPr dirty="0" sz="1100" spc="-30">
                <a:latin typeface="Times New Roman"/>
                <a:cs typeface="Times New Roman"/>
              </a:rPr>
              <a:t>hassles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uplifts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respondent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which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30">
                <a:latin typeface="Times New Roman"/>
                <a:cs typeface="Times New Roman"/>
              </a:rPr>
              <a:t>items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experienced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>
                <a:latin typeface="Times New Roman"/>
                <a:cs typeface="Times New Roman"/>
              </a:rPr>
              <a:t>month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three point </a:t>
            </a:r>
            <a:r>
              <a:rPr dirty="0" sz="1100" spc="-40">
                <a:latin typeface="Times New Roman"/>
                <a:cs typeface="Times New Roman"/>
              </a:rPr>
              <a:t>scale. </a:t>
            </a:r>
            <a:r>
              <a:rPr dirty="0" sz="1100" spc="-30">
                <a:latin typeface="Times New Roman"/>
                <a:cs typeface="Times New Roman"/>
              </a:rPr>
              <a:t>Hassles </a:t>
            </a:r>
            <a:r>
              <a:rPr dirty="0" sz="1100" spc="-25">
                <a:latin typeface="Times New Roman"/>
                <a:cs typeface="Times New Roman"/>
              </a:rPr>
              <a:t>include  </a:t>
            </a:r>
            <a:r>
              <a:rPr dirty="0" sz="1100" spc="-35">
                <a:latin typeface="Times New Roman"/>
                <a:cs typeface="Times New Roman"/>
              </a:rPr>
              <a:t>losing </a:t>
            </a:r>
            <a:r>
              <a:rPr dirty="0" sz="1100" spc="-25">
                <a:latin typeface="Times New Roman"/>
                <a:cs typeface="Times New Roman"/>
              </a:rPr>
              <a:t>things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getting late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work. </a:t>
            </a:r>
            <a:r>
              <a:rPr dirty="0" sz="1100" spc="-25">
                <a:latin typeface="Times New Roman"/>
                <a:cs typeface="Times New Roman"/>
              </a:rPr>
              <a:t>Uplifts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40">
                <a:latin typeface="Times New Roman"/>
                <a:cs typeface="Times New Roman"/>
              </a:rPr>
              <a:t>saving </a:t>
            </a:r>
            <a:r>
              <a:rPr dirty="0" sz="1100" spc="-30">
                <a:latin typeface="Times New Roman"/>
                <a:cs typeface="Times New Roman"/>
              </a:rPr>
              <a:t>money, eating </a:t>
            </a:r>
            <a:r>
              <a:rPr dirty="0" sz="1100" spc="-10">
                <a:latin typeface="Times New Roman"/>
                <a:cs typeface="Times New Roman"/>
              </a:rPr>
              <a:t>out, </a:t>
            </a:r>
            <a:r>
              <a:rPr dirty="0" sz="1100" spc="-40">
                <a:latin typeface="Times New Roman"/>
                <a:cs typeface="Times New Roman"/>
              </a:rPr>
              <a:t>relaxing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present.</a:t>
            </a:r>
            <a:endParaRPr sz="1100">
              <a:latin typeface="Times New Roman"/>
              <a:cs typeface="Times New Roman"/>
            </a:endParaRPr>
          </a:p>
          <a:p>
            <a:pPr marL="292735" marR="2533650" indent="-280670">
              <a:lnSpc>
                <a:spcPts val="1240"/>
              </a:lnSpc>
              <a:spcBef>
                <a:spcPts val="30"/>
              </a:spcBef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continue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debate whether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best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30">
                <a:latin typeface="Times New Roman"/>
                <a:cs typeface="Times New Roman"/>
              </a:rPr>
              <a:t>1- 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Life </a:t>
            </a:r>
            <a:r>
              <a:rPr dirty="0" sz="1100" spc="-5">
                <a:latin typeface="Times New Roman"/>
                <a:cs typeface="Times New Roman"/>
              </a:rPr>
              <a:t>Event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itself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8" y="425449"/>
            <a:ext cx="5867400" cy="871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292735">
              <a:lnSpc>
                <a:spcPts val="128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2- Stress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95">
                <a:latin typeface="Times New Roman"/>
                <a:cs typeface="Times New Roman"/>
              </a:rPr>
              <a:t>A</a:t>
            </a:r>
            <a:r>
              <a:rPr dirty="0" sz="1100" spc="-95" i="1">
                <a:latin typeface="Times New Roman"/>
                <a:cs typeface="Times New Roman"/>
              </a:rPr>
              <a:t>ppraisal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Life </a:t>
            </a:r>
            <a:r>
              <a:rPr dirty="0" sz="1100" spc="-10">
                <a:latin typeface="Times New Roman"/>
                <a:cs typeface="Times New Roman"/>
              </a:rPr>
              <a:t>Events,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25">
                <a:latin typeface="Times New Roman"/>
                <a:cs typeface="Times New Roman"/>
              </a:rPr>
              <a:t>plus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.</a:t>
            </a:r>
            <a:r>
              <a:rPr dirty="0" sz="1100" spc="-55" b="1">
                <a:latin typeface="Times New Roman"/>
                <a:cs typeface="Times New Roman"/>
              </a:rPr>
              <a:t>1- </a:t>
            </a:r>
            <a:r>
              <a:rPr dirty="0" sz="1100" spc="-25" b="1">
                <a:latin typeface="Times New Roman"/>
                <a:cs typeface="Times New Roman"/>
              </a:rPr>
              <a:t>Stress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15" b="1">
                <a:latin typeface="Times New Roman"/>
                <a:cs typeface="Times New Roman"/>
              </a:rPr>
              <a:t>Life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Event</a:t>
            </a:r>
            <a:endParaRPr sz="1100">
              <a:latin typeface="Times New Roman"/>
              <a:cs typeface="Times New Roman"/>
            </a:endParaRPr>
          </a:p>
          <a:p>
            <a:pPr marL="12700" marR="121285">
              <a:lnSpc>
                <a:spcPct val="937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Researchers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life </a:t>
            </a:r>
            <a:r>
              <a:rPr dirty="0" sz="1100" spc="-20">
                <a:latin typeface="Times New Roman"/>
                <a:cs typeface="Times New Roman"/>
              </a:rPr>
              <a:t>event—a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-25">
                <a:latin typeface="Times New Roman"/>
                <a:cs typeface="Times New Roman"/>
              </a:rPr>
              <a:t>circumstance </a:t>
            </a:r>
            <a:r>
              <a:rPr dirty="0" sz="1100" spc="-35">
                <a:latin typeface="Times New Roman"/>
                <a:cs typeface="Times New Roman"/>
              </a:rPr>
              <a:t>regardless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individual’s 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it.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15">
                <a:latin typeface="Times New Roman"/>
                <a:cs typeface="Times New Roman"/>
              </a:rPr>
              <a:t>Holmes and </a:t>
            </a:r>
            <a:r>
              <a:rPr dirty="0" sz="1100" spc="-50">
                <a:latin typeface="Times New Roman"/>
                <a:cs typeface="Times New Roman"/>
              </a:rPr>
              <a:t>Rahe’s Social </a:t>
            </a:r>
            <a:r>
              <a:rPr dirty="0" sz="1100" spc="-25">
                <a:latin typeface="Times New Roman"/>
                <a:cs typeface="Times New Roman"/>
              </a:rPr>
              <a:t>Readjustment </a:t>
            </a:r>
            <a:r>
              <a:rPr dirty="0" sz="1100" spc="-35">
                <a:latin typeface="Times New Roman"/>
                <a:cs typeface="Times New Roman"/>
              </a:rPr>
              <a:t>Rating </a:t>
            </a:r>
            <a:r>
              <a:rPr dirty="0" sz="1100" spc="-55">
                <a:latin typeface="Times New Roman"/>
                <a:cs typeface="Times New Roman"/>
              </a:rPr>
              <a:t>Scale </a:t>
            </a:r>
            <a:r>
              <a:rPr dirty="0" sz="1100" spc="-65">
                <a:latin typeface="Times New Roman"/>
                <a:cs typeface="Times New Roman"/>
              </a:rPr>
              <a:t>(SRRS)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-20">
                <a:latin typeface="Times New Roman"/>
                <a:cs typeface="Times New Roman"/>
              </a:rPr>
              <a:t>stress  </a:t>
            </a:r>
            <a:r>
              <a:rPr dirty="0" sz="1100" spc="-35">
                <a:latin typeface="Times New Roman"/>
                <a:cs typeface="Times New Roman"/>
              </a:rPr>
              <a:t>values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judgments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large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30">
                <a:latin typeface="Times New Roman"/>
                <a:cs typeface="Times New Roman"/>
              </a:rPr>
              <a:t>adults.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SRRS </a:t>
            </a:r>
            <a:r>
              <a:rPr dirty="0" sz="1100" spc="-45">
                <a:latin typeface="Times New Roman"/>
                <a:cs typeface="Times New Roman"/>
              </a:rPr>
              <a:t>views </a:t>
            </a:r>
            <a:r>
              <a:rPr dirty="0" sz="1100" spc="-15">
                <a:latin typeface="Times New Roman"/>
                <a:cs typeface="Times New Roman"/>
              </a:rPr>
              <a:t>stressors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produce more </a:t>
            </a:r>
            <a:r>
              <a:rPr dirty="0" sz="1100" spc="-90" i="1">
                <a:latin typeface="Times New Roman"/>
                <a:cs typeface="Times New Roman"/>
              </a:rPr>
              <a:t>life </a:t>
            </a:r>
            <a:r>
              <a:rPr dirty="0" sz="1100" spc="-140" i="1">
                <a:latin typeface="Times New Roman"/>
                <a:cs typeface="Times New Roman"/>
              </a:rPr>
              <a:t>change </a:t>
            </a:r>
            <a:r>
              <a:rPr dirty="0" sz="1100" spc="-75" i="1">
                <a:latin typeface="Times New Roman"/>
                <a:cs typeface="Times New Roman"/>
              </a:rPr>
              <a:t>units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causing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-30">
                <a:latin typeface="Times New Roman"/>
                <a:cs typeface="Times New Roman"/>
              </a:rPr>
              <a:t>Researchers consistently </a:t>
            </a:r>
            <a:r>
              <a:rPr dirty="0" sz="1100" spc="-35">
                <a:latin typeface="Times New Roman"/>
                <a:cs typeface="Times New Roman"/>
              </a:rPr>
              <a:t>link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ratings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70">
                <a:latin typeface="Times New Roman"/>
                <a:cs typeface="Times New Roman"/>
              </a:rPr>
              <a:t>SRRS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10">
                <a:latin typeface="Times New Roman"/>
                <a:cs typeface="Times New Roman"/>
              </a:rPr>
              <a:t>instruments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illnesses.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5">
                <a:latin typeface="Times New Roman"/>
                <a:cs typeface="Times New Roman"/>
              </a:rPr>
              <a:t>stressor does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30">
                <a:latin typeface="Times New Roman"/>
                <a:cs typeface="Times New Roman"/>
              </a:rPr>
              <a:t>meanings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variability,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experts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25">
                <a:latin typeface="Times New Roman"/>
                <a:cs typeface="Times New Roman"/>
              </a:rPr>
              <a:t>plus each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2- Stress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30" b="1">
                <a:latin typeface="Times New Roman"/>
                <a:cs typeface="Times New Roman"/>
              </a:rPr>
              <a:t>Appraisal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Life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Events</a:t>
            </a:r>
            <a:endParaRPr sz="1100">
              <a:latin typeface="Times New Roman"/>
              <a:cs typeface="Times New Roman"/>
            </a:endParaRPr>
          </a:p>
          <a:p>
            <a:pPr marL="12700" marR="89535">
              <a:lnSpc>
                <a:spcPct val="93800"/>
              </a:lnSpc>
              <a:spcBef>
                <a:spcPts val="40"/>
              </a:spcBef>
              <a:buAutoNum type="romanLcPeriod"/>
              <a:tabLst>
                <a:tab pos="123825" algn="l"/>
              </a:tabLst>
            </a:pPr>
            <a:r>
              <a:rPr dirty="0" sz="1100" spc="-25">
                <a:latin typeface="Times New Roman"/>
                <a:cs typeface="Times New Roman"/>
              </a:rPr>
              <a:t>Richard </a:t>
            </a:r>
            <a:r>
              <a:rPr dirty="0" sz="1100" spc="-30">
                <a:latin typeface="Times New Roman"/>
                <a:cs typeface="Times New Roman"/>
              </a:rPr>
              <a:t>Lazarus </a:t>
            </a:r>
            <a:r>
              <a:rPr dirty="0" sz="1100" spc="-20">
                <a:latin typeface="Times New Roman"/>
                <a:cs typeface="Times New Roman"/>
              </a:rPr>
              <a:t>defined stress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25" b="1">
                <a:latin typeface="Times New Roman"/>
                <a:cs typeface="Times New Roman"/>
              </a:rPr>
              <a:t>appraisal </a:t>
            </a:r>
            <a:r>
              <a:rPr dirty="0" sz="1100" spc="-5" b="1">
                <a:latin typeface="Times New Roman"/>
                <a:cs typeface="Times New Roman"/>
              </a:rPr>
              <a:t>(perception)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5" b="1">
                <a:latin typeface="Times New Roman"/>
                <a:cs typeface="Times New Roman"/>
              </a:rPr>
              <a:t>challenging </a:t>
            </a:r>
            <a:r>
              <a:rPr dirty="0" sz="1100" spc="-10" b="1">
                <a:latin typeface="Times New Roman"/>
                <a:cs typeface="Times New Roman"/>
              </a:rPr>
              <a:t>life </a:t>
            </a:r>
            <a:r>
              <a:rPr dirty="0" sz="1100" spc="-15" b="1">
                <a:latin typeface="Times New Roman"/>
                <a:cs typeface="Times New Roman"/>
              </a:rPr>
              <a:t>event</a:t>
            </a:r>
            <a:r>
              <a:rPr dirty="0" sz="1100" spc="-15">
                <a:latin typeface="Times New Roman"/>
                <a:cs typeface="Times New Roman"/>
              </a:rPr>
              <a:t>. 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40" b="1">
                <a:latin typeface="Times New Roman"/>
                <a:cs typeface="Times New Roman"/>
              </a:rPr>
              <a:t>primary </a:t>
            </a:r>
            <a:r>
              <a:rPr dirty="0" sz="1100" spc="-25" b="1">
                <a:latin typeface="Times New Roman"/>
                <a:cs typeface="Times New Roman"/>
              </a:rPr>
              <a:t>appraisal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 b="1">
                <a:latin typeface="Times New Roman"/>
                <a:cs typeface="Times New Roman"/>
              </a:rPr>
              <a:t>your </a:t>
            </a:r>
            <a:r>
              <a:rPr dirty="0" sz="1100" spc="10" b="1">
                <a:latin typeface="Times New Roman"/>
                <a:cs typeface="Times New Roman"/>
              </a:rPr>
              <a:t>assessment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challenge, </a:t>
            </a:r>
            <a:r>
              <a:rPr dirty="0" sz="1100" spc="-10">
                <a:latin typeface="Times New Roman"/>
                <a:cs typeface="Times New Roman"/>
              </a:rPr>
              <a:t>threat,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harm </a:t>
            </a:r>
            <a:r>
              <a:rPr dirty="0" sz="1100" spc="-10">
                <a:latin typeface="Times New Roman"/>
                <a:cs typeface="Times New Roman"/>
              </a:rPr>
              <a:t>posed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event. 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0" b="1">
                <a:latin typeface="Times New Roman"/>
                <a:cs typeface="Times New Roman"/>
              </a:rPr>
              <a:t>secondary </a:t>
            </a:r>
            <a:r>
              <a:rPr dirty="0" sz="1100" spc="-25" b="1">
                <a:latin typeface="Times New Roman"/>
                <a:cs typeface="Times New Roman"/>
              </a:rPr>
              <a:t>appraisal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 b="1">
                <a:latin typeface="Times New Roman"/>
                <a:cs typeface="Times New Roman"/>
              </a:rPr>
              <a:t>your </a:t>
            </a:r>
            <a:r>
              <a:rPr dirty="0" sz="1100" spc="10" b="1">
                <a:latin typeface="Times New Roman"/>
                <a:cs typeface="Times New Roman"/>
              </a:rPr>
              <a:t>assessment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resources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event. 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appraisal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approach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recognizes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stressful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different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12700" marR="106680">
              <a:lnSpc>
                <a:spcPts val="1240"/>
              </a:lnSpc>
              <a:spcBef>
                <a:spcPts val="25"/>
              </a:spcBef>
              <a:buAutoNum type="romanLcPeriod"/>
              <a:tabLst>
                <a:tab pos="15557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renowned </a:t>
            </a:r>
            <a:r>
              <a:rPr dirty="0" sz="1100" spc="-30">
                <a:latin typeface="Times New Roman"/>
                <a:cs typeface="Times New Roman"/>
              </a:rPr>
              <a:t>American physiologist </a:t>
            </a:r>
            <a:r>
              <a:rPr dirty="0" sz="1100" spc="-35">
                <a:latin typeface="Times New Roman"/>
                <a:cs typeface="Times New Roman"/>
              </a:rPr>
              <a:t>Walter </a:t>
            </a:r>
            <a:r>
              <a:rPr dirty="0" sz="1100" spc="-15">
                <a:latin typeface="Times New Roman"/>
                <a:cs typeface="Times New Roman"/>
              </a:rPr>
              <a:t>Cannon,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foremost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researchers,  </a:t>
            </a:r>
            <a:r>
              <a:rPr dirty="0" sz="1100" spc="-25">
                <a:latin typeface="Times New Roman"/>
                <a:cs typeface="Times New Roman"/>
              </a:rPr>
              <a:t>recognized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adaptive, evolutionary </a:t>
            </a:r>
            <a:r>
              <a:rPr dirty="0" sz="1100" spc="-20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-10">
                <a:latin typeface="Times New Roman"/>
                <a:cs typeface="Times New Roman"/>
              </a:rPr>
              <a:t>Cannon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activation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 b="1">
                <a:latin typeface="Times New Roman"/>
                <a:cs typeface="Times New Roman"/>
              </a:rPr>
              <a:t>fight  </a:t>
            </a:r>
            <a:r>
              <a:rPr dirty="0" sz="1100" spc="-50" b="1">
                <a:latin typeface="Times New Roman"/>
                <a:cs typeface="Times New Roman"/>
              </a:rPr>
              <a:t>or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flight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response.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fight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flight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response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obvious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survival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value.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Cannon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observed,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however,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fight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0" i="1">
                <a:latin typeface="Times New Roman"/>
                <a:cs typeface="Times New Roman"/>
              </a:rPr>
              <a:t>maladaptive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modern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reprimanded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5">
                <a:latin typeface="Times New Roman"/>
                <a:cs typeface="Times New Roman"/>
              </a:rPr>
              <a:t>boss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giving a </a:t>
            </a:r>
            <a:r>
              <a:rPr dirty="0" sz="1100" spc="-15">
                <a:latin typeface="Times New Roman"/>
                <a:cs typeface="Times New Roman"/>
              </a:rPr>
              <a:t>speech before </a:t>
            </a:r>
            <a:r>
              <a:rPr dirty="0" sz="1100" spc="-45">
                <a:latin typeface="Times New Roman"/>
                <a:cs typeface="Times New Roman"/>
              </a:rPr>
              <a:t>a large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audience.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Psychophysiological </a:t>
            </a:r>
            <a:r>
              <a:rPr dirty="0" sz="1100" spc="10" b="1">
                <a:latin typeface="Times New Roman"/>
                <a:cs typeface="Times New Roman"/>
              </a:rPr>
              <a:t>Responses </a:t>
            </a:r>
            <a:r>
              <a:rPr dirty="0" sz="1100" spc="-5" b="1">
                <a:latin typeface="Times New Roman"/>
                <a:cs typeface="Times New Roman"/>
              </a:rPr>
              <a:t>to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</a:t>
            </a:r>
            <a:endParaRPr sz="1100">
              <a:latin typeface="Times New Roman"/>
              <a:cs typeface="Times New Roman"/>
            </a:endParaRPr>
          </a:p>
          <a:p>
            <a:pPr marL="12700" marR="9525" indent="-635">
              <a:lnSpc>
                <a:spcPct val="93700"/>
              </a:lnSpc>
              <a:spcBef>
                <a:spcPts val="45"/>
              </a:spcBef>
            </a:pPr>
            <a:r>
              <a:rPr dirty="0" sz="1100" spc="-40">
                <a:latin typeface="Times New Roman"/>
                <a:cs typeface="Times New Roman"/>
              </a:rPr>
              <a:t>Physiologically,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fight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30">
                <a:latin typeface="Times New Roman"/>
                <a:cs typeface="Times New Roman"/>
              </a:rPr>
              <a:t>activates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10" i="1">
                <a:latin typeface="Times New Roman"/>
                <a:cs typeface="Times New Roman"/>
              </a:rPr>
              <a:t>sympathetic </a:t>
            </a:r>
            <a:r>
              <a:rPr dirty="0" sz="1100" spc="-120" i="1">
                <a:latin typeface="Times New Roman"/>
                <a:cs typeface="Times New Roman"/>
              </a:rPr>
              <a:t>nervous </a:t>
            </a:r>
            <a:r>
              <a:rPr dirty="0" sz="1100" spc="-114" i="1">
                <a:latin typeface="Times New Roman"/>
                <a:cs typeface="Times New Roman"/>
              </a:rPr>
              <a:t>system: </a:t>
            </a:r>
            <a:r>
              <a:rPr dirty="0" sz="1100" spc="-20">
                <a:latin typeface="Times New Roman"/>
                <a:cs typeface="Times New Roman"/>
              </a:rPr>
              <a:t>Your </a:t>
            </a:r>
            <a:r>
              <a:rPr dirty="0" sz="1100" spc="-15">
                <a:latin typeface="Times New Roman"/>
                <a:cs typeface="Times New Roman"/>
              </a:rPr>
              <a:t>heart and </a:t>
            </a:r>
            <a:r>
              <a:rPr dirty="0" sz="1100" spc="-20">
                <a:latin typeface="Times New Roman"/>
                <a:cs typeface="Times New Roman"/>
              </a:rPr>
              <a:t>respiration  </a:t>
            </a:r>
            <a:r>
              <a:rPr dirty="0" sz="1100" spc="-25">
                <a:latin typeface="Times New Roman"/>
                <a:cs typeface="Times New Roman"/>
              </a:rPr>
              <a:t>rates </a:t>
            </a:r>
            <a:r>
              <a:rPr dirty="0" sz="1100" spc="-30">
                <a:latin typeface="Times New Roman"/>
                <a:cs typeface="Times New Roman"/>
              </a:rPr>
              <a:t>increase, </a:t>
            </a:r>
            <a:r>
              <a:rPr dirty="0" sz="1100" spc="-5">
                <a:latin typeface="Times New Roman"/>
                <a:cs typeface="Times New Roman"/>
              </a:rPr>
              <a:t>blood </a:t>
            </a:r>
            <a:r>
              <a:rPr dirty="0" sz="1100" spc="-15">
                <a:latin typeface="Times New Roman"/>
                <a:cs typeface="Times New Roman"/>
              </a:rPr>
              <a:t>pressure </a:t>
            </a:r>
            <a:r>
              <a:rPr dirty="0" sz="1100" spc="-35">
                <a:latin typeface="Times New Roman"/>
                <a:cs typeface="Times New Roman"/>
              </a:rPr>
              <a:t>rises,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0">
                <a:latin typeface="Times New Roman"/>
                <a:cs typeface="Times New Roman"/>
              </a:rPr>
              <a:t>pupils dilate,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30">
                <a:latin typeface="Times New Roman"/>
                <a:cs typeface="Times New Roman"/>
              </a:rPr>
              <a:t>sugar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35">
                <a:latin typeface="Times New Roman"/>
                <a:cs typeface="Times New Roman"/>
              </a:rPr>
              <a:t>elevate,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30">
                <a:latin typeface="Times New Roman"/>
                <a:cs typeface="Times New Roman"/>
              </a:rPr>
              <a:t>flow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redirected in </a:t>
            </a:r>
            <a:r>
              <a:rPr dirty="0" sz="1100" spc="-15">
                <a:latin typeface="Times New Roman"/>
                <a:cs typeface="Times New Roman"/>
              </a:rPr>
              <a:t>preparation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muscular </a:t>
            </a:r>
            <a:r>
              <a:rPr dirty="0" sz="1100" spc="-40">
                <a:latin typeface="Times New Roman"/>
                <a:cs typeface="Times New Roman"/>
              </a:rPr>
              <a:t>activity.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perceived </a:t>
            </a:r>
            <a:r>
              <a:rPr dirty="0" sz="1100" spc="-10">
                <a:latin typeface="Times New Roman"/>
                <a:cs typeface="Times New Roman"/>
              </a:rPr>
              <a:t>threat </a:t>
            </a:r>
            <a:r>
              <a:rPr dirty="0" sz="1100" spc="-30">
                <a:latin typeface="Times New Roman"/>
                <a:cs typeface="Times New Roman"/>
              </a:rPr>
              <a:t>registers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cortex,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signals</a:t>
            </a:r>
            <a:r>
              <a:rPr dirty="0" sz="1100" spc="-40" i="1">
                <a:latin typeface="Times New Roman"/>
                <a:cs typeface="Times New Roman"/>
              </a:rPr>
              <a:t>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activating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stress response, </a:t>
            </a:r>
            <a:r>
              <a:rPr dirty="0" sz="1100" spc="-25">
                <a:latin typeface="Times New Roman"/>
                <a:cs typeface="Times New Roman"/>
              </a:rPr>
              <a:t>which in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-25">
                <a:latin typeface="Times New Roman"/>
                <a:cs typeface="Times New Roman"/>
              </a:rPr>
              <a:t>secretes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hormone  that </a:t>
            </a:r>
            <a:r>
              <a:rPr dirty="0" sz="1100" spc="-30">
                <a:latin typeface="Times New Roman"/>
                <a:cs typeface="Times New Roman"/>
              </a:rPr>
              <a:t>stimulates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brainstem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activate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sympathetic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sympathetic  </a:t>
            </a:r>
            <a:r>
              <a:rPr dirty="0" sz="1100" spc="-30">
                <a:latin typeface="Times New Roman"/>
                <a:cs typeface="Times New Roman"/>
              </a:rPr>
              <a:t>arousal,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10" i="1">
                <a:latin typeface="Times New Roman"/>
                <a:cs typeface="Times New Roman"/>
              </a:rPr>
              <a:t>adrenal glands </a:t>
            </a:r>
            <a:r>
              <a:rPr dirty="0" sz="1100" spc="-35">
                <a:latin typeface="Times New Roman"/>
                <a:cs typeface="Times New Roman"/>
              </a:rPr>
              <a:t>release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55">
                <a:latin typeface="Times New Roman"/>
                <a:cs typeface="Times New Roman"/>
              </a:rPr>
              <a:t>key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hormones.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9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50" spc="-25" b="1" i="1">
                <a:latin typeface="Times New Roman"/>
                <a:cs typeface="Times New Roman"/>
              </a:rPr>
              <a:t>adrenaline</a:t>
            </a:r>
            <a:r>
              <a:rPr dirty="0" sz="1100" spc="-25">
                <a:latin typeface="Times New Roman"/>
                <a:cs typeface="Times New Roman"/>
              </a:rPr>
              <a:t>, which </a:t>
            </a:r>
            <a:r>
              <a:rPr dirty="0" sz="1100" spc="-30">
                <a:latin typeface="Times New Roman"/>
                <a:cs typeface="Times New Roman"/>
              </a:rPr>
              <a:t>activates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sympathetic </a:t>
            </a:r>
            <a:r>
              <a:rPr dirty="0" sz="1100" spc="-20">
                <a:latin typeface="Times New Roman"/>
                <a:cs typeface="Times New Roman"/>
              </a:rPr>
              <a:t>nervous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lvl="1" marL="469900" marR="86360" indent="-228600">
              <a:lnSpc>
                <a:spcPts val="1240"/>
              </a:lnSpc>
              <a:spcBef>
                <a:spcPts val="13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-30">
                <a:latin typeface="Times New Roman"/>
                <a:cs typeface="Times New Roman"/>
              </a:rPr>
              <a:t>adrenal </a:t>
            </a:r>
            <a:r>
              <a:rPr dirty="0" sz="1100" spc="-5">
                <a:latin typeface="Times New Roman"/>
                <a:cs typeface="Times New Roman"/>
              </a:rPr>
              <a:t>hormone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50" spc="-10" b="1" i="1">
                <a:latin typeface="Times New Roman"/>
                <a:cs typeface="Times New Roman"/>
              </a:rPr>
              <a:t>cortisol</a:t>
            </a:r>
            <a:r>
              <a:rPr dirty="0" sz="1100" spc="-10" b="1">
                <a:latin typeface="Times New Roman"/>
                <a:cs typeface="Times New Roman"/>
              </a:rPr>
              <a:t>, </a:t>
            </a:r>
            <a:r>
              <a:rPr dirty="0" sz="1100" spc="-10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“stress </a:t>
            </a:r>
            <a:r>
              <a:rPr dirty="0" sz="1100" spc="-5">
                <a:latin typeface="Times New Roman"/>
                <a:cs typeface="Times New Roman"/>
              </a:rPr>
              <a:t>hormone” </a:t>
            </a:r>
            <a:r>
              <a:rPr dirty="0" sz="1100" spc="-25">
                <a:latin typeface="Times New Roman"/>
                <a:cs typeface="Times New Roman"/>
              </a:rPr>
              <a:t>because its </a:t>
            </a:r>
            <a:r>
              <a:rPr dirty="0" sz="1100" spc="-35">
                <a:latin typeface="Times New Roman"/>
                <a:cs typeface="Times New Roman"/>
              </a:rPr>
              <a:t>release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closely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cortisol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“containment”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pathogens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body. </a:t>
            </a: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fact, research 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area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started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30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b="1">
                <a:latin typeface="Times New Roman"/>
                <a:cs typeface="Times New Roman"/>
              </a:rPr>
              <a:t>psychoneuroimmunology </a:t>
            </a:r>
            <a:r>
              <a:rPr dirty="0" sz="1100" spc="30" b="1">
                <a:latin typeface="Times New Roman"/>
                <a:cs typeface="Times New Roman"/>
              </a:rPr>
              <a:t>(PNI),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investigation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relation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stress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immune </a:t>
            </a:r>
            <a:r>
              <a:rPr dirty="0" sz="1100" spc="-15">
                <a:latin typeface="Times New Roman"/>
                <a:cs typeface="Times New Roman"/>
              </a:rPr>
              <a:t>function. </a:t>
            </a:r>
            <a:r>
              <a:rPr dirty="0" sz="1100" spc="25">
                <a:latin typeface="Times New Roman"/>
                <a:cs typeface="Times New Roman"/>
              </a:rPr>
              <a:t>PNI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5">
                <a:latin typeface="Times New Roman"/>
                <a:cs typeface="Times New Roman"/>
              </a:rPr>
              <a:t>vulnerable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25" i="1">
                <a:latin typeface="Times New Roman"/>
                <a:cs typeface="Times New Roman"/>
              </a:rPr>
              <a:t>T </a:t>
            </a:r>
            <a:r>
              <a:rPr dirty="0" sz="1100" spc="-110" i="1">
                <a:latin typeface="Times New Roman"/>
                <a:cs typeface="Times New Roman"/>
              </a:rPr>
              <a:t>cells,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major 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4" i="1">
                <a:latin typeface="Times New Roman"/>
                <a:cs typeface="Times New Roman"/>
              </a:rPr>
              <a:t>lymphocytes,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fight </a:t>
            </a:r>
            <a:r>
              <a:rPr dirty="0" sz="1100" spc="-10">
                <a:latin typeface="Times New Roman"/>
                <a:cs typeface="Times New Roman"/>
              </a:rPr>
              <a:t>off </a:t>
            </a:r>
            <a:r>
              <a:rPr dirty="0" sz="1100" spc="-100" i="1">
                <a:latin typeface="Times New Roman"/>
                <a:cs typeface="Times New Roman"/>
              </a:rPr>
              <a:t>antigens, </a:t>
            </a:r>
            <a:r>
              <a:rPr dirty="0" sz="1100" spc="-20">
                <a:latin typeface="Times New Roman"/>
                <a:cs typeface="Times New Roman"/>
              </a:rPr>
              <a:t>foreign substances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bacteria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invade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body. </a:t>
            </a:r>
            <a:r>
              <a:rPr dirty="0" sz="1100" spc="-15">
                <a:latin typeface="Times New Roman"/>
                <a:cs typeface="Times New Roman"/>
              </a:rPr>
              <a:t>Decreased </a:t>
            </a:r>
            <a:r>
              <a:rPr dirty="0" sz="1100">
                <a:latin typeface="Times New Roman"/>
                <a:cs typeface="Times New Roman"/>
              </a:rPr>
              <a:t>T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10">
                <a:latin typeface="Times New Roman"/>
                <a:cs typeface="Times New Roman"/>
              </a:rPr>
              <a:t>production </a:t>
            </a:r>
            <a:r>
              <a:rPr dirty="0" sz="1100" spc="-35">
                <a:latin typeface="Times New Roman"/>
                <a:cs typeface="Times New Roman"/>
              </a:rPr>
              <a:t>makes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susceptible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infectious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stress. Recent </a:t>
            </a:r>
            <a:r>
              <a:rPr dirty="0" sz="1100" spc="-30">
                <a:latin typeface="Times New Roman"/>
                <a:cs typeface="Times New Roman"/>
              </a:rPr>
              <a:t>evidence 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20" b="1">
                <a:latin typeface="Times New Roman"/>
                <a:cs typeface="Times New Roman"/>
              </a:rPr>
              <a:t>may </a:t>
            </a:r>
            <a:r>
              <a:rPr dirty="0" sz="1100" spc="-5" b="1">
                <a:latin typeface="Times New Roman"/>
                <a:cs typeface="Times New Roman"/>
              </a:rPr>
              <a:t>both inhibit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enhance immune</a:t>
            </a:r>
            <a:r>
              <a:rPr dirty="0" sz="1100" spc="16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algn="just" marL="12700" marR="91440">
              <a:lnSpc>
                <a:spcPts val="1240"/>
              </a:lnSpc>
              <a:spcBef>
                <a:spcPts val="25"/>
              </a:spcBef>
            </a:pPr>
            <a:r>
              <a:rPr dirty="0" sz="1100" spc="-30" b="1">
                <a:latin typeface="Times New Roman"/>
                <a:cs typeface="Times New Roman"/>
              </a:rPr>
              <a:t>Short-term </a:t>
            </a:r>
            <a:r>
              <a:rPr dirty="0" sz="1100" spc="-10" b="1">
                <a:latin typeface="Times New Roman"/>
                <a:cs typeface="Times New Roman"/>
              </a:rPr>
              <a:t>stressors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physical </a:t>
            </a:r>
            <a:r>
              <a:rPr dirty="0" sz="1100" spc="-20" b="1">
                <a:latin typeface="Times New Roman"/>
                <a:cs typeface="Times New Roman"/>
              </a:rPr>
              <a:t>threats </a:t>
            </a:r>
            <a:r>
              <a:rPr dirty="0" sz="1150" spc="-20" b="1" i="1">
                <a:latin typeface="Times New Roman"/>
                <a:cs typeface="Times New Roman"/>
              </a:rPr>
              <a:t>enhance </a:t>
            </a:r>
            <a:r>
              <a:rPr dirty="0" sz="1100" spc="-15" b="1">
                <a:latin typeface="Times New Roman"/>
                <a:cs typeface="Times New Roman"/>
              </a:rPr>
              <a:t>certain </a:t>
            </a:r>
            <a:r>
              <a:rPr dirty="0" sz="1100" b="1">
                <a:latin typeface="Times New Roman"/>
                <a:cs typeface="Times New Roman"/>
              </a:rPr>
              <a:t>immune </a:t>
            </a:r>
            <a:r>
              <a:rPr dirty="0" sz="1100" spc="5" b="1">
                <a:latin typeface="Times New Roman"/>
                <a:cs typeface="Times New Roman"/>
              </a:rPr>
              <a:t>responses,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immune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that respond </a:t>
            </a:r>
            <a:r>
              <a:rPr dirty="0" sz="1100" spc="-45">
                <a:latin typeface="Times New Roman"/>
                <a:cs typeface="Times New Roman"/>
              </a:rPr>
              <a:t>quickly, </a:t>
            </a:r>
            <a:r>
              <a:rPr dirty="0" sz="1100" spc="-25">
                <a:latin typeface="Times New Roman"/>
                <a:cs typeface="Times New Roman"/>
              </a:rPr>
              <a:t>require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35">
                <a:latin typeface="Times New Roman"/>
                <a:cs typeface="Times New Roman"/>
              </a:rPr>
              <a:t>energy,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contain </a:t>
            </a:r>
            <a:r>
              <a:rPr dirty="0" sz="1100" spc="-20">
                <a:latin typeface="Times New Roman"/>
                <a:cs typeface="Times New Roman"/>
              </a:rPr>
              <a:t>infection 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injury. 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20">
                <a:latin typeface="Times New Roman"/>
                <a:cs typeface="Times New Roman"/>
              </a:rPr>
              <a:t>repeated 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time, your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leave you </a:t>
            </a:r>
            <a:r>
              <a:rPr dirty="0" sz="1100" spc="-25">
                <a:latin typeface="Times New Roman"/>
                <a:cs typeface="Times New Roman"/>
              </a:rPr>
              <a:t>vulnerable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0" b="1">
                <a:latin typeface="Times New Roman"/>
                <a:cs typeface="Times New Roman"/>
              </a:rPr>
              <a:t>Cannon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hypothesized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because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intense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overwhelms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body’s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homeostasis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(a</a:t>
            </a:r>
            <a:endParaRPr sz="1100">
              <a:latin typeface="Times New Roman"/>
              <a:cs typeface="Times New Roman"/>
            </a:endParaRPr>
          </a:p>
          <a:p>
            <a:pPr marL="12700" marR="10350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coined),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return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steady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 functioning.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suggested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0">
                <a:latin typeface="Times New Roman"/>
                <a:cs typeface="Times New Roman"/>
              </a:rPr>
              <a:t>over 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 spc="-30">
                <a:latin typeface="Times New Roman"/>
                <a:cs typeface="Times New Roman"/>
              </a:rPr>
              <a:t>arousal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sympathetic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35">
                <a:latin typeface="Times New Roman"/>
                <a:cs typeface="Times New Roman"/>
              </a:rPr>
              <a:t>eventually damages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body, because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5">
                <a:latin typeface="Times New Roman"/>
                <a:cs typeface="Times New Roman"/>
              </a:rPr>
              <a:t>no 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10">
                <a:latin typeface="Times New Roman"/>
                <a:cs typeface="Times New Roman"/>
              </a:rPr>
              <a:t>returns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30">
                <a:latin typeface="Times New Roman"/>
                <a:cs typeface="Times New Roman"/>
              </a:rPr>
              <a:t>resting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715">
              <a:lnSpc>
                <a:spcPct val="93800"/>
              </a:lnSpc>
            </a:pPr>
            <a:r>
              <a:rPr dirty="0" sz="1100" spc="-30">
                <a:latin typeface="Times New Roman"/>
                <a:cs typeface="Times New Roman"/>
              </a:rPr>
              <a:t>Canadian physiologist </a:t>
            </a:r>
            <a:r>
              <a:rPr dirty="0" sz="1100" spc="20" b="1">
                <a:latin typeface="Times New Roman"/>
                <a:cs typeface="Times New Roman"/>
              </a:rPr>
              <a:t>Hans </a:t>
            </a:r>
            <a:r>
              <a:rPr dirty="0" sz="1100" spc="-15" b="1">
                <a:latin typeface="Times New Roman"/>
                <a:cs typeface="Times New Roman"/>
              </a:rPr>
              <a:t>Selye </a:t>
            </a:r>
            <a:r>
              <a:rPr dirty="0" sz="1100" spc="-15">
                <a:latin typeface="Times New Roman"/>
                <a:cs typeface="Times New Roman"/>
              </a:rPr>
              <a:t>offered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different hypothesis 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 b="1">
                <a:latin typeface="Times New Roman"/>
                <a:cs typeface="Times New Roman"/>
              </a:rPr>
              <a:t>general  </a:t>
            </a:r>
            <a:r>
              <a:rPr dirty="0" sz="1100" spc="-15" b="1">
                <a:latin typeface="Times New Roman"/>
                <a:cs typeface="Times New Roman"/>
              </a:rPr>
              <a:t>adaptation </a:t>
            </a:r>
            <a:r>
              <a:rPr dirty="0" sz="1100" spc="-10" b="1">
                <a:latin typeface="Times New Roman"/>
                <a:cs typeface="Times New Roman"/>
              </a:rPr>
              <a:t>syndrome </a:t>
            </a:r>
            <a:r>
              <a:rPr dirty="0" sz="1100" spc="-25" b="1">
                <a:latin typeface="Times New Roman"/>
                <a:cs typeface="Times New Roman"/>
              </a:rPr>
              <a:t>(GAS). </a:t>
            </a:r>
            <a:r>
              <a:rPr dirty="0" sz="1100" spc="-65">
                <a:latin typeface="Times New Roman"/>
                <a:cs typeface="Times New Roman"/>
              </a:rPr>
              <a:t>Seyle’s </a:t>
            </a:r>
            <a:r>
              <a:rPr dirty="0" sz="1100" spc="-30">
                <a:latin typeface="Times New Roman"/>
                <a:cs typeface="Times New Roman"/>
              </a:rPr>
              <a:t>GAS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5">
                <a:latin typeface="Times New Roman"/>
                <a:cs typeface="Times New Roman"/>
              </a:rPr>
              <a:t>stages: alarm, </a:t>
            </a:r>
            <a:r>
              <a:rPr dirty="0" sz="1100" spc="-25">
                <a:latin typeface="Times New Roman"/>
                <a:cs typeface="Times New Roman"/>
              </a:rPr>
              <a:t>resistance,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exhaustion.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0" i="1">
                <a:latin typeface="Times New Roman"/>
                <a:cs typeface="Times New Roman"/>
              </a:rPr>
              <a:t>alarm </a:t>
            </a:r>
            <a:r>
              <a:rPr dirty="0" sz="1100" spc="-20">
                <a:latin typeface="Times New Roman"/>
                <a:cs typeface="Times New Roman"/>
              </a:rPr>
              <a:t>occurs first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mobilization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body in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threat.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14" i="1">
                <a:latin typeface="Times New Roman"/>
                <a:cs typeface="Times New Roman"/>
              </a:rPr>
              <a:t>resistance </a:t>
            </a:r>
            <a:r>
              <a:rPr dirty="0" sz="1100" spc="-20">
                <a:latin typeface="Times New Roman"/>
                <a:cs typeface="Times New Roman"/>
              </a:rPr>
              <a:t>comes next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during 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45">
                <a:latin typeface="Times New Roman"/>
                <a:cs typeface="Times New Roman"/>
              </a:rPr>
              <a:t>is physiologically </a:t>
            </a:r>
            <a:r>
              <a:rPr dirty="0" sz="1100" spc="-30">
                <a:latin typeface="Times New Roman"/>
                <a:cs typeface="Times New Roman"/>
              </a:rPr>
              <a:t>activated </a:t>
            </a:r>
            <a:r>
              <a:rPr dirty="0" sz="1100" spc="-15">
                <a:latin typeface="Times New Roman"/>
                <a:cs typeface="Times New Roman"/>
              </a:rPr>
              <a:t>and prepared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threat. </a:t>
            </a:r>
            <a:r>
              <a:rPr dirty="0" sz="1100" spc="-60" i="1">
                <a:latin typeface="Times New Roman"/>
                <a:cs typeface="Times New Roman"/>
              </a:rPr>
              <a:t>Exhaustion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final </a:t>
            </a:r>
            <a:r>
              <a:rPr dirty="0" sz="1100" spc="-30">
                <a:latin typeface="Times New Roman"/>
                <a:cs typeface="Times New Roman"/>
              </a:rPr>
              <a:t>stage,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occurs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body’s </a:t>
            </a:r>
            <a:r>
              <a:rPr dirty="0" sz="1100" spc="-20">
                <a:latin typeface="Times New Roman"/>
                <a:cs typeface="Times New Roman"/>
              </a:rPr>
              <a:t>resources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depleted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5">
                <a:latin typeface="Times New Roman"/>
                <a:cs typeface="Times New Roman"/>
              </a:rPr>
              <a:t>stress. </a:t>
            </a:r>
            <a:r>
              <a:rPr dirty="0" sz="1100" spc="-60">
                <a:latin typeface="Times New Roman"/>
                <a:cs typeface="Times New Roman"/>
              </a:rPr>
              <a:t>Selye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exhaustion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5">
                <a:latin typeface="Times New Roman"/>
                <a:cs typeface="Times New Roman"/>
              </a:rPr>
              <a:t>from 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stage,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body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damaged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continuous </a:t>
            </a:r>
            <a:r>
              <a:rPr dirty="0" sz="1100" spc="-40">
                <a:latin typeface="Times New Roman"/>
                <a:cs typeface="Times New Roman"/>
              </a:rPr>
              <a:t>failed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reactivate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GAS. Stress </a:t>
            </a:r>
            <a:r>
              <a:rPr dirty="0" sz="1100" spc="-55">
                <a:latin typeface="Times New Roman"/>
                <a:cs typeface="Times New Roman"/>
              </a:rPr>
              <a:t>may  </a:t>
            </a:r>
            <a:r>
              <a:rPr dirty="0" sz="1100" spc="-25">
                <a:latin typeface="Times New Roman"/>
                <a:cs typeface="Times New Roman"/>
              </a:rPr>
              <a:t>create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both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third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mechanism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may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important.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Because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92" y="425449"/>
            <a:ext cx="5874385" cy="7755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20014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uses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35">
                <a:latin typeface="Times New Roman"/>
                <a:cs typeface="Times New Roman"/>
              </a:rPr>
              <a:t>energy,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perform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routine functions,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storing </a:t>
            </a:r>
            <a:r>
              <a:rPr dirty="0" sz="1100" spc="-35">
                <a:latin typeface="Times New Roman"/>
                <a:cs typeface="Times New Roman"/>
              </a:rPr>
              <a:t>energy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repairing injuries.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result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30">
                <a:latin typeface="Times New Roman"/>
                <a:cs typeface="Times New Roman"/>
              </a:rPr>
              <a:t>susceptibility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Coping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30">
                <a:latin typeface="Times New Roman"/>
                <a:cs typeface="Times New Roman"/>
              </a:rPr>
              <a:t>strategies are </a:t>
            </a:r>
            <a:r>
              <a:rPr dirty="0" sz="1100" spc="-15">
                <a:latin typeface="Times New Roman"/>
                <a:cs typeface="Times New Roman"/>
              </a:rPr>
              <a:t>problem-focused and emotion-focused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coping.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5" b="1">
                <a:latin typeface="Times New Roman"/>
                <a:cs typeface="Times New Roman"/>
              </a:rPr>
              <a:t>Problem-focused </a:t>
            </a:r>
            <a:r>
              <a:rPr dirty="0" sz="1100" spc="10" b="1">
                <a:latin typeface="Times New Roman"/>
                <a:cs typeface="Times New Roman"/>
              </a:rPr>
              <a:t>coping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stressor.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Emotion-focused </a:t>
            </a:r>
            <a:r>
              <a:rPr dirty="0" sz="1100" spc="15" b="1">
                <a:latin typeface="Times New Roman"/>
                <a:cs typeface="Times New Roman"/>
              </a:rPr>
              <a:t>coping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5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alter </a:t>
            </a:r>
            <a:r>
              <a:rPr dirty="0" sz="1100" spc="-20">
                <a:latin typeface="Times New Roman"/>
                <a:cs typeface="Times New Roman"/>
              </a:rPr>
              <a:t>internal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distress.</a:t>
            </a:r>
            <a:endParaRPr sz="1100">
              <a:latin typeface="Times New Roman"/>
              <a:cs typeface="Times New Roman"/>
            </a:endParaRPr>
          </a:p>
          <a:p>
            <a:pPr marL="12700" marR="74295">
              <a:lnSpc>
                <a:spcPct val="937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-15">
                <a:latin typeface="Times New Roman"/>
                <a:cs typeface="Times New Roman"/>
              </a:rPr>
              <a:t>and humans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0" i="1">
                <a:latin typeface="Times New Roman"/>
                <a:cs typeface="Times New Roman"/>
              </a:rPr>
              <a:t>predictability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14" i="1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dramatically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-5">
                <a:latin typeface="Times New Roman"/>
                <a:cs typeface="Times New Roman"/>
              </a:rPr>
              <a:t>Even the  </a:t>
            </a:r>
            <a:r>
              <a:rPr dirty="0" sz="1100" spc="-90" i="1">
                <a:latin typeface="Times New Roman"/>
                <a:cs typeface="Times New Roman"/>
              </a:rPr>
              <a:t>illusion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alleviate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humans.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perception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increase  </a:t>
            </a:r>
            <a:r>
              <a:rPr dirty="0" sz="1100" spc="-20">
                <a:latin typeface="Times New Roman"/>
                <a:cs typeface="Times New Roman"/>
              </a:rPr>
              <a:t>stress when people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35">
                <a:latin typeface="Times New Roman"/>
                <a:cs typeface="Times New Roman"/>
              </a:rPr>
              <a:t>exercise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5">
                <a:latin typeface="Times New Roman"/>
                <a:cs typeface="Times New Roman"/>
              </a:rPr>
              <a:t>fail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0">
                <a:latin typeface="Times New Roman"/>
                <a:cs typeface="Times New Roman"/>
              </a:rPr>
              <a:t>so,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lose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formerly </a:t>
            </a:r>
            <a:r>
              <a:rPr dirty="0" sz="1100" spc="-20">
                <a:latin typeface="Times New Roman"/>
                <a:cs typeface="Times New Roman"/>
              </a:rPr>
              <a:t>controllable </a:t>
            </a:r>
            <a:r>
              <a:rPr dirty="0" sz="1100" spc="-15">
                <a:latin typeface="Times New Roman"/>
                <a:cs typeface="Times New Roman"/>
              </a:rPr>
              <a:t>stressor.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short,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40">
                <a:latin typeface="Times New Roman"/>
                <a:cs typeface="Times New Roman"/>
              </a:rPr>
              <a:t>alleviates </a:t>
            </a:r>
            <a:r>
              <a:rPr dirty="0" sz="1100" spc="-20">
                <a:latin typeface="Times New Roman"/>
                <a:cs typeface="Times New Roman"/>
              </a:rPr>
              <a:t>stress when </a:t>
            </a:r>
            <a:r>
              <a:rPr dirty="0" sz="1100" spc="-25">
                <a:latin typeface="Times New Roman"/>
                <a:cs typeface="Times New Roman"/>
              </a:rPr>
              <a:t>it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exercised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it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40">
                <a:latin typeface="Times New Roman"/>
                <a:cs typeface="Times New Roman"/>
              </a:rPr>
              <a:t>illusory,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failed </a:t>
            </a:r>
            <a:r>
              <a:rPr dirty="0" sz="1100" spc="-15">
                <a:latin typeface="Times New Roman"/>
                <a:cs typeface="Times New Roman"/>
              </a:rPr>
              <a:t>attempts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intensify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also 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responding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physical 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25">
                <a:latin typeface="Times New Roman"/>
                <a:cs typeface="Times New Roman"/>
              </a:rPr>
              <a:t>reduces </a:t>
            </a:r>
            <a:r>
              <a:rPr dirty="0" sz="1100" spc="-40">
                <a:latin typeface="Times New Roman"/>
                <a:cs typeface="Times New Roman"/>
              </a:rPr>
              <a:t>physiological </a:t>
            </a:r>
            <a:r>
              <a:rPr dirty="0" sz="1100" spc="-25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110" i="1">
                <a:latin typeface="Times New Roman"/>
                <a:cs typeface="Times New Roman"/>
              </a:rPr>
              <a:t>Repression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emotion-focused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maladaptive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physically.</a:t>
            </a:r>
            <a:endParaRPr sz="1100">
              <a:latin typeface="Times New Roman"/>
              <a:cs typeface="Times New Roman"/>
            </a:endParaRPr>
          </a:p>
          <a:p>
            <a:pPr marL="12700" marR="3048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Psychophysiological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also are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“defensive </a:t>
            </a:r>
            <a:r>
              <a:rPr dirty="0" sz="1100" spc="-20">
                <a:latin typeface="Times New Roman"/>
                <a:cs typeface="Times New Roman"/>
              </a:rPr>
              <a:t>deniers”—people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25">
                <a:latin typeface="Times New Roman"/>
                <a:cs typeface="Times New Roman"/>
              </a:rPr>
              <a:t>positive  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whom </a:t>
            </a:r>
            <a:r>
              <a:rPr dirty="0" sz="1100" spc="-35">
                <a:latin typeface="Times New Roman"/>
                <a:cs typeface="Times New Roman"/>
              </a:rPr>
              <a:t>clinicians </a:t>
            </a:r>
            <a:r>
              <a:rPr dirty="0" sz="1100" spc="-40">
                <a:latin typeface="Times New Roman"/>
                <a:cs typeface="Times New Roman"/>
              </a:rPr>
              <a:t>judge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Optimism</a:t>
            </a:r>
            <a:endParaRPr sz="1100">
              <a:latin typeface="Times New Roman"/>
              <a:cs typeface="Times New Roman"/>
            </a:endParaRPr>
          </a:p>
          <a:p>
            <a:pPr marL="12700" marR="111125">
              <a:lnSpc>
                <a:spcPct val="93700"/>
              </a:lnSpc>
              <a:spcBef>
                <a:spcPts val="45"/>
              </a:spcBef>
            </a:pPr>
            <a:r>
              <a:rPr dirty="0" sz="1100" spc="-15">
                <a:latin typeface="Times New Roman"/>
                <a:cs typeface="Times New Roman"/>
              </a:rPr>
              <a:t>Optimism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25">
                <a:latin typeface="Times New Roman"/>
                <a:cs typeface="Times New Roman"/>
              </a:rPr>
              <a:t>coping.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optimistic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40">
                <a:latin typeface="Times New Roman"/>
                <a:cs typeface="Times New Roman"/>
              </a:rPr>
              <a:t>style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5">
                <a:latin typeface="Times New Roman"/>
                <a:cs typeface="Times New Roman"/>
              </a:rPr>
              <a:t>attitude  toward </a:t>
            </a:r>
            <a:r>
              <a:rPr dirty="0" sz="1100" spc="-35">
                <a:latin typeface="Times New Roman"/>
                <a:cs typeface="Times New Roman"/>
              </a:rPr>
              <a:t>dealing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stress,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it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changed,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pessimists are </a:t>
            </a:r>
            <a:r>
              <a:rPr dirty="0" sz="1100" spc="-20">
                <a:latin typeface="Times New Roman"/>
                <a:cs typeface="Times New Roman"/>
              </a:rPr>
              <a:t>defeated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5">
                <a:latin typeface="Times New Roman"/>
                <a:cs typeface="Times New Roman"/>
              </a:rPr>
              <a:t>outset. 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0">
                <a:latin typeface="Times New Roman"/>
                <a:cs typeface="Times New Roman"/>
              </a:rPr>
              <a:t>health habits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for those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heart  </a:t>
            </a:r>
            <a:r>
              <a:rPr dirty="0" sz="1100" spc="-35">
                <a:latin typeface="Times New Roman"/>
                <a:cs typeface="Times New Roman"/>
              </a:rPr>
              <a:t>disease, </a:t>
            </a:r>
            <a:r>
              <a:rPr dirty="0" sz="1100" spc="-20">
                <a:latin typeface="Times New Roman"/>
                <a:cs typeface="Times New Roman"/>
              </a:rPr>
              <a:t>AIDS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illnesses.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people, </a:t>
            </a:r>
            <a:r>
              <a:rPr dirty="0" sz="1100" spc="-40">
                <a:latin typeface="Times New Roman"/>
                <a:cs typeface="Times New Roman"/>
              </a:rPr>
              <a:t>religious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philosophical </a:t>
            </a:r>
            <a:r>
              <a:rPr dirty="0" sz="1100" spc="-30">
                <a:latin typeface="Times New Roman"/>
                <a:cs typeface="Times New Roman"/>
              </a:rPr>
              <a:t>beliefs are  essential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stress. Emerging evidence </a:t>
            </a:r>
            <a:r>
              <a:rPr dirty="0" sz="1100" spc="-15">
                <a:latin typeface="Times New Roman"/>
                <a:cs typeface="Times New Roman"/>
              </a:rPr>
              <a:t>demonstrates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religious </a:t>
            </a:r>
            <a:r>
              <a:rPr dirty="0" sz="1100" spc="-30">
                <a:latin typeface="Times New Roman"/>
                <a:cs typeface="Times New Roman"/>
              </a:rPr>
              <a:t>practices,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30">
                <a:latin typeface="Times New Roman"/>
                <a:cs typeface="Times New Roman"/>
              </a:rPr>
              <a:t>mortality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lower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10">
                <a:latin typeface="Times New Roman"/>
                <a:cs typeface="Times New Roman"/>
              </a:rPr>
              <a:t>attend church </a:t>
            </a:r>
            <a:r>
              <a:rPr dirty="0" sz="1100" spc="-35">
                <a:latin typeface="Times New Roman"/>
                <a:cs typeface="Times New Roman"/>
              </a:rPr>
              <a:t>services, </a:t>
            </a:r>
            <a:r>
              <a:rPr dirty="0" sz="1100" spc="-25">
                <a:latin typeface="Times New Roman"/>
                <a:cs typeface="Times New Roman"/>
              </a:rPr>
              <a:t>probably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improved 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Health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92200"/>
              </a:lnSpc>
              <a:spcBef>
                <a:spcPts val="60"/>
              </a:spcBef>
            </a:pPr>
            <a:r>
              <a:rPr dirty="0" sz="1100" spc="-35">
                <a:latin typeface="Times New Roman"/>
                <a:cs typeface="Times New Roman"/>
              </a:rPr>
              <a:t>Stress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also cause </a:t>
            </a:r>
            <a:r>
              <a:rPr dirty="0" sz="1100" spc="-40">
                <a:latin typeface="Times New Roman"/>
                <a:cs typeface="Times New Roman"/>
              </a:rPr>
              <a:t>illness </a:t>
            </a:r>
            <a:r>
              <a:rPr dirty="0" sz="1100" spc="-35">
                <a:latin typeface="Times New Roman"/>
                <a:cs typeface="Times New Roman"/>
              </a:rPr>
              <a:t>indirectly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disrupting </a:t>
            </a:r>
            <a:r>
              <a:rPr dirty="0" sz="1100" spc="-30">
                <a:latin typeface="Times New Roman"/>
                <a:cs typeface="Times New Roman"/>
              </a:rPr>
              <a:t>healthy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5" b="1">
                <a:latin typeface="Times New Roman"/>
                <a:cs typeface="Times New Roman"/>
              </a:rPr>
              <a:t>Health </a:t>
            </a:r>
            <a:r>
              <a:rPr dirty="0" sz="1100" spc="-25" b="1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action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0">
                <a:latin typeface="Times New Roman"/>
                <a:cs typeface="Times New Roman"/>
              </a:rPr>
              <a:t>promotes good </a:t>
            </a:r>
            <a:r>
              <a:rPr dirty="0" sz="1100" spc="-25">
                <a:latin typeface="Times New Roman"/>
                <a:cs typeface="Times New Roman"/>
              </a:rPr>
              <a:t>health,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0">
                <a:latin typeface="Times New Roman"/>
                <a:cs typeface="Times New Roman"/>
              </a:rPr>
              <a:t>efforts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35">
                <a:latin typeface="Times New Roman"/>
                <a:cs typeface="Times New Roman"/>
              </a:rPr>
              <a:t>eating, sleeping,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exercising adequately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avoiding  </a:t>
            </a:r>
            <a:r>
              <a:rPr dirty="0" sz="1100" spc="-25">
                <a:latin typeface="Times New Roman"/>
                <a:cs typeface="Times New Roman"/>
              </a:rPr>
              <a:t>unhealthy </a:t>
            </a:r>
            <a:r>
              <a:rPr dirty="0" sz="1100" spc="-30">
                <a:latin typeface="Times New Roman"/>
                <a:cs typeface="Times New Roman"/>
              </a:rPr>
              <a:t>activities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cigarette </a:t>
            </a:r>
            <a:r>
              <a:rPr dirty="0" sz="1100" spc="-30">
                <a:latin typeface="Times New Roman"/>
                <a:cs typeface="Times New Roman"/>
              </a:rPr>
              <a:t>smoking,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10">
                <a:latin typeface="Times New Roman"/>
                <a:cs typeface="Times New Roman"/>
              </a:rPr>
              <a:t>consumption,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30">
                <a:latin typeface="Times New Roman"/>
                <a:cs typeface="Times New Roman"/>
              </a:rPr>
              <a:t>use. </a:t>
            </a:r>
            <a:r>
              <a:rPr dirty="0" sz="1150" spc="-20" b="1" i="1">
                <a:latin typeface="Times New Roman"/>
                <a:cs typeface="Times New Roman"/>
              </a:rPr>
              <a:t>Illness  </a:t>
            </a:r>
            <a:r>
              <a:rPr dirty="0" sz="1150" spc="-25" b="1" i="1">
                <a:latin typeface="Times New Roman"/>
                <a:cs typeface="Times New Roman"/>
              </a:rPr>
              <a:t>behavior</a:t>
            </a:r>
            <a:r>
              <a:rPr dirty="0" sz="1100" spc="-25" b="1">
                <a:latin typeface="Times New Roman"/>
                <a:cs typeface="Times New Roman"/>
              </a:rPr>
              <a:t>—</a:t>
            </a:r>
            <a:r>
              <a:rPr dirty="0" sz="1100" spc="-25">
                <a:latin typeface="Times New Roman"/>
                <a:cs typeface="Times New Roman"/>
              </a:rPr>
              <a:t>behaving </a:t>
            </a:r>
            <a:r>
              <a:rPr dirty="0" sz="1100" spc="-35">
                <a:latin typeface="Times New Roman"/>
                <a:cs typeface="Times New Roman"/>
              </a:rPr>
              <a:t>as if you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sick—also </a:t>
            </a:r>
            <a:r>
              <a:rPr dirty="0" sz="1100" spc="-20">
                <a:latin typeface="Times New Roman"/>
                <a:cs typeface="Times New Roman"/>
              </a:rPr>
              <a:t>appears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related. Considerable research indicates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correlated </a:t>
            </a:r>
            <a:r>
              <a:rPr dirty="0" sz="1100" spc="-3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35">
                <a:latin typeface="Times New Roman"/>
                <a:cs typeface="Times New Roman"/>
              </a:rPr>
              <a:t>as making </a:t>
            </a:r>
            <a:r>
              <a:rPr dirty="0" sz="1100" spc="-10">
                <a:latin typeface="Times New Roman"/>
                <a:cs typeface="Times New Roman"/>
              </a:rPr>
              <a:t>more frequent </a:t>
            </a:r>
            <a:r>
              <a:rPr dirty="0" sz="1100" spc="-30">
                <a:latin typeface="Times New Roman"/>
                <a:cs typeface="Times New Roman"/>
              </a:rPr>
              <a:t>office </a:t>
            </a:r>
            <a:r>
              <a:rPr dirty="0" sz="1100" spc="-35">
                <a:latin typeface="Times New Roman"/>
                <a:cs typeface="Times New Roman"/>
              </a:rPr>
              <a:t>visits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5">
                <a:latin typeface="Times New Roman"/>
                <a:cs typeface="Times New Roman"/>
              </a:rPr>
              <a:t>physicians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allowing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everyday </a:t>
            </a:r>
            <a:r>
              <a:rPr dirty="0" sz="1100" spc="-35">
                <a:latin typeface="Times New Roman"/>
                <a:cs typeface="Times New Roman"/>
              </a:rPr>
              <a:t>activities. </a:t>
            </a:r>
            <a:r>
              <a:rPr dirty="0" sz="1150" spc="-35" b="1" i="1">
                <a:latin typeface="Times New Roman"/>
                <a:cs typeface="Times New Roman"/>
              </a:rPr>
              <a:t>Social </a:t>
            </a:r>
            <a:r>
              <a:rPr dirty="0" sz="1150" spc="-5" b="1" i="1">
                <a:latin typeface="Times New Roman"/>
                <a:cs typeface="Times New Roman"/>
              </a:rPr>
              <a:t>support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25">
                <a:latin typeface="Times New Roman"/>
                <a:cs typeface="Times New Roman"/>
              </a:rPr>
              <a:t>coping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stress. </a:t>
            </a: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can encourage positive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research shows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direct,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0">
                <a:latin typeface="Times New Roman"/>
                <a:cs typeface="Times New Roman"/>
              </a:rPr>
              <a:t>benefits. </a:t>
            </a:r>
            <a:r>
              <a:rPr dirty="0" sz="1100" spc="20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potential sources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support—or  </a:t>
            </a:r>
            <a:r>
              <a:rPr dirty="0" sz="1100" spc="-25">
                <a:latin typeface="Times New Roman"/>
                <a:cs typeface="Times New Roman"/>
              </a:rPr>
              <a:t>conflict—a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35">
                <a:latin typeface="Times New Roman"/>
                <a:cs typeface="Times New Roman"/>
              </a:rPr>
              <a:t>marriage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health.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Illness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5" b="1">
                <a:latin typeface="Times New Roman"/>
                <a:cs typeface="Times New Roman"/>
              </a:rPr>
              <a:t>Cause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</a:t>
            </a:r>
            <a:endParaRPr sz="1100">
              <a:latin typeface="Times New Roman"/>
              <a:cs typeface="Times New Roman"/>
            </a:endParaRPr>
          </a:p>
          <a:p>
            <a:pPr marL="12700" marR="70485">
              <a:lnSpc>
                <a:spcPct val="93800"/>
              </a:lnSpc>
              <a:spcBef>
                <a:spcPts val="45"/>
              </a:spcBef>
            </a:pP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35">
                <a:latin typeface="Times New Roman"/>
                <a:cs typeface="Times New Roman"/>
              </a:rPr>
              <a:t>illness,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illness also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20">
                <a:latin typeface="Times New Roman"/>
                <a:cs typeface="Times New Roman"/>
              </a:rPr>
              <a:t>stress. </a:t>
            </a:r>
            <a:r>
              <a:rPr dirty="0" sz="1100" spc="-25">
                <a:latin typeface="Times New Roman"/>
                <a:cs typeface="Times New Roman"/>
              </a:rPr>
              <a:t>Helping children,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families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40">
                <a:latin typeface="Times New Roman"/>
                <a:cs typeface="Times New Roman"/>
              </a:rPr>
              <a:t>illness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experts </a:t>
            </a:r>
            <a:r>
              <a:rPr dirty="0" sz="1100" spc="-25">
                <a:latin typeface="Times New Roman"/>
                <a:cs typeface="Times New Roman"/>
              </a:rPr>
              <a:t>in behavioral </a:t>
            </a:r>
            <a:r>
              <a:rPr dirty="0" sz="1100" spc="-30">
                <a:latin typeface="Times New Roman"/>
                <a:cs typeface="Times New Roman"/>
              </a:rPr>
              <a:t>medicine. Historically,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physical  </a:t>
            </a:r>
            <a:r>
              <a:rPr dirty="0" sz="1100" spc="-35">
                <a:latin typeface="Times New Roman"/>
                <a:cs typeface="Times New Roman"/>
              </a:rPr>
              <a:t>illnesses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20">
                <a:latin typeface="Times New Roman"/>
                <a:cs typeface="Times New Roman"/>
              </a:rPr>
              <a:t>psychosomatic disorders,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ulcers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asthma.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psychosomatic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dominated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psychoanalytic </a:t>
            </a:r>
            <a:r>
              <a:rPr dirty="0" sz="1100" spc="-30">
                <a:latin typeface="Times New Roman"/>
                <a:cs typeface="Times New Roman"/>
              </a:rPr>
              <a:t>psychiatrists </a:t>
            </a:r>
            <a:r>
              <a:rPr dirty="0" sz="1100" spc="-15">
                <a:latin typeface="Times New Roman"/>
                <a:cs typeface="Times New Roman"/>
              </a:rPr>
              <a:t>who endorsed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idea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specific personality types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psychosomatic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diseases.</a:t>
            </a:r>
            <a:endParaRPr sz="1100">
              <a:latin typeface="Times New Roman"/>
              <a:cs typeface="Times New Roman"/>
            </a:endParaRPr>
          </a:p>
          <a:p>
            <a:pPr marL="12700" marR="26670">
              <a:lnSpc>
                <a:spcPts val="124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beginning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twentieth </a:t>
            </a:r>
            <a:r>
              <a:rPr dirty="0" sz="1100" spc="-25">
                <a:latin typeface="Times New Roman"/>
                <a:cs typeface="Times New Roman"/>
              </a:rPr>
              <a:t>century, infectious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States. </a:t>
            </a:r>
            <a:r>
              <a:rPr dirty="0" sz="1100" spc="-15">
                <a:latin typeface="Times New Roman"/>
                <a:cs typeface="Times New Roman"/>
              </a:rPr>
              <a:t>Thanks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advances in </a:t>
            </a:r>
            <a:r>
              <a:rPr dirty="0" sz="1100" spc="-35">
                <a:latin typeface="Times New Roman"/>
                <a:cs typeface="Times New Roman"/>
              </a:rPr>
              <a:t>medical science,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public health,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 spc="-30">
                <a:latin typeface="Times New Roman"/>
                <a:cs typeface="Times New Roman"/>
              </a:rPr>
              <a:t>fewer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45">
                <a:latin typeface="Times New Roman"/>
                <a:cs typeface="Times New Roman"/>
              </a:rPr>
              <a:t>dying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infectious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beginning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twenty-first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century.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Today,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leading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0" i="1">
                <a:latin typeface="Times New Roman"/>
                <a:cs typeface="Times New Roman"/>
              </a:rPr>
              <a:t>lifestyle </a:t>
            </a:r>
            <a:r>
              <a:rPr dirty="0" sz="1100" spc="-120" i="1">
                <a:latin typeface="Times New Roman"/>
                <a:cs typeface="Times New Roman"/>
              </a:rPr>
              <a:t>diseases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2978" y="779018"/>
            <a:ext cx="12604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6728" y="948947"/>
            <a:ext cx="6756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Times New Roman"/>
                <a:cs typeface="Times New Roman"/>
              </a:rPr>
              <a:t>STRESS</a:t>
            </a:r>
            <a:r>
              <a:rPr dirty="0" sz="1100" spc="-6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04" y="1105921"/>
            <a:ext cx="5880100" cy="7894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adjusting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circumstances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threaten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equilibrium.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challenging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40">
                <a:latin typeface="Times New Roman"/>
                <a:cs typeface="Times New Roman"/>
              </a:rPr>
              <a:t>physiological,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adaptation.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60" b="1">
                <a:latin typeface="Times New Roman"/>
                <a:cs typeface="Times New Roman"/>
              </a:rPr>
              <a:t>Why </a:t>
            </a:r>
            <a:r>
              <a:rPr dirty="0" sz="1100" spc="-10" b="1">
                <a:latin typeface="Times New Roman"/>
                <a:cs typeface="Times New Roman"/>
              </a:rPr>
              <a:t>study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once </a:t>
            </a:r>
            <a:r>
              <a:rPr dirty="0" sz="1100" spc="-5">
                <a:latin typeface="Times New Roman"/>
                <a:cs typeface="Times New Roman"/>
              </a:rPr>
              <a:t>thought that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contributed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physical diseases,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ulcers, </a:t>
            </a:r>
            <a:r>
              <a:rPr dirty="0" sz="1100" spc="-35">
                <a:latin typeface="Times New Roman"/>
                <a:cs typeface="Times New Roman"/>
              </a:rPr>
              <a:t>migraine  </a:t>
            </a:r>
            <a:r>
              <a:rPr dirty="0" sz="1100" spc="-25">
                <a:latin typeface="Times New Roman"/>
                <a:cs typeface="Times New Roman"/>
              </a:rPr>
              <a:t>headaches,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35">
                <a:latin typeface="Times New Roman"/>
                <a:cs typeface="Times New Roman"/>
              </a:rPr>
              <a:t>(high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pressure), asthma,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psychosomatic disorders,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term  </a:t>
            </a:r>
            <a:r>
              <a:rPr dirty="0" sz="1100" spc="-30">
                <a:latin typeface="Times New Roman"/>
                <a:cs typeface="Times New Roman"/>
              </a:rPr>
              <a:t>indicating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product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35" i="1">
                <a:latin typeface="Times New Roman"/>
                <a:cs typeface="Times New Roman"/>
              </a:rPr>
              <a:t>psyche </a:t>
            </a:r>
            <a:r>
              <a:rPr dirty="0" sz="1100" spc="-30">
                <a:latin typeface="Times New Roman"/>
                <a:cs typeface="Times New Roman"/>
              </a:rPr>
              <a:t>(mind)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25" i="1">
                <a:latin typeface="Times New Roman"/>
                <a:cs typeface="Times New Roman"/>
              </a:rPr>
              <a:t>soma</a:t>
            </a:r>
            <a:r>
              <a:rPr dirty="0" sz="1100" spc="-40" i="1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(body).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25" b="1">
                <a:latin typeface="Times New Roman"/>
                <a:cs typeface="Times New Roman"/>
              </a:rPr>
              <a:t>How </a:t>
            </a:r>
            <a:r>
              <a:rPr dirty="0" sz="1100" spc="-5" b="1">
                <a:latin typeface="Times New Roman"/>
                <a:cs typeface="Times New Roman"/>
              </a:rPr>
              <a:t>stress effects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us?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45">
                <a:latin typeface="Times New Roman"/>
                <a:cs typeface="Times New Roman"/>
              </a:rPr>
              <a:t>Medical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135" i="1">
                <a:latin typeface="Times New Roman"/>
                <a:cs typeface="Times New Roman"/>
              </a:rPr>
              <a:t>every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illness—from colds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AIDS—as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product of the  </a:t>
            </a:r>
            <a:r>
              <a:rPr dirty="0" sz="1100" spc="-20">
                <a:latin typeface="Times New Roman"/>
                <a:cs typeface="Times New Roman"/>
              </a:rPr>
              <a:t>interaction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mind 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Stressors </a:t>
            </a:r>
            <a:r>
              <a:rPr dirty="0" sz="1100" spc="-10" b="1">
                <a:latin typeface="Times New Roman"/>
                <a:cs typeface="Times New Roman"/>
              </a:rPr>
              <a:t>and </a:t>
            </a:r>
            <a:r>
              <a:rPr dirty="0" sz="1100" spc="-25" b="1">
                <a:latin typeface="Times New Roman"/>
                <a:cs typeface="Times New Roman"/>
              </a:rPr>
              <a:t>Stress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Reactions</a:t>
            </a:r>
            <a:endParaRPr sz="1100">
              <a:latin typeface="Times New Roman"/>
              <a:cs typeface="Times New Roman"/>
            </a:endParaRPr>
          </a:p>
          <a:p>
            <a:pPr marL="12700" marR="678815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Stressors are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adjust </a:t>
            </a:r>
            <a:r>
              <a:rPr dirty="0" sz="1100" spc="-40">
                <a:latin typeface="Times New Roman"/>
                <a:cs typeface="Times New Roman"/>
              </a:rPr>
              <a:t>(exam,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30">
                <a:latin typeface="Times New Roman"/>
                <a:cs typeface="Times New Roman"/>
              </a:rPr>
              <a:t>interview, </a:t>
            </a:r>
            <a:r>
              <a:rPr dirty="0" sz="1100" spc="-20">
                <a:latin typeface="Times New Roman"/>
                <a:cs typeface="Times New Roman"/>
              </a:rPr>
              <a:t>an operation).  </a:t>
            </a: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reactions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responses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physiological,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behavioral.  </a:t>
            </a:r>
            <a:r>
              <a:rPr dirty="0" sz="1100" spc="-30">
                <a:latin typeface="Times New Roman"/>
                <a:cs typeface="Times New Roman"/>
              </a:rPr>
              <a:t>Examples: nausea, </a:t>
            </a:r>
            <a:r>
              <a:rPr dirty="0" sz="1100" spc="-20">
                <a:latin typeface="Times New Roman"/>
                <a:cs typeface="Times New Roman"/>
              </a:rPr>
              <a:t>nervousness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Psychophysiological </a:t>
            </a:r>
            <a:r>
              <a:rPr dirty="0" sz="1100" spc="10" b="1">
                <a:latin typeface="Times New Roman"/>
                <a:cs typeface="Times New Roman"/>
              </a:rPr>
              <a:t>Responses </a:t>
            </a:r>
            <a:r>
              <a:rPr dirty="0" sz="1100" spc="-5" b="1">
                <a:latin typeface="Times New Roman"/>
                <a:cs typeface="Times New Roman"/>
              </a:rPr>
              <a:t>to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Canadian physiologist </a:t>
            </a:r>
            <a:r>
              <a:rPr dirty="0" sz="1100" spc="-10">
                <a:latin typeface="Times New Roman"/>
                <a:cs typeface="Times New Roman"/>
              </a:rPr>
              <a:t>Hans </a:t>
            </a:r>
            <a:r>
              <a:rPr dirty="0" sz="1100" spc="-60">
                <a:latin typeface="Times New Roman"/>
                <a:cs typeface="Times New Roman"/>
              </a:rPr>
              <a:t>Selye </a:t>
            </a:r>
            <a:r>
              <a:rPr dirty="0" sz="1100" spc="-15">
                <a:latin typeface="Times New Roman"/>
                <a:cs typeface="Times New Roman"/>
              </a:rPr>
              <a:t>offered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general  </a:t>
            </a:r>
            <a:r>
              <a:rPr dirty="0" sz="1100" spc="-15">
                <a:latin typeface="Times New Roman"/>
                <a:cs typeface="Times New Roman"/>
              </a:rPr>
              <a:t>adaptation </a:t>
            </a:r>
            <a:r>
              <a:rPr dirty="0" sz="1100" spc="-20">
                <a:latin typeface="Times New Roman"/>
                <a:cs typeface="Times New Roman"/>
              </a:rPr>
              <a:t>syndrome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(GAS).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65">
                <a:latin typeface="Times New Roman"/>
                <a:cs typeface="Times New Roman"/>
              </a:rPr>
              <a:t>Seyle’s </a:t>
            </a:r>
            <a:r>
              <a:rPr dirty="0" sz="1100" spc="-30">
                <a:latin typeface="Times New Roman"/>
                <a:cs typeface="Times New Roman"/>
              </a:rPr>
              <a:t>GAS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5">
                <a:latin typeface="Times New Roman"/>
                <a:cs typeface="Times New Roman"/>
              </a:rPr>
              <a:t>stages: alarm, </a:t>
            </a:r>
            <a:r>
              <a:rPr dirty="0" sz="1100" spc="-30">
                <a:latin typeface="Times New Roman"/>
                <a:cs typeface="Times New Roman"/>
              </a:rPr>
              <a:t>resistance,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exhaustion.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0" i="1">
                <a:latin typeface="Times New Roman"/>
                <a:cs typeface="Times New Roman"/>
              </a:rPr>
              <a:t>alarm </a:t>
            </a:r>
            <a:r>
              <a:rPr dirty="0" sz="1100" spc="-20">
                <a:latin typeface="Times New Roman"/>
                <a:cs typeface="Times New Roman"/>
              </a:rPr>
              <a:t>occurs first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mobilization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body in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threat.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4" i="1">
                <a:latin typeface="Times New Roman"/>
                <a:cs typeface="Times New Roman"/>
              </a:rPr>
              <a:t>resistance </a:t>
            </a:r>
            <a:r>
              <a:rPr dirty="0" sz="1100" spc="-25">
                <a:latin typeface="Times New Roman"/>
                <a:cs typeface="Times New Roman"/>
              </a:rPr>
              <a:t>comes </a:t>
            </a:r>
            <a:r>
              <a:rPr dirty="0" sz="1100" spc="-15">
                <a:latin typeface="Times New Roman"/>
                <a:cs typeface="Times New Roman"/>
              </a:rPr>
              <a:t>next and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45">
                <a:latin typeface="Times New Roman"/>
                <a:cs typeface="Times New Roman"/>
              </a:rPr>
              <a:t>is physiologically </a:t>
            </a:r>
            <a:r>
              <a:rPr dirty="0" sz="1100" spc="-30">
                <a:latin typeface="Times New Roman"/>
                <a:cs typeface="Times New Roman"/>
              </a:rPr>
              <a:t>activated  </a:t>
            </a:r>
            <a:r>
              <a:rPr dirty="0" sz="1100" spc="-15">
                <a:latin typeface="Times New Roman"/>
                <a:cs typeface="Times New Roman"/>
              </a:rPr>
              <a:t>and prepared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threat.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60" i="1">
                <a:latin typeface="Times New Roman"/>
                <a:cs typeface="Times New Roman"/>
              </a:rPr>
              <a:t>Exhaustion</a:t>
            </a:r>
            <a:r>
              <a:rPr dirty="0" sz="1100" spc="-10" i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final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stage,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body’s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resources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depleted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 marL="12700" marR="596265">
              <a:lnSpc>
                <a:spcPts val="1240"/>
              </a:lnSpc>
              <a:spcBef>
                <a:spcPts val="65"/>
              </a:spcBef>
            </a:pPr>
            <a:r>
              <a:rPr dirty="0" sz="1100" spc="-65">
                <a:latin typeface="Times New Roman"/>
                <a:cs typeface="Times New Roman"/>
              </a:rPr>
              <a:t>Selye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exhaustion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physical illness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stress. 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stage,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body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damaged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continuous, </a:t>
            </a:r>
            <a:r>
              <a:rPr dirty="0" sz="1100" spc="-35">
                <a:latin typeface="Times New Roman"/>
                <a:cs typeface="Times New Roman"/>
              </a:rPr>
              <a:t>failed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reactivate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GAS.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Coping</a:t>
            </a:r>
            <a:endParaRPr sz="1100">
              <a:latin typeface="Times New Roman"/>
              <a:cs typeface="Times New Roman"/>
            </a:endParaRPr>
          </a:p>
          <a:p>
            <a:pPr marL="12700" marR="147891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30">
                <a:latin typeface="Times New Roman"/>
                <a:cs typeface="Times New Roman"/>
              </a:rPr>
              <a:t>strategies are </a:t>
            </a:r>
            <a:r>
              <a:rPr dirty="0" sz="1100" spc="-15">
                <a:latin typeface="Times New Roman"/>
                <a:cs typeface="Times New Roman"/>
              </a:rPr>
              <a:t>problem-focused and emotion-focused </a:t>
            </a:r>
            <a:r>
              <a:rPr dirty="0" sz="1100" spc="-25">
                <a:latin typeface="Times New Roman"/>
                <a:cs typeface="Times New Roman"/>
              </a:rPr>
              <a:t>coping.  </a:t>
            </a:r>
            <a:r>
              <a:rPr dirty="0" sz="1100" spc="-15">
                <a:latin typeface="Times New Roman"/>
                <a:cs typeface="Times New Roman"/>
              </a:rPr>
              <a:t>Problem-focused </a:t>
            </a:r>
            <a:r>
              <a:rPr dirty="0" sz="1100" spc="-25">
                <a:latin typeface="Times New Roman"/>
                <a:cs typeface="Times New Roman"/>
              </a:rPr>
              <a:t>coping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Emotion-focused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alter </a:t>
            </a:r>
            <a:r>
              <a:rPr dirty="0" sz="1100" spc="-25">
                <a:latin typeface="Times New Roman"/>
                <a:cs typeface="Times New Roman"/>
              </a:rPr>
              <a:t>internal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distress.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5">
                <a:latin typeface="Times New Roman"/>
                <a:cs typeface="Times New Roman"/>
              </a:rPr>
              <a:t>Optimism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effective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coping.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optimistic coping </a:t>
            </a:r>
            <a:r>
              <a:rPr dirty="0" sz="1100" spc="-45">
                <a:latin typeface="Times New Roman"/>
                <a:cs typeface="Times New Roman"/>
              </a:rPr>
              <a:t>style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5">
                <a:latin typeface="Times New Roman"/>
                <a:cs typeface="Times New Roman"/>
              </a:rPr>
              <a:t>attitude </a:t>
            </a:r>
            <a:r>
              <a:rPr dirty="0" sz="1100" spc="-20">
                <a:latin typeface="Times New Roman"/>
                <a:cs typeface="Times New Roman"/>
              </a:rPr>
              <a:t>toward </a:t>
            </a:r>
            <a:r>
              <a:rPr dirty="0" sz="1100" spc="-40">
                <a:latin typeface="Times New Roman"/>
                <a:cs typeface="Times New Roman"/>
              </a:rPr>
              <a:t>dealing </a:t>
            </a:r>
            <a:r>
              <a:rPr dirty="0" sz="1100" spc="-25">
                <a:latin typeface="Times New Roman"/>
                <a:cs typeface="Times New Roman"/>
              </a:rPr>
              <a:t>with stress, even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it 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changed,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pessimists are </a:t>
            </a:r>
            <a:r>
              <a:rPr dirty="0" sz="1100" spc="-20">
                <a:latin typeface="Times New Roman"/>
                <a:cs typeface="Times New Roman"/>
              </a:rPr>
              <a:t>defeated </a:t>
            </a:r>
            <a:r>
              <a:rPr dirty="0" sz="1100" spc="-5">
                <a:latin typeface="Times New Roman"/>
                <a:cs typeface="Times New Roman"/>
              </a:rPr>
              <a:t>from the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outset.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0">
                <a:latin typeface="Times New Roman"/>
                <a:cs typeface="Times New Roman"/>
              </a:rPr>
              <a:t>health habits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for those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-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disease, </a:t>
            </a:r>
            <a:r>
              <a:rPr dirty="0" sz="1100" spc="-20">
                <a:latin typeface="Times New Roman"/>
                <a:cs typeface="Times New Roman"/>
              </a:rPr>
              <a:t>AIDS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Health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Stress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may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illness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indirectly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disrupting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healthy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Health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action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promotes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25">
                <a:latin typeface="Times New Roman"/>
                <a:cs typeface="Times New Roman"/>
              </a:rPr>
              <a:t>health,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5">
                <a:latin typeface="Times New Roman"/>
                <a:cs typeface="Times New Roman"/>
              </a:rPr>
              <a:t>efforts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35">
                <a:latin typeface="Times New Roman"/>
                <a:cs typeface="Times New Roman"/>
              </a:rPr>
              <a:t>eating, sleeping,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exercising </a:t>
            </a:r>
            <a:r>
              <a:rPr dirty="0" sz="1100" spc="-30">
                <a:latin typeface="Times New Roman"/>
                <a:cs typeface="Times New Roman"/>
              </a:rPr>
              <a:t>adequately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avoiding </a:t>
            </a:r>
            <a:r>
              <a:rPr dirty="0" sz="1100" spc="-25">
                <a:latin typeface="Times New Roman"/>
                <a:cs typeface="Times New Roman"/>
              </a:rPr>
              <a:t>unhealthy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cigarette </a:t>
            </a:r>
            <a:r>
              <a:rPr dirty="0" sz="1100" spc="-30">
                <a:latin typeface="Times New Roman"/>
                <a:cs typeface="Times New Roman"/>
              </a:rPr>
              <a:t>smoking,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30">
                <a:latin typeface="Times New Roman"/>
                <a:cs typeface="Times New Roman"/>
              </a:rPr>
              <a:t>alcohol  </a:t>
            </a:r>
            <a:r>
              <a:rPr dirty="0" sz="1100" spc="-10">
                <a:latin typeface="Times New Roman"/>
                <a:cs typeface="Times New Roman"/>
              </a:rPr>
              <a:t>consumption,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5">
                <a:latin typeface="Times New Roman"/>
                <a:cs typeface="Times New Roman"/>
              </a:rPr>
              <a:t>Stress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very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medical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advice,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something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as many as 93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75" i="1">
                <a:latin typeface="Times New Roman"/>
                <a:cs typeface="Times New Roman"/>
              </a:rPr>
              <a:t>fail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do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fully.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90" i="1">
                <a:latin typeface="Times New Roman"/>
                <a:cs typeface="Times New Roman"/>
              </a:rPr>
              <a:t>Illness </a:t>
            </a:r>
            <a:r>
              <a:rPr dirty="0" sz="1100" spc="-70" i="1">
                <a:latin typeface="Times New Roman"/>
                <a:cs typeface="Times New Roman"/>
              </a:rPr>
              <a:t>behavior</a:t>
            </a:r>
            <a:r>
              <a:rPr dirty="0" sz="1100" spc="-70">
                <a:latin typeface="Times New Roman"/>
                <a:cs typeface="Times New Roman"/>
              </a:rPr>
              <a:t>—behaving </a:t>
            </a:r>
            <a:r>
              <a:rPr dirty="0" sz="1100" spc="-40">
                <a:latin typeface="Times New Roman"/>
                <a:cs typeface="Times New Roman"/>
              </a:rPr>
              <a:t>as 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sick—also </a:t>
            </a:r>
            <a:r>
              <a:rPr dirty="0" sz="1100" spc="-25">
                <a:latin typeface="Times New Roman"/>
                <a:cs typeface="Times New Roman"/>
              </a:rPr>
              <a:t>appears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related.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Considerable research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correlated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illness </a:t>
            </a: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making  </a:t>
            </a:r>
            <a:r>
              <a:rPr dirty="0" sz="1100" spc="-10">
                <a:latin typeface="Times New Roman"/>
                <a:cs typeface="Times New Roman"/>
              </a:rPr>
              <a:t>more frequent </a:t>
            </a:r>
            <a:r>
              <a:rPr dirty="0" sz="1100" spc="-30">
                <a:latin typeface="Times New Roman"/>
                <a:cs typeface="Times New Roman"/>
              </a:rPr>
              <a:t>office </a:t>
            </a:r>
            <a:r>
              <a:rPr dirty="0" sz="1100" spc="-35">
                <a:latin typeface="Times New Roman"/>
                <a:cs typeface="Times New Roman"/>
              </a:rPr>
              <a:t>visits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physicians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allowing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everyday </a:t>
            </a:r>
            <a:r>
              <a:rPr dirty="0" sz="1100" spc="-35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06" y="425449"/>
            <a:ext cx="5880735" cy="862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consult </a:t>
            </a:r>
            <a:r>
              <a:rPr dirty="0" sz="1100" spc="-35">
                <a:latin typeface="Times New Roman"/>
                <a:cs typeface="Times New Roman"/>
              </a:rPr>
              <a:t>physicians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concerns </a:t>
            </a:r>
            <a:r>
              <a:rPr dirty="0" sz="1100" spc="-20">
                <a:latin typeface="Times New Roman"/>
                <a:cs typeface="Times New Roman"/>
              </a:rPr>
              <a:t>underscores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4" i="1">
                <a:latin typeface="Times New Roman"/>
                <a:cs typeface="Times New Roman"/>
              </a:rPr>
              <a:t>social </a:t>
            </a:r>
            <a:r>
              <a:rPr dirty="0" sz="1100" spc="-100" i="1">
                <a:latin typeface="Times New Roman"/>
                <a:cs typeface="Times New Roman"/>
              </a:rPr>
              <a:t>support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can encourage positive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research 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0">
                <a:latin typeface="Times New Roman"/>
                <a:cs typeface="Times New Roman"/>
              </a:rPr>
              <a:t>can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direct, </a:t>
            </a:r>
            <a:r>
              <a:rPr dirty="0" sz="1100" spc="-40">
                <a:latin typeface="Times New Roman"/>
                <a:cs typeface="Times New Roman"/>
              </a:rPr>
              <a:t>physiological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benefits.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20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potential sources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support—or </a:t>
            </a:r>
            <a:r>
              <a:rPr dirty="0" sz="1100" spc="-25">
                <a:latin typeface="Times New Roman"/>
                <a:cs typeface="Times New Roman"/>
              </a:rPr>
              <a:t>conflict—a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35">
                <a:latin typeface="Times New Roman"/>
                <a:cs typeface="Times New Roman"/>
              </a:rPr>
              <a:t>marriage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physical  </a:t>
            </a:r>
            <a:r>
              <a:rPr dirty="0" sz="1100" spc="-25">
                <a:latin typeface="Times New Roman"/>
                <a:cs typeface="Times New Roman"/>
              </a:rPr>
              <a:t>health.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35">
                <a:latin typeface="Times New Roman"/>
                <a:cs typeface="Times New Roman"/>
              </a:rPr>
              <a:t>illness,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illness also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Helping children,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families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experts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30">
                <a:latin typeface="Times New Roman"/>
                <a:cs typeface="Times New Roman"/>
              </a:rPr>
              <a:t>behavioral medicine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psychologists.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beginning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twentieth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century,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infectious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common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causes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death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United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States.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Thanks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advances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medical science,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5">
                <a:latin typeface="Times New Roman"/>
                <a:cs typeface="Times New Roman"/>
              </a:rPr>
              <a:t>in public </a:t>
            </a:r>
            <a:r>
              <a:rPr dirty="0" sz="1100" spc="-20">
                <a:latin typeface="Times New Roman"/>
                <a:cs typeface="Times New Roman"/>
              </a:rPr>
              <a:t>health, far </a:t>
            </a:r>
            <a:r>
              <a:rPr dirty="0" sz="1100" spc="-30">
                <a:latin typeface="Times New Roman"/>
                <a:cs typeface="Times New Roman"/>
              </a:rPr>
              <a:t>fewer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dying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infectious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twenty-first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century.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Today,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0" i="1">
                <a:latin typeface="Times New Roman"/>
                <a:cs typeface="Times New Roman"/>
              </a:rPr>
              <a:t>lifestyle </a:t>
            </a:r>
            <a:r>
              <a:rPr dirty="0" sz="1100" spc="-120" i="1">
                <a:latin typeface="Times New Roman"/>
                <a:cs typeface="Times New Roman"/>
              </a:rPr>
              <a:t>diseases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60" b="1">
                <a:latin typeface="Times New Roman"/>
                <a:cs typeface="Times New Roman"/>
              </a:rPr>
              <a:t>1-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Cancer</a:t>
            </a:r>
            <a:endParaRPr sz="11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Cancer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35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mortality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today, </a:t>
            </a:r>
            <a:r>
              <a:rPr dirty="0" sz="1100" spc="-25">
                <a:latin typeface="Times New Roman"/>
                <a:cs typeface="Times New Roman"/>
              </a:rPr>
              <a:t>accounting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23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deaths.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9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are associated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cancer.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935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depressed, </a:t>
            </a:r>
            <a:r>
              <a:rPr dirty="0" sz="1100" spc="-10">
                <a:latin typeface="Times New Roman"/>
                <a:cs typeface="Times New Roman"/>
              </a:rPr>
              <a:t>and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15">
                <a:latin typeface="Times New Roman"/>
                <a:cs typeface="Times New Roman"/>
              </a:rPr>
              <a:t>emotions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health behavior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10">
                <a:latin typeface="Times New Roman"/>
                <a:cs typeface="Times New Roman"/>
              </a:rPr>
              <a:t>consumption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decrease </a:t>
            </a:r>
            <a:r>
              <a:rPr dirty="0" sz="1100" spc="-25">
                <a:latin typeface="Times New Roman"/>
                <a:cs typeface="Times New Roman"/>
              </a:rPr>
              <a:t>in positive </a:t>
            </a:r>
            <a:r>
              <a:rPr dirty="0" sz="1100" spc="-20">
                <a:latin typeface="Times New Roman"/>
                <a:cs typeface="Times New Roman"/>
              </a:rPr>
              <a:t>health behavior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35">
                <a:latin typeface="Times New Roman"/>
                <a:cs typeface="Times New Roman"/>
              </a:rPr>
              <a:t>exercise.</a:t>
            </a:r>
            <a:endParaRPr sz="1100">
              <a:latin typeface="Times New Roman"/>
              <a:cs typeface="Times New Roman"/>
            </a:endParaRPr>
          </a:p>
          <a:p>
            <a:pPr algn="just" marL="241300" marR="7620" indent="-228600">
              <a:lnSpc>
                <a:spcPts val="1240"/>
              </a:lnSpc>
              <a:spcBef>
                <a:spcPts val="65"/>
              </a:spcBef>
              <a:buChar char="•"/>
              <a:tabLst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emotionally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expressive have fewer </a:t>
            </a:r>
            <a:r>
              <a:rPr dirty="0" sz="1100" spc="-40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appointments,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45">
                <a:latin typeface="Times New Roman"/>
                <a:cs typeface="Times New Roman"/>
              </a:rPr>
              <a:t>quality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status.</a:t>
            </a:r>
            <a:endParaRPr sz="1100">
              <a:latin typeface="Times New Roman"/>
              <a:cs typeface="Times New Roman"/>
            </a:endParaRPr>
          </a:p>
          <a:p>
            <a:pPr algn="just" marL="2413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undermine </a:t>
            </a:r>
            <a:r>
              <a:rPr dirty="0" sz="1100" spc="-25">
                <a:latin typeface="Times New Roman"/>
                <a:cs typeface="Times New Roman"/>
              </a:rPr>
              <a:t>compliance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0">
                <a:latin typeface="Times New Roman"/>
                <a:cs typeface="Times New Roman"/>
              </a:rPr>
              <a:t>vitally </a:t>
            </a:r>
            <a:r>
              <a:rPr dirty="0" sz="1100" spc="-10">
                <a:latin typeface="Times New Roman"/>
                <a:cs typeface="Times New Roman"/>
              </a:rPr>
              <a:t>important 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cancer.</a:t>
            </a: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285"/>
              </a:lnSpc>
              <a:buChar char="•"/>
              <a:tabLst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10" i="1">
                <a:latin typeface="Times New Roman"/>
                <a:cs typeface="Times New Roman"/>
              </a:rPr>
              <a:t>directly </a:t>
            </a:r>
            <a:r>
              <a:rPr dirty="0" sz="1100" spc="-20">
                <a:latin typeface="Times New Roman"/>
                <a:cs typeface="Times New Roman"/>
              </a:rPr>
              <a:t>affect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cancer.</a:t>
            </a:r>
            <a:endParaRPr sz="1100">
              <a:latin typeface="Times New Roman"/>
              <a:cs typeface="Times New Roman"/>
            </a:endParaRPr>
          </a:p>
          <a:p>
            <a:pPr algn="just" marL="241300" indent="-228600">
              <a:lnSpc>
                <a:spcPts val="1315"/>
              </a:lnSpc>
              <a:buChar char="•"/>
              <a:tabLst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Adverse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immune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20">
                <a:latin typeface="Times New Roman"/>
                <a:cs typeface="Times New Roman"/>
              </a:rPr>
              <a:t>how stress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exacerbate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cancer.</a:t>
            </a:r>
            <a:endParaRPr sz="1100">
              <a:latin typeface="Times New Roman"/>
              <a:cs typeface="Times New Roman"/>
            </a:endParaRPr>
          </a:p>
          <a:p>
            <a:pPr algn="just" marL="2406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offered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buAutoNum type="arabicPlain" startAt="2"/>
              <a:tabLst>
                <a:tab pos="16002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Acquired </a:t>
            </a:r>
            <a:r>
              <a:rPr dirty="0" sz="1100" spc="5" b="1">
                <a:latin typeface="Times New Roman"/>
                <a:cs typeface="Times New Roman"/>
              </a:rPr>
              <a:t>Immune </a:t>
            </a:r>
            <a:r>
              <a:rPr dirty="0" sz="1100" spc="10" b="1">
                <a:latin typeface="Times New Roman"/>
                <a:cs typeface="Times New Roman"/>
              </a:rPr>
              <a:t>Deficiency </a:t>
            </a:r>
            <a:r>
              <a:rPr dirty="0" sz="1100" spc="-20" b="1">
                <a:latin typeface="Times New Roman"/>
                <a:cs typeface="Times New Roman"/>
              </a:rPr>
              <a:t>Syndrome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(AIDS)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Acquired </a:t>
            </a:r>
            <a:r>
              <a:rPr dirty="0" sz="1100" spc="-20">
                <a:latin typeface="Times New Roman"/>
                <a:cs typeface="Times New Roman"/>
              </a:rPr>
              <a:t>immune </a:t>
            </a:r>
            <a:r>
              <a:rPr dirty="0" sz="1100" spc="-35">
                <a:latin typeface="Times New Roman"/>
                <a:cs typeface="Times New Roman"/>
              </a:rPr>
              <a:t>deficiency </a:t>
            </a:r>
            <a:r>
              <a:rPr dirty="0" sz="1100" spc="-20">
                <a:latin typeface="Times New Roman"/>
                <a:cs typeface="Times New Roman"/>
              </a:rPr>
              <a:t>syndrome </a:t>
            </a:r>
            <a:r>
              <a:rPr dirty="0" sz="1100" spc="-30">
                <a:latin typeface="Times New Roman"/>
                <a:cs typeface="Times New Roman"/>
              </a:rPr>
              <a:t>(AIDS)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human </a:t>
            </a:r>
            <a:r>
              <a:rPr dirty="0" sz="1100" b="1">
                <a:latin typeface="Times New Roman"/>
                <a:cs typeface="Times New Roman"/>
              </a:rPr>
              <a:t>immunodeficiency </a:t>
            </a:r>
            <a:r>
              <a:rPr dirty="0" sz="1100" spc="-35" b="1">
                <a:latin typeface="Times New Roman"/>
                <a:cs typeface="Times New Roman"/>
              </a:rPr>
              <a:t>virus </a:t>
            </a:r>
            <a:r>
              <a:rPr dirty="0" sz="1100" spc="15" b="1">
                <a:latin typeface="Times New Roman"/>
                <a:cs typeface="Times New Roman"/>
              </a:rPr>
              <a:t>(HIV), 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attacks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immune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leaves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30">
                <a:latin typeface="Times New Roman"/>
                <a:cs typeface="Times New Roman"/>
              </a:rPr>
              <a:t>vulnerable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infection,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25">
                <a:latin typeface="Times New Roman"/>
                <a:cs typeface="Times New Roman"/>
              </a:rPr>
              <a:t>complications,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cancers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rarely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normal immune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transmission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AIDS.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policymakers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launched </a:t>
            </a:r>
            <a:r>
              <a:rPr dirty="0" sz="1100" spc="-40">
                <a:latin typeface="Times New Roman"/>
                <a:cs typeface="Times New Roman"/>
              </a:rPr>
              <a:t>large-scale </a:t>
            </a:r>
            <a:r>
              <a:rPr dirty="0" sz="1100" spc="-35">
                <a:latin typeface="Times New Roman"/>
                <a:cs typeface="Times New Roman"/>
              </a:rPr>
              <a:t>media </a:t>
            </a:r>
            <a:r>
              <a:rPr dirty="0" sz="1100" spc="-30">
                <a:latin typeface="Times New Roman"/>
                <a:cs typeface="Times New Roman"/>
              </a:rPr>
              <a:t>campaigns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educate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public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>
                <a:latin typeface="Times New Roman"/>
                <a:cs typeface="Times New Roman"/>
              </a:rPr>
              <a:t>HIV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AIDS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45">
                <a:latin typeface="Times New Roman"/>
                <a:cs typeface="Times New Roman"/>
              </a:rPr>
              <a:t>risky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Recent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evidence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linked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increased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rapid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progression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HIV,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availability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>
                <a:latin typeface="Times New Roman"/>
                <a:cs typeface="Times New Roman"/>
              </a:rPr>
              <a:t>support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gradual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3"/>
              <a:tabLst>
                <a:tab pos="16002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Pain</a:t>
            </a:r>
            <a:r>
              <a:rPr dirty="0" sz="1100" spc="-5" b="1">
                <a:latin typeface="Times New Roman"/>
                <a:cs typeface="Times New Roman"/>
              </a:rPr>
              <a:t> Management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35">
                <a:latin typeface="Times New Roman"/>
                <a:cs typeface="Times New Roman"/>
              </a:rPr>
              <a:t>links </a:t>
            </a:r>
            <a:r>
              <a:rPr dirty="0" sz="1100" spc="-10">
                <a:latin typeface="Times New Roman"/>
                <a:cs typeface="Times New Roman"/>
              </a:rPr>
              <a:t>reports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increased pain with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conversely,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affect predict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reported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pain.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anxious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sensitive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pain,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0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it,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endParaRPr sz="1100">
              <a:latin typeface="Times New Roman"/>
              <a:cs typeface="Times New Roman"/>
            </a:endParaRPr>
          </a:p>
          <a:p>
            <a:pPr marL="12700" marR="1974214">
              <a:lnSpc>
                <a:spcPts val="1240"/>
              </a:lnSpc>
              <a:spcBef>
                <a:spcPts val="70"/>
              </a:spcBef>
            </a:pPr>
            <a:r>
              <a:rPr dirty="0" sz="1100" spc="-50">
                <a:latin typeface="Times New Roman"/>
                <a:cs typeface="Times New Roman"/>
              </a:rPr>
              <a:t>willing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complain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people 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suffering.  </a:t>
            </a:r>
            <a:r>
              <a:rPr dirty="0" sz="1100" spc="-30">
                <a:latin typeface="Times New Roman"/>
                <a:cs typeface="Times New Roman"/>
              </a:rPr>
              <a:t>Psychologists have </a:t>
            </a:r>
            <a:r>
              <a:rPr dirty="0" sz="1100" spc="-15">
                <a:latin typeface="Times New Roman"/>
                <a:cs typeface="Times New Roman"/>
              </a:rPr>
              <a:t>tried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reduce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pain.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Direct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0">
                <a:latin typeface="Times New Roman"/>
                <a:cs typeface="Times New Roman"/>
              </a:rPr>
              <a:t>hypnosis, </a:t>
            </a:r>
            <a:r>
              <a:rPr dirty="0" sz="1100" spc="-25">
                <a:latin typeface="Times New Roman"/>
                <a:cs typeface="Times New Roman"/>
              </a:rPr>
              <a:t>biofeedback, relaxation training,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Researchers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success </a:t>
            </a:r>
            <a:r>
              <a:rPr dirty="0" sz="1100" spc="-25">
                <a:latin typeface="Times New Roman"/>
                <a:cs typeface="Times New Roman"/>
              </a:rPr>
              <a:t>with each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approaches,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15">
                <a:latin typeface="Times New Roman"/>
                <a:cs typeface="Times New Roman"/>
              </a:rPr>
              <a:t>reduction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4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modest.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45">
                <a:latin typeface="Times New Roman"/>
                <a:cs typeface="Times New Roman"/>
              </a:rPr>
              <a:t>As a </a:t>
            </a:r>
            <a:r>
              <a:rPr dirty="0" sz="1100" spc="-30">
                <a:latin typeface="Times New Roman"/>
                <a:cs typeface="Times New Roman"/>
              </a:rPr>
              <a:t>result,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current efforts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90" i="1">
                <a:latin typeface="Times New Roman"/>
                <a:cs typeface="Times New Roman"/>
              </a:rPr>
              <a:t>pain </a:t>
            </a:r>
            <a:r>
              <a:rPr dirty="0" sz="1100" spc="-110" i="1">
                <a:latin typeface="Times New Roman"/>
                <a:cs typeface="Times New Roman"/>
              </a:rPr>
              <a:t>management,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pain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reduction.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1" y="425449"/>
            <a:ext cx="5880100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pain management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pain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minimizes its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their  </a:t>
            </a:r>
            <a:r>
              <a:rPr dirty="0" sz="1100" spc="-40">
                <a:latin typeface="Times New Roman"/>
                <a:cs typeface="Times New Roman"/>
              </a:rPr>
              <a:t>lives,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eliminated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controlled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entirely.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4"/>
              <a:tabLst>
                <a:tab pos="1600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Sleep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1994, </a:t>
            </a:r>
            <a:r>
              <a:rPr dirty="0" sz="1100" spc="-35">
                <a:latin typeface="Times New Roman"/>
                <a:cs typeface="Times New Roman"/>
              </a:rPr>
              <a:t>DSM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 b="1">
                <a:latin typeface="Times New Roman"/>
                <a:cs typeface="Times New Roman"/>
              </a:rPr>
              <a:t>primary </a:t>
            </a:r>
            <a:r>
              <a:rPr dirty="0" sz="1100" spc="10" b="1">
                <a:latin typeface="Times New Roman"/>
                <a:cs typeface="Times New Roman"/>
              </a:rPr>
              <a:t>sleep </a:t>
            </a:r>
            <a:r>
              <a:rPr dirty="0" sz="1100" spc="-20" b="1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difficulty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sleeping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principal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complaint.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listed in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10" b="1">
                <a:latin typeface="Times New Roman"/>
                <a:cs typeface="Times New Roman"/>
              </a:rPr>
              <a:t>Dysomnias </a:t>
            </a:r>
            <a:r>
              <a:rPr dirty="0" sz="1100" spc="-30">
                <a:latin typeface="Times New Roman"/>
                <a:cs typeface="Times New Roman"/>
              </a:rPr>
              <a:t>are difficulties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amount, </a:t>
            </a:r>
            <a:r>
              <a:rPr dirty="0" sz="1100" spc="-40">
                <a:latin typeface="Times New Roman"/>
                <a:cs typeface="Times New Roman"/>
              </a:rPr>
              <a:t>quality,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timing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5" b="1">
                <a:latin typeface="Times New Roman"/>
                <a:cs typeface="Times New Roman"/>
              </a:rPr>
              <a:t>Parasomnias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abnormal events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nightmares.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dyssomnias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insomnia,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hypersomnia, </a:t>
            </a:r>
            <a:r>
              <a:rPr dirty="0" sz="1100" spc="-30">
                <a:latin typeface="Times New Roman"/>
                <a:cs typeface="Times New Roman"/>
              </a:rPr>
              <a:t>narcolepsy, </a:t>
            </a:r>
            <a:r>
              <a:rPr dirty="0" sz="1100" spc="-20">
                <a:latin typeface="Times New Roman"/>
                <a:cs typeface="Times New Roman"/>
              </a:rPr>
              <a:t>breathing-related </a:t>
            </a:r>
            <a:r>
              <a:rPr dirty="0" sz="1100" spc="-30">
                <a:latin typeface="Times New Roman"/>
                <a:cs typeface="Times New Roman"/>
              </a:rPr>
              <a:t>sleep 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circadian </a:t>
            </a:r>
            <a:r>
              <a:rPr dirty="0" sz="1100" spc="-20">
                <a:latin typeface="Times New Roman"/>
                <a:cs typeface="Times New Roman"/>
              </a:rPr>
              <a:t>rhythm </a:t>
            </a:r>
            <a:r>
              <a:rPr dirty="0" sz="1100" spc="-30">
                <a:latin typeface="Times New Roman"/>
                <a:cs typeface="Times New Roman"/>
              </a:rPr>
              <a:t>sleep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dirty="0" sz="1150" spc="-35" b="1" i="1">
                <a:latin typeface="Times New Roman"/>
                <a:cs typeface="Times New Roman"/>
              </a:rPr>
              <a:t>Primary</a:t>
            </a:r>
            <a:r>
              <a:rPr dirty="0" sz="1150" spc="180" b="1" i="1">
                <a:latin typeface="Times New Roman"/>
                <a:cs typeface="Times New Roman"/>
              </a:rPr>
              <a:t> </a:t>
            </a:r>
            <a:r>
              <a:rPr dirty="0" sz="1150" spc="-20" b="1" i="1">
                <a:latin typeface="Times New Roman"/>
                <a:cs typeface="Times New Roman"/>
              </a:rPr>
              <a:t>insomnia</a:t>
            </a:r>
            <a:r>
              <a:rPr dirty="0" sz="1150" spc="185" b="1" i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involves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difficulties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initiating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maintaining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sleep,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poor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quality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sleeping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(e.g.,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0"/>
              </a:lnSpc>
            </a:pPr>
            <a:r>
              <a:rPr dirty="0" sz="1100" spc="-30">
                <a:latin typeface="Times New Roman"/>
                <a:cs typeface="Times New Roman"/>
              </a:rPr>
              <a:t>restless sleep)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last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month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significantly </a:t>
            </a:r>
            <a:r>
              <a:rPr dirty="0" sz="1100" spc="-25">
                <a:latin typeface="Times New Roman"/>
                <a:cs typeface="Times New Roman"/>
              </a:rPr>
              <a:t>impair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Effective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insomnia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5">
                <a:latin typeface="Times New Roman"/>
                <a:cs typeface="Times New Roman"/>
              </a:rPr>
              <a:t>(only </a:t>
            </a:r>
            <a:r>
              <a:rPr dirty="0" sz="1100" spc="-40">
                <a:latin typeface="Times New Roman"/>
                <a:cs typeface="Times New Roman"/>
              </a:rPr>
              <a:t>staying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bed 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35">
                <a:latin typeface="Times New Roman"/>
                <a:cs typeface="Times New Roman"/>
              </a:rPr>
              <a:t>sleep)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resetting </a:t>
            </a:r>
            <a:r>
              <a:rPr dirty="0" sz="1100" spc="-30">
                <a:latin typeface="Times New Roman"/>
                <a:cs typeface="Times New Roman"/>
              </a:rPr>
              <a:t>circadian </a:t>
            </a:r>
            <a:r>
              <a:rPr dirty="0" sz="1100" spc="-15">
                <a:latin typeface="Times New Roman"/>
                <a:cs typeface="Times New Roman"/>
              </a:rPr>
              <a:t>rhythms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bed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>
                <a:latin typeface="Times New Roman"/>
                <a:cs typeface="Times New Roman"/>
              </a:rPr>
              <a:t>up </a:t>
            </a:r>
            <a:r>
              <a:rPr dirty="0" sz="1100" spc="-15">
                <a:latin typeface="Times New Roman"/>
                <a:cs typeface="Times New Roman"/>
              </a:rPr>
              <a:t>at set </a:t>
            </a:r>
            <a:r>
              <a:rPr dirty="0" sz="1100" spc="-25">
                <a:latin typeface="Times New Roman"/>
                <a:cs typeface="Times New Roman"/>
              </a:rPr>
              <a:t>times,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25">
                <a:latin typeface="Times New Roman"/>
                <a:cs typeface="Times New Roman"/>
              </a:rPr>
              <a:t>napping, </a:t>
            </a:r>
            <a:r>
              <a:rPr dirty="0" sz="1100" spc="-30">
                <a:latin typeface="Times New Roman"/>
                <a:cs typeface="Times New Roman"/>
              </a:rPr>
              <a:t>regardless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length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25"/>
              </a:spcBef>
            </a:pPr>
            <a:r>
              <a:rPr dirty="0" sz="1100" spc="-40" b="1">
                <a:latin typeface="Times New Roman"/>
                <a:cs typeface="Times New Roman"/>
              </a:rPr>
              <a:t>Primary </a:t>
            </a:r>
            <a:r>
              <a:rPr dirty="0" sz="1100" spc="-10" b="1">
                <a:latin typeface="Times New Roman"/>
                <a:cs typeface="Times New Roman"/>
              </a:rPr>
              <a:t>hypersomnia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30">
                <a:latin typeface="Times New Roman"/>
                <a:cs typeface="Times New Roman"/>
              </a:rPr>
              <a:t>sleepiness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daytime sleep, lasting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>
                <a:latin typeface="Times New Roman"/>
                <a:cs typeface="Times New Roman"/>
              </a:rPr>
              <a:t>month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significantly </a:t>
            </a:r>
            <a:r>
              <a:rPr dirty="0" sz="1100" spc="-25">
                <a:latin typeface="Times New Roman"/>
                <a:cs typeface="Times New Roman"/>
              </a:rPr>
              <a:t>interfering with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hypersomnia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 b="1">
                <a:latin typeface="Times New Roman"/>
                <a:cs typeface="Times New Roman"/>
              </a:rPr>
              <a:t>narcolepsy</a:t>
            </a:r>
            <a:r>
              <a:rPr dirty="0" sz="1100" spc="-15" i="1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irresistible </a:t>
            </a:r>
            <a:r>
              <a:rPr dirty="0" sz="1100" spc="-25">
                <a:latin typeface="Times New Roman"/>
                <a:cs typeface="Times New Roman"/>
              </a:rPr>
              <a:t>attacks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refreshing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35">
                <a:latin typeface="Times New Roman"/>
                <a:cs typeface="Times New Roman"/>
              </a:rPr>
              <a:t>lasting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indent="-635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Breathing </a:t>
            </a:r>
            <a:r>
              <a:rPr dirty="0" sz="1100" spc="-20" b="1">
                <a:latin typeface="Times New Roman"/>
                <a:cs typeface="Times New Roman"/>
              </a:rPr>
              <a:t>related </a:t>
            </a:r>
            <a:r>
              <a:rPr dirty="0" sz="1100" spc="10" b="1">
                <a:latin typeface="Times New Roman"/>
                <a:cs typeface="Times New Roman"/>
              </a:rPr>
              <a:t>sleep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breathing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10" b="1">
                <a:latin typeface="Times New Roman"/>
                <a:cs typeface="Times New Roman"/>
              </a:rPr>
              <a:t>sleep  </a:t>
            </a:r>
            <a:r>
              <a:rPr dirty="0" sz="1100" spc="-5" b="1">
                <a:latin typeface="Times New Roman"/>
                <a:cs typeface="Times New Roman"/>
              </a:rPr>
              <a:t>apnea,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temporary </a:t>
            </a:r>
            <a:r>
              <a:rPr dirty="0" sz="1100" spc="-10">
                <a:latin typeface="Times New Roman"/>
                <a:cs typeface="Times New Roman"/>
              </a:rPr>
              <a:t>obstruction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respiratory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airway.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Circadian </a:t>
            </a:r>
            <a:r>
              <a:rPr dirty="0" sz="1100" spc="-30" b="1">
                <a:latin typeface="Times New Roman"/>
                <a:cs typeface="Times New Roman"/>
              </a:rPr>
              <a:t>rhythm </a:t>
            </a:r>
            <a:r>
              <a:rPr dirty="0" sz="1100" spc="10" b="1">
                <a:latin typeface="Times New Roman"/>
                <a:cs typeface="Times New Roman"/>
              </a:rPr>
              <a:t>sleep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mismatch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patients’ </a:t>
            </a:r>
            <a:r>
              <a:rPr dirty="0" sz="1100" spc="-20">
                <a:latin typeface="Times New Roman"/>
                <a:cs typeface="Times New Roman"/>
              </a:rPr>
              <a:t>24-hour </a:t>
            </a:r>
            <a:r>
              <a:rPr dirty="0" sz="1100" spc="-35">
                <a:latin typeface="Times New Roman"/>
                <a:cs typeface="Times New Roman"/>
              </a:rPr>
              <a:t>sleeping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their  </a:t>
            </a:r>
            <a:r>
              <a:rPr dirty="0" sz="1100" spc="-15">
                <a:latin typeface="Times New Roman"/>
                <a:cs typeface="Times New Roman"/>
              </a:rPr>
              <a:t>24-hour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demands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causes significant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distress.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parasomnias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nightmare disorder,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5">
                <a:latin typeface="Times New Roman"/>
                <a:cs typeface="Times New Roman"/>
              </a:rPr>
              <a:t>terror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sleepwalking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 b="1">
                <a:latin typeface="Times New Roman"/>
                <a:cs typeface="Times New Roman"/>
              </a:rPr>
              <a:t>nightmare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are frequently </a:t>
            </a:r>
            <a:r>
              <a:rPr dirty="0" sz="1100" spc="-35">
                <a:latin typeface="Times New Roman"/>
                <a:cs typeface="Times New Roman"/>
              </a:rPr>
              <a:t>awakened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terrifying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dreams.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Sleep </a:t>
            </a:r>
            <a:r>
              <a:rPr dirty="0" sz="1100" spc="-55" b="1">
                <a:latin typeface="Times New Roman"/>
                <a:cs typeface="Times New Roman"/>
              </a:rPr>
              <a:t>terror </a:t>
            </a:r>
            <a:r>
              <a:rPr dirty="0" sz="1100" spc="-25" b="1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also involves </a:t>
            </a:r>
            <a:r>
              <a:rPr dirty="0" sz="1100" spc="-5">
                <a:latin typeface="Times New Roman"/>
                <a:cs typeface="Times New Roman"/>
              </a:rPr>
              <a:t>abrupt </a:t>
            </a:r>
            <a:r>
              <a:rPr dirty="0" sz="1100" spc="-40">
                <a:latin typeface="Times New Roman"/>
                <a:cs typeface="Times New Roman"/>
              </a:rPr>
              <a:t>awakening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sleep,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scream,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differs 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nightmare 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respects.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nightmare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recall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dreams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quickly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orient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being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awaken;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ct val="93900"/>
              </a:lnSpc>
              <a:spcBef>
                <a:spcPts val="40"/>
              </a:spcBef>
            </a:pPr>
            <a:r>
              <a:rPr dirty="0" sz="1100" spc="-5">
                <a:latin typeface="Times New Roman"/>
                <a:cs typeface="Times New Roman"/>
              </a:rPr>
              <a:t>terror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dreams, </a:t>
            </a:r>
            <a:r>
              <a:rPr dirty="0" sz="1100" spc="-20">
                <a:latin typeface="Times New Roman"/>
                <a:cs typeface="Times New Roman"/>
              </a:rPr>
              <a:t>show intense </a:t>
            </a:r>
            <a:r>
              <a:rPr dirty="0" sz="1100" spc="-15">
                <a:latin typeface="Times New Roman"/>
                <a:cs typeface="Times New Roman"/>
              </a:rPr>
              <a:t>autonomic </a:t>
            </a:r>
            <a:r>
              <a:rPr dirty="0" sz="1100" spc="-30">
                <a:latin typeface="Times New Roman"/>
                <a:cs typeface="Times New Roman"/>
              </a:rPr>
              <a:t>arousal,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are 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soothe.  </a:t>
            </a:r>
            <a:r>
              <a:rPr dirty="0" sz="1100" spc="-25">
                <a:latin typeface="Times New Roman"/>
                <a:cs typeface="Times New Roman"/>
              </a:rPr>
              <a:t>Moreover,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5">
                <a:latin typeface="Times New Roman"/>
                <a:cs typeface="Times New Roman"/>
              </a:rPr>
              <a:t>terror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10">
                <a:latin typeface="Times New Roman"/>
                <a:cs typeface="Times New Roman"/>
              </a:rPr>
              <a:t>returns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45">
                <a:latin typeface="Times New Roman"/>
                <a:cs typeface="Times New Roman"/>
              </a:rPr>
              <a:t>fairly quickly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recalls </a:t>
            </a:r>
            <a:r>
              <a:rPr dirty="0" sz="1100" spc="-30">
                <a:latin typeface="Times New Roman"/>
                <a:cs typeface="Times New Roman"/>
              </a:rPr>
              <a:t>little,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anything  </a:t>
            </a:r>
            <a:r>
              <a:rPr dirty="0" sz="1100" spc="-15">
                <a:latin typeface="Times New Roman"/>
                <a:cs typeface="Times New Roman"/>
              </a:rPr>
              <a:t>happen,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episode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Sleepwalking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35">
                <a:latin typeface="Times New Roman"/>
                <a:cs typeface="Times New Roman"/>
              </a:rPr>
              <a:t>rising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5">
                <a:latin typeface="Times New Roman"/>
                <a:cs typeface="Times New Roman"/>
              </a:rPr>
              <a:t>bed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walking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general  </a:t>
            </a:r>
            <a:r>
              <a:rPr dirty="0" sz="1100" spc="-15">
                <a:latin typeface="Times New Roman"/>
                <a:cs typeface="Times New Roman"/>
              </a:rPr>
              <a:t>unresponsive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Occasional episodes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sleepwalking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fairly </a:t>
            </a:r>
            <a:r>
              <a:rPr dirty="0" sz="1100" spc="-10">
                <a:latin typeface="Times New Roman"/>
                <a:cs typeface="Times New Roman"/>
              </a:rPr>
              <a:t>common,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marL="12700" marR="5715" indent="-635">
              <a:lnSpc>
                <a:spcPts val="1240"/>
              </a:lnSpc>
              <a:spcBef>
                <a:spcPts val="70"/>
              </a:spcBef>
            </a:pP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40">
                <a:latin typeface="Times New Roman"/>
                <a:cs typeface="Times New Roman"/>
              </a:rPr>
              <a:t>sleepwalking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causes significant </a:t>
            </a:r>
            <a:r>
              <a:rPr dirty="0" sz="1100" spc="-20">
                <a:latin typeface="Times New Roman"/>
                <a:cs typeface="Times New Roman"/>
              </a:rPr>
              <a:t>distress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impairs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5"/>
              <a:tabLst>
                <a:tab pos="16002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Cardiovascular </a:t>
            </a:r>
            <a:r>
              <a:rPr dirty="0" sz="1100" spc="10" b="1">
                <a:latin typeface="Times New Roman"/>
                <a:cs typeface="Times New Roman"/>
              </a:rPr>
              <a:t>disease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(CVD)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Cardiovascular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(CVD)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group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affect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circulatory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illnesses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 b="1">
                <a:latin typeface="Times New Roman"/>
                <a:cs typeface="Times New Roman"/>
              </a:rPr>
              <a:t>hypertension </a:t>
            </a:r>
            <a:r>
              <a:rPr dirty="0" sz="1100" spc="-30">
                <a:latin typeface="Times New Roman"/>
                <a:cs typeface="Times New Roman"/>
              </a:rPr>
              <a:t>(high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 b="1">
                <a:latin typeface="Times New Roman"/>
                <a:cs typeface="Times New Roman"/>
              </a:rPr>
              <a:t>coronary heart </a:t>
            </a:r>
            <a:r>
              <a:rPr dirty="0" sz="1100" spc="10" b="1">
                <a:latin typeface="Times New Roman"/>
                <a:cs typeface="Times New Roman"/>
              </a:rPr>
              <a:t>disease  </a:t>
            </a:r>
            <a:r>
              <a:rPr dirty="0" sz="1100" spc="25" b="1">
                <a:latin typeface="Times New Roman"/>
                <a:cs typeface="Times New Roman"/>
              </a:rPr>
              <a:t>(CHD).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deadly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well-known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form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coronary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myocardial</a:t>
            </a:r>
            <a:r>
              <a:rPr dirty="0" sz="1100" spc="1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infarction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(MI),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attack.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ct val="939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>
                <a:latin typeface="Times New Roman"/>
                <a:cs typeface="Times New Roman"/>
              </a:rPr>
              <a:t>CHD,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20">
                <a:latin typeface="Times New Roman"/>
                <a:cs typeface="Times New Roman"/>
              </a:rPr>
              <a:t>disorders, 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stroke.  </a:t>
            </a:r>
            <a:r>
              <a:rPr dirty="0" sz="1100" spc="-30">
                <a:latin typeface="Times New Roman"/>
                <a:cs typeface="Times New Roman"/>
              </a:rPr>
              <a:t>Cardiovascular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mortality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5">
                <a:latin typeface="Times New Roman"/>
                <a:cs typeface="Times New Roman"/>
              </a:rPr>
              <a:t>States, </a:t>
            </a:r>
            <a:r>
              <a:rPr dirty="0" sz="1100" spc="-25">
                <a:latin typeface="Times New Roman"/>
                <a:cs typeface="Times New Roman"/>
              </a:rPr>
              <a:t>where they </a:t>
            </a:r>
            <a:r>
              <a:rPr dirty="0" sz="1100" spc="-15">
                <a:latin typeface="Times New Roman"/>
                <a:cs typeface="Times New Roman"/>
              </a:rPr>
              <a:t>account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10">
                <a:latin typeface="Times New Roman"/>
                <a:cs typeface="Times New Roman"/>
              </a:rPr>
              <a:t>one-third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deaths,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industrialized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countries.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25"/>
              </a:spcBef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20">
                <a:latin typeface="Times New Roman"/>
                <a:cs typeface="Times New Roman"/>
              </a:rPr>
              <a:t>CVD,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>
                <a:latin typeface="Times New Roman"/>
                <a:cs typeface="Times New Roman"/>
              </a:rPr>
              <a:t>CHD,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health  behaviors,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35">
                <a:latin typeface="Times New Roman"/>
                <a:cs typeface="Times New Roman"/>
              </a:rPr>
              <a:t>weight, </a:t>
            </a:r>
            <a:r>
              <a:rPr dirty="0" sz="1100" spc="-25">
                <a:latin typeface="Times New Roman"/>
                <a:cs typeface="Times New Roman"/>
              </a:rPr>
              <a:t>diet, </a:t>
            </a:r>
            <a:r>
              <a:rPr dirty="0" sz="1100" spc="-35">
                <a:latin typeface="Times New Roman"/>
                <a:cs typeface="Times New Roman"/>
              </a:rPr>
              <a:t>exercise,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cigarette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smoking.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6" y="914656"/>
            <a:ext cx="5880735" cy="8308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15" b="1">
                <a:latin typeface="Times New Roman"/>
                <a:cs typeface="Times New Roman"/>
              </a:rPr>
              <a:t>Nineteenth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35" b="1">
                <a:latin typeface="Times New Roman"/>
                <a:cs typeface="Times New Roman"/>
              </a:rPr>
              <a:t>Century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40" b="1">
                <a:latin typeface="Times New Roman"/>
                <a:cs typeface="Times New Roman"/>
              </a:rPr>
              <a:t>J.P.Grey </a:t>
            </a:r>
            <a:r>
              <a:rPr dirty="0" sz="1100" spc="-15">
                <a:latin typeface="Times New Roman"/>
                <a:cs typeface="Times New Roman"/>
              </a:rPr>
              <a:t>theorized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(insanity)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emphasis </a:t>
            </a:r>
            <a:r>
              <a:rPr dirty="0" sz="1100" spc="-15">
                <a:latin typeface="Times New Roman"/>
                <a:cs typeface="Times New Roman"/>
              </a:rPr>
              <a:t>should  be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rest and </a:t>
            </a:r>
            <a:r>
              <a:rPr dirty="0" sz="1100" spc="-25">
                <a:latin typeface="Times New Roman"/>
                <a:cs typeface="Times New Roman"/>
              </a:rPr>
              <a:t>diet, </a:t>
            </a:r>
            <a:r>
              <a:rPr dirty="0" sz="1100" spc="-5">
                <a:latin typeface="Times New Roman"/>
                <a:cs typeface="Times New Roman"/>
              </a:rPr>
              <a:t>proper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15">
                <a:latin typeface="Times New Roman"/>
                <a:cs typeface="Times New Roman"/>
              </a:rPr>
              <a:t>temperature and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ventilation.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invented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rotary </a:t>
            </a:r>
            <a:r>
              <a:rPr dirty="0" sz="1100" spc="-15">
                <a:latin typeface="Times New Roman"/>
                <a:cs typeface="Times New Roman"/>
              </a:rPr>
              <a:t>fan and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State </a:t>
            </a:r>
            <a:r>
              <a:rPr dirty="0" sz="1100" spc="-15">
                <a:latin typeface="Times New Roman"/>
                <a:cs typeface="Times New Roman"/>
              </a:rPr>
              <a:t>Hospital </a:t>
            </a:r>
            <a:r>
              <a:rPr dirty="0" sz="1100" spc="-20">
                <a:latin typeface="Times New Roman"/>
                <a:cs typeface="Times New Roman"/>
              </a:rPr>
              <a:t>in New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York.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Emil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Kraepelin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Contributed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area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time course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follow, along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25">
                <a:latin typeface="Times New Roman"/>
                <a:cs typeface="Times New Roman"/>
              </a:rPr>
              <a:t>cluster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presenting </a:t>
            </a:r>
            <a:r>
              <a:rPr dirty="0" sz="1100" spc="-20">
                <a:latin typeface="Times New Roman"/>
                <a:cs typeface="Times New Roman"/>
              </a:rPr>
              <a:t>symptoms. His 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30">
                <a:latin typeface="Times New Roman"/>
                <a:cs typeface="Times New Roman"/>
              </a:rPr>
              <a:t>useful.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 </a:t>
            </a:r>
            <a:r>
              <a:rPr dirty="0" sz="1100" spc="-30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 spc="-20">
                <a:latin typeface="Times New Roman"/>
                <a:cs typeface="Times New Roman"/>
              </a:rPr>
              <a:t>subtypes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0">
                <a:latin typeface="Times New Roman"/>
                <a:cs typeface="Times New Roman"/>
              </a:rPr>
              <a:t>reality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severed </a:t>
            </a:r>
            <a:r>
              <a:rPr dirty="0" sz="1100" spc="-30">
                <a:latin typeface="Times New Roman"/>
                <a:cs typeface="Times New Roman"/>
              </a:rPr>
              <a:t>(lost), </a:t>
            </a:r>
            <a:r>
              <a:rPr dirty="0" sz="1100" spc="-25">
                <a:latin typeface="Times New Roman"/>
                <a:cs typeface="Times New Roman"/>
              </a:rPr>
              <a:t>delusions </a:t>
            </a:r>
            <a:r>
              <a:rPr dirty="0" sz="1100" spc="-40">
                <a:latin typeface="Times New Roman"/>
                <a:cs typeface="Times New Roman"/>
              </a:rPr>
              <a:t>(false </a:t>
            </a:r>
            <a:r>
              <a:rPr dirty="0" sz="1100" spc="-35">
                <a:latin typeface="Times New Roman"/>
                <a:cs typeface="Times New Roman"/>
              </a:rPr>
              <a:t>beliefs)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hallucinations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(apperception).</a:t>
            </a:r>
            <a:endParaRPr sz="1100">
              <a:latin typeface="Times New Roman"/>
              <a:cs typeface="Times New Roman"/>
            </a:endParaRPr>
          </a:p>
          <a:p>
            <a:pPr marL="12700" marR="4577080">
              <a:lnSpc>
                <a:spcPts val="2480"/>
              </a:lnSpc>
              <a:spcBef>
                <a:spcPts val="265"/>
              </a:spcBef>
            </a:pPr>
            <a:r>
              <a:rPr dirty="0" sz="1100" b="1">
                <a:latin typeface="Times New Roman"/>
                <a:cs typeface="Times New Roman"/>
              </a:rPr>
              <a:t>Twentieth </a:t>
            </a:r>
            <a:r>
              <a:rPr dirty="0" sz="1100" spc="-35" b="1">
                <a:latin typeface="Times New Roman"/>
                <a:cs typeface="Times New Roman"/>
              </a:rPr>
              <a:t>Century  </a:t>
            </a:r>
            <a:r>
              <a:rPr dirty="0" sz="1100" spc="-5" b="1">
                <a:latin typeface="Times New Roman"/>
                <a:cs typeface="Times New Roman"/>
              </a:rPr>
              <a:t>Insulin </a:t>
            </a:r>
            <a:r>
              <a:rPr dirty="0" sz="1100" spc="5" b="1">
                <a:latin typeface="Times New Roman"/>
                <a:cs typeface="Times New Roman"/>
              </a:rPr>
              <a:t>shock</a:t>
            </a:r>
            <a:r>
              <a:rPr dirty="0" sz="1100" spc="-30" b="1">
                <a:latin typeface="Times New Roman"/>
                <a:cs typeface="Times New Roman"/>
              </a:rPr>
              <a:t> therapy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915"/>
              </a:lnSpc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1927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Manfred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Sakel,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Viennese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physician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,began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higher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higher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dosages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Insulin,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  <a:spcBef>
                <a:spcPts val="40"/>
              </a:spcBef>
            </a:pP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0">
                <a:latin typeface="Times New Roman"/>
                <a:cs typeface="Times New Roman"/>
              </a:rPr>
              <a:t>convulsions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went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coma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surprisingly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patients recovered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physicians  </a:t>
            </a:r>
            <a:r>
              <a:rPr dirty="0" sz="1100" spc="-15">
                <a:latin typeface="Times New Roman"/>
                <a:cs typeface="Times New Roman"/>
              </a:rPr>
              <a:t>started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frequently.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abandoned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dangerous, caused </a:t>
            </a:r>
            <a:r>
              <a:rPr dirty="0" sz="1100" spc="-20">
                <a:latin typeface="Times New Roman"/>
                <a:cs typeface="Times New Roman"/>
              </a:rPr>
              <a:t>coma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 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Joseph </a:t>
            </a:r>
            <a:r>
              <a:rPr dirty="0" sz="1100" spc="-25">
                <a:latin typeface="Times New Roman"/>
                <a:cs typeface="Times New Roman"/>
              </a:rPr>
              <a:t>Meduna, in </a:t>
            </a:r>
            <a:r>
              <a:rPr dirty="0" sz="1100" spc="-40">
                <a:latin typeface="Times New Roman"/>
                <a:cs typeface="Times New Roman"/>
              </a:rPr>
              <a:t>1920 </a:t>
            </a:r>
            <a:r>
              <a:rPr dirty="0" sz="1100" spc="-15">
                <a:latin typeface="Times New Roman"/>
                <a:cs typeface="Times New Roman"/>
              </a:rPr>
              <a:t>observed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was rarely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epileptics </a:t>
            </a:r>
            <a:r>
              <a:rPr dirty="0" sz="1100" spc="-30">
                <a:latin typeface="Times New Roman"/>
                <a:cs typeface="Times New Roman"/>
              </a:rPr>
              <a:t>(which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15">
                <a:latin typeface="Times New Roman"/>
                <a:cs typeface="Times New Roman"/>
              </a:rPr>
              <a:t>prove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true) and </a:t>
            </a:r>
            <a:r>
              <a:rPr dirty="0" sz="1100" spc="-30">
                <a:latin typeface="Times New Roman"/>
                <a:cs typeface="Times New Roman"/>
              </a:rPr>
              <a:t>his followers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induced brain </a:t>
            </a:r>
            <a:r>
              <a:rPr dirty="0" sz="1100" spc="-30">
                <a:latin typeface="Times New Roman"/>
                <a:cs typeface="Times New Roman"/>
              </a:rPr>
              <a:t>seizures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20">
                <a:latin typeface="Times New Roman"/>
                <a:cs typeface="Times New Roman"/>
              </a:rPr>
              <a:t>cure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Electroconvulsive </a:t>
            </a:r>
            <a:r>
              <a:rPr dirty="0" sz="1100" spc="-20" b="1">
                <a:latin typeface="Times New Roman"/>
                <a:cs typeface="Times New Roman"/>
              </a:rPr>
              <a:t>Therapy </a:t>
            </a:r>
            <a:r>
              <a:rPr dirty="0" sz="1100" spc="-20">
                <a:latin typeface="Times New Roman"/>
                <a:cs typeface="Times New Roman"/>
              </a:rPr>
              <a:t>(ECT)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35">
                <a:latin typeface="Times New Roman"/>
                <a:cs typeface="Times New Roman"/>
              </a:rPr>
              <a:t>extensively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doctors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20">
                <a:latin typeface="Times New Roman"/>
                <a:cs typeface="Times New Roman"/>
              </a:rPr>
              <a:t>controversial  </a:t>
            </a:r>
            <a:r>
              <a:rPr dirty="0" sz="1100" spc="-10">
                <a:latin typeface="Times New Roman"/>
                <a:cs typeface="Times New Roman"/>
              </a:rPr>
              <a:t>method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doctors </a:t>
            </a:r>
            <a:r>
              <a:rPr dirty="0" sz="1100" spc="-20">
                <a:latin typeface="Times New Roman"/>
                <a:cs typeface="Times New Roman"/>
              </a:rPr>
              <a:t>even used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penalize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difficult unmanageable </a:t>
            </a:r>
            <a:r>
              <a:rPr dirty="0" sz="1100" spc="-20">
                <a:latin typeface="Times New Roman"/>
                <a:cs typeface="Times New Roman"/>
              </a:rPr>
              <a:t>patients.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effective with  </a:t>
            </a:r>
            <a:r>
              <a:rPr dirty="0" sz="1100" spc="-35">
                <a:latin typeface="Times New Roman"/>
                <a:cs typeface="Times New Roman"/>
              </a:rPr>
              <a:t>suicidal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 b="1">
                <a:latin typeface="Times New Roman"/>
                <a:cs typeface="Times New Roman"/>
              </a:rPr>
              <a:t>Moral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ct val="93900"/>
              </a:lnSpc>
              <a:spcBef>
                <a:spcPts val="40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advocated humane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25">
                <a:latin typeface="Times New Roman"/>
                <a:cs typeface="Times New Roman"/>
              </a:rPr>
              <a:t>care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institutionalized </a:t>
            </a:r>
            <a:r>
              <a:rPr dirty="0" sz="1100" spc="-15">
                <a:latin typeface="Times New Roman"/>
                <a:cs typeface="Times New Roman"/>
              </a:rPr>
              <a:t>patients and </a:t>
            </a:r>
            <a:r>
              <a:rPr dirty="0" sz="1100" spc="-20">
                <a:latin typeface="Times New Roman"/>
                <a:cs typeface="Times New Roman"/>
              </a:rPr>
              <a:t>encouraged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reinforced 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interaction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them. </a:t>
            </a:r>
            <a:r>
              <a:rPr dirty="0" sz="1100" spc="-35">
                <a:latin typeface="Times New Roman"/>
                <a:cs typeface="Times New Roman"/>
              </a:rPr>
              <a:t>Mental Hygiene </a:t>
            </a:r>
            <a:r>
              <a:rPr dirty="0" sz="1100" spc="-20">
                <a:latin typeface="Times New Roman"/>
                <a:cs typeface="Times New Roman"/>
              </a:rPr>
              <a:t>Movement </a:t>
            </a:r>
            <a:r>
              <a:rPr dirty="0" sz="1100" spc="-15">
                <a:latin typeface="Times New Roman"/>
                <a:cs typeface="Times New Roman"/>
              </a:rPr>
              <a:t>started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Moral </a:t>
            </a:r>
            <a:r>
              <a:rPr dirty="0" sz="1100" spc="-25">
                <a:latin typeface="Times New Roman"/>
                <a:cs typeface="Times New Roman"/>
              </a:rPr>
              <a:t>Therapy  </a:t>
            </a:r>
            <a:r>
              <a:rPr dirty="0" sz="1100" spc="-15">
                <a:latin typeface="Times New Roman"/>
                <a:cs typeface="Times New Roman"/>
              </a:rPr>
              <a:t>Pioneers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Mental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Reforms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P.Pinel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(1745-1826)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55">
                <a:latin typeface="Times New Roman"/>
                <a:cs typeface="Times New Roman"/>
              </a:rPr>
              <a:t>William </a:t>
            </a:r>
            <a:r>
              <a:rPr dirty="0" sz="1100" spc="-20">
                <a:latin typeface="Times New Roman"/>
                <a:cs typeface="Times New Roman"/>
              </a:rPr>
              <a:t>Tuke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(1732-1822)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Benjamin </a:t>
            </a:r>
            <a:r>
              <a:rPr dirty="0" sz="1100" spc="-20">
                <a:latin typeface="Times New Roman"/>
                <a:cs typeface="Times New Roman"/>
              </a:rPr>
              <a:t>Rush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(1745-1813)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>
                <a:latin typeface="Times New Roman"/>
                <a:cs typeface="Times New Roman"/>
              </a:rPr>
              <a:t>Dorothea </a:t>
            </a:r>
            <a:r>
              <a:rPr dirty="0" sz="1100" spc="-20">
                <a:latin typeface="Times New Roman"/>
                <a:cs typeface="Times New Roman"/>
              </a:rPr>
              <a:t>Dix </a:t>
            </a:r>
            <a:r>
              <a:rPr dirty="0" sz="1100" spc="-40">
                <a:latin typeface="Times New Roman"/>
                <a:cs typeface="Times New Roman"/>
              </a:rPr>
              <a:t>(1802-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1887)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individuals were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pioneers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Mental Hygiene </a:t>
            </a:r>
            <a:r>
              <a:rPr dirty="0" sz="1100" spc="-20">
                <a:latin typeface="Times New Roman"/>
                <a:cs typeface="Times New Roman"/>
              </a:rPr>
              <a:t>Movement </a:t>
            </a:r>
            <a:r>
              <a:rPr dirty="0" sz="1100" spc="-30">
                <a:latin typeface="Times New Roman"/>
                <a:cs typeface="Times New Roman"/>
              </a:rPr>
              <a:t>which 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Asylum </a:t>
            </a:r>
            <a:r>
              <a:rPr dirty="0" sz="1100" spc="-20">
                <a:latin typeface="Times New Roman"/>
                <a:cs typeface="Times New Roman"/>
              </a:rPr>
              <a:t>Reforms in  </a:t>
            </a:r>
            <a:r>
              <a:rPr dirty="0" sz="1100">
                <a:latin typeface="Times New Roman"/>
                <a:cs typeface="Times New Roman"/>
              </a:rPr>
              <a:t>Europe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America.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nutshell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say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Biological </a:t>
            </a:r>
            <a:r>
              <a:rPr dirty="0" sz="1100" spc="-35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scientific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approach.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treatment,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medicines.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Insulin </a:t>
            </a:r>
            <a:r>
              <a:rPr dirty="0" sz="1100" spc="-30">
                <a:latin typeface="Times New Roman"/>
                <a:cs typeface="Times New Roman"/>
              </a:rPr>
              <a:t>Shock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Electroconvulsive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25">
                <a:latin typeface="Times New Roman"/>
                <a:cs typeface="Times New Roman"/>
              </a:rPr>
              <a:t>dangerous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harmful. 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ethically </a:t>
            </a:r>
            <a:r>
              <a:rPr dirty="0" sz="1100" spc="-25">
                <a:latin typeface="Times New Roman"/>
                <a:cs typeface="Times New Roman"/>
              </a:rPr>
              <a:t>wrong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humans.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ct val="93900"/>
              </a:lnSpc>
              <a:spcBef>
                <a:spcPts val="12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Plato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Aristotle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emphasized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environment and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-30">
                <a:latin typeface="Times New Roman"/>
                <a:cs typeface="Times New Roman"/>
              </a:rPr>
              <a:t>later </a:t>
            </a:r>
            <a:r>
              <a:rPr dirty="0" sz="1100" spc="-25">
                <a:latin typeface="Times New Roman"/>
                <a:cs typeface="Times New Roman"/>
              </a:rPr>
              <a:t>psychopathology.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wrote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dreams fantasies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cognitions </a:t>
            </a:r>
            <a:r>
              <a:rPr dirty="0" sz="1100" spc="-30">
                <a:latin typeface="Times New Roman"/>
                <a:cs typeface="Times New Roman"/>
              </a:rPr>
              <a:t>in  studying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Moral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5">
                <a:latin typeface="Times New Roman"/>
                <a:cs typeface="Times New Roman"/>
              </a:rPr>
              <a:t>moral means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conduct.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1160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Creation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the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Asylum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Europe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Middle </a:t>
            </a:r>
            <a:r>
              <a:rPr dirty="0" sz="1100" spc="-45">
                <a:latin typeface="Times New Roman"/>
                <a:cs typeface="Times New Roman"/>
              </a:rPr>
              <a:t>Ages, </a:t>
            </a:r>
            <a:r>
              <a:rPr dirty="0" sz="1100" spc="-20">
                <a:latin typeface="Times New Roman"/>
                <a:cs typeface="Times New Roman"/>
              </a:rPr>
              <a:t>“lunatics”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“idiots,”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mentally </a:t>
            </a:r>
            <a:r>
              <a:rPr dirty="0" sz="1100" spc="-60">
                <a:latin typeface="Times New Roman"/>
                <a:cs typeface="Times New Roman"/>
              </a:rPr>
              <a:t>ill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15">
                <a:latin typeface="Times New Roman"/>
                <a:cs typeface="Times New Roman"/>
              </a:rPr>
              <a:t>retarded </a:t>
            </a:r>
            <a:r>
              <a:rPr dirty="0" sz="1100" spc="-35">
                <a:latin typeface="Times New Roman"/>
                <a:cs typeface="Times New Roman"/>
              </a:rPr>
              <a:t>were 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35">
                <a:latin typeface="Times New Roman"/>
                <a:cs typeface="Times New Roman"/>
              </a:rPr>
              <a:t>called, </a:t>
            </a:r>
            <a:r>
              <a:rPr dirty="0" sz="1100" spc="-20">
                <a:latin typeface="Times New Roman"/>
                <a:cs typeface="Times New Roman"/>
              </a:rPr>
              <a:t>aroused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15">
                <a:latin typeface="Times New Roman"/>
                <a:cs typeface="Times New Roman"/>
              </a:rPr>
              <a:t>interest and </a:t>
            </a:r>
            <a:r>
              <a:rPr dirty="0" sz="1100" spc="-35">
                <a:latin typeface="Times New Roman"/>
                <a:cs typeface="Times New Roman"/>
              </a:rPr>
              <a:t>were given marginal </a:t>
            </a:r>
            <a:r>
              <a:rPr dirty="0" sz="1100" spc="-30">
                <a:latin typeface="Times New Roman"/>
                <a:cs typeface="Times New Roman"/>
              </a:rPr>
              <a:t>care. </a:t>
            </a:r>
            <a:r>
              <a:rPr dirty="0" sz="1100" spc="-10">
                <a:latin typeface="Times New Roman"/>
                <a:cs typeface="Times New Roman"/>
              </a:rPr>
              <a:t>Disturbed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responsibility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state.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1600s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1700s, </a:t>
            </a:r>
            <a:r>
              <a:rPr dirty="0" sz="1100" spc="-20">
                <a:latin typeface="Times New Roman"/>
                <a:cs typeface="Times New Roman"/>
              </a:rPr>
              <a:t>“insane  </a:t>
            </a:r>
            <a:r>
              <a:rPr dirty="0" sz="1100" spc="-35">
                <a:latin typeface="Times New Roman"/>
                <a:cs typeface="Times New Roman"/>
              </a:rPr>
              <a:t>asylums” were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established.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830" cy="8738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5">
                <a:latin typeface="Times New Roman"/>
                <a:cs typeface="Times New Roman"/>
              </a:rPr>
              <a:t>styles,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patterns, and 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expression 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-35">
                <a:latin typeface="Times New Roman"/>
                <a:cs typeface="Times New Roman"/>
              </a:rPr>
              <a:t>directly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CVD.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Symptoms of </a:t>
            </a:r>
            <a:r>
              <a:rPr dirty="0" sz="1100" b="1">
                <a:latin typeface="Times New Roman"/>
                <a:cs typeface="Times New Roman"/>
              </a:rPr>
              <a:t>Hypertension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30" b="1">
                <a:latin typeface="Times New Roman"/>
                <a:cs typeface="Times New Roman"/>
              </a:rPr>
              <a:t>CHD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“silent </a:t>
            </a:r>
            <a:r>
              <a:rPr dirty="0" sz="1100" spc="-35">
                <a:latin typeface="Times New Roman"/>
                <a:cs typeface="Times New Roman"/>
              </a:rPr>
              <a:t>killer”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produces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0">
                <a:latin typeface="Times New Roman"/>
                <a:cs typeface="Times New Roman"/>
              </a:rPr>
              <a:t>obvious symptoms.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Generally,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systolic </a:t>
            </a:r>
            <a:r>
              <a:rPr dirty="0" sz="1100" spc="-30">
                <a:latin typeface="Times New Roman"/>
                <a:cs typeface="Times New Roman"/>
              </a:rPr>
              <a:t>reading </a:t>
            </a:r>
            <a:r>
              <a:rPr dirty="0" sz="1100" spc="-20">
                <a:latin typeface="Times New Roman"/>
                <a:cs typeface="Times New Roman"/>
              </a:rPr>
              <a:t>above </a:t>
            </a:r>
            <a:r>
              <a:rPr dirty="0" sz="1100" spc="-40">
                <a:latin typeface="Times New Roman"/>
                <a:cs typeface="Times New Roman"/>
              </a:rPr>
              <a:t>140 </a:t>
            </a:r>
            <a:r>
              <a:rPr dirty="0" sz="1100" spc="35">
                <a:latin typeface="Times New Roman"/>
                <a:cs typeface="Times New Roman"/>
              </a:rPr>
              <a:t>and/or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diastolic reading </a:t>
            </a:r>
            <a:r>
              <a:rPr dirty="0" sz="1100" spc="-25">
                <a:latin typeface="Times New Roman"/>
                <a:cs typeface="Times New Roman"/>
              </a:rPr>
              <a:t>above </a:t>
            </a:r>
            <a:r>
              <a:rPr dirty="0" sz="1100" spc="-40">
                <a:latin typeface="Times New Roman"/>
                <a:cs typeface="Times New Roman"/>
              </a:rPr>
              <a:t>90 </a:t>
            </a:r>
            <a:r>
              <a:rPr dirty="0" sz="1100" spc="-20">
                <a:latin typeface="Times New Roman"/>
                <a:cs typeface="Times New Roman"/>
              </a:rPr>
              <a:t>when  </a:t>
            </a:r>
            <a:r>
              <a:rPr dirty="0" sz="1100" spc="-25">
                <a:latin typeface="Times New Roman"/>
                <a:cs typeface="Times New Roman"/>
              </a:rPr>
              <a:t>measured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relaxed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5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20" b="1">
                <a:latin typeface="Times New Roman"/>
                <a:cs typeface="Times New Roman"/>
              </a:rPr>
              <a:t> CVD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5">
                <a:latin typeface="Times New Roman"/>
                <a:cs typeface="Times New Roman"/>
              </a:rPr>
              <a:t>Myocardial </a:t>
            </a:r>
            <a:r>
              <a:rPr dirty="0" sz="1100" spc="-20">
                <a:latin typeface="Times New Roman"/>
                <a:cs typeface="Times New Roman"/>
              </a:rPr>
              <a:t>infarction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angina </a:t>
            </a:r>
            <a:r>
              <a:rPr dirty="0" sz="1100" spc="-20">
                <a:latin typeface="Times New Roman"/>
                <a:cs typeface="Times New Roman"/>
              </a:rPr>
              <a:t>pectoris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coronary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12700" marR="6350" indent="-635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Angina </a:t>
            </a:r>
            <a:r>
              <a:rPr dirty="0" sz="1100" spc="-15">
                <a:latin typeface="Times New Roman"/>
                <a:cs typeface="Times New Roman"/>
              </a:rPr>
              <a:t>pectoris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15">
                <a:latin typeface="Times New Roman"/>
                <a:cs typeface="Times New Roman"/>
              </a:rPr>
              <a:t>intermittent chest </a:t>
            </a:r>
            <a:r>
              <a:rPr dirty="0" sz="1100" spc="-25">
                <a:latin typeface="Times New Roman"/>
                <a:cs typeface="Times New Roman"/>
              </a:rPr>
              <a:t>pains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usually </a:t>
            </a:r>
            <a:r>
              <a:rPr dirty="0" sz="1100" spc="-10">
                <a:latin typeface="Times New Roman"/>
                <a:cs typeface="Times New Roman"/>
              </a:rPr>
              <a:t>brought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5">
                <a:latin typeface="Times New Roman"/>
                <a:cs typeface="Times New Roman"/>
              </a:rPr>
              <a:t>exertion.  Attacks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angina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damage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heart,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chest </a:t>
            </a:r>
            <a:r>
              <a:rPr dirty="0" sz="1100" spc="-25">
                <a:latin typeface="Times New Roman"/>
                <a:cs typeface="Times New Roman"/>
              </a:rPr>
              <a:t>pain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sign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underlying </a:t>
            </a:r>
            <a:r>
              <a:rPr dirty="0" sz="1100" spc="-25">
                <a:latin typeface="Times New Roman"/>
                <a:cs typeface="Times New Roman"/>
              </a:rPr>
              <a:t>pathology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0">
                <a:latin typeface="Times New Roman"/>
                <a:cs typeface="Times New Roman"/>
              </a:rPr>
              <a:t>puts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at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myocardial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infarction.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5">
                <a:latin typeface="Times New Roman"/>
                <a:cs typeface="Times New Roman"/>
              </a:rPr>
              <a:t>MI </a:t>
            </a:r>
            <a:r>
              <a:rPr dirty="0" sz="1100" spc="-20">
                <a:latin typeface="Times New Roman"/>
                <a:cs typeface="Times New Roman"/>
              </a:rPr>
              <a:t>(heart </a:t>
            </a:r>
            <a:r>
              <a:rPr dirty="0" sz="1100" spc="-30">
                <a:latin typeface="Times New Roman"/>
                <a:cs typeface="Times New Roman"/>
              </a:rPr>
              <a:t>attack)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-30">
                <a:latin typeface="Times New Roman"/>
                <a:cs typeface="Times New Roman"/>
              </a:rPr>
              <a:t>involve damage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heart,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noted,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30">
                <a:latin typeface="Times New Roman"/>
                <a:cs typeface="Times New Roman"/>
              </a:rPr>
              <a:t>cardiac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death</a:t>
            </a:r>
            <a:r>
              <a:rPr dirty="0" sz="1100" spc="-15" i="1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which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usually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defined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death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24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hours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coronary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Hypertension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secondary.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  <a:spcBef>
                <a:spcPts val="40"/>
              </a:spcBef>
            </a:pPr>
            <a:r>
              <a:rPr dirty="0" sz="1100" spc="-25" b="1">
                <a:latin typeface="Times New Roman"/>
                <a:cs typeface="Times New Roman"/>
              </a:rPr>
              <a:t>Secondary </a:t>
            </a:r>
            <a:r>
              <a:rPr dirty="0" sz="1100" spc="-15" b="1">
                <a:latin typeface="Times New Roman"/>
                <a:cs typeface="Times New Roman"/>
              </a:rPr>
              <a:t>hypertension </a:t>
            </a:r>
            <a:r>
              <a:rPr dirty="0" sz="1100" spc="-20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35">
                <a:latin typeface="Times New Roman"/>
                <a:cs typeface="Times New Roman"/>
              </a:rPr>
              <a:t>kidney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endocrine </a:t>
            </a:r>
            <a:r>
              <a:rPr dirty="0" sz="1100" spc="-20">
                <a:latin typeface="Times New Roman"/>
                <a:cs typeface="Times New Roman"/>
              </a:rPr>
              <a:t>disorder. 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25">
                <a:latin typeface="Times New Roman"/>
                <a:cs typeface="Times New Roman"/>
              </a:rPr>
              <a:t>secondary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secondary </a:t>
            </a:r>
            <a:r>
              <a:rPr dirty="0" sz="1100">
                <a:latin typeface="Times New Roman"/>
                <a:cs typeface="Times New Roman"/>
              </a:rPr>
              <a:t>to—that </a:t>
            </a:r>
            <a:r>
              <a:rPr dirty="0" sz="1100" spc="-45">
                <a:latin typeface="Times New Roman"/>
                <a:cs typeface="Times New Roman"/>
              </a:rPr>
              <a:t>is, a </a:t>
            </a:r>
            <a:r>
              <a:rPr dirty="0" sz="1100" spc="-20">
                <a:latin typeface="Times New Roman"/>
                <a:cs typeface="Times New Roman"/>
              </a:rPr>
              <a:t>consequence  </a:t>
            </a:r>
            <a:r>
              <a:rPr dirty="0" sz="1100" spc="-5">
                <a:latin typeface="Times New Roman"/>
                <a:cs typeface="Times New Roman"/>
              </a:rPr>
              <a:t>of—the </a:t>
            </a:r>
            <a:r>
              <a:rPr dirty="0" sz="1100" spc="-25">
                <a:latin typeface="Times New Roman"/>
                <a:cs typeface="Times New Roman"/>
              </a:rPr>
              <a:t>principal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20"/>
              </a:spcBef>
            </a:pPr>
            <a:r>
              <a:rPr dirty="0" sz="1100" spc="-40" b="1">
                <a:latin typeface="Times New Roman"/>
                <a:cs typeface="Times New Roman"/>
              </a:rPr>
              <a:t>Primary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5" b="1">
                <a:latin typeface="Times New Roman"/>
                <a:cs typeface="Times New Roman"/>
              </a:rPr>
              <a:t>essential </a:t>
            </a:r>
            <a:r>
              <a:rPr dirty="0" sz="1100" spc="-10" b="1">
                <a:latin typeface="Times New Roman"/>
                <a:cs typeface="Times New Roman"/>
              </a:rPr>
              <a:t>hypertension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0">
                <a:latin typeface="Times New Roman"/>
                <a:cs typeface="Times New Roman"/>
              </a:rPr>
              <a:t>concern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behavioral medicine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35">
                <a:latin typeface="Times New Roman"/>
                <a:cs typeface="Times New Roman"/>
              </a:rPr>
              <a:t>psychology. </a:t>
            </a:r>
            <a:r>
              <a:rPr dirty="0" sz="1100" spc="1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hypertension,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15">
                <a:latin typeface="Times New Roman"/>
                <a:cs typeface="Times New Roman"/>
              </a:rPr>
              <a:t>pressure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principal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10"/>
              </a:lnSpc>
            </a:pPr>
            <a:r>
              <a:rPr dirty="0" sz="1100" spc="-35">
                <a:latin typeface="Times New Roman"/>
                <a:cs typeface="Times New Roman"/>
              </a:rPr>
              <a:t>Multiple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behavioral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elevated </a:t>
            </a:r>
            <a:r>
              <a:rPr dirty="0" sz="1100" spc="-10">
                <a:latin typeface="Times New Roman"/>
                <a:cs typeface="Times New Roman"/>
              </a:rPr>
              <a:t>blood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pressure.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Frequency of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CVD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Men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twice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women,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sex </a:t>
            </a:r>
            <a:r>
              <a:rPr dirty="0" sz="1100" spc="-25">
                <a:latin typeface="Times New Roman"/>
                <a:cs typeface="Times New Roman"/>
              </a:rPr>
              <a:t>differences are even greater with </a:t>
            </a:r>
            <a:r>
              <a:rPr dirty="0" sz="1100" spc="-15">
                <a:latin typeface="Times New Roman"/>
                <a:cs typeface="Times New Roman"/>
              </a:rPr>
              <a:t>more 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men,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CHD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linear </a:t>
            </a:r>
            <a:r>
              <a:rPr dirty="0" sz="1100" spc="-15">
                <a:latin typeface="Times New Roman"/>
                <a:cs typeface="Times New Roman"/>
              </a:rPr>
              <a:t>fashion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increasing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0">
                <a:latin typeface="Times New Roman"/>
                <a:cs typeface="Times New Roman"/>
              </a:rPr>
              <a:t>40.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women,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30">
                <a:latin typeface="Times New Roman"/>
                <a:cs typeface="Times New Roman"/>
              </a:rPr>
              <a:t>accelerates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slowly </a:t>
            </a:r>
            <a:r>
              <a:rPr dirty="0" sz="1100" spc="-20">
                <a:latin typeface="Times New Roman"/>
                <a:cs typeface="Times New Roman"/>
              </a:rPr>
              <a:t>until </a:t>
            </a:r>
            <a:r>
              <a:rPr dirty="0" sz="1100" spc="-25">
                <a:latin typeface="Times New Roman"/>
                <a:cs typeface="Times New Roman"/>
              </a:rPr>
              <a:t>they reach </a:t>
            </a:r>
            <a:r>
              <a:rPr dirty="0" sz="1100" spc="-20">
                <a:latin typeface="Times New Roman"/>
                <a:cs typeface="Times New Roman"/>
              </a:rPr>
              <a:t>menopause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increases sharply  afterwards.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Rates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CHD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higher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low-income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finding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likely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accounts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higher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rates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black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white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Americans.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40">
                <a:latin typeface="Times New Roman"/>
                <a:cs typeface="Times New Roman"/>
              </a:rPr>
              <a:t>Finally,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 linked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>
                <a:latin typeface="Times New Roman"/>
                <a:cs typeface="Times New Roman"/>
              </a:rPr>
              <a:t>CHD, </a:t>
            </a:r>
            <a:r>
              <a:rPr dirty="0" sz="1100" spc="-20">
                <a:latin typeface="Times New Roman"/>
                <a:cs typeface="Times New Roman"/>
              </a:rPr>
              <a:t>due 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genetic  </a:t>
            </a:r>
            <a:r>
              <a:rPr dirty="0" sz="1100" spc="-2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times greater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smoke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pack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cigarettes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Obesity,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fatty </a:t>
            </a:r>
            <a:r>
              <a:rPr dirty="0" sz="1100" spc="-30">
                <a:latin typeface="Times New Roman"/>
                <a:cs typeface="Times New Roman"/>
              </a:rPr>
              <a:t>diet, elevated </a:t>
            </a:r>
            <a:r>
              <a:rPr dirty="0" sz="1100" spc="-20">
                <a:latin typeface="Times New Roman"/>
                <a:cs typeface="Times New Roman"/>
              </a:rPr>
              <a:t>serum cholesterol </a:t>
            </a:r>
            <a:r>
              <a:rPr dirty="0" sz="1100" spc="-40">
                <a:latin typeface="Times New Roman"/>
                <a:cs typeface="Times New Roman"/>
              </a:rPr>
              <a:t>levels, </a:t>
            </a:r>
            <a:r>
              <a:rPr dirty="0" sz="1100" spc="-45">
                <a:latin typeface="Times New Roman"/>
                <a:cs typeface="Times New Roman"/>
              </a:rPr>
              <a:t>heavy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15">
                <a:latin typeface="Times New Roman"/>
                <a:cs typeface="Times New Roman"/>
              </a:rPr>
              <a:t>consumption, and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exercise </a:t>
            </a:r>
            <a:r>
              <a:rPr dirty="0" sz="1100" spc="-30">
                <a:latin typeface="Times New Roman"/>
                <a:cs typeface="Times New Roman"/>
              </a:rPr>
              <a:t>also  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CHD.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characteristics, </a:t>
            </a:r>
            <a:r>
              <a:rPr dirty="0" sz="1100" spc="-30">
                <a:latin typeface="Times New Roman"/>
                <a:cs typeface="Times New Roman"/>
              </a:rPr>
              <a:t>including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30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45">
                <a:latin typeface="Times New Roman"/>
                <a:cs typeface="Times New Roman"/>
              </a:rPr>
              <a:t>U.S.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hypertension,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predict 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predict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high-salt diet,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40">
                <a:latin typeface="Times New Roman"/>
                <a:cs typeface="Times New Roman"/>
              </a:rPr>
              <a:t>lifestyle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industrialized </a:t>
            </a:r>
            <a:r>
              <a:rPr dirty="0" sz="1100" spc="-20">
                <a:latin typeface="Times New Roman"/>
                <a:cs typeface="Times New Roman"/>
              </a:rPr>
              <a:t>countries;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States, high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with greater frequency </a:t>
            </a:r>
            <a:r>
              <a:rPr dirty="0" sz="1100" spc="-20">
                <a:latin typeface="Times New Roman"/>
                <a:cs typeface="Times New Roman"/>
              </a:rPr>
              <a:t>among men, </a:t>
            </a:r>
            <a:r>
              <a:rPr dirty="0" sz="1100" spc="-30">
                <a:latin typeface="Times New Roman"/>
                <a:cs typeface="Times New Roman"/>
              </a:rPr>
              <a:t>African Americans, low-income </a:t>
            </a:r>
            <a:r>
              <a:rPr dirty="0" sz="1100" spc="-20">
                <a:latin typeface="Times New Roman"/>
                <a:cs typeface="Times New Roman"/>
              </a:rPr>
              <a:t>groups,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people exposed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CVD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immediate 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deprivation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oxygen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muscle.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25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permanent </a:t>
            </a:r>
            <a:r>
              <a:rPr dirty="0" sz="1100" spc="-35">
                <a:latin typeface="Times New Roman"/>
                <a:cs typeface="Times New Roman"/>
              </a:rPr>
              <a:t>damage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temporary </a:t>
            </a:r>
            <a:r>
              <a:rPr dirty="0" sz="1100" spc="-40">
                <a:latin typeface="Times New Roman"/>
                <a:cs typeface="Times New Roman"/>
              </a:rPr>
              <a:t>oxygen </a:t>
            </a:r>
            <a:r>
              <a:rPr dirty="0" sz="1100" spc="-20">
                <a:latin typeface="Times New Roman"/>
                <a:cs typeface="Times New Roman"/>
              </a:rPr>
              <a:t>deprivation </a:t>
            </a:r>
            <a:r>
              <a:rPr dirty="0" sz="1100" spc="-110">
                <a:latin typeface="Times New Roman"/>
                <a:cs typeface="Times New Roman"/>
              </a:rPr>
              <a:t>(</a:t>
            </a:r>
            <a:r>
              <a:rPr dirty="0" sz="1100" spc="-110" i="1">
                <a:latin typeface="Times New Roman"/>
                <a:cs typeface="Times New Roman"/>
              </a:rPr>
              <a:t>myocardial</a:t>
            </a:r>
            <a:r>
              <a:rPr dirty="0" sz="1100" spc="55" i="1">
                <a:latin typeface="Times New Roman"/>
                <a:cs typeface="Times New Roman"/>
              </a:rPr>
              <a:t> </a:t>
            </a:r>
            <a:r>
              <a:rPr dirty="0" sz="1100" spc="-110" i="1">
                <a:latin typeface="Times New Roman"/>
                <a:cs typeface="Times New Roman"/>
              </a:rPr>
              <a:t>ischemia</a:t>
            </a:r>
            <a:r>
              <a:rPr dirty="0" sz="1100" spc="-110">
                <a:latin typeface="Times New Roman"/>
                <a:cs typeface="Times New Roman"/>
              </a:rPr>
              <a:t>)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accompanies </a:t>
            </a:r>
            <a:r>
              <a:rPr dirty="0" sz="1100" spc="-35">
                <a:latin typeface="Times New Roman"/>
                <a:cs typeface="Times New Roman"/>
              </a:rPr>
              <a:t>angina </a:t>
            </a:r>
            <a:r>
              <a:rPr dirty="0" sz="1100" spc="-20">
                <a:latin typeface="Times New Roman"/>
                <a:cs typeface="Times New Roman"/>
              </a:rPr>
              <a:t>pectoris,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30">
                <a:latin typeface="Times New Roman"/>
                <a:cs typeface="Times New Roman"/>
              </a:rPr>
              <a:t>muscle dies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myocardial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infarction.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Oxygen </a:t>
            </a:r>
            <a:r>
              <a:rPr dirty="0" sz="1100" spc="-20">
                <a:latin typeface="Times New Roman"/>
                <a:cs typeface="Times New Roman"/>
              </a:rPr>
              <a:t>deprivation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temporarily increased </a:t>
            </a:r>
            <a:r>
              <a:rPr dirty="0" sz="1100" spc="-40">
                <a:latin typeface="Times New Roman"/>
                <a:cs typeface="Times New Roman"/>
              </a:rPr>
              <a:t>oxygen </a:t>
            </a:r>
            <a:r>
              <a:rPr dirty="0" sz="1100" spc="-20">
                <a:latin typeface="Times New Roman"/>
                <a:cs typeface="Times New Roman"/>
              </a:rPr>
              <a:t>demands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heart,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exercise.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problematic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atherosclerosis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gradual </a:t>
            </a:r>
            <a:r>
              <a:rPr dirty="0" sz="1100" spc="-20">
                <a:latin typeface="Times New Roman"/>
                <a:cs typeface="Times New Roman"/>
              </a:rPr>
              <a:t>deprivation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flow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(and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oxygen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carries)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heart.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8821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10">
                <a:latin typeface="Times New Roman"/>
                <a:cs typeface="Times New Roman"/>
              </a:rPr>
              <a:t>understood,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distant 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CHD.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CHD,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experts  </a:t>
            </a:r>
            <a:r>
              <a:rPr dirty="0" sz="1100" spc="-15">
                <a:latin typeface="Times New Roman"/>
                <a:cs typeface="Times New Roman"/>
              </a:rPr>
              <a:t>interpret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genetic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contribution.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research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20">
                <a:latin typeface="Times New Roman"/>
                <a:cs typeface="Times New Roman"/>
              </a:rPr>
              <a:t>models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CVD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heritable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20">
                <a:latin typeface="Times New Roman"/>
                <a:cs typeface="Times New Roman"/>
              </a:rPr>
              <a:t>interacts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20">
                <a:latin typeface="Times New Roman"/>
                <a:cs typeface="Times New Roman"/>
              </a:rPr>
              <a:t>environmental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risk.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0">
                <a:latin typeface="Times New Roman"/>
                <a:cs typeface="Times New Roman"/>
              </a:rPr>
              <a:t>contributions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CVD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wide variety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health behaviors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(1)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well-documented association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40">
                <a:latin typeface="Times New Roman"/>
                <a:cs typeface="Times New Roman"/>
              </a:rPr>
              <a:t>disease; </a:t>
            </a:r>
            <a:r>
              <a:rPr dirty="0" sz="1100" spc="-45">
                <a:latin typeface="Times New Roman"/>
                <a:cs typeface="Times New Roman"/>
              </a:rPr>
              <a:t>(2) </a:t>
            </a:r>
            <a:r>
              <a:rPr dirty="0" sz="1100" spc="-30">
                <a:latin typeface="Times New Roman"/>
                <a:cs typeface="Times New Roman"/>
              </a:rPr>
              <a:t>decrease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CVD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modified;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(3)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are difficult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 algn="just" marL="469265" marR="889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Improved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behavior—including </a:t>
            </a:r>
            <a:r>
              <a:rPr dirty="0" sz="1100" spc="-35">
                <a:latin typeface="Times New Roman"/>
                <a:cs typeface="Times New Roman"/>
              </a:rPr>
              <a:t>avoiding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quitting </a:t>
            </a:r>
            <a:r>
              <a:rPr dirty="0" sz="1100" spc="-30">
                <a:latin typeface="Times New Roman"/>
                <a:cs typeface="Times New Roman"/>
              </a:rPr>
              <a:t>smoking, maintaining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proper </a:t>
            </a:r>
            <a:r>
              <a:rPr dirty="0" sz="1100" spc="-35">
                <a:latin typeface="Times New Roman"/>
                <a:cs typeface="Times New Roman"/>
              </a:rPr>
              <a:t>weight,  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low-cholesterol </a:t>
            </a:r>
            <a:r>
              <a:rPr dirty="0" sz="1100" spc="-30">
                <a:latin typeface="Times New Roman"/>
                <a:cs typeface="Times New Roman"/>
              </a:rPr>
              <a:t>diet, </a:t>
            </a:r>
            <a:r>
              <a:rPr dirty="0" sz="1100" spc="-35">
                <a:latin typeface="Times New Roman"/>
                <a:cs typeface="Times New Roman"/>
              </a:rPr>
              <a:t>exercising </a:t>
            </a:r>
            <a:r>
              <a:rPr dirty="0" sz="1100" spc="-30">
                <a:latin typeface="Times New Roman"/>
                <a:cs typeface="Times New Roman"/>
              </a:rPr>
              <a:t>frequently, </a:t>
            </a:r>
            <a:r>
              <a:rPr dirty="0" sz="1100" spc="-15">
                <a:latin typeface="Times New Roman"/>
                <a:cs typeface="Times New Roman"/>
              </a:rPr>
              <a:t>monitoring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 </a:t>
            </a:r>
            <a:r>
              <a:rPr dirty="0" sz="1100" spc="-45">
                <a:latin typeface="Times New Roman"/>
                <a:cs typeface="Times New Roman"/>
              </a:rPr>
              <a:t>regularly,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25">
                <a:latin typeface="Times New Roman"/>
                <a:cs typeface="Times New Roman"/>
              </a:rPr>
              <a:t>antihypertensive medication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prescribed—can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Stress also </a:t>
            </a:r>
            <a:r>
              <a:rPr dirty="0" sz="1100" spc="-10">
                <a:latin typeface="Times New Roman"/>
                <a:cs typeface="Times New Roman"/>
              </a:rPr>
              <a:t>contributes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CVD, in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stress </a:t>
            </a:r>
            <a:r>
              <a:rPr dirty="0" sz="1100" spc="-30">
                <a:latin typeface="Times New Roman"/>
                <a:cs typeface="Times New Roman"/>
              </a:rPr>
              <a:t>taxes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cardiovascular system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15">
                <a:latin typeface="Times New Roman"/>
                <a:cs typeface="Times New Roman"/>
              </a:rPr>
              <a:t>pressure and  </a:t>
            </a:r>
            <a:r>
              <a:rPr dirty="0" sz="1100" spc="-25">
                <a:latin typeface="Times New Roman"/>
                <a:cs typeface="Times New Roman"/>
              </a:rPr>
              <a:t>can precipitate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broader </a:t>
            </a:r>
            <a:r>
              <a:rPr dirty="0" sz="1100" spc="-25">
                <a:latin typeface="Times New Roman"/>
                <a:cs typeface="Times New Roman"/>
              </a:rPr>
              <a:t>episodes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CHD.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Second,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15">
                <a:latin typeface="Times New Roman"/>
                <a:cs typeface="Times New Roman"/>
              </a:rPr>
              <a:t>run,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damaged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constant </a:t>
            </a:r>
            <a:r>
              <a:rPr dirty="0" sz="1100" spc="-20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happen: </a:t>
            </a:r>
            <a:r>
              <a:rPr dirty="0" sz="1100" spc="-30">
                <a:latin typeface="Times New Roman"/>
                <a:cs typeface="Times New Roman"/>
              </a:rPr>
              <a:t>cardiovascular </a:t>
            </a:r>
            <a:r>
              <a:rPr dirty="0" sz="1100" spc="-35">
                <a:latin typeface="Times New Roman"/>
                <a:cs typeface="Times New Roman"/>
              </a:rPr>
              <a:t>reactivity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stress,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stress,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responding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stress, </a:t>
            </a:r>
            <a:r>
              <a:rPr dirty="0" sz="1100" spc="-15">
                <a:latin typeface="Times New Roman"/>
                <a:cs typeface="Times New Roman"/>
              </a:rPr>
              <a:t>and depression and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800"/>
              </a:lnSpc>
              <a:spcBef>
                <a:spcPts val="40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coronary </a:t>
            </a:r>
            <a:r>
              <a:rPr dirty="0" sz="1100" spc="-30">
                <a:latin typeface="Times New Roman"/>
                <a:cs typeface="Times New Roman"/>
              </a:rPr>
              <a:t>artery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reacted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laboratory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35">
                <a:latin typeface="Times New Roman"/>
                <a:cs typeface="Times New Roman"/>
              </a:rPr>
              <a:t>myocardial ischemia </a:t>
            </a:r>
            <a:r>
              <a:rPr dirty="0" sz="1100" spc="-40">
                <a:latin typeface="Times New Roman"/>
                <a:cs typeface="Times New Roman"/>
              </a:rPr>
              <a:t>(oxygen </a:t>
            </a:r>
            <a:r>
              <a:rPr dirty="0" sz="1100" spc="-20">
                <a:latin typeface="Times New Roman"/>
                <a:cs typeface="Times New Roman"/>
              </a:rPr>
              <a:t>deprivation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heart)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fatal </a:t>
            </a:r>
            <a:r>
              <a:rPr dirty="0" sz="1100" spc="-15">
                <a:latin typeface="Times New Roman"/>
                <a:cs typeface="Times New Roman"/>
              </a:rPr>
              <a:t>and nonfatal </a:t>
            </a:r>
            <a:r>
              <a:rPr dirty="0" sz="1100" spc="-35">
                <a:latin typeface="Times New Roman"/>
                <a:cs typeface="Times New Roman"/>
              </a:rPr>
              <a:t>cardiac </a:t>
            </a:r>
            <a:r>
              <a:rPr dirty="0" sz="1100" spc="-20">
                <a:latin typeface="Times New Roman"/>
                <a:cs typeface="Times New Roman"/>
              </a:rPr>
              <a:t>events 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next </a:t>
            </a:r>
            <a:r>
              <a:rPr dirty="0" sz="1100" spc="-40">
                <a:latin typeface="Times New Roman"/>
                <a:cs typeface="Times New Roman"/>
              </a:rPr>
              <a:t>5 years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0">
                <a:latin typeface="Times New Roman"/>
                <a:cs typeface="Times New Roman"/>
              </a:rPr>
              <a:t>reactive  </a:t>
            </a:r>
            <a:r>
              <a:rPr dirty="0" sz="1100" spc="-15">
                <a:latin typeface="Times New Roman"/>
                <a:cs typeface="Times New Roman"/>
              </a:rPr>
              <a:t>counterparts.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fact, mental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15">
                <a:latin typeface="Times New Roman"/>
                <a:cs typeface="Times New Roman"/>
              </a:rPr>
              <a:t>predictor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subsequent </a:t>
            </a:r>
            <a:r>
              <a:rPr dirty="0" sz="1100" spc="-35">
                <a:latin typeface="Times New Roman"/>
                <a:cs typeface="Times New Roman"/>
              </a:rPr>
              <a:t>cardiac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stress  </a:t>
            </a:r>
            <a:r>
              <a:rPr dirty="0" sz="1100" spc="-35">
                <a:latin typeface="Times New Roman"/>
                <a:cs typeface="Times New Roman"/>
              </a:rPr>
              <a:t>(exercise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testing).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cardiovascular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relationship between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20">
                <a:latin typeface="Times New Roman"/>
                <a:cs typeface="Times New Roman"/>
              </a:rPr>
              <a:t>strain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CHD.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Such </a:t>
            </a:r>
            <a:r>
              <a:rPr dirty="0" sz="1100" spc="-25">
                <a:latin typeface="Times New Roman"/>
                <a:cs typeface="Times New Roman"/>
              </a:rPr>
              <a:t>strains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employment,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performed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responding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also 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CVD,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b="1">
                <a:latin typeface="Times New Roman"/>
                <a:cs typeface="Times New Roman"/>
              </a:rPr>
              <a:t>Type </a:t>
            </a:r>
            <a:r>
              <a:rPr dirty="0" sz="1100" spc="-75" b="1">
                <a:latin typeface="Times New Roman"/>
                <a:cs typeface="Times New Roman"/>
              </a:rPr>
              <a:t>A </a:t>
            </a:r>
            <a:r>
              <a:rPr dirty="0" sz="1100" spc="-20" b="1">
                <a:latin typeface="Times New Roman"/>
                <a:cs typeface="Times New Roman"/>
              </a:rPr>
              <a:t>behavior </a:t>
            </a:r>
            <a:r>
              <a:rPr dirty="0" sz="1100" spc="-25" b="1">
                <a:latin typeface="Times New Roman"/>
                <a:cs typeface="Times New Roman"/>
              </a:rPr>
              <a:t>pattern</a:t>
            </a:r>
            <a:r>
              <a:rPr dirty="0" sz="1100" spc="-25">
                <a:latin typeface="Times New Roman"/>
                <a:cs typeface="Times New Roman"/>
              </a:rPr>
              <a:t>—a </a:t>
            </a:r>
            <a:r>
              <a:rPr dirty="0" sz="1100" spc="-20">
                <a:latin typeface="Times New Roman"/>
                <a:cs typeface="Times New Roman"/>
              </a:rPr>
              <a:t>competitive, </a:t>
            </a:r>
            <a:r>
              <a:rPr dirty="0" sz="1100" spc="-25">
                <a:latin typeface="Times New Roman"/>
                <a:cs typeface="Times New Roman"/>
              </a:rPr>
              <a:t>hostile, </a:t>
            </a:r>
            <a:r>
              <a:rPr dirty="0" sz="1100" spc="-20">
                <a:latin typeface="Times New Roman"/>
                <a:cs typeface="Times New Roman"/>
              </a:rPr>
              <a:t>urgent, impatient,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achievement-striving  </a:t>
            </a:r>
            <a:r>
              <a:rPr dirty="0" sz="1100" spc="-40">
                <a:latin typeface="Times New Roman"/>
                <a:cs typeface="Times New Roman"/>
              </a:rPr>
              <a:t>style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responding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challenge.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Type </a:t>
            </a:r>
            <a:r>
              <a:rPr dirty="0" sz="1100" spc="5" b="1">
                <a:latin typeface="Times New Roman"/>
                <a:cs typeface="Times New Roman"/>
              </a:rPr>
              <a:t>B </a:t>
            </a:r>
            <a:r>
              <a:rPr dirty="0" sz="1100" spc="-30">
                <a:latin typeface="Times New Roman"/>
                <a:cs typeface="Times New Roman"/>
              </a:rPr>
              <a:t>individuals,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contrast,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calm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content.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National </a:t>
            </a:r>
            <a:r>
              <a:rPr dirty="0" sz="1100" spc="-25">
                <a:latin typeface="Times New Roman"/>
                <a:cs typeface="Times New Roman"/>
              </a:rPr>
              <a:t>Blood, </a:t>
            </a:r>
            <a:r>
              <a:rPr dirty="0" sz="1100" spc="-15">
                <a:latin typeface="Times New Roman"/>
                <a:cs typeface="Times New Roman"/>
              </a:rPr>
              <a:t>Heart, and </a:t>
            </a:r>
            <a:r>
              <a:rPr dirty="0" sz="1100" spc="-30">
                <a:latin typeface="Times New Roman"/>
                <a:cs typeface="Times New Roman"/>
              </a:rPr>
              <a:t>Lung </a:t>
            </a:r>
            <a:r>
              <a:rPr dirty="0" sz="1100" spc="-10">
                <a:latin typeface="Times New Roman"/>
                <a:cs typeface="Times New Roman"/>
              </a:rPr>
              <a:t>Institute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1981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30">
                <a:latin typeface="Times New Roman"/>
                <a:cs typeface="Times New Roman"/>
              </a:rPr>
              <a:t>risk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5">
                <a:latin typeface="Times New Roman"/>
                <a:cs typeface="Times New Roman"/>
              </a:rPr>
              <a:t>CHD, </a:t>
            </a: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risks,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diet.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10">
                <a:latin typeface="Times New Roman"/>
                <a:cs typeface="Times New Roman"/>
              </a:rPr>
              <a:t>conducted </a:t>
            </a:r>
            <a:r>
              <a:rPr dirty="0" sz="1100" spc="-30">
                <a:latin typeface="Times New Roman"/>
                <a:cs typeface="Times New Roman"/>
              </a:rPr>
              <a:t>since </a:t>
            </a:r>
            <a:r>
              <a:rPr dirty="0" sz="1100" spc="-40">
                <a:latin typeface="Times New Roman"/>
                <a:cs typeface="Times New Roman"/>
              </a:rPr>
              <a:t>1980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failed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support </a:t>
            </a:r>
            <a:r>
              <a:rPr dirty="0" sz="1100" spc="-35">
                <a:latin typeface="Times New Roman"/>
                <a:cs typeface="Times New Roman"/>
              </a:rPr>
              <a:t>earlier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findings.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65" i="1">
                <a:latin typeface="Times New Roman"/>
                <a:cs typeface="Times New Roman"/>
              </a:rPr>
              <a:t>Hostility </a:t>
            </a:r>
            <a:r>
              <a:rPr dirty="0" sz="1100" spc="-15">
                <a:latin typeface="Times New Roman"/>
                <a:cs typeface="Times New Roman"/>
              </a:rPr>
              <a:t>predicts future heart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5">
                <a:latin typeface="Times New Roman"/>
                <a:cs typeface="Times New Roman"/>
              </a:rPr>
              <a:t>than other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pattern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whole.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population,  and depression </a:t>
            </a:r>
            <a:r>
              <a:rPr dirty="0" sz="1100" spc="-20">
                <a:latin typeface="Times New Roman"/>
                <a:cs typeface="Times New Roman"/>
              </a:rPr>
              <a:t>doubles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30">
                <a:latin typeface="Times New Roman"/>
                <a:cs typeface="Times New Roman"/>
              </a:rPr>
              <a:t>cardiac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0">
                <a:latin typeface="Times New Roman"/>
                <a:cs typeface="Times New Roman"/>
              </a:rPr>
              <a:t>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crucial </a:t>
            </a:r>
            <a:r>
              <a:rPr dirty="0" sz="1100" spc="-20">
                <a:latin typeface="Times New Roman"/>
                <a:cs typeface="Times New Roman"/>
              </a:rPr>
              <a:t>aspect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CHD: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30">
                <a:latin typeface="Times New Roman"/>
                <a:cs typeface="Times New Roman"/>
              </a:rPr>
              <a:t>cardiac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can 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CVD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Friends and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25">
                <a:latin typeface="Times New Roman"/>
                <a:cs typeface="Times New Roman"/>
              </a:rPr>
              <a:t>can encourage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healthy—or an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unhealthy—lifestyle.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Interpersonal </a:t>
            </a:r>
            <a:r>
              <a:rPr dirty="0" sz="1100" spc="-20">
                <a:latin typeface="Times New Roman"/>
                <a:cs typeface="Times New Roman"/>
              </a:rPr>
              <a:t>conflict </a:t>
            </a:r>
            <a:r>
              <a:rPr dirty="0" sz="1100" spc="-25">
                <a:latin typeface="Times New Roman"/>
                <a:cs typeface="Times New Roman"/>
              </a:rPr>
              <a:t>can create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anger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hostility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coronary </a:t>
            </a:r>
            <a:r>
              <a:rPr dirty="0" sz="1100" spc="-15">
                <a:latin typeface="Times New Roman"/>
                <a:cs typeface="Times New Roman"/>
              </a:rPr>
              <a:t>heart 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25">
                <a:latin typeface="Times New Roman"/>
                <a:cs typeface="Times New Roman"/>
              </a:rPr>
              <a:t>whereas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spouse’s </a:t>
            </a:r>
            <a:r>
              <a:rPr dirty="0" sz="1100" spc="-20">
                <a:latin typeface="Times New Roman"/>
                <a:cs typeface="Times New Roman"/>
              </a:rPr>
              <a:t>confidence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0">
                <a:latin typeface="Times New Roman"/>
                <a:cs typeface="Times New Roman"/>
              </a:rPr>
              <a:t>predicts </a:t>
            </a:r>
            <a:r>
              <a:rPr dirty="0" sz="1100" spc="-30">
                <a:latin typeface="Times New Roman"/>
                <a:cs typeface="Times New Roman"/>
              </a:rPr>
              <a:t>patients’ increases  </a:t>
            </a:r>
            <a:r>
              <a:rPr dirty="0" sz="1100" spc="-35">
                <a:latin typeface="Times New Roman"/>
                <a:cs typeface="Times New Roman"/>
              </a:rPr>
              <a:t>survival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0">
                <a:latin typeface="Times New Roman"/>
                <a:cs typeface="Times New Roman"/>
              </a:rPr>
              <a:t>4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Economic </a:t>
            </a:r>
            <a:r>
              <a:rPr dirty="0" sz="1100" spc="-20">
                <a:latin typeface="Times New Roman"/>
                <a:cs typeface="Times New Roman"/>
              </a:rPr>
              <a:t>resources,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married, </a:t>
            </a:r>
            <a:r>
              <a:rPr dirty="0" sz="1100" spc="30">
                <a:latin typeface="Times New Roman"/>
                <a:cs typeface="Times New Roman"/>
              </a:rPr>
              <a:t>and/or </a:t>
            </a:r>
            <a:r>
              <a:rPr dirty="0" sz="1100" spc="-35">
                <a:latin typeface="Times New Roman"/>
                <a:cs typeface="Times New Roman"/>
              </a:rPr>
              <a:t>having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15">
                <a:latin typeface="Times New Roman"/>
                <a:cs typeface="Times New Roman"/>
              </a:rPr>
              <a:t>confidant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predict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positive  </a:t>
            </a:r>
            <a:r>
              <a:rPr dirty="0" sz="1100" spc="-20">
                <a:latin typeface="Times New Roman"/>
                <a:cs typeface="Times New Roman"/>
              </a:rPr>
              <a:t>prognosis among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coronary </a:t>
            </a:r>
            <a:r>
              <a:rPr dirty="0" sz="1100" spc="-30">
                <a:latin typeface="Times New Roman"/>
                <a:cs typeface="Times New Roman"/>
              </a:rPr>
              <a:t>artery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Finally, </a:t>
            </a:r>
            <a:r>
              <a:rPr dirty="0" sz="1100" spc="-30">
                <a:latin typeface="Times New Roman"/>
                <a:cs typeface="Times New Roman"/>
              </a:rPr>
              <a:t>societal </a:t>
            </a:r>
            <a:r>
              <a:rPr dirty="0" sz="1100" spc="-35">
                <a:latin typeface="Times New Roman"/>
                <a:cs typeface="Times New Roman"/>
              </a:rPr>
              <a:t>values,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attitudes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smoking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cultural </a:t>
            </a:r>
            <a:r>
              <a:rPr dirty="0" sz="1100" spc="-10">
                <a:latin typeface="Times New Roman"/>
                <a:cs typeface="Times New Roman"/>
              </a:rPr>
              <a:t>norms  about </a:t>
            </a:r>
            <a:r>
              <a:rPr dirty="0" sz="1100" spc="-15">
                <a:latin typeface="Times New Roman"/>
                <a:cs typeface="Times New Roman"/>
              </a:rPr>
              <a:t>competition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workplace also </a:t>
            </a:r>
            <a:r>
              <a:rPr dirty="0" sz="1100" spc="-25">
                <a:latin typeface="Times New Roman"/>
                <a:cs typeface="Times New Roman"/>
              </a:rPr>
              <a:t>can affect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CVD.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CVD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excellent example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systems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approach.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CVD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makeup,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occasional </a:t>
            </a:r>
            <a:r>
              <a:rPr dirty="0" sz="1100" spc="-20">
                <a:latin typeface="Times New Roman"/>
                <a:cs typeface="Times New Roman"/>
              </a:rPr>
              <a:t>structural </a:t>
            </a:r>
            <a:r>
              <a:rPr dirty="0" sz="1100" spc="-25">
                <a:latin typeface="Times New Roman"/>
                <a:cs typeface="Times New Roman"/>
              </a:rPr>
              <a:t>defect, maintenance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form of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driven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stress,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25">
                <a:latin typeface="Times New Roman"/>
                <a:cs typeface="Times New Roman"/>
              </a:rPr>
              <a:t>coping,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societal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standards.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50" y="757682"/>
            <a:ext cx="5879465" cy="7359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Prevention and Treatment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CVD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 b="1">
                <a:latin typeface="Times New Roman"/>
                <a:cs typeface="Times New Roman"/>
              </a:rPr>
              <a:t>antihypertensive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reducing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10">
                <a:latin typeface="Times New Roman"/>
                <a:cs typeface="Times New Roman"/>
              </a:rPr>
              <a:t>blood  </a:t>
            </a:r>
            <a:r>
              <a:rPr dirty="0" sz="1100" spc="-25">
                <a:latin typeface="Times New Roman"/>
                <a:cs typeface="Times New Roman"/>
              </a:rPr>
              <a:t>pressure.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Numerous </a:t>
            </a:r>
            <a:r>
              <a:rPr dirty="0" sz="1100" spc="-25">
                <a:latin typeface="Times New Roman"/>
                <a:cs typeface="Times New Roman"/>
              </a:rPr>
              <a:t>public </a:t>
            </a:r>
            <a:r>
              <a:rPr dirty="0" sz="1100" spc="-30">
                <a:latin typeface="Times New Roman"/>
                <a:cs typeface="Times New Roman"/>
              </a:rPr>
              <a:t>service </a:t>
            </a:r>
            <a:r>
              <a:rPr dirty="0" sz="1100" spc="-25">
                <a:latin typeface="Times New Roman"/>
                <a:cs typeface="Times New Roman"/>
              </a:rPr>
              <a:t>advertisements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prevent </a:t>
            </a:r>
            <a:r>
              <a:rPr dirty="0" sz="1100" spc="-10">
                <a:latin typeface="Times New Roman"/>
                <a:cs typeface="Times New Roman"/>
              </a:rPr>
              <a:t>CVD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encouraging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quit  </a:t>
            </a:r>
            <a:r>
              <a:rPr dirty="0" sz="1100" spc="-25">
                <a:latin typeface="Times New Roman"/>
                <a:cs typeface="Times New Roman"/>
              </a:rPr>
              <a:t>smoking,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exercise,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monitor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blood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pressure,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otherwise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improve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important attempts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secondary 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CHD.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buFont typeface="Times New Roman"/>
              <a:buChar char="•"/>
              <a:tabLst>
                <a:tab pos="241300" algn="l"/>
                <a:tab pos="241935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Treatments of hypertension </a:t>
            </a:r>
            <a:r>
              <a:rPr dirty="0" sz="1100" spc="-25" b="1">
                <a:latin typeface="Times New Roman"/>
                <a:cs typeface="Times New Roman"/>
              </a:rPr>
              <a:t>fall </a:t>
            </a:r>
            <a:r>
              <a:rPr dirty="0" sz="1100" spc="-5" b="1">
                <a:latin typeface="Times New Roman"/>
                <a:cs typeface="Times New Roman"/>
              </a:rPr>
              <a:t>into </a:t>
            </a:r>
            <a:r>
              <a:rPr dirty="0" sz="1100" spc="-10" b="1">
                <a:latin typeface="Times New Roman"/>
                <a:cs typeface="Times New Roman"/>
              </a:rPr>
              <a:t>two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buFont typeface="Times New Roman"/>
              <a:buChar char="•"/>
              <a:tabLst>
                <a:tab pos="241300" algn="l"/>
                <a:tab pos="24193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One focuses </a:t>
            </a:r>
            <a:r>
              <a:rPr dirty="0" sz="1100" spc="5" b="1">
                <a:latin typeface="Times New Roman"/>
                <a:cs typeface="Times New Roman"/>
              </a:rPr>
              <a:t>on </a:t>
            </a:r>
            <a:r>
              <a:rPr dirty="0" sz="1100" spc="-15" b="1">
                <a:latin typeface="Times New Roman"/>
                <a:cs typeface="Times New Roman"/>
              </a:rPr>
              <a:t>improving health </a:t>
            </a:r>
            <a:r>
              <a:rPr dirty="0" sz="1100" spc="-25" b="1">
                <a:latin typeface="Times New Roman"/>
                <a:cs typeface="Times New Roman"/>
              </a:rPr>
              <a:t>behavior</a:t>
            </a:r>
            <a:r>
              <a:rPr dirty="0" sz="1100" spc="-25">
                <a:latin typeface="Times New Roman"/>
                <a:cs typeface="Times New Roman"/>
              </a:rPr>
              <a:t>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emphasizes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b="1">
                <a:latin typeface="Times New Roman"/>
                <a:cs typeface="Times New Roman"/>
              </a:rPr>
              <a:t>management,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coping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management 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treat </a:t>
            </a:r>
            <a:r>
              <a:rPr dirty="0" sz="1100" spc="-20">
                <a:latin typeface="Times New Roman"/>
                <a:cs typeface="Times New Roman"/>
              </a:rPr>
              <a:t>hypertension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therapy, </a:t>
            </a:r>
            <a:r>
              <a:rPr dirty="0" sz="1100" spc="-35">
                <a:latin typeface="Times New Roman"/>
                <a:cs typeface="Times New Roman"/>
              </a:rPr>
              <a:t>particularly  </a:t>
            </a:r>
            <a:r>
              <a:rPr dirty="0" sz="1100" spc="-30">
                <a:latin typeface="Times New Roman"/>
                <a:cs typeface="Times New Roman"/>
              </a:rPr>
              <a:t>relaxation </a:t>
            </a:r>
            <a:r>
              <a:rPr dirty="0" sz="1100" spc="-25">
                <a:latin typeface="Times New Roman"/>
                <a:cs typeface="Times New Roman"/>
              </a:rPr>
              <a:t>training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biofeedback.</a:t>
            </a:r>
            <a:endParaRPr sz="11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240"/>
              </a:lnSpc>
              <a:spcBef>
                <a:spcPts val="70"/>
              </a:spcBef>
              <a:buFont typeface="Times New Roman"/>
              <a:buChar char="•"/>
              <a:tabLst>
                <a:tab pos="240665" algn="l"/>
                <a:tab pos="241935" algn="l"/>
              </a:tabLst>
            </a:pPr>
            <a:r>
              <a:rPr dirty="0" sz="1100" b="1">
                <a:latin typeface="Times New Roman"/>
                <a:cs typeface="Times New Roman"/>
              </a:rPr>
              <a:t>Biofeedback </a:t>
            </a:r>
            <a:r>
              <a:rPr dirty="0" sz="1100" spc="-25">
                <a:latin typeface="Times New Roman"/>
                <a:cs typeface="Times New Roman"/>
              </a:rPr>
              <a:t>uses laboratory </a:t>
            </a:r>
            <a:r>
              <a:rPr dirty="0" sz="1100" spc="-15">
                <a:latin typeface="Times New Roman"/>
                <a:cs typeface="Times New Roman"/>
              </a:rPr>
              <a:t>equipment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monitor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5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15">
                <a:latin typeface="Times New Roman"/>
                <a:cs typeface="Times New Roman"/>
              </a:rPr>
              <a:t>occur  </a:t>
            </a:r>
            <a:r>
              <a:rPr dirty="0" sz="1100" spc="-20">
                <a:latin typeface="Times New Roman"/>
                <a:cs typeface="Times New Roman"/>
              </a:rPr>
              <a:t>outside conscious </a:t>
            </a:r>
            <a:r>
              <a:rPr dirty="0" sz="1100" spc="-30">
                <a:latin typeface="Times New Roman"/>
                <a:cs typeface="Times New Roman"/>
              </a:rPr>
              <a:t>awareness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25">
                <a:latin typeface="Times New Roman"/>
                <a:cs typeface="Times New Roman"/>
              </a:rPr>
              <a:t>feedback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Biofeedback </a:t>
            </a:r>
            <a:r>
              <a:rPr dirty="0" sz="1100" spc="-20">
                <a:latin typeface="Times New Roman"/>
                <a:cs typeface="Times New Roman"/>
              </a:rPr>
              <a:t>tries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</a:t>
            </a:r>
            <a:r>
              <a:rPr dirty="0" sz="1100" spc="-5">
                <a:latin typeface="Times New Roman"/>
                <a:cs typeface="Times New Roman"/>
              </a:rPr>
              <a:t>the person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autonomic nervous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relaxation training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biofeedback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35">
                <a:latin typeface="Times New Roman"/>
                <a:cs typeface="Times New Roman"/>
              </a:rPr>
              <a:t>reliable, </a:t>
            </a:r>
            <a:r>
              <a:rPr dirty="0" sz="1100" spc="-20">
                <a:latin typeface="Times New Roman"/>
                <a:cs typeface="Times New Roman"/>
              </a:rPr>
              <a:t>reductions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blood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pressure.</a:t>
            </a:r>
            <a:endParaRPr sz="11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0">
                <a:latin typeface="Times New Roman"/>
                <a:cs typeface="Times New Roman"/>
              </a:rPr>
              <a:t>Unfortunately,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reductions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small,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temporary,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considerably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produced </a:t>
            </a:r>
            <a:r>
              <a:rPr dirty="0" sz="1100" spc="-45">
                <a:latin typeface="Times New Roman"/>
                <a:cs typeface="Times New Roman"/>
              </a:rPr>
              <a:t>by  </a:t>
            </a:r>
            <a:r>
              <a:rPr dirty="0" sz="1100" spc="-25">
                <a:latin typeface="Times New Roman"/>
                <a:cs typeface="Times New Roman"/>
              </a:rPr>
              <a:t>antihypertensive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Overall, </a:t>
            </a:r>
            <a:r>
              <a:rPr dirty="0" sz="1100" spc="-20">
                <a:latin typeface="Times New Roman"/>
                <a:cs typeface="Times New Roman"/>
              </a:rPr>
              <a:t>stress management appears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5">
                <a:latin typeface="Times New Roman"/>
                <a:cs typeface="Times New Roman"/>
              </a:rPr>
              <a:t>little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Biofeedback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0">
                <a:latin typeface="Times New Roman"/>
                <a:cs typeface="Times New Roman"/>
              </a:rPr>
              <a:t>dubious </a:t>
            </a:r>
            <a:r>
              <a:rPr dirty="0" sz="1100" spc="-15">
                <a:latin typeface="Times New Roman"/>
                <a:cs typeface="Times New Roman"/>
              </a:rPr>
              <a:t>treatment,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well-respected investigators </a:t>
            </a:r>
            <a:r>
              <a:rPr dirty="0" sz="1100" spc="-30">
                <a:latin typeface="Times New Roman"/>
                <a:cs typeface="Times New Roman"/>
              </a:rPr>
              <a:t>suggest  </a:t>
            </a:r>
            <a:r>
              <a:rPr dirty="0" sz="1100" spc="-15">
                <a:latin typeface="Times New Roman"/>
                <a:cs typeface="Times New Roman"/>
              </a:rPr>
              <a:t>should be abandoned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hypertension.</a:t>
            </a:r>
            <a:endParaRPr sz="1100">
              <a:latin typeface="Times New Roman"/>
              <a:cs typeface="Times New Roman"/>
            </a:endParaRPr>
          </a:p>
          <a:p>
            <a:pPr marL="241300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Trials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Hypertension Prevention </a:t>
            </a:r>
            <a:r>
              <a:rPr dirty="0" sz="1100">
                <a:latin typeface="Times New Roman"/>
                <a:cs typeface="Times New Roman"/>
              </a:rPr>
              <a:t>(TOHP)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ongoing 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stress  management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health behavior interventions </a:t>
            </a:r>
            <a:r>
              <a:rPr dirty="0" sz="1100" spc="-25">
                <a:latin typeface="Times New Roman"/>
                <a:cs typeface="Times New Roman"/>
              </a:rPr>
              <a:t>succeed in </a:t>
            </a:r>
            <a:r>
              <a:rPr dirty="0" sz="1100" spc="-35">
                <a:latin typeface="Times New Roman"/>
                <a:cs typeface="Times New Roman"/>
              </a:rPr>
              <a:t>lowering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10">
                <a:latin typeface="Times New Roman"/>
                <a:cs typeface="Times New Roman"/>
              </a:rPr>
              <a:t>blood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pressure.</a:t>
            </a:r>
            <a:endParaRPr sz="11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Phase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25">
                <a:latin typeface="Times New Roman"/>
                <a:cs typeface="Times New Roman"/>
              </a:rPr>
              <a:t>indicated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weight </a:t>
            </a:r>
            <a:r>
              <a:rPr dirty="0" sz="1100" spc="-15">
                <a:latin typeface="Times New Roman"/>
                <a:cs typeface="Times New Roman"/>
              </a:rPr>
              <a:t>reduction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salt </a:t>
            </a:r>
            <a:r>
              <a:rPr dirty="0" sz="1100" spc="-15">
                <a:latin typeface="Times New Roman"/>
                <a:cs typeface="Times New Roman"/>
              </a:rPr>
              <a:t>reduction  programs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lowering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follow-up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11.2 years.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Findings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Phase </a:t>
            </a:r>
            <a:r>
              <a:rPr dirty="0" sz="1100" spc="20">
                <a:latin typeface="Times New Roman"/>
                <a:cs typeface="Times New Roman"/>
              </a:rPr>
              <a:t>II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25">
                <a:latin typeface="Times New Roman"/>
                <a:cs typeface="Times New Roman"/>
              </a:rPr>
              <a:t>TOHP </a:t>
            </a:r>
            <a:r>
              <a:rPr dirty="0" sz="1100" spc="-15">
                <a:latin typeface="Times New Roman"/>
                <a:cs typeface="Times New Roman"/>
              </a:rPr>
              <a:t>underscored the 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weight </a:t>
            </a:r>
            <a:r>
              <a:rPr dirty="0" sz="1100" spc="-30">
                <a:latin typeface="Times New Roman"/>
                <a:cs typeface="Times New Roman"/>
              </a:rPr>
              <a:t>loss,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modest  </a:t>
            </a:r>
            <a:r>
              <a:rPr dirty="0" sz="1100" spc="-15">
                <a:latin typeface="Times New Roman"/>
                <a:cs typeface="Times New Roman"/>
              </a:rPr>
              <a:t>reduction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weight </a:t>
            </a:r>
            <a:r>
              <a:rPr dirty="0" sz="1100" spc="-25">
                <a:latin typeface="Times New Roman"/>
                <a:cs typeface="Times New Roman"/>
              </a:rPr>
              <a:t>lowered </a:t>
            </a:r>
            <a:r>
              <a:rPr dirty="0" sz="1100" spc="-15">
                <a:latin typeface="Times New Roman"/>
                <a:cs typeface="Times New Roman"/>
              </a:rPr>
              <a:t>produced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15">
                <a:latin typeface="Times New Roman"/>
                <a:cs typeface="Times New Roman"/>
              </a:rPr>
              <a:t>reductions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blood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pressure.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Multiple </a:t>
            </a:r>
            <a:r>
              <a:rPr dirty="0" sz="1100" spc="-45">
                <a:latin typeface="Times New Roman"/>
                <a:cs typeface="Times New Roman"/>
              </a:rPr>
              <a:t>Risk </a:t>
            </a:r>
            <a:r>
              <a:rPr dirty="0" sz="1100" spc="-10">
                <a:latin typeface="Times New Roman"/>
                <a:cs typeface="Times New Roman"/>
              </a:rPr>
              <a:t>Factor </a:t>
            </a:r>
            <a:r>
              <a:rPr dirty="0" sz="1100" spc="-5">
                <a:latin typeface="Times New Roman"/>
                <a:cs typeface="Times New Roman"/>
              </a:rPr>
              <a:t>Intervention </a:t>
            </a:r>
            <a:r>
              <a:rPr dirty="0" sz="1100" spc="-30">
                <a:latin typeface="Times New Roman"/>
                <a:cs typeface="Times New Roman"/>
              </a:rPr>
              <a:t>Trial (MRFIT)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30">
                <a:latin typeface="Times New Roman"/>
                <a:cs typeface="Times New Roman"/>
              </a:rPr>
              <a:t>investigation,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12,000  </a:t>
            </a:r>
            <a:r>
              <a:rPr dirty="0" sz="1100" spc="-15">
                <a:latin typeface="Times New Roman"/>
                <a:cs typeface="Times New Roman"/>
              </a:rPr>
              <a:t>men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assigned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intervention and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marL="240665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45">
                <a:latin typeface="Times New Roman"/>
                <a:cs typeface="Times New Roman"/>
              </a:rPr>
              <a:t>Carefully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20">
                <a:latin typeface="Times New Roman"/>
                <a:cs typeface="Times New Roman"/>
              </a:rPr>
              <a:t>programs,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education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0">
                <a:latin typeface="Times New Roman"/>
                <a:cs typeface="Times New Roman"/>
              </a:rPr>
              <a:t>support, produced  </a:t>
            </a:r>
            <a:r>
              <a:rPr dirty="0" sz="1100" spc="-20">
                <a:latin typeface="Times New Roman"/>
                <a:cs typeface="Times New Roman"/>
              </a:rPr>
              <a:t>improved health behavior,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20">
                <a:latin typeface="Times New Roman"/>
                <a:cs typeface="Times New Roman"/>
              </a:rPr>
              <a:t>reduced </a:t>
            </a:r>
            <a:r>
              <a:rPr dirty="0" sz="1100" spc="-25">
                <a:latin typeface="Times New Roman"/>
                <a:cs typeface="Times New Roman"/>
              </a:rPr>
              <a:t>smoking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lower </a:t>
            </a:r>
            <a:r>
              <a:rPr dirty="0" sz="1100" spc="-15">
                <a:latin typeface="Times New Roman"/>
                <a:cs typeface="Times New Roman"/>
              </a:rPr>
              <a:t>serum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cholesterol.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men </a:t>
            </a:r>
            <a:r>
              <a:rPr dirty="0" sz="1100" spc="-25">
                <a:latin typeface="Times New Roman"/>
                <a:cs typeface="Times New Roman"/>
              </a:rPr>
              <a:t>randomly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lower 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heart 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7 years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intervention.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Tertiary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25">
                <a:latin typeface="Times New Roman"/>
                <a:cs typeface="Times New Roman"/>
              </a:rPr>
              <a:t>targets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0">
                <a:latin typeface="Times New Roman"/>
                <a:cs typeface="Times New Roman"/>
              </a:rPr>
              <a:t>already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cardiac </a:t>
            </a:r>
            <a:r>
              <a:rPr dirty="0" sz="1100" spc="-20">
                <a:latin typeface="Times New Roman"/>
                <a:cs typeface="Times New Roman"/>
              </a:rPr>
              <a:t>event,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40">
                <a:latin typeface="Times New Roman"/>
                <a:cs typeface="Times New Roman"/>
              </a:rPr>
              <a:t>myocardial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infarction.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hope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recurrence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 marL="2406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Exercise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probably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recommended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cardiac </a:t>
            </a:r>
            <a:r>
              <a:rPr dirty="0" sz="1100" spc="-20">
                <a:latin typeface="Times New Roman"/>
                <a:cs typeface="Times New Roman"/>
              </a:rPr>
              <a:t>patients, </a:t>
            </a:r>
            <a:r>
              <a:rPr dirty="0" sz="1100">
                <a:latin typeface="Times New Roman"/>
                <a:cs typeface="Times New Roman"/>
              </a:rPr>
              <a:t>but 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effectiveness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limited.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5"/>
              </a:lnSpc>
              <a:buChar char="•"/>
              <a:tabLst>
                <a:tab pos="241300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individualized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each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patient.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241935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optimistic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5">
                <a:latin typeface="Times New Roman"/>
                <a:cs typeface="Times New Roman"/>
              </a:rPr>
              <a:t>CHD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interventions 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alter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pattern,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25">
                <a:latin typeface="Times New Roman"/>
                <a:cs typeface="Times New Roman"/>
              </a:rPr>
              <a:t>surprising circumstance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controversies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Type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A.</a:t>
            </a:r>
            <a:endParaRPr sz="11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valuable </a:t>
            </a:r>
            <a:r>
              <a:rPr dirty="0" sz="1100" spc="-15">
                <a:latin typeface="Times New Roman"/>
                <a:cs typeface="Times New Roman"/>
              </a:rPr>
              <a:t>treatments focus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the other </a:t>
            </a:r>
            <a:r>
              <a:rPr dirty="0" sz="1100" spc="-70">
                <a:latin typeface="Times New Roman"/>
                <a:cs typeface="Times New Roman"/>
              </a:rPr>
              <a:t>way  </a:t>
            </a:r>
            <a:r>
              <a:rPr dirty="0" sz="1100" spc="-15">
                <a:latin typeface="Times New Roman"/>
                <a:cs typeface="Times New Roman"/>
              </a:rPr>
              <a:t>around.</a:t>
            </a: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290"/>
              </a:lnSpc>
              <a:buChar char="•"/>
              <a:tabLst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link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clearly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reciprocal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5592" y="779018"/>
            <a:ext cx="4697730" cy="554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ACUTE </a:t>
            </a:r>
            <a:r>
              <a:rPr dirty="0" sz="1100" spc="40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POSTTRAUMATIC STRESS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8" y="1454159"/>
            <a:ext cx="5880100" cy="2727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adjusting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circumstances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threaten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equilibrium.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Scientists </a:t>
            </a:r>
            <a:r>
              <a:rPr dirty="0" sz="1100" spc="-20">
                <a:latin typeface="Times New Roman"/>
                <a:cs typeface="Times New Roman"/>
              </a:rPr>
              <a:t>define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challenging </a:t>
            </a:r>
            <a:r>
              <a:rPr dirty="0" sz="1100" spc="-20">
                <a:latin typeface="Times New Roman"/>
                <a:cs typeface="Times New Roman"/>
              </a:rPr>
              <a:t>event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40">
                <a:latin typeface="Times New Roman"/>
                <a:cs typeface="Times New Roman"/>
              </a:rPr>
              <a:t>physiological,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adaptation.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Stress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inevitable,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some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desirable,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fact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everyday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stressors,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catastrophic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horrifying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harm.  </a:t>
            </a:r>
            <a:r>
              <a:rPr dirty="0" sz="1100" spc="-30">
                <a:latin typeface="Times New Roman"/>
                <a:cs typeface="Times New Roman"/>
              </a:rPr>
              <a:t>Such </a:t>
            </a:r>
            <a:r>
              <a:rPr dirty="0" sz="1100" spc="-20" b="1">
                <a:latin typeface="Times New Roman"/>
                <a:cs typeface="Times New Roman"/>
              </a:rPr>
              <a:t>traumatic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in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event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involves actual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threatened death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35">
                <a:latin typeface="Times New Roman"/>
                <a:cs typeface="Times New Roman"/>
              </a:rPr>
              <a:t>injury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creates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fear, helplessness,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horror.</a:t>
            </a:r>
            <a:endParaRPr sz="1100">
              <a:latin typeface="Times New Roman"/>
              <a:cs typeface="Times New Roman"/>
            </a:endParaRPr>
          </a:p>
          <a:p>
            <a:pPr marL="114935" indent="-102870">
              <a:lnSpc>
                <a:spcPts val="1160"/>
              </a:lnSpc>
              <a:buSzPct val="90909"/>
              <a:buAutoNum type="arabicPlain"/>
              <a:tabLst>
                <a:tab pos="11557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Acute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25" b="1">
                <a:latin typeface="Times New Roman"/>
                <a:cs typeface="Times New Roman"/>
              </a:rPr>
              <a:t>disorder </a:t>
            </a:r>
            <a:r>
              <a:rPr dirty="0" sz="1100" spc="-5" b="1">
                <a:latin typeface="Times New Roman"/>
                <a:cs typeface="Times New Roman"/>
              </a:rPr>
              <a:t>(ASD) </a:t>
            </a:r>
            <a:r>
              <a:rPr dirty="0" sz="1100" spc="-20">
                <a:latin typeface="Times New Roman"/>
                <a:cs typeface="Times New Roman"/>
              </a:rPr>
              <a:t>occurs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40">
                <a:latin typeface="Times New Roman"/>
                <a:cs typeface="Times New Roman"/>
              </a:rPr>
              <a:t>4 weeks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traumatic stress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30">
                <a:latin typeface="Times New Roman"/>
                <a:cs typeface="Times New Roman"/>
              </a:rPr>
              <a:t>re-experiencing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event,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reminders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trauma,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arousal.</a:t>
            </a:r>
            <a:endParaRPr sz="1100">
              <a:latin typeface="Times New Roman"/>
              <a:cs typeface="Times New Roman"/>
            </a:endParaRPr>
          </a:p>
          <a:p>
            <a:pPr marL="125095" indent="-113030">
              <a:lnSpc>
                <a:spcPts val="1160"/>
              </a:lnSpc>
              <a:buSzPct val="90909"/>
              <a:buAutoNum type="arabicPlain" startAt="2"/>
              <a:tabLst>
                <a:tab pos="12573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Posttraumatic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10" b="1">
                <a:latin typeface="Times New Roman"/>
                <a:cs typeface="Times New Roman"/>
              </a:rPr>
              <a:t>(PTSD)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re-experiencing, </a:t>
            </a:r>
            <a:r>
              <a:rPr dirty="0" sz="1100" spc="-30">
                <a:latin typeface="Times New Roman"/>
                <a:cs typeface="Times New Roman"/>
              </a:rPr>
              <a:t>avoidance,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arousal,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either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30">
                <a:latin typeface="Times New Roman"/>
                <a:cs typeface="Times New Roman"/>
              </a:rPr>
              <a:t>lasting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delayed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onset.</a:t>
            </a:r>
            <a:endParaRPr sz="1100">
              <a:latin typeface="Times New Roman"/>
              <a:cs typeface="Times New Roman"/>
            </a:endParaRPr>
          </a:p>
          <a:p>
            <a:pPr marL="12700" marR="7620" indent="457200">
              <a:lnSpc>
                <a:spcPts val="1240"/>
              </a:lnSpc>
              <a:spcBef>
                <a:spcPts val="110"/>
              </a:spcBef>
            </a:pPr>
            <a:r>
              <a:rPr dirty="0" sz="1100" spc="-20">
                <a:latin typeface="Times New Roman"/>
                <a:cs typeface="Times New Roman"/>
              </a:rPr>
              <a:t>Dissociation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disruption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normally </a:t>
            </a:r>
            <a:r>
              <a:rPr dirty="0" sz="1100" spc="-20">
                <a:latin typeface="Times New Roman"/>
                <a:cs typeface="Times New Roman"/>
              </a:rPr>
              <a:t>integrated </a:t>
            </a:r>
            <a:r>
              <a:rPr dirty="0" sz="1100" spc="-25">
                <a:latin typeface="Times New Roman"/>
                <a:cs typeface="Times New Roman"/>
              </a:rPr>
              <a:t>mental processes involved in </a:t>
            </a:r>
            <a:r>
              <a:rPr dirty="0" sz="1100" spc="-30">
                <a:latin typeface="Times New Roman"/>
                <a:cs typeface="Times New Roman"/>
              </a:rPr>
              <a:t>memory,  </a:t>
            </a:r>
            <a:r>
              <a:rPr dirty="0" sz="1100" spc="-20">
                <a:latin typeface="Times New Roman"/>
                <a:cs typeface="Times New Roman"/>
              </a:rPr>
              <a:t>consciousness, </a:t>
            </a:r>
            <a:r>
              <a:rPr dirty="0" sz="1100" spc="-30">
                <a:latin typeface="Times New Roman"/>
                <a:cs typeface="Times New Roman"/>
              </a:rPr>
              <a:t>identity,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perception.</a:t>
            </a:r>
            <a:endParaRPr sz="1100">
              <a:latin typeface="Times New Roman"/>
              <a:cs typeface="Times New Roman"/>
            </a:endParaRPr>
          </a:p>
          <a:p>
            <a:pPr marL="12700" marR="5080" indent="45720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40">
                <a:latin typeface="Times New Roman"/>
                <a:cs typeface="Times New Roman"/>
              </a:rPr>
              <a:t>classifies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unique </a:t>
            </a:r>
            <a:r>
              <a:rPr dirty="0" sz="1100" spc="-15">
                <a:latin typeface="Times New Roman"/>
                <a:cs typeface="Times New Roman"/>
              </a:rPr>
              <a:t>importance  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mixed </a:t>
            </a:r>
            <a:r>
              <a:rPr dirty="0" sz="1100" spc="-25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dissociation.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7452" y="3507752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452" y="3831602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46" y="4303278"/>
            <a:ext cx="5880100" cy="4663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Symptoms of </a:t>
            </a:r>
            <a:r>
              <a:rPr dirty="0" sz="1100" spc="-25" b="1">
                <a:latin typeface="Times New Roman"/>
                <a:cs typeface="Times New Roman"/>
              </a:rPr>
              <a:t>ASD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  <a:buSzPct val="90909"/>
              <a:buFont typeface="Times New Roman"/>
              <a:buAutoNum type="arabicPlain"/>
              <a:tabLst>
                <a:tab pos="112395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confronted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15">
                <a:latin typeface="Times New Roman"/>
                <a:cs typeface="Times New Roman"/>
              </a:rPr>
              <a:t>stressor </a:t>
            </a:r>
            <a:r>
              <a:rPr dirty="0" sz="1100" spc="-120" i="1">
                <a:latin typeface="Times New Roman"/>
                <a:cs typeface="Times New Roman"/>
              </a:rPr>
              <a:t>re-experience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70"/>
              </a:lnSpc>
              <a:buSzPct val="90909"/>
              <a:buFont typeface="Times New Roman"/>
              <a:buAutoNum type="arabicPlain"/>
              <a:tabLst>
                <a:tab pos="122555" algn="l"/>
              </a:tabLst>
            </a:pPr>
            <a:r>
              <a:rPr dirty="0" sz="1100" spc="-50">
                <a:latin typeface="Times New Roman"/>
                <a:cs typeface="Times New Roman"/>
              </a:rPr>
              <a:t>Many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PTSD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repeated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intrusive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flashbacks,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sudden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memories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5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replayed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images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thoughts—often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intensity.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  <a:buSzPct val="90909"/>
              <a:buFont typeface="Times New Roman"/>
              <a:buAutoNum type="arabicPlain" startAt="3"/>
              <a:tabLst>
                <a:tab pos="122555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rare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re-experiencing </a:t>
            </a:r>
            <a:r>
              <a:rPr dirty="0" sz="1100" spc="-20">
                <a:latin typeface="Times New Roman"/>
                <a:cs typeface="Times New Roman"/>
              </a:rPr>
              <a:t>occurs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10" i="1">
                <a:latin typeface="Times New Roman"/>
                <a:cs typeface="Times New Roman"/>
              </a:rPr>
              <a:t>dissociative </a:t>
            </a:r>
            <a:r>
              <a:rPr dirty="0" sz="1100" spc="-80" i="1">
                <a:latin typeface="Times New Roman"/>
                <a:cs typeface="Times New Roman"/>
              </a:rPr>
              <a:t>state,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feels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acts </a:t>
            </a:r>
            <a:r>
              <a:rPr dirty="0" sz="1100" spc="-40">
                <a:latin typeface="Times New Roman"/>
                <a:cs typeface="Times New Roman"/>
              </a:rPr>
              <a:t>as 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recurring 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moment.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70"/>
              </a:lnSpc>
              <a:buSzPct val="90909"/>
              <a:buAutoNum type="arabicPlain" startAt="3"/>
              <a:tabLst>
                <a:tab pos="122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Marked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stimuli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ASD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PTSD.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event,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avoid  </a:t>
            </a:r>
            <a:r>
              <a:rPr dirty="0" sz="1100" spc="-25">
                <a:latin typeface="Times New Roman"/>
                <a:cs typeface="Times New Roman"/>
              </a:rPr>
              <a:t>people, </a:t>
            </a:r>
            <a:r>
              <a:rPr dirty="0" sz="1100" spc="-35">
                <a:latin typeface="Times New Roman"/>
                <a:cs typeface="Times New Roman"/>
              </a:rPr>
              <a:t>places,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remind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marL="164465" indent="-152400">
              <a:lnSpc>
                <a:spcPts val="1170"/>
              </a:lnSpc>
              <a:buAutoNum type="arabicPlain" startAt="5"/>
              <a:tabLst>
                <a:tab pos="1651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PTSD,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avoidance also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manifest </a:t>
            </a:r>
            <a:r>
              <a:rPr dirty="0" sz="1100" spc="-35">
                <a:latin typeface="Times New Roman"/>
                <a:cs typeface="Times New Roman"/>
              </a:rPr>
              <a:t>itself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05" i="1">
                <a:latin typeface="Times New Roman"/>
                <a:cs typeface="Times New Roman"/>
              </a:rPr>
              <a:t>numbing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114" i="1">
                <a:latin typeface="Times New Roman"/>
                <a:cs typeface="Times New Roman"/>
              </a:rPr>
              <a:t>responsiveness.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suffering</a:t>
            </a:r>
            <a:r>
              <a:rPr dirty="0" sz="1100" spc="-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endParaRPr sz="1100">
              <a:latin typeface="Times New Roman"/>
              <a:cs typeface="Times New Roman"/>
            </a:endParaRPr>
          </a:p>
          <a:p>
            <a:pPr marL="12700" marR="6350" indent="-63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complain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“emotional anesthesia”—their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-20">
                <a:latin typeface="Times New Roman"/>
                <a:cs typeface="Times New Roman"/>
              </a:rPr>
              <a:t>dampened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even  </a:t>
            </a:r>
            <a:r>
              <a:rPr dirty="0" sz="1100" spc="-20">
                <a:latin typeface="Times New Roman"/>
                <a:cs typeface="Times New Roman"/>
              </a:rPr>
              <a:t>nonexistent.</a:t>
            </a:r>
            <a:endParaRPr sz="1100">
              <a:latin typeface="Times New Roman"/>
              <a:cs typeface="Times New Roman"/>
            </a:endParaRPr>
          </a:p>
          <a:p>
            <a:pPr marL="179070" indent="-167005">
              <a:lnSpc>
                <a:spcPts val="1165"/>
              </a:lnSpc>
              <a:buAutoNum type="arabicPlain" startAt="6"/>
              <a:tabLst>
                <a:tab pos="179705" algn="l"/>
              </a:tabLst>
            </a:pPr>
            <a:r>
              <a:rPr dirty="0" sz="1100" spc="-15">
                <a:latin typeface="Times New Roman"/>
                <a:cs typeface="Times New Roman"/>
              </a:rPr>
              <a:t>Despite their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30">
                <a:latin typeface="Times New Roman"/>
                <a:cs typeface="Times New Roman"/>
              </a:rPr>
              <a:t>withdrawal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feelings, </a:t>
            </a:r>
            <a:r>
              <a:rPr dirty="0" sz="1100" spc="-20">
                <a:latin typeface="Times New Roman"/>
                <a:cs typeface="Times New Roman"/>
              </a:rPr>
              <a:t>people,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painful </a:t>
            </a:r>
            <a:r>
              <a:rPr dirty="0" sz="1100" spc="-25">
                <a:latin typeface="Times New Roman"/>
                <a:cs typeface="Times New Roman"/>
              </a:rPr>
              <a:t>situations,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experience increased </a:t>
            </a:r>
            <a:r>
              <a:rPr dirty="0" sz="1100" spc="-30">
                <a:latin typeface="Times New Roman"/>
                <a:cs typeface="Times New Roman"/>
              </a:rPr>
              <a:t>arousal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predicts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worse </a:t>
            </a:r>
            <a:r>
              <a:rPr dirty="0" sz="1100" spc="-20">
                <a:latin typeface="Times New Roman"/>
                <a:cs typeface="Times New Roman"/>
              </a:rPr>
              <a:t>prognosis when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severe.</a:t>
            </a:r>
            <a:endParaRPr sz="1100">
              <a:latin typeface="Times New Roman"/>
              <a:cs typeface="Times New Roman"/>
            </a:endParaRPr>
          </a:p>
          <a:p>
            <a:pPr lvl="1" marL="256540" indent="-244475">
              <a:lnSpc>
                <a:spcPts val="1160"/>
              </a:lnSpc>
              <a:buAutoNum type="alphaUcPeriod"/>
              <a:tabLst>
                <a:tab pos="257175" algn="l"/>
              </a:tabLst>
            </a:pPr>
            <a:r>
              <a:rPr dirty="0" sz="1100" spc="-10">
                <a:latin typeface="Times New Roman"/>
                <a:cs typeface="Times New Roman"/>
              </a:rPr>
              <a:t>number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people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PTSD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20" i="1">
                <a:latin typeface="Times New Roman"/>
                <a:cs typeface="Times New Roman"/>
              </a:rPr>
              <a:t>exaggerated</a:t>
            </a:r>
            <a:r>
              <a:rPr dirty="0" sz="1100" spc="-110" i="1">
                <a:latin typeface="Times New Roman"/>
                <a:cs typeface="Times New Roman"/>
              </a:rPr>
              <a:t> </a:t>
            </a:r>
            <a:r>
              <a:rPr dirty="0" sz="1100" spc="-90" i="1">
                <a:latin typeface="Times New Roman"/>
                <a:cs typeface="Times New Roman"/>
              </a:rPr>
              <a:t>startle</a:t>
            </a:r>
            <a:r>
              <a:rPr dirty="0" sz="1100" spc="40" i="1">
                <a:latin typeface="Times New Roman"/>
                <a:cs typeface="Times New Roman"/>
              </a:rPr>
              <a:t> </a:t>
            </a:r>
            <a:r>
              <a:rPr dirty="0" sz="1100" spc="-120" i="1">
                <a:latin typeface="Times New Roman"/>
                <a:cs typeface="Times New Roman"/>
              </a:rPr>
              <a:t>response,</a:t>
            </a:r>
            <a:r>
              <a:rPr dirty="0" sz="1100" spc="-114" i="1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excessive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reactions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unexpected </a:t>
            </a:r>
            <a:r>
              <a:rPr dirty="0" sz="1100" spc="-30">
                <a:latin typeface="Times New Roman"/>
                <a:cs typeface="Times New Roman"/>
              </a:rPr>
              <a:t>stimuli,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loud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noises.</a:t>
            </a:r>
            <a:endParaRPr sz="1100">
              <a:latin typeface="Times New Roman"/>
              <a:cs typeface="Times New Roman"/>
            </a:endParaRPr>
          </a:p>
          <a:p>
            <a:pPr lvl="2" marL="4699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arousal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reason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20">
                <a:latin typeface="Times New Roman"/>
                <a:cs typeface="Times New Roman"/>
              </a:rPr>
              <a:t>traumatic stress 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grouped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 lvl="2"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Acute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explicit </a:t>
            </a:r>
            <a:r>
              <a:rPr dirty="0" sz="1100" spc="-30">
                <a:latin typeface="Times New Roman"/>
                <a:cs typeface="Times New Roman"/>
              </a:rPr>
              <a:t>dissociative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lvl="2"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aware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surroundings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traumatic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event.</a:t>
            </a:r>
            <a:endParaRPr sz="1100">
              <a:latin typeface="Times New Roman"/>
              <a:cs typeface="Times New Roman"/>
            </a:endParaRPr>
          </a:p>
          <a:p>
            <a:pPr lvl="2"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30">
                <a:latin typeface="Times New Roman"/>
                <a:cs typeface="Times New Roman"/>
              </a:rPr>
              <a:t>dazed,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-20">
                <a:latin typeface="Times New Roman"/>
                <a:cs typeface="Times New Roman"/>
              </a:rPr>
              <a:t>“spaced </a:t>
            </a:r>
            <a:r>
              <a:rPr dirty="0" sz="1100">
                <a:latin typeface="Times New Roman"/>
                <a:cs typeface="Times New Roman"/>
              </a:rPr>
              <a:t>out”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lvl="2" marL="469900" marR="5080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8-Other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95" i="1">
                <a:latin typeface="Times New Roman"/>
                <a:cs typeface="Times New Roman"/>
              </a:rPr>
              <a:t>depersonalization,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10">
                <a:latin typeface="Times New Roman"/>
                <a:cs typeface="Times New Roman"/>
              </a:rPr>
              <a:t>cut off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their environment.  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symptom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45">
                <a:latin typeface="Times New Roman"/>
                <a:cs typeface="Times New Roman"/>
              </a:rPr>
              <a:t>like a </a:t>
            </a:r>
            <a:r>
              <a:rPr dirty="0" sz="1100" spc="5">
                <a:latin typeface="Times New Roman"/>
                <a:cs typeface="Times New Roman"/>
              </a:rPr>
              <a:t>robot 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 if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40">
                <a:latin typeface="Times New Roman"/>
                <a:cs typeface="Times New Roman"/>
              </a:rPr>
              <a:t>sleepwalking.</a:t>
            </a:r>
            <a:endParaRPr sz="1100">
              <a:latin typeface="Times New Roman"/>
              <a:cs typeface="Times New Roman"/>
            </a:endParaRPr>
          </a:p>
          <a:p>
            <a:pPr lvl="2" marL="469900" marR="9525" indent="-228600">
              <a:lnSpc>
                <a:spcPts val="1240"/>
              </a:lnSpc>
              <a:spcBef>
                <a:spcPts val="70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80" i="1">
                <a:latin typeface="Times New Roman"/>
                <a:cs typeface="Times New Roman"/>
              </a:rPr>
              <a:t>9-Derealization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30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unreality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yourself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10">
                <a:latin typeface="Times New Roman"/>
                <a:cs typeface="Times New Roman"/>
              </a:rPr>
              <a:t>around  </a:t>
            </a:r>
            <a:r>
              <a:rPr dirty="0" sz="1100" spc="-35">
                <a:latin typeface="Times New Roman"/>
                <a:cs typeface="Times New Roman"/>
              </a:rPr>
              <a:t>you.</a:t>
            </a:r>
            <a:endParaRPr sz="1100">
              <a:latin typeface="Times New Roman"/>
              <a:cs typeface="Times New Roman"/>
            </a:endParaRPr>
          </a:p>
          <a:p>
            <a:pPr lvl="2" marL="4692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ASD also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0" i="1">
                <a:latin typeface="Times New Roman"/>
                <a:cs typeface="Times New Roman"/>
              </a:rPr>
              <a:t>dissociative </a:t>
            </a:r>
            <a:r>
              <a:rPr dirty="0" sz="1100" spc="-100" i="1">
                <a:latin typeface="Times New Roman"/>
                <a:cs typeface="Times New Roman"/>
              </a:rPr>
              <a:t>amnesia, </a:t>
            </a:r>
            <a:r>
              <a:rPr dirty="0" sz="1100" spc="-40">
                <a:latin typeface="Times New Roman"/>
                <a:cs typeface="Times New Roman"/>
              </a:rPr>
              <a:t>specifically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recall 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traumatic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70" y="425449"/>
            <a:ext cx="5880100" cy="4260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35">
                <a:latin typeface="Times New Roman"/>
                <a:cs typeface="Times New Roman"/>
              </a:rPr>
              <a:t>lists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numbing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detachment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25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characterize acute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15">
                <a:latin typeface="Times New Roman"/>
                <a:cs typeface="Times New Roman"/>
              </a:rPr>
              <a:t>symptom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listed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indicator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avoidance,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dissociation,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discrepancy </a:t>
            </a:r>
            <a:r>
              <a:rPr dirty="0" sz="1100" spc="-25">
                <a:latin typeface="Times New Roman"/>
                <a:cs typeface="Times New Roman"/>
              </a:rPr>
              <a:t>in diagnostic criteria reflects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broader </a:t>
            </a:r>
            <a:r>
              <a:rPr dirty="0" sz="1100" spc="-20">
                <a:latin typeface="Times New Roman"/>
                <a:cs typeface="Times New Roman"/>
              </a:rPr>
              <a:t>controversy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whether </a:t>
            </a:r>
            <a:r>
              <a:rPr dirty="0" sz="1100" spc="-30">
                <a:latin typeface="Times New Roman"/>
                <a:cs typeface="Times New Roman"/>
              </a:rPr>
              <a:t>ASD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35">
                <a:latin typeface="Times New Roman"/>
                <a:cs typeface="Times New Roman"/>
              </a:rPr>
              <a:t>classified as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ASD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315"/>
              </a:lnSpc>
              <a:buChar char="•"/>
              <a:tabLst>
                <a:tab pos="241935" algn="l"/>
              </a:tabLst>
            </a:pPr>
            <a:r>
              <a:rPr dirty="0" sz="1100" spc="-40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traumatic stress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interest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military.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1100" spc="-35">
                <a:latin typeface="Times New Roman"/>
                <a:cs typeface="Times New Roman"/>
              </a:rPr>
              <a:t>Historically,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0">
                <a:latin typeface="Times New Roman"/>
                <a:cs typeface="Times New Roman"/>
              </a:rPr>
              <a:t>military’s </a:t>
            </a:r>
            <a:r>
              <a:rPr dirty="0" sz="1100" spc="-15">
                <a:latin typeface="Times New Roman"/>
                <a:cs typeface="Times New Roman"/>
              </a:rPr>
              <a:t>concern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battle </a:t>
            </a:r>
            <a:r>
              <a:rPr dirty="0" sz="1100" spc="-5">
                <a:latin typeface="Times New Roman"/>
                <a:cs typeface="Times New Roman"/>
              </a:rPr>
              <a:t>dropout, 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15">
                <a:latin typeface="Times New Roman"/>
                <a:cs typeface="Times New Roman"/>
              </a:rPr>
              <a:t>men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leave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field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action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result</a:t>
            </a:r>
            <a:r>
              <a:rPr dirty="0" sz="1100" spc="-5">
                <a:latin typeface="Times New Roman"/>
                <a:cs typeface="Times New Roman"/>
              </a:rPr>
              <a:t> 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what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“shell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shock”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“combat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neurosis.”</a:t>
            </a:r>
            <a:endParaRPr sz="11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1935" algn="l"/>
              </a:tabLst>
            </a:pPr>
            <a:r>
              <a:rPr dirty="0" sz="1100" spc="-1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Vietnam </a:t>
            </a:r>
            <a:r>
              <a:rPr dirty="0" sz="1100" spc="-40">
                <a:latin typeface="Times New Roman"/>
                <a:cs typeface="Times New Roman"/>
              </a:rPr>
              <a:t>War,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20">
                <a:latin typeface="Times New Roman"/>
                <a:cs typeface="Times New Roman"/>
              </a:rPr>
              <a:t>battle </a:t>
            </a:r>
            <a:r>
              <a:rPr dirty="0" sz="1100">
                <a:latin typeface="Times New Roman"/>
                <a:cs typeface="Times New Roman"/>
              </a:rPr>
              <a:t>dropout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earlier wars,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delayed  </a:t>
            </a:r>
            <a:r>
              <a:rPr dirty="0" sz="1100" spc="-25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combat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common.</a:t>
            </a: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280"/>
              </a:lnSpc>
              <a:buChar char="•"/>
              <a:tabLst>
                <a:tab pos="241935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change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prompted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interest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condition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first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listed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DSM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1980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(DSM-III).</a:t>
            </a:r>
            <a:endParaRPr sz="1100">
              <a:latin typeface="Times New Roman"/>
              <a:cs typeface="Times New Roman"/>
            </a:endParaRPr>
          </a:p>
          <a:p>
            <a:pPr algn="just" marL="241300" marR="825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30">
                <a:latin typeface="Times New Roman"/>
                <a:cs typeface="Times New Roman"/>
              </a:rPr>
              <a:t>diagnostic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PTSD—re-experiencing, </a:t>
            </a:r>
            <a:r>
              <a:rPr dirty="0" sz="1100" spc="-30">
                <a:latin typeface="Times New Roman"/>
                <a:cs typeface="Times New Roman"/>
              </a:rPr>
              <a:t>avoidance,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arousal—have </a:t>
            </a:r>
            <a:r>
              <a:rPr dirty="0" sz="1100" spc="-25">
                <a:latin typeface="Times New Roman"/>
                <a:cs typeface="Times New Roman"/>
              </a:rPr>
              <a:t>remained </a:t>
            </a:r>
            <a:r>
              <a:rPr dirty="0" sz="1100" spc="-15">
                <a:latin typeface="Times New Roman"/>
                <a:cs typeface="Times New Roman"/>
              </a:rPr>
              <a:t>more 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revisions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DSM.</a:t>
            </a:r>
            <a:endParaRPr sz="11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traumatic stress disorders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made 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publication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DSM-IV in </a:t>
            </a:r>
            <a:r>
              <a:rPr dirty="0" sz="1100" spc="-45">
                <a:latin typeface="Times New Roman"/>
                <a:cs typeface="Times New Roman"/>
              </a:rPr>
              <a:t>1994: </a:t>
            </a:r>
            <a:r>
              <a:rPr dirty="0" sz="1100" spc="-25">
                <a:latin typeface="Times New Roman"/>
                <a:cs typeface="Times New Roman"/>
              </a:rPr>
              <a:t>Acute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separate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category,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altered.</a:t>
            </a: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280"/>
              </a:lnSpc>
              <a:buChar char="•"/>
              <a:tabLst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diagnostic 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essentially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same.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exceptions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40">
                <a:latin typeface="Times New Roman"/>
                <a:cs typeface="Times New Roman"/>
              </a:rPr>
              <a:t>explicitly </a:t>
            </a:r>
            <a:r>
              <a:rPr dirty="0" sz="1100" spc="-30">
                <a:latin typeface="Times New Roman"/>
                <a:cs typeface="Times New Roman"/>
              </a:rPr>
              <a:t>includes dissociative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lasts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4  weeks,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whereas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PTSD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continues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least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month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delayed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onset.</a:t>
            </a:r>
            <a:endParaRPr sz="1100">
              <a:latin typeface="Times New Roman"/>
              <a:cs typeface="Times New Roman"/>
            </a:endParaRPr>
          </a:p>
          <a:p>
            <a:pPr algn="just" marL="240665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1300" algn="l"/>
              </a:tabLst>
            </a:pPr>
            <a:r>
              <a:rPr dirty="0" sz="1100" spc="2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surprisingly, many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ASD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experiencing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ASD 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predict </a:t>
            </a:r>
            <a:r>
              <a:rPr dirty="0" sz="1100" spc="-10">
                <a:latin typeface="Times New Roman"/>
                <a:cs typeface="Times New Roman"/>
              </a:rPr>
              <a:t>future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1519" y="4838700"/>
            <a:ext cx="5715000" cy="3858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7287895"/>
            <a:chOff x="1188719" y="737616"/>
            <a:chExt cx="5852160" cy="7287895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88719" y="4628387"/>
              <a:ext cx="5486400" cy="3396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88719" y="789432"/>
              <a:ext cx="5715000" cy="3836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6922770"/>
            <a:chOff x="731519" y="737616"/>
            <a:chExt cx="5852160" cy="692277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1519" y="789432"/>
              <a:ext cx="5372100" cy="68709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3293110"/>
            <a:chOff x="1188719" y="737616"/>
            <a:chExt cx="5852160" cy="329311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88719" y="789432"/>
              <a:ext cx="5372100" cy="32407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87" y="4163820"/>
            <a:ext cx="5878830" cy="5058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99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Earlier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versions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DSM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defined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event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“outside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range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usual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human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Even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20">
                <a:latin typeface="Times New Roman"/>
                <a:cs typeface="Times New Roman"/>
              </a:rPr>
              <a:t>September </a:t>
            </a:r>
            <a:r>
              <a:rPr dirty="0" sz="1100" spc="-40">
                <a:latin typeface="Times New Roman"/>
                <a:cs typeface="Times New Roman"/>
              </a:rPr>
              <a:t>11, </a:t>
            </a:r>
            <a:r>
              <a:rPr dirty="0" sz="1100" spc="-25">
                <a:latin typeface="Times New Roman"/>
                <a:cs typeface="Times New Roman"/>
              </a:rPr>
              <a:t>however, researchers discovered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0">
                <a:latin typeface="Times New Roman"/>
                <a:cs typeface="Times New Roman"/>
              </a:rPr>
              <a:t>unfortunately,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traumatic  </a:t>
            </a:r>
            <a:r>
              <a:rPr dirty="0" sz="1100" spc="-15">
                <a:latin typeface="Times New Roman"/>
                <a:cs typeface="Times New Roman"/>
              </a:rPr>
              <a:t>stressors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40" i="1">
                <a:latin typeface="Times New Roman"/>
                <a:cs typeface="Times New Roman"/>
              </a:rPr>
              <a:t>common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human </a:t>
            </a:r>
            <a:r>
              <a:rPr dirty="0" sz="1100" spc="-25">
                <a:latin typeface="Times New Roman"/>
                <a:cs typeface="Times New Roman"/>
              </a:rPr>
              <a:t>experience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today.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buChar char="•"/>
              <a:tabLst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Thus </a:t>
            </a:r>
            <a:r>
              <a:rPr dirty="0" sz="1100" spc="-30">
                <a:latin typeface="Times New Roman"/>
                <a:cs typeface="Times New Roman"/>
              </a:rPr>
              <a:t>DSM-IV-TR defines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(1)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event </a:t>
            </a:r>
            <a:r>
              <a:rPr dirty="0" sz="1100" spc="-35">
                <a:latin typeface="Times New Roman"/>
                <a:cs typeface="Times New Roman"/>
              </a:rPr>
              <a:t>involving actual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threatened  death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(2) 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30">
                <a:latin typeface="Times New Roman"/>
                <a:cs typeface="Times New Roman"/>
              </a:rPr>
              <a:t>fear, helplessness, </a:t>
            </a:r>
            <a:r>
              <a:rPr dirty="0" sz="1100">
                <a:latin typeface="Times New Roman"/>
                <a:cs typeface="Times New Roman"/>
              </a:rPr>
              <a:t>or horror </a:t>
            </a:r>
            <a:r>
              <a:rPr dirty="0" sz="1100" spc="-20">
                <a:latin typeface="Times New Roman"/>
                <a:cs typeface="Times New Roman"/>
              </a:rPr>
              <a:t>in  reaction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event.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natural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man-made </a:t>
            </a:r>
            <a:r>
              <a:rPr dirty="0" sz="1100" spc="-30">
                <a:latin typeface="Times New Roman"/>
                <a:cs typeface="Times New Roman"/>
              </a:rPr>
              <a:t>disasters,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20">
                <a:latin typeface="Times New Roman"/>
                <a:cs typeface="Times New Roman"/>
              </a:rPr>
              <a:t>September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Oklahoma </a:t>
            </a:r>
            <a:r>
              <a:rPr dirty="0" sz="1100" spc="-50">
                <a:latin typeface="Times New Roman"/>
                <a:cs typeface="Times New Roman"/>
              </a:rPr>
              <a:t>City </a:t>
            </a:r>
            <a:r>
              <a:rPr dirty="0" sz="1100" spc="-20">
                <a:latin typeface="Times New Roman"/>
                <a:cs typeface="Times New Roman"/>
              </a:rPr>
              <a:t>bombing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1995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great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concern.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90"/>
              </a:lnSpc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September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emergency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workers.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Frequency of </a:t>
            </a:r>
            <a:r>
              <a:rPr dirty="0" sz="1100" spc="-20" b="1">
                <a:latin typeface="Times New Roman"/>
                <a:cs typeface="Times New Roman"/>
              </a:rPr>
              <a:t>Trauma, </a:t>
            </a:r>
            <a:r>
              <a:rPr dirty="0" sz="1100" spc="5" b="1">
                <a:latin typeface="Times New Roman"/>
                <a:cs typeface="Times New Roman"/>
              </a:rPr>
              <a:t>PTSD,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ASD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1225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National </a:t>
            </a:r>
            <a:r>
              <a:rPr dirty="0" sz="1100" spc="-25">
                <a:latin typeface="Times New Roman"/>
                <a:cs typeface="Times New Roman"/>
              </a:rPr>
              <a:t>Comorbidity </a:t>
            </a:r>
            <a:r>
              <a:rPr dirty="0" sz="1100" spc="-50">
                <a:latin typeface="Times New Roman"/>
                <a:cs typeface="Times New Roman"/>
              </a:rPr>
              <a:t>Survey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40">
                <a:latin typeface="Times New Roman"/>
                <a:cs typeface="Times New Roman"/>
              </a:rPr>
              <a:t>nearly 8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5">
                <a:latin typeface="Times New Roman"/>
                <a:cs typeface="Times New Roman"/>
              </a:rPr>
              <a:t>living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65">
                <a:latin typeface="Times New Roman"/>
                <a:cs typeface="Times New Roman"/>
              </a:rPr>
              <a:t>will  </a:t>
            </a:r>
            <a:r>
              <a:rPr dirty="0" sz="1100" spc="-25">
                <a:latin typeface="Times New Roman"/>
                <a:cs typeface="Times New Roman"/>
              </a:rPr>
              <a:t>experience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PTSD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point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lives,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10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percent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women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5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70"/>
              </a:lnSpc>
              <a:buSzPct val="90909"/>
              <a:buAutoNum type="arabicPlain"/>
              <a:tabLst>
                <a:tab pos="122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finds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rape, </a:t>
            </a:r>
            <a:r>
              <a:rPr dirty="0" sz="1100" spc="-40">
                <a:latin typeface="Times New Roman"/>
                <a:cs typeface="Times New Roman"/>
              </a:rPr>
              <a:t>while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combat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5">
                <a:latin typeface="Times New Roman"/>
                <a:cs typeface="Times New Roman"/>
              </a:rPr>
              <a:t>for PTSD </a:t>
            </a:r>
            <a:r>
              <a:rPr dirty="0" sz="1100" spc="-25">
                <a:latin typeface="Times New Roman"/>
                <a:cs typeface="Times New Roman"/>
              </a:rPr>
              <a:t>among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PSTD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among crime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victims.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Still,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single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common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PTSD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sudden,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unexpected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death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loved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20">
                <a:latin typeface="Times New Roman"/>
                <a:cs typeface="Times New Roman"/>
              </a:rPr>
              <a:t>trauma 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occur </a:t>
            </a:r>
            <a:r>
              <a:rPr dirty="0" sz="1100" spc="-30">
                <a:latin typeface="Times New Roman"/>
                <a:cs typeface="Times New Roman"/>
              </a:rPr>
              <a:t>completely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random.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PTSD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random.</a:t>
            </a:r>
            <a:endParaRPr sz="1100">
              <a:latin typeface="Times New Roman"/>
              <a:cs typeface="Times New Roman"/>
            </a:endParaRPr>
          </a:p>
          <a:p>
            <a:pPr lvl="1" marL="4692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Researchers have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5">
                <a:latin typeface="Times New Roman"/>
                <a:cs typeface="Times New Roman"/>
              </a:rPr>
              <a:t>PTSD  </a:t>
            </a:r>
            <a:r>
              <a:rPr dirty="0" sz="1100" spc="-25">
                <a:latin typeface="Times New Roman"/>
                <a:cs typeface="Times New Roman"/>
              </a:rPr>
              <a:t>subsequently.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prediction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perfect,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15">
                <a:latin typeface="Times New Roman"/>
                <a:cs typeface="Times New Roman"/>
              </a:rPr>
              <a:t>and two </a:t>
            </a:r>
            <a:r>
              <a:rPr dirty="0" sz="1100" spc="-30">
                <a:latin typeface="Times New Roman"/>
                <a:cs typeface="Times New Roman"/>
              </a:rPr>
              <a:t>caveats </a:t>
            </a:r>
            <a:r>
              <a:rPr dirty="0" sz="1100" spc="-20">
                <a:latin typeface="Times New Roman"/>
                <a:cs typeface="Times New Roman"/>
              </a:rPr>
              <a:t>bear </a:t>
            </a:r>
            <a:r>
              <a:rPr dirty="0" sz="1100" spc="-35">
                <a:latin typeface="Times New Roman"/>
                <a:cs typeface="Times New Roman"/>
              </a:rPr>
              <a:t>special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scrutiny.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5" i="1">
                <a:latin typeface="Times New Roman"/>
                <a:cs typeface="Times New Roman"/>
              </a:rPr>
              <a:t>subclinical </a:t>
            </a:r>
            <a:r>
              <a:rPr dirty="0" sz="1100" spc="-35">
                <a:latin typeface="Times New Roman"/>
                <a:cs typeface="Times New Roman"/>
              </a:rPr>
              <a:t>ASD,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criteria, </a:t>
            </a:r>
            <a:r>
              <a:rPr dirty="0" sz="1100" spc="-25">
                <a:latin typeface="Times New Roman"/>
                <a:cs typeface="Times New Roman"/>
              </a:rPr>
              <a:t>nevertheless are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30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30">
                <a:latin typeface="Times New Roman"/>
                <a:cs typeface="Times New Roman"/>
              </a:rPr>
              <a:t>victims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45">
                <a:latin typeface="Times New Roman"/>
                <a:cs typeface="Times New Roman"/>
              </a:rPr>
              <a:t>relatively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Second,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equally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25">
                <a:latin typeface="Times New Roman"/>
                <a:cs typeface="Times New Roman"/>
              </a:rPr>
              <a:t>in predicting </a:t>
            </a:r>
            <a:r>
              <a:rPr dirty="0" sz="1100" spc="-10">
                <a:latin typeface="Times New Roman"/>
                <a:cs typeface="Times New Roman"/>
              </a:rPr>
              <a:t>future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lvl="1"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symptoms—numbing, </a:t>
            </a:r>
            <a:r>
              <a:rPr dirty="0" sz="1100" spc="-25">
                <a:latin typeface="Times New Roman"/>
                <a:cs typeface="Times New Roman"/>
              </a:rPr>
              <a:t>depersonalization,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reliving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experience—are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best </a:t>
            </a:r>
            <a:r>
              <a:rPr dirty="0" sz="1100" spc="-15">
                <a:latin typeface="Times New Roman"/>
                <a:cs typeface="Times New Roman"/>
              </a:rPr>
              <a:t>predictors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shows 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5">
                <a:latin typeface="Times New Roman"/>
                <a:cs typeface="Times New Roman"/>
              </a:rPr>
              <a:t>diminish </a:t>
            </a:r>
            <a:r>
              <a:rPr dirty="0" sz="1100" spc="-40">
                <a:latin typeface="Times New Roman"/>
                <a:cs typeface="Times New Roman"/>
              </a:rPr>
              <a:t>gradually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time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passes.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9465" cy="83096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focused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(1)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trauma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(2)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availability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develop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intense, </a:t>
            </a:r>
            <a:r>
              <a:rPr dirty="0" sz="1100" spc="-35">
                <a:latin typeface="Times New Roman"/>
                <a:cs typeface="Times New Roman"/>
              </a:rPr>
              <a:t>life-  </a:t>
            </a:r>
            <a:r>
              <a:rPr dirty="0" sz="1100" spc="-20">
                <a:latin typeface="Times New Roman"/>
                <a:cs typeface="Times New Roman"/>
              </a:rPr>
              <a:t>threatening,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greater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exposure.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20">
                <a:latin typeface="Times New Roman"/>
                <a:cs typeface="Times New Roman"/>
              </a:rPr>
              <a:t>stressors,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crucial </a:t>
            </a:r>
            <a:r>
              <a:rPr dirty="0" sz="1100" spc="-20">
                <a:latin typeface="Times New Roman"/>
                <a:cs typeface="Times New Roman"/>
              </a:rPr>
              <a:t>role in </a:t>
            </a:r>
            <a:r>
              <a:rPr dirty="0" sz="1100" spc="-40">
                <a:latin typeface="Times New Roman"/>
                <a:cs typeface="Times New Roman"/>
              </a:rPr>
              <a:t>alleviating </a:t>
            </a:r>
            <a:r>
              <a:rPr dirty="0" sz="1100" spc="-30">
                <a:latin typeface="Times New Roman"/>
                <a:cs typeface="Times New Roman"/>
              </a:rPr>
              <a:t>long- 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damage.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contributed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5">
                <a:latin typeface="Times New Roman"/>
                <a:cs typeface="Times New Roman"/>
              </a:rPr>
              <a:t>found 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Vietnam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veterans.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4,000 </a:t>
            </a:r>
            <a:r>
              <a:rPr dirty="0" sz="1100" spc="-25">
                <a:latin typeface="Times New Roman"/>
                <a:cs typeface="Times New Roman"/>
              </a:rPr>
              <a:t>twin pairs, researchers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10">
                <a:latin typeface="Times New Roman"/>
                <a:cs typeface="Times New Roman"/>
              </a:rPr>
              <a:t>MZ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higher  </a:t>
            </a:r>
            <a:r>
              <a:rPr dirty="0" sz="1100" spc="-15">
                <a:latin typeface="Times New Roman"/>
                <a:cs typeface="Times New Roman"/>
              </a:rPr>
              <a:t>concordance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50">
                <a:latin typeface="Times New Roman"/>
                <a:cs typeface="Times New Roman"/>
              </a:rPr>
              <a:t>DZ </a:t>
            </a:r>
            <a:r>
              <a:rPr dirty="0" sz="1100" spc="-30">
                <a:latin typeface="Times New Roman"/>
                <a:cs typeface="Times New Roman"/>
              </a:rPr>
              <a:t>twins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experiencing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45">
                <a:latin typeface="Times New Roman"/>
                <a:cs typeface="Times New Roman"/>
              </a:rPr>
              <a:t>specifically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combat.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Following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30">
                <a:latin typeface="Times New Roman"/>
                <a:cs typeface="Times New Roman"/>
              </a:rPr>
              <a:t>identical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15">
                <a:latin typeface="Times New Roman"/>
                <a:cs typeface="Times New Roman"/>
              </a:rPr>
              <a:t>concordance </a:t>
            </a:r>
            <a:r>
              <a:rPr dirty="0" sz="1100" spc="-20">
                <a:latin typeface="Times New Roman"/>
                <a:cs typeface="Times New Roman"/>
              </a:rPr>
              <a:t>rates </a:t>
            </a:r>
            <a:r>
              <a:rPr dirty="0" sz="1100" spc="-5">
                <a:latin typeface="Times New Roman"/>
                <a:cs typeface="Times New Roman"/>
              </a:rPr>
              <a:t>for PTSD 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-20">
                <a:latin typeface="Times New Roman"/>
                <a:cs typeface="Times New Roman"/>
              </a:rPr>
              <a:t>fraternal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twins.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35">
                <a:latin typeface="Times New Roman"/>
                <a:cs typeface="Times New Roman"/>
              </a:rPr>
              <a:t>line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35" i="1">
                <a:latin typeface="Times New Roman"/>
                <a:cs typeface="Times New Roman"/>
              </a:rPr>
              <a:t>consequences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 spc="-50">
                <a:latin typeface="Times New Roman"/>
                <a:cs typeface="Times New Roman"/>
              </a:rPr>
              <a:t>may 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role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maintenance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25">
                <a:latin typeface="Times New Roman"/>
                <a:cs typeface="Times New Roman"/>
              </a:rPr>
              <a:t>alterations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5">
                <a:latin typeface="Times New Roman"/>
                <a:cs typeface="Times New Roman"/>
              </a:rPr>
              <a:t>and perhaps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structure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50">
                <a:latin typeface="Times New Roman"/>
                <a:cs typeface="Times New Roman"/>
              </a:rPr>
              <a:t>amygdala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hippocampus,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20">
                <a:latin typeface="Times New Roman"/>
                <a:cs typeface="Times New Roman"/>
              </a:rPr>
              <a:t>consistent, </a:t>
            </a:r>
            <a:r>
              <a:rPr dirty="0" sz="1100" spc="-35">
                <a:latin typeface="Times New Roman"/>
                <a:cs typeface="Times New Roman"/>
              </a:rPr>
              <a:t>respectively,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heightened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35">
                <a:latin typeface="Times New Roman"/>
                <a:cs typeface="Times New Roman"/>
              </a:rPr>
              <a:t>reactivity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intrusive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memories.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20">
                <a:latin typeface="Times New Roman"/>
                <a:cs typeface="Times New Roman"/>
              </a:rPr>
              <a:t>finds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increased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circulating </a:t>
            </a:r>
            <a:r>
              <a:rPr dirty="0" sz="1100" spc="-15">
                <a:latin typeface="Times New Roman"/>
                <a:cs typeface="Times New Roman"/>
              </a:rPr>
              <a:t>norepinephrine  and </a:t>
            </a:r>
            <a:r>
              <a:rPr dirty="0" sz="1100" spc="-35">
                <a:latin typeface="Times New Roman"/>
                <a:cs typeface="Times New Roman"/>
              </a:rPr>
              <a:t>general psychophysiological </a:t>
            </a:r>
            <a:r>
              <a:rPr dirty="0" sz="1100" spc="-30">
                <a:latin typeface="Times New Roman"/>
                <a:cs typeface="Times New Roman"/>
              </a:rPr>
              <a:t>arousal,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increased </a:t>
            </a:r>
            <a:r>
              <a:rPr dirty="0" sz="1100" spc="-25">
                <a:latin typeface="Times New Roman"/>
                <a:cs typeface="Times New Roman"/>
              </a:rPr>
              <a:t>resting </a:t>
            </a:r>
            <a:r>
              <a:rPr dirty="0" sz="1100" spc="-15">
                <a:latin typeface="Times New Roman"/>
                <a:cs typeface="Times New Roman"/>
              </a:rPr>
              <a:t>heart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rate.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Together,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35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sympathetic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aroused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sensitized in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heightened </a:t>
            </a:r>
            <a:r>
              <a:rPr dirty="0" sz="1100" spc="-35">
                <a:latin typeface="Times New Roman"/>
                <a:cs typeface="Times New Roman"/>
              </a:rPr>
              <a:t>reactivity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failure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stress response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shut </a:t>
            </a:r>
            <a:r>
              <a:rPr dirty="0" sz="1100" spc="-20">
                <a:latin typeface="Times New Roman"/>
                <a:cs typeface="Times New Roman"/>
              </a:rPr>
              <a:t>down.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two-factor </a:t>
            </a:r>
            <a:r>
              <a:rPr dirty="0" sz="1100" spc="-20">
                <a:latin typeface="Times New Roman"/>
                <a:cs typeface="Times New Roman"/>
              </a:rPr>
              <a:t>theory,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130" i="1">
                <a:latin typeface="Times New Roman"/>
                <a:cs typeface="Times New Roman"/>
              </a:rPr>
              <a:t>creates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terror </a:t>
            </a:r>
            <a:r>
              <a:rPr dirty="0" sz="1100" spc="-10">
                <a:latin typeface="Times New Roman"/>
                <a:cs typeface="Times New Roman"/>
              </a:rPr>
              <a:t>inherent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15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paired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cues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traumatic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conditioning, in </a:t>
            </a:r>
            <a:r>
              <a:rPr dirty="0" sz="1100" spc="-10">
                <a:latin typeface="Times New Roman"/>
                <a:cs typeface="Times New Roman"/>
              </a:rPr>
              <a:t>turn, </a:t>
            </a:r>
            <a:r>
              <a:rPr dirty="0" sz="1100" spc="-85" i="1">
                <a:latin typeface="Times New Roman"/>
                <a:cs typeface="Times New Roman"/>
              </a:rPr>
              <a:t>maintains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fears.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Specifically, </a:t>
            </a:r>
            <a:r>
              <a:rPr dirty="0" sz="1100" spc="-20">
                <a:latin typeface="Times New Roman"/>
                <a:cs typeface="Times New Roman"/>
              </a:rPr>
              <a:t>when fear-producing situations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avoided,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negatively </a:t>
            </a:r>
            <a:r>
              <a:rPr dirty="0" sz="1100" spc="-20">
                <a:latin typeface="Times New Roman"/>
                <a:cs typeface="Times New Roman"/>
              </a:rPr>
              <a:t>reinforced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reduction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perspectives </a:t>
            </a:r>
            <a:r>
              <a:rPr dirty="0" sz="1100" spc="-20">
                <a:latin typeface="Times New Roman"/>
                <a:cs typeface="Times New Roman"/>
              </a:rPr>
              <a:t>focus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differences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ASD </a:t>
            </a:r>
            <a:r>
              <a:rPr dirty="0" sz="1100" spc="-15">
                <a:latin typeface="Times New Roman"/>
                <a:cs typeface="Times New Roman"/>
              </a:rPr>
              <a:t>and  PTSD.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preexisting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problems,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factors such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expectancies, </a:t>
            </a:r>
            <a:r>
              <a:rPr dirty="0" sz="1100" spc="-20">
                <a:latin typeface="Times New Roman"/>
                <a:cs typeface="Times New Roman"/>
              </a:rPr>
              <a:t>preparedness,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theories </a:t>
            </a:r>
            <a:r>
              <a:rPr dirty="0" sz="1100" spc="-35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unconscious </a:t>
            </a:r>
            <a:r>
              <a:rPr dirty="0" sz="1100" spc="-25">
                <a:latin typeface="Times New Roman"/>
                <a:cs typeface="Times New Roman"/>
              </a:rPr>
              <a:t>defense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helps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20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research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Dissociation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adaptive,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trauma must, over </a:t>
            </a:r>
            <a:r>
              <a:rPr dirty="0" sz="1100" spc="-30">
                <a:latin typeface="Times New Roman"/>
                <a:cs typeface="Times New Roman"/>
              </a:rPr>
              <a:t>time,  </a:t>
            </a:r>
            <a:r>
              <a:rPr dirty="0" sz="1100" spc="-20">
                <a:latin typeface="Times New Roman"/>
                <a:cs typeface="Times New Roman"/>
              </a:rPr>
              <a:t>find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balance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45">
                <a:latin typeface="Times New Roman"/>
                <a:cs typeface="Times New Roman"/>
              </a:rPr>
              <a:t>gradually </a:t>
            </a:r>
            <a:r>
              <a:rPr dirty="0" sz="1100" spc="-35">
                <a:latin typeface="Times New Roman"/>
                <a:cs typeface="Times New Roman"/>
              </a:rPr>
              <a:t>facing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painful </a:t>
            </a:r>
            <a:r>
              <a:rPr dirty="0" sz="1100" spc="-15">
                <a:latin typeface="Times New Roman"/>
                <a:cs typeface="Times New Roman"/>
              </a:rPr>
              <a:t>emotions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overwhelmed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15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>
                <a:latin typeface="Times New Roman"/>
                <a:cs typeface="Times New Roman"/>
              </a:rPr>
              <a:t>Edna </a:t>
            </a:r>
            <a:r>
              <a:rPr dirty="0" sz="1100" spc="-20">
                <a:latin typeface="Times New Roman"/>
                <a:cs typeface="Times New Roman"/>
              </a:rPr>
              <a:t>Foa,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5">
                <a:latin typeface="Times New Roman"/>
                <a:cs typeface="Times New Roman"/>
              </a:rPr>
              <a:t>PTSD </a:t>
            </a:r>
            <a:r>
              <a:rPr dirty="0" sz="1100" spc="-25">
                <a:latin typeface="Times New Roman"/>
                <a:cs typeface="Times New Roman"/>
              </a:rPr>
              <a:t>researcher, has </a:t>
            </a:r>
            <a:r>
              <a:rPr dirty="0" sz="1100" spc="-30">
                <a:latin typeface="Times New Roman"/>
                <a:cs typeface="Times New Roman"/>
              </a:rPr>
              <a:t>highlighted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0" i="1">
                <a:latin typeface="Times New Roman"/>
                <a:cs typeface="Times New Roman"/>
              </a:rPr>
              <a:t>emotional  </a:t>
            </a:r>
            <a:r>
              <a:rPr dirty="0" sz="1100" spc="-125" i="1">
                <a:latin typeface="Times New Roman"/>
                <a:cs typeface="Times New Roman"/>
              </a:rPr>
              <a:t>processing, </a:t>
            </a:r>
            <a:r>
              <a:rPr dirty="0" sz="1100" spc="-30">
                <a:latin typeface="Times New Roman"/>
                <a:cs typeface="Times New Roman"/>
              </a:rPr>
              <a:t>which involves </a:t>
            </a:r>
            <a:r>
              <a:rPr dirty="0" sz="1100" spc="-35">
                <a:latin typeface="Times New Roman"/>
                <a:cs typeface="Times New Roman"/>
              </a:rPr>
              <a:t>facing </a:t>
            </a:r>
            <a:r>
              <a:rPr dirty="0" sz="1100" spc="-30">
                <a:latin typeface="Times New Roman"/>
                <a:cs typeface="Times New Roman"/>
              </a:rPr>
              <a:t>fear, diminishing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0">
                <a:latin typeface="Times New Roman"/>
                <a:cs typeface="Times New Roman"/>
              </a:rPr>
              <a:t>intensity,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coming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new 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consequences.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Integrating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trauma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broader </a:t>
            </a:r>
            <a:r>
              <a:rPr dirty="0" sz="1100" spc="-20">
                <a:latin typeface="Times New Roman"/>
                <a:cs typeface="Times New Roman"/>
              </a:rPr>
              <a:t>memories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beliefs 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task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20" i="1">
                <a:latin typeface="Times New Roman"/>
                <a:cs typeface="Times New Roman"/>
              </a:rPr>
              <a:t>meaning  </a:t>
            </a:r>
            <a:r>
              <a:rPr dirty="0" sz="1100" spc="-50" i="1">
                <a:latin typeface="Times New Roman"/>
                <a:cs typeface="Times New Roman"/>
              </a:rPr>
              <a:t>making</a:t>
            </a:r>
            <a:r>
              <a:rPr dirty="0" sz="1100" spc="-50">
                <a:latin typeface="Times New Roman"/>
                <a:cs typeface="Times New Roman"/>
              </a:rPr>
              <a:t>—finding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broader </a:t>
            </a:r>
            <a:r>
              <a:rPr dirty="0" sz="1100" spc="-20">
                <a:latin typeface="Times New Roman"/>
                <a:cs typeface="Times New Roman"/>
              </a:rPr>
              <a:t>reason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enduring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combined </a:t>
            </a:r>
            <a:r>
              <a:rPr dirty="0" sz="1100" spc="-30">
                <a:latin typeface="Times New Roman"/>
                <a:cs typeface="Times New Roman"/>
              </a:rPr>
              <a:t>evidence suggests alternative </a:t>
            </a:r>
            <a:r>
              <a:rPr dirty="0" sz="1100" spc="-35">
                <a:latin typeface="Times New Roman"/>
                <a:cs typeface="Times New Roman"/>
              </a:rPr>
              <a:t>pathways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ASD </a:t>
            </a:r>
            <a:r>
              <a:rPr dirty="0" sz="1100" spc="-15">
                <a:latin typeface="Times New Roman"/>
                <a:cs typeface="Times New Roman"/>
              </a:rPr>
              <a:t>and PTSD.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Anyone </a:t>
            </a:r>
            <a:r>
              <a:rPr dirty="0" sz="1100" spc="-25">
                <a:latin typeface="Times New Roman"/>
                <a:cs typeface="Times New Roman"/>
              </a:rPr>
              <a:t>might develop </a:t>
            </a:r>
            <a:r>
              <a:rPr dirty="0" sz="1100" spc="-30">
                <a:latin typeface="Times New Roman"/>
                <a:cs typeface="Times New Roman"/>
              </a:rPr>
              <a:t>ASD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sufficient  intensity.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30">
                <a:latin typeface="Times New Roman"/>
                <a:cs typeface="Times New Roman"/>
              </a:rPr>
              <a:t>including personality  characteristics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predate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trauma,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trauma,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processing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afterwards.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757682"/>
            <a:ext cx="26917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Prevention and Treatment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ASD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1406134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19" y="1730749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19" y="2055366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19" y="2536957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6033" y="3018548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033" y="3342397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6033" y="3666999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6019" y="924557"/>
            <a:ext cx="5880100" cy="30924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469900" marR="7620" indent="-457200">
              <a:lnSpc>
                <a:spcPct val="93900"/>
              </a:lnSpc>
              <a:spcBef>
                <a:spcPts val="1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preventing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so important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federal </a:t>
            </a:r>
            <a:r>
              <a:rPr dirty="0" sz="1100" spc="-25">
                <a:latin typeface="Times New Roman"/>
                <a:cs typeface="Times New Roman"/>
              </a:rPr>
              <a:t>Emergency </a:t>
            </a:r>
            <a:r>
              <a:rPr dirty="0" sz="1100" spc="-30">
                <a:latin typeface="Times New Roman"/>
                <a:cs typeface="Times New Roman"/>
              </a:rPr>
              <a:t>Management  </a:t>
            </a:r>
            <a:r>
              <a:rPr dirty="0" sz="1100" spc="-45">
                <a:latin typeface="Times New Roman"/>
                <a:cs typeface="Times New Roman"/>
              </a:rPr>
              <a:t>Agency,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government </a:t>
            </a:r>
            <a:r>
              <a:rPr dirty="0" sz="1100" spc="-40">
                <a:latin typeface="Times New Roman"/>
                <a:cs typeface="Times New Roman"/>
              </a:rPr>
              <a:t>agency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deals </a:t>
            </a:r>
            <a:r>
              <a:rPr dirty="0" sz="1100" spc="-25">
                <a:latin typeface="Times New Roman"/>
                <a:cs typeface="Times New Roman"/>
              </a:rPr>
              <a:t>with natural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manmade </a:t>
            </a:r>
            <a:r>
              <a:rPr dirty="0" sz="1100" spc="-30">
                <a:latin typeface="Times New Roman"/>
                <a:cs typeface="Times New Roman"/>
              </a:rPr>
              <a:t>disasters,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20">
                <a:latin typeface="Times New Roman"/>
                <a:cs typeface="Times New Roman"/>
              </a:rPr>
              <a:t>funding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community mental </a:t>
            </a:r>
            <a:r>
              <a:rPr dirty="0" sz="1100" spc="-20">
                <a:latin typeface="Times New Roman"/>
                <a:cs typeface="Times New Roman"/>
              </a:rPr>
              <a:t>health centers </a:t>
            </a:r>
            <a:r>
              <a:rPr dirty="0" sz="1100" spc="-25">
                <a:latin typeface="Times New Roman"/>
                <a:cs typeface="Times New Roman"/>
              </a:rPr>
              <a:t>during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disasters.</a:t>
            </a:r>
            <a:endParaRPr sz="1100">
              <a:latin typeface="Times New Roman"/>
              <a:cs typeface="Times New Roman"/>
            </a:endParaRPr>
          </a:p>
          <a:p>
            <a:pPr marL="469900" marR="6350">
              <a:lnSpc>
                <a:spcPts val="1240"/>
              </a:lnSpc>
              <a:spcBef>
                <a:spcPts val="105"/>
              </a:spcBef>
            </a:pPr>
            <a:r>
              <a:rPr dirty="0" sz="1100" spc="-15">
                <a:latin typeface="Times New Roman"/>
                <a:cs typeface="Times New Roman"/>
              </a:rPr>
              <a:t>Perhaps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critical </a:t>
            </a:r>
            <a:r>
              <a:rPr dirty="0" sz="1100" spc="-20">
                <a:latin typeface="Times New Roman"/>
                <a:cs typeface="Times New Roman"/>
              </a:rPr>
              <a:t>incident stress </a:t>
            </a:r>
            <a:r>
              <a:rPr dirty="0" sz="1100" spc="-25">
                <a:latin typeface="Times New Roman"/>
                <a:cs typeface="Times New Roman"/>
              </a:rPr>
              <a:t>debriefing (CISD),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single  1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5 </a:t>
            </a:r>
            <a:r>
              <a:rPr dirty="0" sz="1100" spc="-5">
                <a:latin typeface="Times New Roman"/>
                <a:cs typeface="Times New Roman"/>
              </a:rPr>
              <a:t>hour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meeting </a:t>
            </a:r>
            <a:r>
              <a:rPr dirty="0" sz="1100" spc="-15">
                <a:latin typeface="Times New Roman"/>
                <a:cs typeface="Times New Roman"/>
              </a:rPr>
              <a:t>offered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disaster.</a:t>
            </a:r>
            <a:endParaRPr sz="1100">
              <a:latin typeface="Times New Roman"/>
              <a:cs typeface="Times New Roman"/>
            </a:endParaRPr>
          </a:p>
          <a:p>
            <a:pPr marL="469900" marR="5080">
              <a:lnSpc>
                <a:spcPts val="1240"/>
              </a:lnSpc>
              <a:spcBef>
                <a:spcPts val="75"/>
              </a:spcBef>
            </a:pPr>
            <a:r>
              <a:rPr dirty="0" sz="1100" spc="-20">
                <a:latin typeface="Times New Roman"/>
                <a:cs typeface="Times New Roman"/>
              </a:rPr>
              <a:t>CISD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phases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participants share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experiences, </a:t>
            </a:r>
            <a:r>
              <a:rPr dirty="0" sz="1100" spc="-20">
                <a:latin typeface="Times New Roman"/>
                <a:cs typeface="Times New Roman"/>
              </a:rPr>
              <a:t>reactions,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30">
                <a:latin typeface="Times New Roman"/>
                <a:cs typeface="Times New Roman"/>
              </a:rPr>
              <a:t>leaders  </a:t>
            </a:r>
            <a:r>
              <a:rPr dirty="0" sz="1100" spc="-15">
                <a:latin typeface="Times New Roman"/>
                <a:cs typeface="Times New Roman"/>
              </a:rPr>
              <a:t>offer </a:t>
            </a:r>
            <a:r>
              <a:rPr dirty="0" sz="1100" spc="-20">
                <a:latin typeface="Times New Roman"/>
                <a:cs typeface="Times New Roman"/>
              </a:rPr>
              <a:t>education, </a:t>
            </a:r>
            <a:r>
              <a:rPr dirty="0" sz="1100" spc="-25">
                <a:latin typeface="Times New Roman"/>
                <a:cs typeface="Times New Roman"/>
              </a:rPr>
              <a:t>assessment,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referral </a:t>
            </a:r>
            <a:r>
              <a:rPr dirty="0" sz="1100" spc="-35">
                <a:latin typeface="Times New Roman"/>
                <a:cs typeface="Times New Roman"/>
              </a:rPr>
              <a:t>if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necessary.</a:t>
            </a:r>
            <a:endParaRPr sz="1100">
              <a:latin typeface="Times New Roman"/>
              <a:cs typeface="Times New Roman"/>
            </a:endParaRPr>
          </a:p>
          <a:p>
            <a:pPr marL="469900" marR="6350">
              <a:lnSpc>
                <a:spcPts val="1240"/>
              </a:lnSpc>
              <a:spcBef>
                <a:spcPts val="75"/>
              </a:spcBef>
            </a:pPr>
            <a:r>
              <a:rPr dirty="0" sz="1100" spc="-45">
                <a:latin typeface="Times New Roman"/>
                <a:cs typeface="Times New Roman"/>
              </a:rPr>
              <a:t>Since </a:t>
            </a:r>
            <a:r>
              <a:rPr dirty="0" sz="1100" spc="-30">
                <a:latin typeface="Times New Roman"/>
                <a:cs typeface="Times New Roman"/>
              </a:rPr>
              <a:t>World </a:t>
            </a:r>
            <a:r>
              <a:rPr dirty="0" sz="1100" spc="-40">
                <a:latin typeface="Times New Roman"/>
                <a:cs typeface="Times New Roman"/>
              </a:rPr>
              <a:t>War </a:t>
            </a:r>
            <a:r>
              <a:rPr dirty="0" sz="1100" spc="-10">
                <a:latin typeface="Times New Roman"/>
                <a:cs typeface="Times New Roman"/>
              </a:rPr>
              <a:t>I, </a:t>
            </a:r>
            <a:r>
              <a:rPr dirty="0" sz="1100" spc="-15">
                <a:latin typeface="Times New Roman"/>
                <a:cs typeface="Times New Roman"/>
              </a:rPr>
              <a:t>interventions </a:t>
            </a:r>
            <a:r>
              <a:rPr dirty="0" sz="1100" spc="-25">
                <a:latin typeface="Times New Roman"/>
                <a:cs typeface="Times New Roman"/>
              </a:rPr>
              <a:t>with soldiers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>
                <a:latin typeface="Times New Roman"/>
                <a:cs typeface="Times New Roman"/>
              </a:rPr>
              <a:t>drop 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combat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three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principles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offering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(1)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immediate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(2)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proximity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battlefield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05"/>
              </a:lnSpc>
            </a:pPr>
            <a:r>
              <a:rPr dirty="0" sz="1100" spc="-45">
                <a:latin typeface="Times New Roman"/>
                <a:cs typeface="Times New Roman"/>
              </a:rPr>
              <a:t>(3) </a:t>
            </a:r>
            <a:r>
              <a:rPr dirty="0" sz="1100" spc="-20">
                <a:latin typeface="Times New Roman"/>
                <a:cs typeface="Times New Roman"/>
              </a:rPr>
              <a:t>expectation </a:t>
            </a:r>
            <a:r>
              <a:rPr dirty="0" sz="1100" spc="-5">
                <a:latin typeface="Times New Roman"/>
                <a:cs typeface="Times New Roman"/>
              </a:rPr>
              <a:t>of return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front </a:t>
            </a:r>
            <a:r>
              <a:rPr dirty="0" sz="1100" spc="-35">
                <a:latin typeface="Times New Roman"/>
                <a:cs typeface="Times New Roman"/>
              </a:rPr>
              <a:t>lines </a:t>
            </a:r>
            <a:r>
              <a:rPr dirty="0" sz="1100">
                <a:latin typeface="Times New Roman"/>
                <a:cs typeface="Times New Roman"/>
              </a:rPr>
              <a:t>upon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recovery.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635">
              <a:lnSpc>
                <a:spcPts val="1240"/>
              </a:lnSpc>
              <a:spcBef>
                <a:spcPts val="11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combat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structure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military </a:t>
            </a:r>
            <a:r>
              <a:rPr dirty="0" sz="1100" spc="-30">
                <a:latin typeface="Times New Roman"/>
                <a:cs typeface="Times New Roman"/>
              </a:rPr>
              <a:t>make generalization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principles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traumas </a:t>
            </a:r>
            <a:r>
              <a:rPr dirty="0" sz="1100" spc="-30">
                <a:latin typeface="Times New Roman"/>
                <a:cs typeface="Times New Roman"/>
              </a:rPr>
              <a:t>difficult,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logical </a:t>
            </a:r>
            <a:r>
              <a:rPr dirty="0" sz="1100" spc="-15">
                <a:latin typeface="Times New Roman"/>
                <a:cs typeface="Times New Roman"/>
              </a:rPr>
              <a:t>ones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modify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fit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unique </a:t>
            </a:r>
            <a:r>
              <a:rPr dirty="0" sz="1100" spc="-25">
                <a:latin typeface="Times New Roman"/>
                <a:cs typeface="Times New Roman"/>
              </a:rPr>
              <a:t>circumstances </a:t>
            </a:r>
            <a:r>
              <a:rPr dirty="0" sz="1100" spc="-5">
                <a:latin typeface="Times New Roman"/>
                <a:cs typeface="Times New Roman"/>
              </a:rPr>
              <a:t>of  other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traumas.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Few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conducted,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circumstance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surprising 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35">
                <a:latin typeface="Times New Roman"/>
                <a:cs typeface="Times New Roman"/>
              </a:rPr>
              <a:t>only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recently.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Nevertheless,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structured </a:t>
            </a:r>
            <a:r>
              <a:rPr dirty="0" sz="1100" spc="-15">
                <a:latin typeface="Times New Roman"/>
                <a:cs typeface="Times New Roman"/>
              </a:rPr>
              <a:t>interventions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130" i="1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future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algn="just" marL="469900" marR="9525">
              <a:lnSpc>
                <a:spcPts val="1240"/>
              </a:lnSpc>
              <a:spcBef>
                <a:spcPts val="75"/>
              </a:spcBef>
            </a:pPr>
            <a:r>
              <a:rPr dirty="0" sz="1100" spc="-20">
                <a:latin typeface="Times New Roman"/>
                <a:cs typeface="Times New Roman"/>
              </a:rPr>
              <a:t>Psychotherapists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specialize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PTSD </a:t>
            </a:r>
            <a:r>
              <a:rPr dirty="0" sz="1100" spc="-35">
                <a:latin typeface="Times New Roman"/>
                <a:cs typeface="Times New Roman"/>
              </a:rPr>
              <a:t>suggest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30">
                <a:latin typeface="Times New Roman"/>
                <a:cs typeface="Times New Roman"/>
              </a:rPr>
              <a:t>principles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7440" y="4138675"/>
            <a:ext cx="4173220" cy="978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which 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addressed in therapy,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235"/>
              </a:lnSpc>
              <a:buAutoNum type="arabicParenR"/>
              <a:tabLst>
                <a:tab pos="699135" algn="l"/>
              </a:tabLst>
            </a:pPr>
            <a:r>
              <a:rPr dirty="0" sz="1100" spc="-25">
                <a:latin typeface="Times New Roman"/>
                <a:cs typeface="Times New Roman"/>
              </a:rPr>
              <a:t>Establishing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trusting therapeutic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240"/>
              </a:lnSpc>
              <a:buAutoNum type="arabicParenR"/>
              <a:tabLst>
                <a:tab pos="699135" algn="l"/>
              </a:tabLst>
            </a:pPr>
            <a:r>
              <a:rPr dirty="0" sz="1100" spc="-20">
                <a:latin typeface="Times New Roman"/>
                <a:cs typeface="Times New Roman"/>
              </a:rPr>
              <a:t>Providing education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coping </a:t>
            </a:r>
            <a:r>
              <a:rPr dirty="0" sz="1100" spc="-30">
                <a:latin typeface="Times New Roman"/>
                <a:cs typeface="Times New Roman"/>
              </a:rPr>
              <a:t>with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240"/>
              </a:lnSpc>
              <a:buAutoNum type="arabicParenR"/>
              <a:tabLst>
                <a:tab pos="699135" algn="l"/>
              </a:tabLst>
            </a:pPr>
            <a:r>
              <a:rPr dirty="0" sz="1100" spc="-25">
                <a:latin typeface="Times New Roman"/>
                <a:cs typeface="Times New Roman"/>
              </a:rPr>
              <a:t>Stress-management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training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235"/>
              </a:lnSpc>
              <a:buAutoNum type="arabicParenR"/>
              <a:tabLst>
                <a:tab pos="699135" algn="l"/>
              </a:tabLst>
            </a:pPr>
            <a:r>
              <a:rPr dirty="0" sz="1100" spc="-20">
                <a:latin typeface="Times New Roman"/>
                <a:cs typeface="Times New Roman"/>
              </a:rPr>
              <a:t>Encouraging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re-experience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280"/>
              </a:lnSpc>
              <a:buAutoNum type="arabicParenR"/>
              <a:tabLst>
                <a:tab pos="699135" algn="l"/>
              </a:tabLst>
            </a:pPr>
            <a:r>
              <a:rPr dirty="0" sz="1100" spc="-20">
                <a:latin typeface="Times New Roman"/>
                <a:cs typeface="Times New Roman"/>
              </a:rPr>
              <a:t>Integrating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">
                <a:latin typeface="Times New Roman"/>
                <a:cs typeface="Times New Roman"/>
              </a:rPr>
              <a:t>into the </a:t>
            </a:r>
            <a:r>
              <a:rPr dirty="0" sz="1100" spc="-45">
                <a:latin typeface="Times New Roman"/>
                <a:cs typeface="Times New Roman"/>
              </a:rPr>
              <a:t>individual’s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06" y="914656"/>
            <a:ext cx="5879465" cy="83654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715">
              <a:lnSpc>
                <a:spcPct val="93800"/>
              </a:lnSpc>
              <a:spcBef>
                <a:spcPts val="180"/>
              </a:spcBef>
            </a:pPr>
            <a:r>
              <a:rPr dirty="0" sz="1100" spc="-35">
                <a:latin typeface="Times New Roman"/>
                <a:cs typeface="Times New Roman"/>
              </a:rPr>
              <a:t>Early </a:t>
            </a:r>
            <a:r>
              <a:rPr dirty="0" sz="1100" spc="-45">
                <a:latin typeface="Times New Roman"/>
                <a:cs typeface="Times New Roman"/>
              </a:rPr>
              <a:t>asylums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5">
                <a:latin typeface="Times New Roman"/>
                <a:cs typeface="Times New Roman"/>
              </a:rPr>
              <a:t>warehouses,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nineteenth </a:t>
            </a:r>
            <a:r>
              <a:rPr dirty="0" sz="1100" spc="-25">
                <a:latin typeface="Times New Roman"/>
                <a:cs typeface="Times New Roman"/>
              </a:rPr>
              <a:t>century </a:t>
            </a:r>
            <a:r>
              <a:rPr dirty="0" sz="1100" spc="-30">
                <a:latin typeface="Times New Roman"/>
                <a:cs typeface="Times New Roman"/>
              </a:rPr>
              <a:t>began,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moral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movement </a:t>
            </a:r>
            <a:r>
              <a:rPr dirty="0" sz="1100" spc="-35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improved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hospitals. </a:t>
            </a:r>
            <a:r>
              <a:rPr dirty="0" sz="1100" spc="-10">
                <a:latin typeface="Times New Roman"/>
                <a:cs typeface="Times New Roman"/>
              </a:rPr>
              <a:t>Founded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basic  </a:t>
            </a:r>
            <a:r>
              <a:rPr dirty="0" sz="1100" spc="-20">
                <a:latin typeface="Times New Roman"/>
                <a:cs typeface="Times New Roman"/>
              </a:rPr>
              <a:t>respect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40">
                <a:latin typeface="Times New Roman"/>
                <a:cs typeface="Times New Roman"/>
              </a:rPr>
              <a:t>dignity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belief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relieve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40">
                <a:latin typeface="Times New Roman"/>
                <a:cs typeface="Times New Roman"/>
              </a:rPr>
              <a:t>illness, </a:t>
            </a:r>
            <a:r>
              <a:rPr dirty="0" sz="1100" spc="-20">
                <a:latin typeface="Times New Roman"/>
                <a:cs typeface="Times New Roman"/>
              </a:rPr>
              <a:t>moral  </a:t>
            </a:r>
            <a:r>
              <a:rPr dirty="0" sz="1100" spc="-10">
                <a:latin typeface="Times New Roman"/>
                <a:cs typeface="Times New Roman"/>
              </a:rPr>
              <a:t>treatment reform efforts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instituted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20">
                <a:latin typeface="Times New Roman"/>
                <a:cs typeface="Times New Roman"/>
              </a:rPr>
              <a:t>mental health professionals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Contribution </a:t>
            </a:r>
            <a:r>
              <a:rPr dirty="0" sz="1100" spc="-25" b="1">
                <a:latin typeface="Times New Roman"/>
                <a:cs typeface="Times New Roman"/>
              </a:rPr>
              <a:t>by </a:t>
            </a:r>
            <a:r>
              <a:rPr dirty="0" sz="1100" spc="-15" b="1">
                <a:latin typeface="Times New Roman"/>
                <a:cs typeface="Times New Roman"/>
              </a:rPr>
              <a:t>Dorthea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Dix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1800s, </a:t>
            </a:r>
            <a:r>
              <a:rPr dirty="0" sz="1100">
                <a:latin typeface="Times New Roman"/>
                <a:cs typeface="Times New Roman"/>
              </a:rPr>
              <a:t>Dorthea </a:t>
            </a:r>
            <a:r>
              <a:rPr dirty="0" sz="1100" spc="-20">
                <a:latin typeface="Times New Roman"/>
                <a:cs typeface="Times New Roman"/>
              </a:rPr>
              <a:t>Dix </a:t>
            </a:r>
            <a:r>
              <a:rPr dirty="0" sz="1100" spc="-30">
                <a:latin typeface="Times New Roman"/>
                <a:cs typeface="Times New Roman"/>
              </a:rPr>
              <a:t>argued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mentally </a:t>
            </a:r>
            <a:r>
              <a:rPr dirty="0" sz="1100" spc="-55">
                <a:latin typeface="Times New Roman"/>
                <a:cs typeface="Times New Roman"/>
              </a:rPr>
              <a:t>ill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hospitals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15">
                <a:latin typeface="Times New Roman"/>
                <a:cs typeface="Times New Roman"/>
              </a:rPr>
              <a:t>humane and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economical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caring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30">
                <a:latin typeface="Times New Roman"/>
                <a:cs typeface="Times New Roman"/>
              </a:rPr>
              <a:t>haphazardly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communities.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urged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40">
                <a:latin typeface="Times New Roman"/>
                <a:cs typeface="Times New Roman"/>
              </a:rPr>
              <a:t>special facilities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provided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house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creation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20">
                <a:latin typeface="Times New Roman"/>
                <a:cs typeface="Times New Roman"/>
              </a:rPr>
              <a:t>institutions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profession—</a:t>
            </a:r>
            <a:r>
              <a:rPr dirty="0" sz="1100" spc="-15" b="1">
                <a:latin typeface="Times New Roman"/>
                <a:cs typeface="Times New Roman"/>
              </a:rPr>
              <a:t>Psychiatry.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1800s, </a:t>
            </a:r>
            <a:r>
              <a:rPr dirty="0" sz="1100" spc="-15">
                <a:latin typeface="Times New Roman"/>
                <a:cs typeface="Times New Roman"/>
              </a:rPr>
              <a:t>superintendents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asylums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insane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almost </a:t>
            </a:r>
            <a:r>
              <a:rPr dirty="0" sz="1100" spc="-55">
                <a:latin typeface="Times New Roman"/>
                <a:cs typeface="Times New Roman"/>
              </a:rPr>
              <a:t>always </a:t>
            </a:r>
            <a:r>
              <a:rPr dirty="0" sz="1100" spc="-30">
                <a:latin typeface="Times New Roman"/>
                <a:cs typeface="Times New Roman"/>
              </a:rPr>
              <a:t>physicians </a:t>
            </a:r>
            <a:r>
              <a:rPr dirty="0" sz="1100" spc="-15">
                <a:latin typeface="Times New Roman"/>
                <a:cs typeface="Times New Roman"/>
              </a:rPr>
              <a:t>who 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experienced in </a:t>
            </a:r>
            <a:r>
              <a:rPr dirty="0" sz="1100" spc="-30">
                <a:latin typeface="Times New Roman"/>
                <a:cs typeface="Times New Roman"/>
              </a:rPr>
              <a:t>taking care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Association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Medical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Superintendents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American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Institutions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Insane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(AMSAII),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which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later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became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American Psychiatric </a:t>
            </a:r>
            <a:r>
              <a:rPr dirty="0" sz="1100" spc="-25">
                <a:latin typeface="Times New Roman"/>
                <a:cs typeface="Times New Roman"/>
              </a:rPr>
              <a:t>Association </a:t>
            </a:r>
            <a:r>
              <a:rPr dirty="0" sz="1100" spc="-40">
                <a:latin typeface="Times New Roman"/>
                <a:cs typeface="Times New Roman"/>
              </a:rPr>
              <a:t>(APA),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1844.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30" b="1">
                <a:latin typeface="Times New Roman"/>
                <a:cs typeface="Times New Roman"/>
              </a:rPr>
              <a:t>Worcester </a:t>
            </a:r>
            <a:r>
              <a:rPr dirty="0" sz="1100" spc="-10" b="1">
                <a:latin typeface="Times New Roman"/>
                <a:cs typeface="Times New Roman"/>
              </a:rPr>
              <a:t>Lunatic </a:t>
            </a:r>
            <a:r>
              <a:rPr dirty="0" sz="1100" spc="-5" b="1">
                <a:latin typeface="Times New Roman"/>
                <a:cs typeface="Times New Roman"/>
              </a:rPr>
              <a:t>Hospital: </a:t>
            </a:r>
            <a:r>
              <a:rPr dirty="0" sz="1100" spc="-75" b="1">
                <a:latin typeface="Times New Roman"/>
                <a:cs typeface="Times New Roman"/>
              </a:rPr>
              <a:t>A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r>
              <a:rPr dirty="0" sz="1100" spc="-7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Institution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1833,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Massachusetts </a:t>
            </a:r>
            <a:r>
              <a:rPr dirty="0" sz="1100" spc="-10">
                <a:latin typeface="Times New Roman"/>
                <a:cs typeface="Times New Roman"/>
              </a:rPr>
              <a:t>opened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publicly </a:t>
            </a:r>
            <a:r>
              <a:rPr dirty="0" sz="1100" spc="-5">
                <a:latin typeface="Times New Roman"/>
                <a:cs typeface="Times New Roman"/>
              </a:rPr>
              <a:t>supported </a:t>
            </a:r>
            <a:r>
              <a:rPr dirty="0" sz="1100" spc="-45">
                <a:latin typeface="Times New Roman"/>
                <a:cs typeface="Times New Roman"/>
              </a:rPr>
              <a:t>asylum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lunatics,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0">
                <a:latin typeface="Times New Roman"/>
                <a:cs typeface="Times New Roman"/>
              </a:rPr>
              <a:t>used at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25">
                <a:latin typeface="Times New Roman"/>
                <a:cs typeface="Times New Roman"/>
              </a:rPr>
              <a:t>disorders, in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Worcester.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40">
                <a:latin typeface="Times New Roman"/>
                <a:cs typeface="Times New Roman"/>
              </a:rPr>
              <a:t>Samuel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Woodward,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asylum’s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first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superintendent,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became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first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president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AMSAII.</a:t>
            </a:r>
            <a:endParaRPr sz="1100">
              <a:latin typeface="Times New Roman"/>
              <a:cs typeface="Times New Roman"/>
            </a:endParaRPr>
          </a:p>
          <a:p>
            <a:pPr marL="12700" marR="64198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Woodward </a:t>
            </a:r>
            <a:r>
              <a:rPr dirty="0" sz="1100" spc="-35">
                <a:latin typeface="Times New Roman"/>
                <a:cs typeface="Times New Roman"/>
              </a:rPr>
              <a:t>claimed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cured </a:t>
            </a:r>
            <a:r>
              <a:rPr dirty="0" sz="1100" spc="-20">
                <a:latin typeface="Times New Roman"/>
                <a:cs typeface="Times New Roman"/>
              </a:rPr>
              <a:t>just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diseases.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Worcester </a:t>
            </a:r>
            <a:r>
              <a:rPr dirty="0" sz="1100" spc="-30">
                <a:latin typeface="Times New Roman"/>
                <a:cs typeface="Times New Roman"/>
              </a:rPr>
              <a:t>Lunatic </a:t>
            </a:r>
            <a:r>
              <a:rPr dirty="0" sz="1100" spc="-15">
                <a:latin typeface="Times New Roman"/>
                <a:cs typeface="Times New Roman"/>
              </a:rPr>
              <a:t>Hospital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blend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moral procedures.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49225" indent="-137160">
              <a:lnSpc>
                <a:spcPts val="1280"/>
              </a:lnSpc>
              <a:buAutoNum type="arabicPeriod" startAt="3"/>
              <a:tabLst>
                <a:tab pos="14986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Psychological </a:t>
            </a:r>
            <a:r>
              <a:rPr dirty="0" sz="1100" spc="-5" b="1">
                <a:latin typeface="Times New Roman"/>
                <a:cs typeface="Times New Roman"/>
              </a:rPr>
              <a:t>Model </a:t>
            </a:r>
            <a:r>
              <a:rPr dirty="0" sz="1100" spc="10" b="1">
                <a:latin typeface="Times New Roman"/>
                <a:cs typeface="Times New Roman"/>
              </a:rPr>
              <a:t>consists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following</a:t>
            </a:r>
            <a:endParaRPr sz="1100">
              <a:latin typeface="Times New Roman"/>
              <a:cs typeface="Times New Roman"/>
            </a:endParaRPr>
          </a:p>
          <a:p>
            <a:pPr lvl="1" marL="133985" indent="-121920">
              <a:lnSpc>
                <a:spcPts val="1240"/>
              </a:lnSpc>
              <a:buAutoNum type="alphaLcPeriod"/>
              <a:tabLst>
                <a:tab pos="134620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 lvl="1" marL="148590" indent="-136525">
              <a:lnSpc>
                <a:spcPts val="1235"/>
              </a:lnSpc>
              <a:buAutoNum type="alphaLcPeriod"/>
              <a:tabLst>
                <a:tab pos="149225" algn="l"/>
              </a:tabLst>
            </a:pPr>
            <a:r>
              <a:rPr dirty="0" sz="1100" spc="-20">
                <a:latin typeface="Times New Roman"/>
                <a:cs typeface="Times New Roman"/>
              </a:rPr>
              <a:t>Humanistic</a:t>
            </a:r>
            <a:endParaRPr sz="1100">
              <a:latin typeface="Times New Roman"/>
              <a:cs typeface="Times New Roman"/>
            </a:endParaRPr>
          </a:p>
          <a:p>
            <a:pPr lvl="1" marL="135890" indent="-123825">
              <a:lnSpc>
                <a:spcPts val="1280"/>
              </a:lnSpc>
              <a:buAutoNum type="alphaLcPeriod"/>
              <a:tabLst>
                <a:tab pos="136525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Behavioristic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lphaLcPeriod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ct val="938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pioneered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Sigmund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0">
                <a:latin typeface="Times New Roman"/>
                <a:cs typeface="Times New Roman"/>
              </a:rPr>
              <a:t>(1856-1939).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Hypnosis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France. 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experimented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somewhat different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Hypnosis. </a:t>
            </a:r>
            <a:r>
              <a:rPr dirty="0" sz="1100" spc="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used Hypnosis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innovative </a:t>
            </a:r>
            <a:r>
              <a:rPr dirty="0" sz="1100" spc="-60">
                <a:latin typeface="Times New Roman"/>
                <a:cs typeface="Times New Roman"/>
              </a:rPr>
              <a:t>way. 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encouraged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talk </a:t>
            </a:r>
            <a:r>
              <a:rPr dirty="0" sz="1100" spc="-40">
                <a:latin typeface="Times New Roman"/>
                <a:cs typeface="Times New Roman"/>
              </a:rPr>
              <a:t>freely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10">
                <a:latin typeface="Times New Roman"/>
                <a:cs typeface="Times New Roman"/>
              </a:rPr>
              <a:t>.He </a:t>
            </a:r>
            <a:r>
              <a:rPr dirty="0" sz="1100" spc="-25">
                <a:latin typeface="Times New Roman"/>
                <a:cs typeface="Times New Roman"/>
              </a:rPr>
              <a:t>discovered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unconscious mind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30">
                <a:latin typeface="Times New Roman"/>
                <a:cs typeface="Times New Roman"/>
              </a:rPr>
              <a:t>Association, </a:t>
            </a:r>
            <a:r>
              <a:rPr dirty="0" sz="1100" spc="-10">
                <a:latin typeface="Times New Roman"/>
                <a:cs typeface="Times New Roman"/>
              </a:rPr>
              <a:t>Dream 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Freudian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Slips.</a:t>
            </a:r>
            <a:endParaRPr sz="1100">
              <a:latin typeface="Times New Roman"/>
              <a:cs typeface="Times New Roman"/>
            </a:endParaRPr>
          </a:p>
          <a:p>
            <a:pPr marL="920750" marR="2426335" indent="-908685">
              <a:lnSpc>
                <a:spcPts val="2480"/>
              </a:lnSpc>
              <a:spcBef>
                <a:spcPts val="265"/>
              </a:spcBef>
            </a:pPr>
            <a:r>
              <a:rPr dirty="0" sz="1100" spc="-25">
                <a:latin typeface="Times New Roman"/>
                <a:cs typeface="Times New Roman"/>
              </a:rPr>
              <a:t>Structure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mind: 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mind consists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10">
                <a:latin typeface="Times New Roman"/>
                <a:cs typeface="Times New Roman"/>
              </a:rPr>
              <a:t>Id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915"/>
              </a:lnSpc>
            </a:pPr>
            <a:r>
              <a:rPr dirty="0" sz="1100" spc="-30">
                <a:latin typeface="Times New Roman"/>
                <a:cs typeface="Times New Roman"/>
              </a:rPr>
              <a:t>Mind--------------ego</a:t>
            </a:r>
            <a:endParaRPr sz="1100">
              <a:latin typeface="Times New Roman"/>
              <a:cs typeface="Times New Roman"/>
            </a:endParaRPr>
          </a:p>
          <a:p>
            <a:pPr marL="92075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Superego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operates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pleasure principle,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childish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immature. Libido </a:t>
            </a:r>
            <a:r>
              <a:rPr dirty="0" sz="1100" spc="-20">
                <a:latin typeface="Times New Roman"/>
                <a:cs typeface="Times New Roman"/>
              </a:rPr>
              <a:t>provides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Id, </a:t>
            </a:r>
            <a:r>
              <a:rPr dirty="0" sz="1100" spc="-5">
                <a:latin typeface="Times New Roman"/>
                <a:cs typeface="Times New Roman"/>
              </a:rPr>
              <a:t>Ego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Superego. </a:t>
            </a: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operates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0">
                <a:latin typeface="Times New Roman"/>
                <a:cs typeface="Times New Roman"/>
              </a:rPr>
              <a:t>Reality </a:t>
            </a:r>
            <a:r>
              <a:rPr dirty="0" sz="1100" spc="-25">
                <a:latin typeface="Times New Roman"/>
                <a:cs typeface="Times New Roman"/>
              </a:rPr>
              <a:t>Principle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master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>
                <a:latin typeface="Times New Roman"/>
                <a:cs typeface="Times New Roman"/>
              </a:rPr>
              <a:t>.It </a:t>
            </a:r>
            <a:r>
              <a:rPr dirty="0" sz="1100" spc="-25">
                <a:latin typeface="Times New Roman"/>
                <a:cs typeface="Times New Roman"/>
              </a:rPr>
              <a:t>works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logic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reason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Superego </a:t>
            </a:r>
            <a:r>
              <a:rPr dirty="0" sz="1100" spc="-20">
                <a:latin typeface="Times New Roman"/>
                <a:cs typeface="Times New Roman"/>
              </a:rPr>
              <a:t>it operates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moral principle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conscience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Psyche.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Ego </a:t>
            </a:r>
            <a:r>
              <a:rPr dirty="0" sz="1100" spc="-30">
                <a:latin typeface="Times New Roman"/>
                <a:cs typeface="Times New Roman"/>
              </a:rPr>
              <a:t>mediates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resolves </a:t>
            </a:r>
            <a:r>
              <a:rPr dirty="0" sz="1100" spc="-20">
                <a:latin typeface="Times New Roman"/>
                <a:cs typeface="Times New Roman"/>
              </a:rPr>
              <a:t>conflict between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Superego.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Defense </a:t>
            </a:r>
            <a:r>
              <a:rPr dirty="0" sz="1100" b="1">
                <a:latin typeface="Times New Roman"/>
                <a:cs typeface="Times New Roman"/>
              </a:rPr>
              <a:t>Mechanism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spc="-5" b="1">
                <a:latin typeface="Times New Roman"/>
                <a:cs typeface="Times New Roman"/>
              </a:rPr>
              <a:t>Coping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Styles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battles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Superego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resolve </a:t>
            </a:r>
            <a:r>
              <a:rPr dirty="0" sz="1100" spc="-25">
                <a:latin typeface="Times New Roman"/>
                <a:cs typeface="Times New Roman"/>
              </a:rPr>
              <a:t>conflicts,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resulting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overwhelming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>
                <a:latin typeface="Times New Roman"/>
                <a:cs typeface="Times New Roman"/>
              </a:rPr>
              <a:t>Ego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adopt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15">
                <a:latin typeface="Times New Roman"/>
                <a:cs typeface="Times New Roman"/>
              </a:rPr>
              <a:t>protective </a:t>
            </a:r>
            <a:r>
              <a:rPr dirty="0" sz="1100" spc="-25">
                <a:latin typeface="Times New Roman"/>
                <a:cs typeface="Times New Roman"/>
              </a:rPr>
              <a:t>processes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15">
                <a:latin typeface="Times New Roman"/>
                <a:cs typeface="Times New Roman"/>
              </a:rPr>
              <a:t>Defense </a:t>
            </a:r>
            <a:r>
              <a:rPr dirty="0" sz="1100" spc="-30">
                <a:latin typeface="Times New Roman"/>
                <a:cs typeface="Times New Roman"/>
              </a:rPr>
              <a:t>Mechanisms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Coping  </a:t>
            </a:r>
            <a:r>
              <a:rPr dirty="0" sz="1100" spc="-50">
                <a:latin typeface="Times New Roman"/>
                <a:cs typeface="Times New Roman"/>
              </a:rPr>
              <a:t>Styles. </a:t>
            </a:r>
            <a:r>
              <a:rPr dirty="0" sz="1100" spc="-30">
                <a:latin typeface="Times New Roman"/>
                <a:cs typeface="Times New Roman"/>
              </a:rPr>
              <a:t>They have following </a:t>
            </a:r>
            <a:r>
              <a:rPr dirty="0" sz="1100" spc="-25">
                <a:latin typeface="Times New Roman"/>
                <a:cs typeface="Times New Roman"/>
              </a:rPr>
              <a:t>characteristics in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common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lvl="2" marL="143510" indent="-131445">
              <a:lnSpc>
                <a:spcPct val="100000"/>
              </a:lnSpc>
              <a:buAutoNum type="arabicPeriod"/>
              <a:tabLst>
                <a:tab pos="144145" algn="l"/>
              </a:tabLst>
            </a:pPr>
            <a:r>
              <a:rPr dirty="0" sz="1100" spc="-10">
                <a:latin typeface="Times New Roman"/>
                <a:cs typeface="Times New Roman"/>
              </a:rPr>
              <a:t>Operate </a:t>
            </a:r>
            <a:r>
              <a:rPr dirty="0" sz="1100" spc="-20">
                <a:latin typeface="Times New Roman"/>
                <a:cs typeface="Times New Roman"/>
              </a:rPr>
              <a:t>at unconscious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466" y="779018"/>
            <a:ext cx="5937250" cy="8305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143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4445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DISSOCIATIVE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SOMATOFORM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 </a:t>
            </a:r>
            <a:r>
              <a:rPr dirty="0" sz="1100" spc="-20" b="1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marL="294640" indent="-228600">
              <a:lnSpc>
                <a:spcPts val="1315"/>
              </a:lnSpc>
              <a:buChar char="•"/>
              <a:tabLst>
                <a:tab pos="294005" algn="l"/>
                <a:tab pos="294640" algn="l"/>
              </a:tabLst>
            </a:pPr>
            <a:r>
              <a:rPr dirty="0" sz="1100" spc="-30">
                <a:latin typeface="Times New Roman"/>
                <a:cs typeface="Times New Roman"/>
              </a:rPr>
              <a:t>Stress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adjusting</a:t>
            </a:r>
            <a:r>
              <a:rPr dirty="0" sz="1100" spc="10">
                <a:latin typeface="Times New Roman"/>
                <a:cs typeface="Times New Roman"/>
              </a:rPr>
              <a:t> 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circumstances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disrupt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threaten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disrupt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person’s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equilibrium.</a:t>
            </a:r>
            <a:endParaRPr sz="1100">
              <a:latin typeface="Times New Roman"/>
              <a:cs typeface="Times New Roman"/>
            </a:endParaRPr>
          </a:p>
          <a:p>
            <a:pPr marL="294005" marR="1270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94005" algn="l"/>
                <a:tab pos="294640" algn="l"/>
              </a:tabLst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challenging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40">
                <a:latin typeface="Times New Roman"/>
                <a:cs typeface="Times New Roman"/>
              </a:rPr>
              <a:t>physiological,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adaptation.</a:t>
            </a:r>
            <a:endParaRPr sz="1100">
              <a:latin typeface="Times New Roman"/>
              <a:cs typeface="Times New Roman"/>
            </a:endParaRPr>
          </a:p>
          <a:p>
            <a:pPr marL="294005" indent="-229235">
              <a:lnSpc>
                <a:spcPts val="1285"/>
              </a:lnSpc>
              <a:buChar char="•"/>
              <a:tabLst>
                <a:tab pos="294005" algn="l"/>
                <a:tab pos="294640" algn="l"/>
              </a:tabLst>
            </a:pPr>
            <a:r>
              <a:rPr dirty="0" sz="1100" spc="-30">
                <a:latin typeface="Times New Roman"/>
                <a:cs typeface="Times New Roman"/>
              </a:rPr>
              <a:t>Stress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unavoidable,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cases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desirable,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fact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everyday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294005" marR="1143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94005" algn="l"/>
                <a:tab pos="29464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stressors, </a:t>
            </a:r>
            <a:r>
              <a:rPr dirty="0" sz="1100" spc="-25">
                <a:latin typeface="Times New Roman"/>
                <a:cs typeface="Times New Roman"/>
              </a:rPr>
              <a:t>however, are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catastrophic and </a:t>
            </a:r>
            <a:r>
              <a:rPr dirty="0" sz="1100" spc="-30">
                <a:latin typeface="Times New Roman"/>
                <a:cs typeface="Times New Roman"/>
              </a:rPr>
              <a:t>horrifying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0">
                <a:latin typeface="Times New Roman"/>
                <a:cs typeface="Times New Roman"/>
              </a:rPr>
              <a:t>harm.</a:t>
            </a:r>
            <a:endParaRPr sz="1100">
              <a:latin typeface="Times New Roman"/>
              <a:cs typeface="Times New Roman"/>
            </a:endParaRPr>
          </a:p>
          <a:p>
            <a:pPr marL="294005" marR="1143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94005" algn="l"/>
                <a:tab pos="294640" algn="l"/>
              </a:tabLst>
            </a:pPr>
            <a:r>
              <a:rPr dirty="0" sz="1100" spc="-30">
                <a:latin typeface="Times New Roman"/>
                <a:cs typeface="Times New Roman"/>
              </a:rPr>
              <a:t>Such </a:t>
            </a:r>
            <a:r>
              <a:rPr dirty="0" sz="1100" spc="-20" b="1">
                <a:latin typeface="Times New Roman"/>
                <a:cs typeface="Times New Roman"/>
              </a:rPr>
              <a:t>traumatic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threatened death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35">
                <a:latin typeface="Times New Roman"/>
                <a:cs typeface="Times New Roman"/>
              </a:rPr>
              <a:t>injury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creates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fear, helplessness,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horror.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  <a:tabLst>
                <a:tab pos="585470" algn="l"/>
                <a:tab pos="1045844" algn="l"/>
                <a:tab pos="1658620" algn="l"/>
                <a:tab pos="2157095" algn="l"/>
                <a:tab pos="2638425" algn="l"/>
                <a:tab pos="3107055" algn="l"/>
                <a:tab pos="3300729" algn="l"/>
                <a:tab pos="3756025" algn="l"/>
                <a:tab pos="4130675" algn="l"/>
                <a:tab pos="4748530" algn="l"/>
                <a:tab pos="4988560" algn="l"/>
                <a:tab pos="5625465" algn="l"/>
              </a:tabLst>
            </a:pPr>
            <a:r>
              <a:rPr dirty="0" sz="1100" spc="-60" b="1">
                <a:latin typeface="Times New Roman"/>
                <a:cs typeface="Times New Roman"/>
              </a:rPr>
              <a:t>1-</a:t>
            </a:r>
            <a:r>
              <a:rPr dirty="0" sz="1100" spc="-10" b="1">
                <a:latin typeface="Times New Roman"/>
                <a:cs typeface="Times New Roman"/>
              </a:rPr>
              <a:t>Acute</a:t>
            </a:r>
            <a:r>
              <a:rPr dirty="0" sz="1100" spc="-10" b="1">
                <a:latin typeface="Times New Roman"/>
                <a:cs typeface="Times New Roman"/>
              </a:rPr>
              <a:t>	</a:t>
            </a:r>
            <a:r>
              <a:rPr dirty="0" sz="1100" spc="-5" b="1">
                <a:latin typeface="Times New Roman"/>
                <a:cs typeface="Times New Roman"/>
              </a:rPr>
              <a:t>stress</a:t>
            </a:r>
            <a:r>
              <a:rPr dirty="0" sz="1100" spc="-5" b="1">
                <a:latin typeface="Times New Roman"/>
                <a:cs typeface="Times New Roman"/>
              </a:rPr>
              <a:t>	</a:t>
            </a:r>
            <a:r>
              <a:rPr dirty="0" sz="1100" spc="-25" b="1">
                <a:latin typeface="Times New Roman"/>
                <a:cs typeface="Times New Roman"/>
              </a:rPr>
              <a:t>disorde</a:t>
            </a:r>
            <a:r>
              <a:rPr dirty="0" sz="1100" spc="-20" b="1">
                <a:latin typeface="Times New Roman"/>
                <a:cs typeface="Times New Roman"/>
              </a:rPr>
              <a:t>r</a:t>
            </a:r>
            <a:r>
              <a:rPr dirty="0" sz="1100" b="1">
                <a:latin typeface="Times New Roman"/>
                <a:cs typeface="Times New Roman"/>
              </a:rPr>
              <a:t>	</a:t>
            </a:r>
            <a:r>
              <a:rPr dirty="0" sz="1100" spc="-5" b="1">
                <a:latin typeface="Times New Roman"/>
                <a:cs typeface="Times New Roman"/>
              </a:rPr>
              <a:t>(ASD)</a:t>
            </a:r>
            <a:r>
              <a:rPr dirty="0" sz="1100" b="1">
                <a:latin typeface="Times New Roman"/>
                <a:cs typeface="Times New Roman"/>
              </a:rPr>
              <a:t>	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25">
                <a:latin typeface="Times New Roman"/>
                <a:cs typeface="Times New Roman"/>
              </a:rPr>
              <a:t>within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40">
                <a:latin typeface="Times New Roman"/>
                <a:cs typeface="Times New Roman"/>
              </a:rPr>
              <a:t>4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45">
                <a:latin typeface="Times New Roman"/>
                <a:cs typeface="Times New Roman"/>
              </a:rPr>
              <a:t>wee</a:t>
            </a:r>
            <a:r>
              <a:rPr dirty="0" sz="1100" spc="-35">
                <a:latin typeface="Times New Roman"/>
                <a:cs typeface="Times New Roman"/>
              </a:rPr>
              <a:t>k</a:t>
            </a:r>
            <a:r>
              <a:rPr dirty="0" sz="1100" spc="-30">
                <a:latin typeface="Times New Roman"/>
                <a:cs typeface="Times New Roman"/>
              </a:rPr>
              <a:t>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15">
                <a:latin typeface="Times New Roman"/>
                <a:cs typeface="Times New Roman"/>
              </a:rPr>
              <a:t>after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20">
                <a:latin typeface="Times New Roman"/>
                <a:cs typeface="Times New Roman"/>
              </a:rPr>
              <a:t>exposure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20">
                <a:latin typeface="Times New Roman"/>
                <a:cs typeface="Times New Roman"/>
              </a:rPr>
              <a:t>traumatic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endParaRPr sz="1100">
              <a:latin typeface="Times New Roman"/>
              <a:cs typeface="Times New Roman"/>
            </a:endParaRPr>
          </a:p>
          <a:p>
            <a:pPr marL="65405" marR="11430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 spc="-30">
                <a:latin typeface="Times New Roman"/>
                <a:cs typeface="Times New Roman"/>
              </a:rPr>
              <a:t>re-experiencing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event,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reminders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5">
                <a:latin typeface="Times New Roman"/>
                <a:cs typeface="Times New Roman"/>
              </a:rPr>
              <a:t>trauma,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arousal.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160"/>
              </a:lnSpc>
            </a:pPr>
            <a:r>
              <a:rPr dirty="0" sz="1100" spc="-15" b="1">
                <a:latin typeface="Times New Roman"/>
                <a:cs typeface="Times New Roman"/>
              </a:rPr>
              <a:t>2-Posttraumatic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10" b="1">
                <a:latin typeface="Times New Roman"/>
                <a:cs typeface="Times New Roman"/>
              </a:rPr>
              <a:t>(PTSD)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re-experiencing, </a:t>
            </a:r>
            <a:r>
              <a:rPr dirty="0" sz="1100" spc="-30">
                <a:latin typeface="Times New Roman"/>
                <a:cs typeface="Times New Roman"/>
              </a:rPr>
              <a:t>avoidance,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arousal,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either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30">
                <a:latin typeface="Times New Roman"/>
                <a:cs typeface="Times New Roman"/>
              </a:rPr>
              <a:t>lasting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delayed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onset.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65405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Symptoms of </a:t>
            </a:r>
            <a:r>
              <a:rPr dirty="0" sz="1100" spc="-25" b="1">
                <a:latin typeface="Times New Roman"/>
                <a:cs typeface="Times New Roman"/>
              </a:rPr>
              <a:t>ASD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  <a:p>
            <a:pPr marL="65405" marR="10795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175895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confronted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15">
                <a:latin typeface="Times New Roman"/>
                <a:cs typeface="Times New Roman"/>
              </a:rPr>
              <a:t>stressor </a:t>
            </a:r>
            <a:r>
              <a:rPr dirty="0" sz="1100" spc="-120" i="1">
                <a:latin typeface="Times New Roman"/>
                <a:cs typeface="Times New Roman"/>
              </a:rPr>
              <a:t>re-experience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different 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175260" indent="-110489">
              <a:lnSpc>
                <a:spcPts val="1170"/>
              </a:lnSpc>
              <a:buSzPct val="90909"/>
              <a:buAutoNum type="arabicPlain"/>
              <a:tabLst>
                <a:tab pos="175895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intrusive </a:t>
            </a:r>
            <a:r>
              <a:rPr dirty="0" sz="1100" spc="-10" b="1">
                <a:latin typeface="Times New Roman"/>
                <a:cs typeface="Times New Roman"/>
              </a:rPr>
              <a:t>flashbacks,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20">
                <a:latin typeface="Times New Roman"/>
                <a:cs typeface="Times New Roman"/>
              </a:rPr>
              <a:t>memories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during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replayed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images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thoughts—often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intensity.</a:t>
            </a:r>
            <a:endParaRPr sz="1100">
              <a:latin typeface="Times New Roman"/>
              <a:cs typeface="Times New Roman"/>
            </a:endParaRPr>
          </a:p>
          <a:p>
            <a:pPr marL="65405" marR="10795" indent="-635">
              <a:lnSpc>
                <a:spcPts val="1240"/>
              </a:lnSpc>
              <a:spcBef>
                <a:spcPts val="70"/>
              </a:spcBef>
              <a:buSzPct val="90909"/>
              <a:buAutoNum type="arabicPlain" startAt="3"/>
              <a:tabLst>
                <a:tab pos="175895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rare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re-experiencing </a:t>
            </a:r>
            <a:r>
              <a:rPr dirty="0" sz="1100" spc="-20">
                <a:latin typeface="Times New Roman"/>
                <a:cs typeface="Times New Roman"/>
              </a:rPr>
              <a:t>occurs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10" i="1">
                <a:latin typeface="Times New Roman"/>
                <a:cs typeface="Times New Roman"/>
              </a:rPr>
              <a:t>dissociative </a:t>
            </a:r>
            <a:r>
              <a:rPr dirty="0" sz="1100" spc="-80" i="1">
                <a:latin typeface="Times New Roman"/>
                <a:cs typeface="Times New Roman"/>
              </a:rPr>
              <a:t>state,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feels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acts </a:t>
            </a:r>
            <a:r>
              <a:rPr dirty="0" sz="1100" spc="-40">
                <a:latin typeface="Times New Roman"/>
                <a:cs typeface="Times New Roman"/>
              </a:rPr>
              <a:t>as 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recurring 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moment.</a:t>
            </a:r>
            <a:endParaRPr sz="1100">
              <a:latin typeface="Times New Roman"/>
              <a:cs typeface="Times New Roman"/>
            </a:endParaRPr>
          </a:p>
          <a:p>
            <a:pPr marL="175260" indent="-110489">
              <a:lnSpc>
                <a:spcPts val="1170"/>
              </a:lnSpc>
              <a:buSzPct val="90909"/>
              <a:buAutoNum type="arabicPlain" startAt="3"/>
              <a:tabLst>
                <a:tab pos="175895" algn="l"/>
              </a:tabLst>
            </a:pPr>
            <a:r>
              <a:rPr dirty="0" sz="1100" spc="-30">
                <a:latin typeface="Times New Roman"/>
                <a:cs typeface="Times New Roman"/>
              </a:rPr>
              <a:t>Marked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stimuli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ASD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35"/>
              </a:lnSpc>
            </a:pP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lvl="1" marL="420370" indent="-144780">
              <a:lnSpc>
                <a:spcPts val="1240"/>
              </a:lnSpc>
              <a:buAutoNum type="arabicPlain"/>
              <a:tabLst>
                <a:tab pos="421005" algn="l"/>
              </a:tabLst>
            </a:pPr>
            <a:r>
              <a:rPr dirty="0" sz="1100" spc="-10">
                <a:latin typeface="Times New Roman"/>
                <a:cs typeface="Times New Roman"/>
              </a:rPr>
              <a:t>December </a:t>
            </a:r>
            <a:r>
              <a:rPr dirty="0" sz="1100" spc="-40">
                <a:latin typeface="Times New Roman"/>
                <a:cs typeface="Times New Roman"/>
              </a:rPr>
              <a:t>2004 </a:t>
            </a:r>
            <a:r>
              <a:rPr dirty="0" sz="1100" spc="-20">
                <a:latin typeface="Times New Roman"/>
                <a:cs typeface="Times New Roman"/>
              </a:rPr>
              <a:t>tsunami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endParaRPr sz="1100">
              <a:latin typeface="Times New Roman"/>
              <a:cs typeface="Times New Roman"/>
            </a:endParaRPr>
          </a:p>
          <a:p>
            <a:pPr lvl="1" marL="276225" marR="3942715">
              <a:lnSpc>
                <a:spcPts val="1240"/>
              </a:lnSpc>
              <a:spcBef>
                <a:spcPts val="65"/>
              </a:spcBef>
              <a:buAutoNum type="arabicPlain"/>
              <a:tabLst>
                <a:tab pos="421005" algn="l"/>
              </a:tabLst>
            </a:pPr>
            <a:r>
              <a:rPr dirty="0" sz="1100" spc="-20">
                <a:latin typeface="Times New Roman"/>
                <a:cs typeface="Times New Roman"/>
              </a:rPr>
              <a:t>September </a:t>
            </a:r>
            <a:r>
              <a:rPr dirty="0" sz="1100" spc="-15">
                <a:latin typeface="Times New Roman"/>
                <a:cs typeface="Times New Roman"/>
              </a:rPr>
              <a:t>11th </a:t>
            </a:r>
            <a:r>
              <a:rPr dirty="0" sz="1100" spc="-40">
                <a:latin typeface="Times New Roman"/>
                <a:cs typeface="Times New Roman"/>
              </a:rPr>
              <a:t>2001 </a:t>
            </a:r>
            <a:r>
              <a:rPr dirty="0" sz="1100" spc="-20">
                <a:latin typeface="Times New Roman"/>
                <a:cs typeface="Times New Roman"/>
              </a:rPr>
              <a:t>trauma  </a:t>
            </a:r>
            <a:r>
              <a:rPr dirty="0" sz="1100" spc="-30">
                <a:latin typeface="Times New Roman"/>
                <a:cs typeface="Times New Roman"/>
              </a:rPr>
              <a:t>3- </a:t>
            </a:r>
            <a:r>
              <a:rPr dirty="0" sz="1100">
                <a:latin typeface="Times New Roman"/>
                <a:cs typeface="Times New Roman"/>
              </a:rPr>
              <a:t>October </a:t>
            </a:r>
            <a:r>
              <a:rPr dirty="0" sz="1100" spc="-5">
                <a:latin typeface="Times New Roman"/>
                <a:cs typeface="Times New Roman"/>
              </a:rPr>
              <a:t>8th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160"/>
              </a:lnSpc>
            </a:pP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30">
                <a:latin typeface="Times New Roman"/>
                <a:cs typeface="Times New Roman"/>
              </a:rPr>
              <a:t>victims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5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event,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20">
                <a:latin typeface="Times New Roman"/>
                <a:cs typeface="Times New Roman"/>
              </a:rPr>
              <a:t>people,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places,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remind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75260" indent="-110489">
              <a:lnSpc>
                <a:spcPts val="1280"/>
              </a:lnSpc>
              <a:buSzPct val="90909"/>
              <a:buAutoNum type="arabicPlain" startAt="5"/>
              <a:tabLst>
                <a:tab pos="175895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PTSD,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manifest </a:t>
            </a:r>
            <a:r>
              <a:rPr dirty="0" sz="1100" spc="-30">
                <a:latin typeface="Times New Roman"/>
                <a:cs typeface="Times New Roman"/>
              </a:rPr>
              <a:t>itself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general </a:t>
            </a:r>
            <a:r>
              <a:rPr dirty="0" sz="1100" spc="-105" i="1">
                <a:latin typeface="Times New Roman"/>
                <a:cs typeface="Times New Roman"/>
              </a:rPr>
              <a:t>numbing </a:t>
            </a:r>
            <a:r>
              <a:rPr dirty="0" sz="1100" spc="-120" i="1">
                <a:latin typeface="Times New Roman"/>
                <a:cs typeface="Times New Roman"/>
              </a:rPr>
              <a:t>of</a:t>
            </a:r>
            <a:r>
              <a:rPr dirty="0" sz="1100" spc="-65" i="1">
                <a:latin typeface="Times New Roman"/>
                <a:cs typeface="Times New Roman"/>
              </a:rPr>
              <a:t> </a:t>
            </a:r>
            <a:r>
              <a:rPr dirty="0" sz="1100" spc="-114" i="1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 marL="65405" marR="1270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PTSD often </a:t>
            </a:r>
            <a:r>
              <a:rPr dirty="0" sz="1100" spc="-25">
                <a:latin typeface="Times New Roman"/>
                <a:cs typeface="Times New Roman"/>
              </a:rPr>
              <a:t>complain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“emotional </a:t>
            </a:r>
            <a:r>
              <a:rPr dirty="0" sz="1100" spc="-25">
                <a:latin typeface="Times New Roman"/>
                <a:cs typeface="Times New Roman"/>
              </a:rPr>
              <a:t>anesthesia”—their </a:t>
            </a:r>
            <a:r>
              <a:rPr dirty="0" sz="1100" spc="-35">
                <a:latin typeface="Times New Roman"/>
                <a:cs typeface="Times New Roman"/>
              </a:rPr>
              <a:t>feelings 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-15">
                <a:latin typeface="Times New Roman"/>
                <a:cs typeface="Times New Roman"/>
              </a:rPr>
              <a:t>dampened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even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nonexistent.</a:t>
            </a:r>
            <a:endParaRPr sz="1100">
              <a:latin typeface="Times New Roman"/>
              <a:cs typeface="Times New Roman"/>
            </a:endParaRPr>
          </a:p>
          <a:p>
            <a:pPr marL="237490" indent="-172720">
              <a:lnSpc>
                <a:spcPts val="1170"/>
              </a:lnSpc>
              <a:buSzPct val="90909"/>
              <a:buAutoNum type="arabicPlain" startAt="6"/>
              <a:tabLst>
                <a:tab pos="238125" algn="l"/>
              </a:tabLst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ASD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experience increased </a:t>
            </a:r>
            <a:r>
              <a:rPr dirty="0" sz="1100" spc="-30">
                <a:latin typeface="Times New Roman"/>
                <a:cs typeface="Times New Roman"/>
              </a:rPr>
              <a:t>arousal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trauma,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predicts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worse </a:t>
            </a:r>
            <a:r>
              <a:rPr dirty="0" sz="1100" spc="-20">
                <a:latin typeface="Times New Roman"/>
                <a:cs typeface="Times New Roman"/>
              </a:rPr>
              <a:t>prognosis when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severe.</a:t>
            </a:r>
            <a:endParaRPr sz="1100">
              <a:latin typeface="Times New Roman"/>
              <a:cs typeface="Times New Roman"/>
            </a:endParaRPr>
          </a:p>
          <a:p>
            <a:pPr marL="65405" marR="9525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7-A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ASD also have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20" i="1">
                <a:latin typeface="Times New Roman"/>
                <a:cs typeface="Times New Roman"/>
              </a:rPr>
              <a:t>exaggerated </a:t>
            </a:r>
            <a:r>
              <a:rPr dirty="0" sz="1100" spc="-90" i="1">
                <a:latin typeface="Times New Roman"/>
                <a:cs typeface="Times New Roman"/>
              </a:rPr>
              <a:t>startle </a:t>
            </a:r>
            <a:r>
              <a:rPr dirty="0" sz="1100" spc="-120" i="1">
                <a:latin typeface="Times New Roman"/>
                <a:cs typeface="Times New Roman"/>
              </a:rPr>
              <a:t>response,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unexpected </a:t>
            </a:r>
            <a:r>
              <a:rPr dirty="0" sz="1100" spc="-30">
                <a:latin typeface="Times New Roman"/>
                <a:cs typeface="Times New Roman"/>
              </a:rPr>
              <a:t>stimuli,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loud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noises.</a:t>
            </a:r>
            <a:endParaRPr sz="1100">
              <a:latin typeface="Times New Roman"/>
              <a:cs typeface="Times New Roman"/>
            </a:endParaRPr>
          </a:p>
          <a:p>
            <a:pPr marL="175260" indent="-110489">
              <a:lnSpc>
                <a:spcPts val="1170"/>
              </a:lnSpc>
              <a:buSzPct val="90909"/>
              <a:buAutoNum type="arabicPlain" startAt="8"/>
              <a:tabLst>
                <a:tab pos="175895" algn="l"/>
              </a:tabLst>
            </a:pPr>
            <a:r>
              <a:rPr dirty="0" sz="1100" spc="10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95" i="1">
                <a:latin typeface="Times New Roman"/>
                <a:cs typeface="Times New Roman"/>
              </a:rPr>
              <a:t>depersonalization,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10">
                <a:latin typeface="Times New Roman"/>
                <a:cs typeface="Times New Roman"/>
              </a:rPr>
              <a:t>cut off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their environment.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People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symptom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5">
                <a:latin typeface="Times New Roman"/>
                <a:cs typeface="Times New Roman"/>
              </a:rPr>
              <a:t>report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45">
                <a:latin typeface="Times New Roman"/>
                <a:cs typeface="Times New Roman"/>
              </a:rPr>
              <a:t>like a </a:t>
            </a:r>
            <a:r>
              <a:rPr dirty="0" sz="1100" spc="5">
                <a:latin typeface="Times New Roman"/>
                <a:cs typeface="Times New Roman"/>
              </a:rPr>
              <a:t>robot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40">
                <a:latin typeface="Times New Roman"/>
                <a:cs typeface="Times New Roman"/>
              </a:rPr>
              <a:t>sleepwalking.</a:t>
            </a:r>
            <a:endParaRPr sz="1100">
              <a:latin typeface="Times New Roman"/>
              <a:cs typeface="Times New Roman"/>
            </a:endParaRPr>
          </a:p>
          <a:p>
            <a:pPr marL="168275" indent="-103505">
              <a:lnSpc>
                <a:spcPts val="1235"/>
              </a:lnSpc>
              <a:buSzPct val="90909"/>
              <a:buFont typeface="Times New Roman"/>
              <a:buAutoNum type="arabicPlain" startAt="9"/>
              <a:tabLst>
                <a:tab pos="168910" algn="l"/>
              </a:tabLst>
            </a:pPr>
            <a:r>
              <a:rPr dirty="0" sz="1100" spc="-85" i="1">
                <a:latin typeface="Times New Roman"/>
                <a:cs typeface="Times New Roman"/>
              </a:rPr>
              <a:t>Derealization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marked 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unreality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yourself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35">
                <a:latin typeface="Times New Roman"/>
                <a:cs typeface="Times New Roman"/>
              </a:rPr>
              <a:t>you.</a:t>
            </a:r>
            <a:endParaRPr sz="1100">
              <a:latin typeface="Times New Roman"/>
              <a:cs typeface="Times New Roman"/>
            </a:endParaRPr>
          </a:p>
          <a:p>
            <a:pPr marL="65405" marR="10795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ASD also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0" i="1">
                <a:latin typeface="Times New Roman"/>
                <a:cs typeface="Times New Roman"/>
              </a:rPr>
              <a:t>dissociative </a:t>
            </a:r>
            <a:r>
              <a:rPr dirty="0" sz="1100" spc="-100" i="1">
                <a:latin typeface="Times New Roman"/>
                <a:cs typeface="Times New Roman"/>
              </a:rPr>
              <a:t>amnesia, </a:t>
            </a:r>
            <a:r>
              <a:rPr dirty="0" sz="1100" spc="-40">
                <a:latin typeface="Times New Roman"/>
                <a:cs typeface="Times New Roman"/>
              </a:rPr>
              <a:t>specifically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10">
                <a:latin typeface="Times New Roman"/>
                <a:cs typeface="Times New Roman"/>
              </a:rPr>
              <a:t>important 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traumatic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DSM-IV-TR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lists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sense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numbing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detachment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dissociative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characterize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acute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65405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ASD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  <a:p>
            <a:pPr marL="65405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traumatic stress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interest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military.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2" y="425449"/>
            <a:ext cx="5882005" cy="8798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Historically,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0">
                <a:latin typeface="Times New Roman"/>
                <a:cs typeface="Times New Roman"/>
              </a:rPr>
              <a:t>military’s </a:t>
            </a:r>
            <a:r>
              <a:rPr dirty="0" sz="1100" spc="-10">
                <a:latin typeface="Times New Roman"/>
                <a:cs typeface="Times New Roman"/>
              </a:rPr>
              <a:t>concern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men who </a:t>
            </a:r>
            <a:r>
              <a:rPr dirty="0" sz="1100" spc="-45">
                <a:latin typeface="Times New Roman"/>
                <a:cs typeface="Times New Roman"/>
              </a:rPr>
              <a:t>leave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action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“shell </a:t>
            </a:r>
            <a:r>
              <a:rPr dirty="0" sz="1100" spc="-15">
                <a:latin typeface="Times New Roman"/>
                <a:cs typeface="Times New Roman"/>
              </a:rPr>
              <a:t>shock”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“combat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neurosis.”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basic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diagnostic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criteria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PTSD—re-experiencing,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avoidance,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arousal—have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remained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revisions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DSM.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traumatic stress disorders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made 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publication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DSM-IV in </a:t>
            </a:r>
            <a:r>
              <a:rPr dirty="0" sz="1100" spc="-45">
                <a:latin typeface="Times New Roman"/>
                <a:cs typeface="Times New Roman"/>
              </a:rPr>
              <a:t>1994: </a:t>
            </a:r>
            <a:r>
              <a:rPr dirty="0" sz="1100" spc="-25">
                <a:latin typeface="Times New Roman"/>
                <a:cs typeface="Times New Roman"/>
              </a:rPr>
              <a:t>Acute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separate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category,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trauma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altered.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Prevention and Treatment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ASD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PTSD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Mounting evidence </a:t>
            </a:r>
            <a:r>
              <a:rPr dirty="0" sz="1100" spc="-5">
                <a:latin typeface="Times New Roman"/>
                <a:cs typeface="Times New Roman"/>
              </a:rPr>
              <a:t>supports the </a:t>
            </a:r>
            <a:r>
              <a:rPr dirty="0" sz="1100" spc="-25">
                <a:latin typeface="Times New Roman"/>
                <a:cs typeface="Times New Roman"/>
              </a:rPr>
              <a:t>effectiveness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cognitive behavioral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treatments.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recent consensus statement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PTSD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antidepressant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30">
                <a:latin typeface="Times New Roman"/>
                <a:cs typeface="Times New Roman"/>
              </a:rPr>
              <a:t>involving </a:t>
            </a:r>
            <a:r>
              <a:rPr dirty="0" sz="1100" spc="-15">
                <a:latin typeface="Times New Roman"/>
                <a:cs typeface="Times New Roman"/>
              </a:rPr>
              <a:t>therapeutic </a:t>
            </a:r>
            <a:r>
              <a:rPr dirty="0" sz="1100" spc="-20">
                <a:latin typeface="Times New Roman"/>
                <a:cs typeface="Times New Roman"/>
              </a:rPr>
              <a:t>re-exposure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“first-line”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20">
                <a:latin typeface="Times New Roman"/>
                <a:cs typeface="Times New Roman"/>
              </a:rPr>
              <a:t>Let us </a:t>
            </a:r>
            <a:r>
              <a:rPr dirty="0" sz="1100" spc="-30">
                <a:latin typeface="Times New Roman"/>
                <a:cs typeface="Times New Roman"/>
              </a:rPr>
              <a:t>talk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dissociative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forget who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you?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really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forget </a:t>
            </a:r>
            <a:r>
              <a:rPr dirty="0" sz="1100" spc="-25">
                <a:latin typeface="Times New Roman"/>
                <a:cs typeface="Times New Roman"/>
              </a:rPr>
              <a:t>your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past?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recollection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65">
                <a:latin typeface="Times New Roman"/>
                <a:cs typeface="Times New Roman"/>
              </a:rPr>
              <a:t>all?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25">
                <a:latin typeface="Times New Roman"/>
                <a:cs typeface="Times New Roman"/>
              </a:rPr>
              <a:t>identity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40">
                <a:latin typeface="Times New Roman"/>
                <a:cs typeface="Times New Roman"/>
              </a:rPr>
              <a:t>role?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25">
                <a:latin typeface="Times New Roman"/>
                <a:cs typeface="Times New Roman"/>
              </a:rPr>
              <a:t>today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even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before?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155"/>
              </a:spcBef>
            </a:pP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alteration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identity,  memory,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consciousness.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unbelievable.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1845945">
              <a:lnSpc>
                <a:spcPts val="1240"/>
              </a:lnSpc>
              <a:spcBef>
                <a:spcPts val="6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housewife </a:t>
            </a:r>
            <a:r>
              <a:rPr dirty="0" sz="1100" spc="-20">
                <a:latin typeface="Times New Roman"/>
                <a:cs typeface="Times New Roman"/>
              </a:rPr>
              <a:t>forgets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name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entire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disorder. 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policeman, </a:t>
            </a:r>
            <a:r>
              <a:rPr dirty="0" sz="1100" spc="-15">
                <a:latin typeface="Times New Roman"/>
                <a:cs typeface="Times New Roman"/>
              </a:rPr>
              <a:t>who abandoned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5">
                <a:latin typeface="Times New Roman"/>
                <a:cs typeface="Times New Roman"/>
              </a:rPr>
              <a:t>family,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5">
                <a:latin typeface="Times New Roman"/>
                <a:cs typeface="Times New Roman"/>
              </a:rPr>
              <a:t>dissociative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persistent,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15">
                <a:latin typeface="Times New Roman"/>
                <a:cs typeface="Times New Roman"/>
              </a:rPr>
              <a:t>disruptions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integration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memory, </a:t>
            </a:r>
            <a:r>
              <a:rPr dirty="0" sz="1100" spc="-20">
                <a:latin typeface="Times New Roman"/>
                <a:cs typeface="Times New Roman"/>
              </a:rPr>
              <a:t>consciousness,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identity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remember </a:t>
            </a:r>
            <a:r>
              <a:rPr dirty="0" sz="1100" spc="-35">
                <a:latin typeface="Times New Roman"/>
                <a:cs typeface="Times New Roman"/>
              </a:rPr>
              <a:t>many details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25">
                <a:latin typeface="Times New Roman"/>
                <a:cs typeface="Times New Roman"/>
              </a:rPr>
              <a:t>past; 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wander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15">
                <a:latin typeface="Times New Roman"/>
                <a:cs typeface="Times New Roman"/>
              </a:rPr>
              <a:t>and perhaps </a:t>
            </a:r>
            <a:r>
              <a:rPr dirty="0" sz="1100" spc="-30">
                <a:latin typeface="Times New Roman"/>
                <a:cs typeface="Times New Roman"/>
              </a:rPr>
              <a:t>assume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35">
                <a:latin typeface="Times New Roman"/>
                <a:cs typeface="Times New Roman"/>
              </a:rPr>
              <a:t>identity;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 spc="-25">
                <a:latin typeface="Times New Roman"/>
                <a:cs typeface="Times New Roman"/>
              </a:rPr>
              <a:t>coexist 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100" spc="-25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disorders once </a:t>
            </a:r>
            <a:r>
              <a:rPr dirty="0" sz="1100" spc="-35">
                <a:latin typeface="Times New Roman"/>
                <a:cs typeface="Times New Roman"/>
              </a:rPr>
              <a:t>were viewed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expressions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hysteria.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016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Greek, </a:t>
            </a:r>
            <a:r>
              <a:rPr dirty="0" sz="1100" spc="-105" i="1">
                <a:latin typeface="Times New Roman"/>
                <a:cs typeface="Times New Roman"/>
              </a:rPr>
              <a:t>hysteria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15">
                <a:latin typeface="Times New Roman"/>
                <a:cs typeface="Times New Roman"/>
              </a:rPr>
              <a:t>“uterus,”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5" b="1">
                <a:latin typeface="Times New Roman"/>
                <a:cs typeface="Times New Roman"/>
              </a:rPr>
              <a:t>hysteria </a:t>
            </a:r>
            <a:r>
              <a:rPr dirty="0" sz="1100" spc="-25">
                <a:latin typeface="Times New Roman"/>
                <a:cs typeface="Times New Roman"/>
              </a:rPr>
              <a:t>reflects </a:t>
            </a:r>
            <a:r>
              <a:rPr dirty="0" sz="1100" spc="-20">
                <a:latin typeface="Times New Roman"/>
                <a:cs typeface="Times New Roman"/>
              </a:rPr>
              <a:t>ancient speculation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these disorders 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frustrated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30">
                <a:latin typeface="Times New Roman"/>
                <a:cs typeface="Times New Roman"/>
              </a:rPr>
              <a:t>desires,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desire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baby.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Janet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10">
                <a:latin typeface="Times New Roman"/>
                <a:cs typeface="Times New Roman"/>
              </a:rPr>
              <a:t>French </a:t>
            </a:r>
            <a:r>
              <a:rPr dirty="0" sz="1100" spc="-20">
                <a:latin typeface="Times New Roman"/>
                <a:cs typeface="Times New Roman"/>
              </a:rPr>
              <a:t>philosophy </a:t>
            </a:r>
            <a:r>
              <a:rPr dirty="0" sz="1100" spc="-10">
                <a:latin typeface="Times New Roman"/>
                <a:cs typeface="Times New Roman"/>
              </a:rPr>
              <a:t>professor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experiments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Janet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35">
                <a:latin typeface="Times New Roman"/>
                <a:cs typeface="Times New Roman"/>
              </a:rPr>
              <a:t>were eager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15">
                <a:latin typeface="Times New Roman"/>
                <a:cs typeface="Times New Roman"/>
              </a:rPr>
              <a:t>and treat </a:t>
            </a:r>
            <a:r>
              <a:rPr dirty="0" sz="1100" spc="-35">
                <a:latin typeface="Times New Roman"/>
                <a:cs typeface="Times New Roman"/>
              </a:rPr>
              <a:t>hysteria,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35">
                <a:latin typeface="Times New Roman"/>
                <a:cs typeface="Times New Roman"/>
              </a:rPr>
              <a:t>led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 </a:t>
            </a:r>
            <a:r>
              <a:rPr dirty="0" sz="1100" spc="-20">
                <a:latin typeface="Times New Roman"/>
                <a:cs typeface="Times New Roman"/>
              </a:rPr>
              <a:t>theories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unconscious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Janet </a:t>
            </a:r>
            <a:r>
              <a:rPr dirty="0" sz="1100" spc="-45">
                <a:latin typeface="Times New Roman"/>
                <a:cs typeface="Times New Roman"/>
              </a:rPr>
              <a:t>saw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abnormal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contrast, Freud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normal process,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routine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ego  </a:t>
            </a:r>
            <a:r>
              <a:rPr dirty="0" sz="1100" spc="-20">
                <a:latin typeface="Times New Roman"/>
                <a:cs typeface="Times New Roman"/>
              </a:rPr>
              <a:t>defended </a:t>
            </a:r>
            <a:r>
              <a:rPr dirty="0" sz="1100" spc="-30">
                <a:latin typeface="Times New Roman"/>
                <a:cs typeface="Times New Roman"/>
              </a:rPr>
              <a:t>itself </a:t>
            </a:r>
            <a:r>
              <a:rPr dirty="0" sz="1100" spc="-35">
                <a:latin typeface="Times New Roman"/>
                <a:cs typeface="Times New Roman"/>
              </a:rPr>
              <a:t>against </a:t>
            </a:r>
            <a:r>
              <a:rPr dirty="0" sz="1100" spc="-25">
                <a:latin typeface="Times New Roman"/>
                <a:cs typeface="Times New Roman"/>
              </a:rPr>
              <a:t>unacceptable </a:t>
            </a:r>
            <a:r>
              <a:rPr dirty="0" sz="1100" spc="-20">
                <a:latin typeface="Times New Roman"/>
                <a:cs typeface="Times New Roman"/>
              </a:rPr>
              <a:t>unconscious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thoughts.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5">
                <a:latin typeface="Times New Roman"/>
                <a:cs typeface="Times New Roman"/>
              </a:rPr>
              <a:t>saw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repression </a:t>
            </a:r>
            <a:r>
              <a:rPr dirty="0" sz="1100" spc="-35">
                <a:latin typeface="Times New Roman"/>
                <a:cs typeface="Times New Roman"/>
              </a:rPr>
              <a:t>as similar </a:t>
            </a:r>
            <a:r>
              <a:rPr dirty="0" sz="1100" spc="-20">
                <a:latin typeface="Times New Roman"/>
                <a:cs typeface="Times New Roman"/>
              </a:rPr>
              <a:t>processes,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fact,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terms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interchangeably.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7620" indent="-635">
              <a:lnSpc>
                <a:spcPts val="1240"/>
              </a:lnSpc>
            </a:pPr>
            <a:r>
              <a:rPr dirty="0" sz="1100" spc="15" b="1">
                <a:latin typeface="Times New Roman"/>
                <a:cs typeface="Times New Roman"/>
              </a:rPr>
              <a:t>Hypnosis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which subjects experience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actions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suggestions </a:t>
            </a:r>
            <a:r>
              <a:rPr dirty="0" sz="1100" spc="-5">
                <a:latin typeface="Times New Roman"/>
                <a:cs typeface="Times New Roman"/>
              </a:rPr>
              <a:t>from  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hypnotist,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topic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historical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importance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contemporary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debate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unconscious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mind.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demonstrations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power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hypnotic </a:t>
            </a:r>
            <a:r>
              <a:rPr dirty="0" sz="1100" spc="-25">
                <a:latin typeface="Times New Roman"/>
                <a:cs typeface="Times New Roman"/>
              </a:rPr>
              <a:t>suggestion are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impressive.</a:t>
            </a: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20">
                <a:latin typeface="Times New Roman"/>
                <a:cs typeface="Times New Roman"/>
              </a:rPr>
              <a:t>some experts </a:t>
            </a:r>
            <a:r>
              <a:rPr dirty="0" sz="1100" spc="-25">
                <a:latin typeface="Times New Roman"/>
                <a:cs typeface="Times New Roman"/>
              </a:rPr>
              <a:t>assert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hypnosis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altered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consciousness.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Symptoms of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41300" marR="8890">
              <a:lnSpc>
                <a:spcPts val="1240"/>
              </a:lnSpc>
              <a:spcBef>
                <a:spcPts val="70"/>
              </a:spcBef>
              <a:tabLst>
                <a:tab pos="727710" algn="l"/>
                <a:tab pos="1449070" algn="l"/>
                <a:tab pos="1727835" algn="l"/>
                <a:tab pos="2508250" algn="l"/>
                <a:tab pos="3165475" algn="l"/>
                <a:tab pos="3890010" algn="l"/>
                <a:tab pos="4446905" algn="l"/>
                <a:tab pos="4975225" algn="l"/>
                <a:tab pos="5654040" algn="l"/>
              </a:tabLst>
            </a:pPr>
            <a:r>
              <a:rPr dirty="0" sz="1100" spc="-30">
                <a:latin typeface="Times New Roman"/>
                <a:cs typeface="Times New Roman"/>
              </a:rPr>
              <a:t>1-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	</a:t>
            </a:r>
            <a:r>
              <a:rPr dirty="0" sz="1100" spc="-20">
                <a:latin typeface="Times New Roman"/>
                <a:cs typeface="Times New Roman"/>
              </a:rPr>
              <a:t>symptoms</a:t>
            </a:r>
            <a:r>
              <a:rPr dirty="0" sz="1100" spc="-20">
                <a:latin typeface="Times New Roman"/>
                <a:cs typeface="Times New Roman"/>
              </a:rPr>
              <a:t>	</a:t>
            </a:r>
            <a:r>
              <a:rPr dirty="0" sz="1100" spc="-10">
                <a:latin typeface="Times New Roman"/>
                <a:cs typeface="Times New Roman"/>
              </a:rPr>
              <a:t>o</a:t>
            </a:r>
            <a:r>
              <a:rPr dirty="0" sz="1100" spc="-5">
                <a:latin typeface="Times New Roman"/>
                <a:cs typeface="Times New Roman"/>
              </a:rPr>
              <a:t>f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30">
                <a:latin typeface="Times New Roman"/>
                <a:cs typeface="Times New Roman"/>
              </a:rPr>
              <a:t>dissociative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15">
                <a:latin typeface="Times New Roman"/>
                <a:cs typeface="Times New Roman"/>
              </a:rPr>
              <a:t>ap</a:t>
            </a:r>
            <a:r>
              <a:rPr dirty="0" sz="1100" spc="-10">
                <a:latin typeface="Times New Roman"/>
                <a:cs typeface="Times New Roman"/>
              </a:rPr>
              <a:t>p</a:t>
            </a:r>
            <a:r>
              <a:rPr dirty="0" sz="1100" spc="-50">
                <a:latin typeface="Times New Roman"/>
                <a:cs typeface="Times New Roman"/>
              </a:rPr>
              <a:t>a</a:t>
            </a:r>
            <a:r>
              <a:rPr dirty="0" sz="1100" spc="-20">
                <a:latin typeface="Times New Roman"/>
                <a:cs typeface="Times New Roman"/>
              </a:rPr>
              <a:t>r</a:t>
            </a:r>
            <a:r>
              <a:rPr dirty="0" sz="1100" spc="-20">
                <a:latin typeface="Times New Roman"/>
                <a:cs typeface="Times New Roman"/>
              </a:rPr>
              <a:t>e</a:t>
            </a:r>
            <a:r>
              <a:rPr dirty="0" sz="1100" spc="-35">
                <a:latin typeface="Times New Roman"/>
                <a:cs typeface="Times New Roman"/>
              </a:rPr>
              <a:t>ntl</a:t>
            </a:r>
            <a:r>
              <a:rPr dirty="0" sz="1100" spc="-40">
                <a:latin typeface="Times New Roman"/>
                <a:cs typeface="Times New Roman"/>
              </a:rPr>
              <a:t>y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35">
                <a:latin typeface="Times New Roman"/>
                <a:cs typeface="Times New Roman"/>
              </a:rPr>
              <a:t>involv</a:t>
            </a:r>
            <a:r>
              <a:rPr dirty="0" sz="1100" spc="-30">
                <a:latin typeface="Times New Roman"/>
                <a:cs typeface="Times New Roman"/>
              </a:rPr>
              <a:t>e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20">
                <a:latin typeface="Times New Roman"/>
                <a:cs typeface="Times New Roman"/>
              </a:rPr>
              <a:t>me</a:t>
            </a:r>
            <a:r>
              <a:rPr dirty="0" sz="1100" spc="-10">
                <a:latin typeface="Times New Roman"/>
                <a:cs typeface="Times New Roman"/>
              </a:rPr>
              <a:t>n</a:t>
            </a:r>
            <a:r>
              <a:rPr dirty="0" sz="1100" spc="-30">
                <a:latin typeface="Times New Roman"/>
                <a:cs typeface="Times New Roman"/>
              </a:rPr>
              <a:t>tal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Times New Roman"/>
                <a:cs typeface="Times New Roman"/>
              </a:rPr>
              <a:t>p</a:t>
            </a:r>
            <a:r>
              <a:rPr dirty="0" sz="1100" spc="5">
                <a:latin typeface="Times New Roman"/>
                <a:cs typeface="Times New Roman"/>
              </a:rPr>
              <a:t>r</a:t>
            </a:r>
            <a:r>
              <a:rPr dirty="0" sz="1100" spc="-20">
                <a:latin typeface="Times New Roman"/>
                <a:cs typeface="Times New Roman"/>
              </a:rPr>
              <a:t>o</a:t>
            </a:r>
            <a:r>
              <a:rPr dirty="0" sz="1100" spc="-10">
                <a:latin typeface="Times New Roman"/>
                <a:cs typeface="Times New Roman"/>
              </a:rPr>
              <a:t>c</a:t>
            </a:r>
            <a:r>
              <a:rPr dirty="0" sz="1100" spc="-30">
                <a:latin typeface="Times New Roman"/>
                <a:cs typeface="Times New Roman"/>
              </a:rPr>
              <a:t>esses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15">
                <a:latin typeface="Times New Roman"/>
                <a:cs typeface="Times New Roman"/>
              </a:rPr>
              <a:t>th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t  </a:t>
            </a:r>
            <a:r>
              <a:rPr dirty="0" sz="1100" spc="-20">
                <a:latin typeface="Times New Roman"/>
                <a:cs typeface="Times New Roman"/>
              </a:rPr>
              <a:t>occur outside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conscious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awareness.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2" y="425449"/>
            <a:ext cx="5881370" cy="8661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241300" marR="7620">
              <a:lnSpc>
                <a:spcPct val="93900"/>
              </a:lnSpc>
              <a:buSzPct val="90909"/>
              <a:buAutoNum type="arabicPlain" startAt="2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Extreme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split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researchers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clinicians argue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40">
                <a:latin typeface="Times New Roman"/>
                <a:cs typeface="Times New Roman"/>
              </a:rPr>
              <a:t>DID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25">
                <a:latin typeface="Times New Roman"/>
                <a:cs typeface="Times New Roman"/>
              </a:rPr>
              <a:t>trauma,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child’s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sexual  </a:t>
            </a:r>
            <a:r>
              <a:rPr dirty="0" sz="1100" spc="-30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  <a:p>
            <a:pPr marL="241300" marR="8890" indent="-635">
              <a:lnSpc>
                <a:spcPts val="1240"/>
              </a:lnSpc>
              <a:spcBef>
                <a:spcPts val="2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35">
                <a:latin typeface="Times New Roman"/>
                <a:cs typeface="Times New Roman"/>
              </a:rPr>
              <a:t>issue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20">
                <a:latin typeface="Times New Roman"/>
                <a:cs typeface="Times New Roman"/>
              </a:rPr>
              <a:t>controversial </a:t>
            </a:r>
            <a:r>
              <a:rPr dirty="0" sz="1100" spc="-10">
                <a:latin typeface="Times New Roman"/>
                <a:cs typeface="Times New Roman"/>
              </a:rPr>
              <a:t>topic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recovered </a:t>
            </a:r>
            <a:r>
              <a:rPr dirty="0" sz="1100" b="1">
                <a:latin typeface="Times New Roman"/>
                <a:cs typeface="Times New Roman"/>
              </a:rPr>
              <a:t>memories, </a:t>
            </a:r>
            <a:r>
              <a:rPr dirty="0" sz="1100" spc="-25">
                <a:latin typeface="Times New Roman"/>
                <a:cs typeface="Times New Roman"/>
              </a:rPr>
              <a:t>dramatic recollections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long-ago  </a:t>
            </a:r>
            <a:r>
              <a:rPr dirty="0" sz="1100" spc="-20">
                <a:latin typeface="Times New Roman"/>
                <a:cs typeface="Times New Roman"/>
              </a:rPr>
              <a:t>traumatic </a:t>
            </a:r>
            <a:r>
              <a:rPr dirty="0" sz="1100" spc="-25">
                <a:latin typeface="Times New Roman"/>
                <a:cs typeface="Times New Roman"/>
              </a:rPr>
              <a:t>experiences supposedly blocked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15">
                <a:latin typeface="Times New Roman"/>
                <a:cs typeface="Times New Roman"/>
              </a:rPr>
              <a:t>mind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dissociation.</a:t>
            </a:r>
            <a:endParaRPr sz="1100">
              <a:latin typeface="Times New Roman"/>
              <a:cs typeface="Times New Roman"/>
            </a:endParaRPr>
          </a:p>
          <a:p>
            <a:pPr marL="343535" indent="-102870">
              <a:lnSpc>
                <a:spcPts val="1165"/>
              </a:lnSpc>
              <a:buSzPct val="90909"/>
              <a:buAutoNum type="arabicPlain" startAt="3"/>
              <a:tabLst>
                <a:tab pos="344170" algn="l"/>
              </a:tabLst>
            </a:pPr>
            <a:r>
              <a:rPr dirty="0" sz="1100" spc="-95" i="1">
                <a:latin typeface="Times New Roman"/>
                <a:cs typeface="Times New Roman"/>
              </a:rPr>
              <a:t>Depersonalization</a:t>
            </a:r>
            <a:r>
              <a:rPr dirty="0" sz="1100" spc="25" i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form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dissociation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wherein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detached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themselves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40"/>
              </a:lnSpc>
            </a:pP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241300" marR="8890">
              <a:lnSpc>
                <a:spcPts val="1240"/>
              </a:lnSpc>
              <a:spcBef>
                <a:spcPts val="65"/>
              </a:spcBef>
              <a:buSzPct val="90909"/>
              <a:buFont typeface="Times New Roman"/>
              <a:buAutoNum type="arabicPlain" startAt="4"/>
              <a:tabLst>
                <a:tab pos="351155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Amnesia</a:t>
            </a:r>
            <a:r>
              <a:rPr dirty="0" sz="1100" spc="-10">
                <a:latin typeface="Times New Roman"/>
                <a:cs typeface="Times New Roman"/>
              </a:rPr>
              <a:t>—the </a:t>
            </a:r>
            <a:r>
              <a:rPr dirty="0" sz="1100" spc="-30">
                <a:latin typeface="Times New Roman"/>
                <a:cs typeface="Times New Roman"/>
              </a:rPr>
              <a:t>partial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350520" indent="-109855">
              <a:lnSpc>
                <a:spcPts val="1165"/>
              </a:lnSpc>
              <a:buSzPct val="90909"/>
              <a:buAutoNum type="arabicPlain" startAt="4"/>
              <a:tabLst>
                <a:tab pos="351155" algn="l"/>
              </a:tabLst>
            </a:pPr>
            <a:r>
              <a:rPr dirty="0" sz="1100" spc="-35">
                <a:latin typeface="Times New Roman"/>
                <a:cs typeface="Times New Roman"/>
              </a:rPr>
              <a:t>Brain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amnesia.</a:t>
            </a:r>
            <a:endParaRPr sz="1100">
              <a:latin typeface="Times New Roman"/>
              <a:cs typeface="Times New Roman"/>
            </a:endParaRPr>
          </a:p>
          <a:p>
            <a:pPr marL="241300" marR="6985">
              <a:lnSpc>
                <a:spcPts val="1240"/>
              </a:lnSpc>
              <a:spcBef>
                <a:spcPts val="70"/>
              </a:spcBef>
              <a:buSzPct val="90909"/>
              <a:buAutoNum type="arabicPlain" startAt="4"/>
              <a:tabLst>
                <a:tab pos="351155" algn="l"/>
              </a:tabLst>
            </a:pPr>
            <a:r>
              <a:rPr dirty="0" sz="1100" spc="-25">
                <a:latin typeface="Times New Roman"/>
                <a:cs typeface="Times New Roman"/>
              </a:rPr>
              <a:t>But </a:t>
            </a:r>
            <a:r>
              <a:rPr dirty="0" sz="1100" spc="10" b="1">
                <a:latin typeface="Times New Roman"/>
                <a:cs typeface="Times New Roman"/>
              </a:rPr>
              <a:t>Psychogenic </a:t>
            </a:r>
            <a:r>
              <a:rPr dirty="0" sz="1100" spc="-10" b="1">
                <a:latin typeface="Times New Roman"/>
                <a:cs typeface="Times New Roman"/>
              </a:rPr>
              <a:t>Amnesia </a:t>
            </a:r>
            <a:r>
              <a:rPr dirty="0" sz="1100" spc="-40">
                <a:latin typeface="Times New Roman"/>
                <a:cs typeface="Times New Roman"/>
              </a:rPr>
              <a:t>(psychologically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35">
                <a:latin typeface="Times New Roman"/>
                <a:cs typeface="Times New Roman"/>
              </a:rPr>
              <a:t>amnesia)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traumatic stress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distress.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Psychogenic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occur </a:t>
            </a:r>
            <a:r>
              <a:rPr dirty="0" sz="1100" spc="-30">
                <a:latin typeface="Times New Roman"/>
                <a:cs typeface="Times New Roman"/>
              </a:rPr>
              <a:t>alone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conjunction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dissociative experiences.</a:t>
            </a:r>
            <a:endParaRPr sz="1100">
              <a:latin typeface="Times New Roman"/>
              <a:cs typeface="Times New Roman"/>
            </a:endParaRPr>
          </a:p>
          <a:p>
            <a:pPr marL="241300" marR="698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7-It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5">
                <a:latin typeface="Times New Roman"/>
                <a:cs typeface="Times New Roman"/>
              </a:rPr>
              <a:t>accepted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psychogenic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precipitated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trauma, </a:t>
            </a:r>
            <a:r>
              <a:rPr dirty="0" sz="1100" spc="-5">
                <a:latin typeface="Times New Roman"/>
                <a:cs typeface="Times New Roman"/>
              </a:rPr>
              <a:t>thus  </a:t>
            </a:r>
            <a:r>
              <a:rPr dirty="0" sz="1100" spc="-25">
                <a:latin typeface="Times New Roman"/>
                <a:cs typeface="Times New Roman"/>
              </a:rPr>
              <a:t>providing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link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traumatic stress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Much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controversial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role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might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play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dissociative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(DID).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15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469900" marR="8890">
              <a:lnSpc>
                <a:spcPts val="1240"/>
              </a:lnSpc>
              <a:spcBef>
                <a:spcPts val="70"/>
              </a:spcBef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centuries,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alternative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hysteria.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descriptive </a:t>
            </a:r>
            <a:r>
              <a:rPr dirty="0" sz="1100" spc="-10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DSM-III </a:t>
            </a:r>
            <a:r>
              <a:rPr dirty="0" sz="1100" spc="-40">
                <a:latin typeface="Times New Roman"/>
                <a:cs typeface="Times New Roman"/>
              </a:rPr>
              <a:t>(1980) </a:t>
            </a:r>
            <a:r>
              <a:rPr dirty="0" sz="1100" spc="-30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separation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5">
                <a:latin typeface="Times New Roman"/>
                <a:cs typeface="Times New Roman"/>
              </a:rPr>
              <a:t>discrete </a:t>
            </a:r>
            <a:r>
              <a:rPr dirty="0" sz="1100" spc="-30">
                <a:latin typeface="Times New Roman"/>
                <a:cs typeface="Times New Roman"/>
              </a:rPr>
              <a:t>diagnostic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 algn="just" marL="469265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distinction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preserved in DSM-IV-TR </a:t>
            </a:r>
            <a:r>
              <a:rPr dirty="0" sz="1100" spc="-40">
                <a:latin typeface="Times New Roman"/>
                <a:cs typeface="Times New Roman"/>
              </a:rPr>
              <a:t>(2000),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two disorders  </a:t>
            </a:r>
            <a:r>
              <a:rPr dirty="0" sz="1100" spc="-20">
                <a:latin typeface="Times New Roman"/>
                <a:cs typeface="Times New Roman"/>
              </a:rPr>
              <a:t>differ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greatly.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ct val="938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discussed in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lecture are </a:t>
            </a:r>
            <a:r>
              <a:rPr dirty="0" sz="1100" spc="-35">
                <a:latin typeface="Times New Roman"/>
                <a:cs typeface="Times New Roman"/>
              </a:rPr>
              <a:t>dissociative amnesia, dissociative  </a:t>
            </a:r>
            <a:r>
              <a:rPr dirty="0" sz="1100" spc="-30">
                <a:latin typeface="Times New Roman"/>
                <a:cs typeface="Times New Roman"/>
              </a:rPr>
              <a:t>fugue, dissociative </a:t>
            </a:r>
            <a:r>
              <a:rPr dirty="0" sz="1100" spc="-25">
                <a:latin typeface="Times New Roman"/>
                <a:cs typeface="Times New Roman"/>
              </a:rPr>
              <a:t>identity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-20">
                <a:latin typeface="Times New Roman"/>
                <a:cs typeface="Times New Roman"/>
              </a:rPr>
              <a:t>depersonalized disorder. Although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disorders 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identity, dissociative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15">
                <a:latin typeface="Times New Roman"/>
                <a:cs typeface="Times New Roman"/>
              </a:rPr>
              <a:t>without 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identity.</a:t>
            </a:r>
            <a:endParaRPr sz="1100">
              <a:latin typeface="Times New Roman"/>
              <a:cs typeface="Times New Roman"/>
            </a:endParaRPr>
          </a:p>
          <a:p>
            <a:pPr algn="just" marL="469265" marR="952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135" i="1">
                <a:latin typeface="Times New Roman"/>
                <a:cs typeface="Times New Roman"/>
              </a:rPr>
              <a:t>psychogenic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names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disorders-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psychogenic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psychogenic </a:t>
            </a:r>
            <a:r>
              <a:rPr dirty="0" sz="1100" spc="-25">
                <a:latin typeface="Times New Roman"/>
                <a:cs typeface="Times New Roman"/>
              </a:rPr>
              <a:t>fugue -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fugue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0">
                <a:latin typeface="Times New Roman"/>
                <a:cs typeface="Times New Roman"/>
              </a:rPr>
              <a:t>physically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caused.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0665">
              <a:lnSpc>
                <a:spcPct val="100000"/>
              </a:lnSpc>
            </a:pP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Amnesia</a:t>
            </a:r>
            <a:endParaRPr sz="1100">
              <a:latin typeface="Times New Roman"/>
              <a:cs typeface="Times New Roman"/>
            </a:endParaRPr>
          </a:p>
          <a:p>
            <a:pPr algn="just" marL="469265" marR="8255" indent="-228600">
              <a:lnSpc>
                <a:spcPct val="93900"/>
              </a:lnSpc>
              <a:spcBef>
                <a:spcPts val="15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us, </a:t>
            </a:r>
            <a:r>
              <a:rPr dirty="0" sz="1100" spc="-5">
                <a:latin typeface="Times New Roman"/>
                <a:cs typeface="Times New Roman"/>
              </a:rPr>
              <a:t>throughout our </a:t>
            </a:r>
            <a:r>
              <a:rPr dirty="0" sz="1100" spc="-40">
                <a:latin typeface="Times New Roman"/>
                <a:cs typeface="Times New Roman"/>
              </a:rPr>
              <a:t>lives,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forgotten </a:t>
            </a:r>
            <a:r>
              <a:rPr dirty="0" sz="1100" spc="-25">
                <a:latin typeface="Times New Roman"/>
                <a:cs typeface="Times New Roman"/>
              </a:rPr>
              <a:t>certain things-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name,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friend’s </a:t>
            </a:r>
            <a:r>
              <a:rPr dirty="0" sz="1100" spc="-30">
                <a:latin typeface="Times New Roman"/>
                <a:cs typeface="Times New Roman"/>
              </a:rPr>
              <a:t>birthday,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stop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store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15">
                <a:latin typeface="Times New Roman"/>
                <a:cs typeface="Times New Roman"/>
              </a:rPr>
              <a:t>home. </a:t>
            </a:r>
            <a:r>
              <a:rPr dirty="0" sz="1100" spc="-25">
                <a:latin typeface="Times New Roman"/>
                <a:cs typeface="Times New Roman"/>
              </a:rPr>
              <a:t>Forgetfulness, however,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0">
                <a:latin typeface="Times New Roman"/>
                <a:cs typeface="Times New Roman"/>
              </a:rPr>
              <a:t>loss.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with memory loss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too  </a:t>
            </a:r>
            <a:r>
              <a:rPr dirty="0" sz="1100" spc="-30">
                <a:latin typeface="Times New Roman"/>
                <a:cs typeface="Times New Roman"/>
              </a:rPr>
              <a:t>extensive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forgetfulness.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actual damage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brain, </a:t>
            </a:r>
            <a:r>
              <a:rPr dirty="0" sz="1100" spc="-5">
                <a:latin typeface="Times New Roman"/>
                <a:cs typeface="Times New Roman"/>
              </a:rPr>
              <a:t>from  </a:t>
            </a:r>
            <a:r>
              <a:rPr dirty="0" sz="1100" spc="-35">
                <a:latin typeface="Times New Roman"/>
                <a:cs typeface="Times New Roman"/>
              </a:rPr>
              <a:t>injury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disease,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isn’t </a:t>
            </a:r>
            <a:r>
              <a:rPr dirty="0" sz="1100" spc="-35">
                <a:latin typeface="Times New Roman"/>
                <a:cs typeface="Times New Roman"/>
              </a:rPr>
              <a:t>recalled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lost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forever.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But in </a:t>
            </a:r>
            <a:r>
              <a:rPr dirty="0" sz="1100" spc="-35">
                <a:latin typeface="Times New Roman"/>
                <a:cs typeface="Times New Roman"/>
              </a:rPr>
              <a:t>dissociative (psychogenic) amnesia,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35">
                <a:latin typeface="Times New Roman"/>
                <a:cs typeface="Times New Roman"/>
              </a:rPr>
              <a:t>damaged,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15">
                <a:latin typeface="Times New Roman"/>
                <a:cs typeface="Times New Roman"/>
              </a:rPr>
              <a:t>there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selective psychologically </a:t>
            </a:r>
            <a:r>
              <a:rPr dirty="0" sz="1100" spc="-20">
                <a:latin typeface="Times New Roman"/>
                <a:cs typeface="Times New Roman"/>
              </a:rPr>
              <a:t>motivated </a:t>
            </a:r>
            <a:r>
              <a:rPr dirty="0" sz="1100" spc="-25">
                <a:latin typeface="Times New Roman"/>
                <a:cs typeface="Times New Roman"/>
              </a:rPr>
              <a:t>forgetting. </a:t>
            </a:r>
            <a:r>
              <a:rPr dirty="0" sz="1100">
                <a:latin typeface="Times New Roman"/>
                <a:cs typeface="Times New Roman"/>
              </a:rPr>
              <a:t>Often, </a:t>
            </a:r>
            <a:r>
              <a:rPr dirty="0" sz="1100" spc="-25">
                <a:latin typeface="Times New Roman"/>
                <a:cs typeface="Times New Roman"/>
              </a:rPr>
              <a:t>what 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forgotten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>
                <a:latin typeface="Times New Roman"/>
                <a:cs typeface="Times New Roman"/>
              </a:rPr>
              <a:t>for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retrieved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memory.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main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amnesia: </a:t>
            </a:r>
            <a:r>
              <a:rPr dirty="0" sz="1100" spc="-35">
                <a:latin typeface="Times New Roman"/>
                <a:cs typeface="Times New Roman"/>
              </a:rPr>
              <a:t>selective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generalized.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selective </a:t>
            </a:r>
            <a:r>
              <a:rPr dirty="0" sz="1100" b="1">
                <a:latin typeface="Times New Roman"/>
                <a:cs typeface="Times New Roman"/>
              </a:rPr>
              <a:t>dissociative  </a:t>
            </a:r>
            <a:r>
              <a:rPr dirty="0" sz="1100" spc="-5" b="1">
                <a:latin typeface="Times New Roman"/>
                <a:cs typeface="Times New Roman"/>
              </a:rPr>
              <a:t>amnesia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forgets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happened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469265" marR="825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selective dissociative amnesia,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generalized 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forgets </a:t>
            </a:r>
            <a:r>
              <a:rPr dirty="0" sz="1100" spc="-40">
                <a:latin typeface="Times New Roman"/>
                <a:cs typeface="Times New Roman"/>
              </a:rPr>
              <a:t>one’s </a:t>
            </a:r>
            <a:r>
              <a:rPr dirty="0" sz="1100" spc="-20">
                <a:latin typeface="Times New Roman"/>
                <a:cs typeface="Times New Roman"/>
              </a:rPr>
              <a:t>entire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history.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eat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breakfast </a:t>
            </a:r>
            <a:r>
              <a:rPr dirty="0" sz="1100" spc="-35">
                <a:latin typeface="Times New Roman"/>
                <a:cs typeface="Times New Roman"/>
              </a:rPr>
              <a:t>today?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birthday?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tax </a:t>
            </a:r>
            <a:r>
              <a:rPr dirty="0" sz="1100" spc="-10">
                <a:latin typeface="Times New Roman"/>
                <a:cs typeface="Times New Roman"/>
              </a:rPr>
              <a:t>our 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50">
                <a:latin typeface="Times New Roman"/>
                <a:cs typeface="Times New Roman"/>
              </a:rPr>
              <a:t>easy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read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textbook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struggle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35">
                <a:latin typeface="Times New Roman"/>
                <a:cs typeface="Times New Roman"/>
              </a:rPr>
              <a:t>exam  </a:t>
            </a:r>
            <a:r>
              <a:rPr dirty="0" sz="1100" spc="-20">
                <a:latin typeface="Times New Roman"/>
                <a:cs typeface="Times New Roman"/>
              </a:rPr>
              <a:t>questions,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might complain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just </a:t>
            </a:r>
            <a:r>
              <a:rPr dirty="0" sz="1100" spc="-30">
                <a:latin typeface="Times New Roman"/>
                <a:cs typeface="Times New Roman"/>
              </a:rPr>
              <a:t>“can’t </a:t>
            </a:r>
            <a:r>
              <a:rPr dirty="0" sz="1100" spc="-20">
                <a:latin typeface="Times New Roman"/>
                <a:cs typeface="Times New Roman"/>
              </a:rPr>
              <a:t>remember.”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Why?</a:t>
            </a:r>
            <a:endParaRPr sz="1100">
              <a:latin typeface="Times New Roman"/>
              <a:cs typeface="Times New Roman"/>
            </a:endParaRPr>
          </a:p>
          <a:p>
            <a:pPr algn="just" marL="241300" marR="8890">
              <a:lnSpc>
                <a:spcPts val="1240"/>
              </a:lnSpc>
              <a:spcBef>
                <a:spcPts val="25"/>
              </a:spcBef>
              <a:buFont typeface="Times New Roman"/>
              <a:buAutoNum type="arabicPlain"/>
              <a:tabLst>
                <a:tab pos="390525" algn="l"/>
              </a:tabLst>
            </a:pPr>
            <a:r>
              <a:rPr dirty="0" sz="1100" spc="-20">
                <a:latin typeface="Times New Roman"/>
                <a:cs typeface="Times New Roman"/>
              </a:rPr>
              <a:t>Forgetting </a:t>
            </a:r>
            <a:r>
              <a:rPr dirty="0" sz="1100" spc="-15">
                <a:latin typeface="Times New Roman"/>
                <a:cs typeface="Times New Roman"/>
              </a:rPr>
              <a:t>happens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routine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life,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explanations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forget.  </a:t>
            </a:r>
            <a:r>
              <a:rPr dirty="0" sz="1100" spc="-120" i="1">
                <a:latin typeface="Times New Roman"/>
                <a:cs typeface="Times New Roman"/>
              </a:rPr>
              <a:t>Decay </a:t>
            </a:r>
            <a:r>
              <a:rPr dirty="0" sz="1100" spc="-114" i="1">
                <a:latin typeface="Times New Roman"/>
                <a:cs typeface="Times New Roman"/>
              </a:rPr>
              <a:t>theory </a:t>
            </a:r>
            <a:r>
              <a:rPr dirty="0" sz="1100" spc="-25">
                <a:latin typeface="Times New Roman"/>
                <a:cs typeface="Times New Roman"/>
              </a:rPr>
              <a:t>maintains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disuse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passage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time;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information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rehearsed </a:t>
            </a:r>
            <a:r>
              <a:rPr dirty="0" sz="1100" spc="-25">
                <a:latin typeface="Times New Roman"/>
                <a:cs typeface="Times New Roman"/>
              </a:rPr>
              <a:t>it fades </a:t>
            </a:r>
            <a:r>
              <a:rPr dirty="0" sz="1100" spc="-20">
                <a:latin typeface="Times New Roman"/>
                <a:cs typeface="Times New Roman"/>
              </a:rPr>
              <a:t>over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403225" indent="-162560">
              <a:lnSpc>
                <a:spcPts val="1165"/>
              </a:lnSpc>
              <a:buFont typeface="Times New Roman"/>
              <a:buAutoNum type="arabicPlain"/>
              <a:tabLst>
                <a:tab pos="403860" algn="l"/>
              </a:tabLst>
            </a:pPr>
            <a:r>
              <a:rPr dirty="0" sz="1100" spc="-114" i="1">
                <a:latin typeface="Times New Roman"/>
                <a:cs typeface="Times New Roman"/>
              </a:rPr>
              <a:t>Interference </a:t>
            </a:r>
            <a:r>
              <a:rPr dirty="0" sz="1100" spc="-120" i="1">
                <a:latin typeface="Times New Roman"/>
                <a:cs typeface="Times New Roman"/>
              </a:rPr>
              <a:t>theory </a:t>
            </a:r>
            <a:r>
              <a:rPr dirty="0" sz="1100" spc="-35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memory 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40">
                <a:latin typeface="Times New Roman"/>
                <a:cs typeface="Times New Roman"/>
              </a:rPr>
              <a:t>capacity;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capacity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reached;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algn="just"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susceptible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confusion 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forgetting.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8610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241300" marR="5080">
              <a:lnSpc>
                <a:spcPct val="93900"/>
              </a:lnSpc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35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forgetting occurs when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failure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35" i="1">
                <a:latin typeface="Times New Roman"/>
                <a:cs typeface="Times New Roman"/>
              </a:rPr>
              <a:t>process </a:t>
            </a:r>
            <a:r>
              <a:rPr dirty="0" sz="1100" spc="-114" i="1">
                <a:latin typeface="Times New Roman"/>
                <a:cs typeface="Times New Roman"/>
              </a:rPr>
              <a:t>of </a:t>
            </a:r>
            <a:r>
              <a:rPr dirty="0" sz="1100" spc="-110" i="1">
                <a:latin typeface="Times New Roman"/>
                <a:cs typeface="Times New Roman"/>
              </a:rPr>
              <a:t>retrieving  </a:t>
            </a:r>
            <a:r>
              <a:rPr dirty="0" sz="1100" spc="-90" i="1">
                <a:latin typeface="Times New Roman"/>
                <a:cs typeface="Times New Roman"/>
              </a:rPr>
              <a:t>information.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there, </a:t>
            </a:r>
            <a:r>
              <a:rPr dirty="0" sz="1100" spc="-10">
                <a:latin typeface="Times New Roman"/>
                <a:cs typeface="Times New Roman"/>
              </a:rPr>
              <a:t>stored </a:t>
            </a:r>
            <a:r>
              <a:rPr dirty="0" sz="1100" spc="-60">
                <a:latin typeface="Times New Roman"/>
                <a:cs typeface="Times New Roman"/>
              </a:rPr>
              <a:t>away,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appears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forgotten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35">
                <a:latin typeface="Times New Roman"/>
                <a:cs typeface="Times New Roman"/>
              </a:rPr>
              <a:t>you 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25">
                <a:latin typeface="Times New Roman"/>
                <a:cs typeface="Times New Roman"/>
              </a:rPr>
              <a:t>retrieve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-100" i="1">
                <a:latin typeface="Times New Roman"/>
                <a:cs typeface="Times New Roman"/>
              </a:rPr>
              <a:t>Repression, </a:t>
            </a:r>
            <a:r>
              <a:rPr dirty="0" sz="1100" spc="-10">
                <a:latin typeface="Times New Roman"/>
                <a:cs typeface="Times New Roman"/>
              </a:rPr>
              <a:t>then,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motivated </a:t>
            </a:r>
            <a:r>
              <a:rPr dirty="0" sz="1100" spc="-25">
                <a:latin typeface="Times New Roman"/>
                <a:cs typeface="Times New Roman"/>
              </a:rPr>
              <a:t>forgetting,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burying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unwanted </a:t>
            </a:r>
            <a:r>
              <a:rPr dirty="0" sz="1100" spc="-25">
                <a:latin typeface="Times New Roman"/>
                <a:cs typeface="Times New Roman"/>
              </a:rPr>
              <a:t>memories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unconscious  </a:t>
            </a:r>
            <a:r>
              <a:rPr dirty="0" sz="1100" spc="-25">
                <a:latin typeface="Times New Roman"/>
                <a:cs typeface="Times New Roman"/>
              </a:rPr>
              <a:t>where they </a:t>
            </a:r>
            <a:r>
              <a:rPr dirty="0" sz="1100" spc="-40">
                <a:latin typeface="Times New Roman"/>
                <a:cs typeface="Times New Roman"/>
              </a:rPr>
              <a:t>stay </a:t>
            </a:r>
            <a:r>
              <a:rPr dirty="0" sz="1100" spc="-55">
                <a:latin typeface="Times New Roman"/>
                <a:cs typeface="Times New Roman"/>
              </a:rPr>
              <a:t>largely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unreachable.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13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-10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fugue</a:t>
            </a:r>
            <a:endParaRPr sz="1100">
              <a:latin typeface="Times New Roman"/>
              <a:cs typeface="Times New Roman"/>
            </a:endParaRPr>
          </a:p>
          <a:p>
            <a:pPr algn="just" marL="2413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retreat; 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fugue,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individual suddenly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unexpectedly  </a:t>
            </a:r>
            <a:r>
              <a:rPr dirty="0" sz="1100" spc="-20">
                <a:latin typeface="Times New Roman"/>
                <a:cs typeface="Times New Roman"/>
              </a:rPr>
              <a:t>departs. Two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diagnosing </a:t>
            </a:r>
            <a:r>
              <a:rPr dirty="0" sz="1100" b="1">
                <a:latin typeface="Times New Roman"/>
                <a:cs typeface="Times New Roman"/>
              </a:rPr>
              <a:t>dissociative </a:t>
            </a:r>
            <a:r>
              <a:rPr dirty="0" sz="1100" spc="10" b="1">
                <a:latin typeface="Times New Roman"/>
                <a:cs typeface="Times New Roman"/>
              </a:rPr>
              <a:t>(psychogenic) </a:t>
            </a:r>
            <a:r>
              <a:rPr dirty="0" sz="1100" spc="5" b="1">
                <a:latin typeface="Times New Roman"/>
                <a:cs typeface="Times New Roman"/>
              </a:rPr>
              <a:t>fugue </a:t>
            </a:r>
            <a:r>
              <a:rPr dirty="0" sz="1100" spc="-30">
                <a:latin typeface="Times New Roman"/>
                <a:cs typeface="Times New Roman"/>
              </a:rPr>
              <a:t>are listed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DSM-  </a:t>
            </a:r>
            <a:r>
              <a:rPr dirty="0" sz="1100" spc="-35">
                <a:latin typeface="Times New Roman"/>
                <a:cs typeface="Times New Roman"/>
              </a:rPr>
              <a:t>IV: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20">
                <a:latin typeface="Times New Roman"/>
                <a:cs typeface="Times New Roman"/>
              </a:rPr>
              <a:t>unexpected </a:t>
            </a:r>
            <a:r>
              <a:rPr dirty="0" sz="1100" spc="-25">
                <a:latin typeface="Times New Roman"/>
                <a:cs typeface="Times New Roman"/>
              </a:rPr>
              <a:t>travel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work 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recall one’s </a:t>
            </a:r>
            <a:r>
              <a:rPr dirty="0" sz="1100" spc="-20">
                <a:latin typeface="Times New Roman"/>
                <a:cs typeface="Times New Roman"/>
              </a:rPr>
              <a:t>past, and  </a:t>
            </a:r>
            <a:r>
              <a:rPr dirty="0" sz="1100" spc="-15">
                <a:latin typeface="Times New Roman"/>
                <a:cs typeface="Times New Roman"/>
              </a:rPr>
              <a:t>confusion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identity. </a:t>
            </a:r>
            <a:r>
              <a:rPr dirty="0" sz="1100" spc="-35">
                <a:latin typeface="Times New Roman"/>
                <a:cs typeface="Times New Roman"/>
              </a:rPr>
              <a:t>Marked </a:t>
            </a:r>
            <a:r>
              <a:rPr dirty="0" sz="1100" spc="-15">
                <a:latin typeface="Times New Roman"/>
                <a:cs typeface="Times New Roman"/>
              </a:rPr>
              <a:t>confusion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identity </a:t>
            </a:r>
            <a:r>
              <a:rPr dirty="0" sz="1100" spc="-20">
                <a:latin typeface="Times New Roman"/>
                <a:cs typeface="Times New Roman"/>
              </a:rPr>
              <a:t>interferes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routine 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35">
                <a:latin typeface="Times New Roman"/>
                <a:cs typeface="Times New Roman"/>
              </a:rPr>
              <a:t>activities, </a:t>
            </a:r>
            <a:r>
              <a:rPr dirty="0" sz="1100" spc="-20">
                <a:latin typeface="Times New Roman"/>
                <a:cs typeface="Times New Roman"/>
              </a:rPr>
              <a:t>so,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effort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adjust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others,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assumes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30">
                <a:latin typeface="Times New Roman"/>
                <a:cs typeface="Times New Roman"/>
              </a:rPr>
              <a:t>identity. </a:t>
            </a:r>
            <a:r>
              <a:rPr dirty="0" sz="1100" spc="-15">
                <a:latin typeface="Times New Roman"/>
                <a:cs typeface="Times New Roman"/>
              </a:rPr>
              <a:t>Despite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assumed </a:t>
            </a:r>
            <a:r>
              <a:rPr dirty="0" sz="1100" spc="-30">
                <a:latin typeface="Times New Roman"/>
                <a:cs typeface="Times New Roman"/>
              </a:rPr>
              <a:t>identity,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“old </a:t>
            </a:r>
            <a:r>
              <a:rPr dirty="0" sz="1100" spc="-30">
                <a:latin typeface="Times New Roman"/>
                <a:cs typeface="Times New Roman"/>
              </a:rPr>
              <a:t>self” are recognizable. </a:t>
            </a:r>
            <a:r>
              <a:rPr dirty="0" sz="1100" spc="-5">
                <a:latin typeface="Times New Roman"/>
                <a:cs typeface="Times New Roman"/>
              </a:rPr>
              <a:t>Often, </a:t>
            </a:r>
            <a:r>
              <a:rPr dirty="0" sz="1100" spc="-25">
                <a:latin typeface="Times New Roman"/>
                <a:cs typeface="Times New Roman"/>
              </a:rPr>
              <a:t>complicated  behaviors are carried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fugue.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victim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drive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30">
                <a:latin typeface="Times New Roman"/>
                <a:cs typeface="Times New Roman"/>
              </a:rPr>
              <a:t>distance,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live,  </a:t>
            </a:r>
            <a:r>
              <a:rPr dirty="0" sz="1100" spc="-15">
                <a:latin typeface="Times New Roman"/>
                <a:cs typeface="Times New Roman"/>
              </a:rPr>
              <a:t>obtain </a:t>
            </a:r>
            <a:r>
              <a:rPr dirty="0" sz="1100" spc="-25">
                <a:latin typeface="Times New Roman"/>
                <a:cs typeface="Times New Roman"/>
              </a:rPr>
              <a:t>employment,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1300">
              <a:lnSpc>
                <a:spcPts val="1335"/>
              </a:lnSpc>
            </a:pPr>
            <a:r>
              <a:rPr dirty="0" sz="1150" spc="-25" b="1" i="1">
                <a:latin typeface="Times New Roman"/>
                <a:cs typeface="Times New Roman"/>
              </a:rPr>
              <a:t>Who </a:t>
            </a:r>
            <a:r>
              <a:rPr dirty="0" sz="1150" spc="-5" b="1" i="1">
                <a:latin typeface="Times New Roman"/>
                <a:cs typeface="Times New Roman"/>
              </a:rPr>
              <a:t>is </a:t>
            </a:r>
            <a:r>
              <a:rPr dirty="0" sz="1150" spc="-15" b="1" i="1">
                <a:latin typeface="Times New Roman"/>
                <a:cs typeface="Times New Roman"/>
              </a:rPr>
              <a:t>Affected </a:t>
            </a:r>
            <a:r>
              <a:rPr dirty="0" sz="1150" spc="-10" b="1" i="1">
                <a:latin typeface="Times New Roman"/>
                <a:cs typeface="Times New Roman"/>
              </a:rPr>
              <a:t>with </a:t>
            </a:r>
            <a:r>
              <a:rPr dirty="0" sz="1150" spc="-5" b="1" i="1">
                <a:latin typeface="Times New Roman"/>
                <a:cs typeface="Times New Roman"/>
              </a:rPr>
              <a:t>Dissociative </a:t>
            </a:r>
            <a:r>
              <a:rPr dirty="0" sz="1150" spc="-20" b="1" i="1">
                <a:latin typeface="Times New Roman"/>
                <a:cs typeface="Times New Roman"/>
              </a:rPr>
              <a:t>Amnesia and</a:t>
            </a:r>
            <a:r>
              <a:rPr dirty="0" sz="1150" spc="-15" b="1" i="1">
                <a:latin typeface="Times New Roman"/>
                <a:cs typeface="Times New Roman"/>
              </a:rPr>
              <a:t> </a:t>
            </a:r>
            <a:r>
              <a:rPr dirty="0" sz="1150" spc="-45" b="1" i="1">
                <a:latin typeface="Times New Roman"/>
                <a:cs typeface="Times New Roman"/>
              </a:rPr>
              <a:t>Fugue?</a:t>
            </a:r>
            <a:endParaRPr sz="1150">
              <a:latin typeface="Times New Roman"/>
              <a:cs typeface="Times New Roman"/>
            </a:endParaRPr>
          </a:p>
          <a:p>
            <a:pPr algn="just" marL="241300" marR="635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25">
                <a:latin typeface="Times New Roman"/>
                <a:cs typeface="Times New Roman"/>
              </a:rPr>
              <a:t>are rare. </a:t>
            </a:r>
            <a:r>
              <a:rPr dirty="0" sz="1100" spc="-15">
                <a:latin typeface="Times New Roman"/>
                <a:cs typeface="Times New Roman"/>
              </a:rPr>
              <a:t>Reports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30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disorders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appear at 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point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span,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elderly.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most frequent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25">
                <a:latin typeface="Times New Roman"/>
                <a:cs typeface="Times New Roman"/>
              </a:rPr>
              <a:t>adolescent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women,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incidence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40">
                <a:latin typeface="Times New Roman"/>
                <a:cs typeface="Times New Roman"/>
              </a:rPr>
              <a:t>slightly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 algn="just" marL="241300">
              <a:lnSpc>
                <a:spcPts val="1335"/>
              </a:lnSpc>
              <a:spcBef>
                <a:spcPts val="1070"/>
              </a:spcBef>
            </a:pPr>
            <a:r>
              <a:rPr dirty="0" sz="1150" spc="-10" b="1" i="1">
                <a:latin typeface="Times New Roman"/>
                <a:cs typeface="Times New Roman"/>
              </a:rPr>
              <a:t>Treating </a:t>
            </a:r>
            <a:r>
              <a:rPr dirty="0" sz="1150" spc="-5" b="1" i="1">
                <a:latin typeface="Times New Roman"/>
                <a:cs typeface="Times New Roman"/>
              </a:rPr>
              <a:t>Dissociative </a:t>
            </a:r>
            <a:r>
              <a:rPr dirty="0" sz="1150" spc="-20" b="1" i="1">
                <a:latin typeface="Times New Roman"/>
                <a:cs typeface="Times New Roman"/>
              </a:rPr>
              <a:t>Amnesia and </a:t>
            </a:r>
            <a:r>
              <a:rPr dirty="0" sz="1150" spc="-30" b="1" i="1">
                <a:latin typeface="Times New Roman"/>
                <a:cs typeface="Times New Roman"/>
              </a:rPr>
              <a:t>Fugue</a:t>
            </a:r>
            <a:endParaRPr sz="1150">
              <a:latin typeface="Times New Roman"/>
              <a:cs typeface="Times New Roman"/>
            </a:endParaRPr>
          </a:p>
          <a:p>
            <a:pPr algn="just" marL="241300" marR="6985">
              <a:lnSpc>
                <a:spcPct val="93800"/>
              </a:lnSpc>
              <a:spcBef>
                <a:spcPts val="35"/>
              </a:spcBef>
            </a:pPr>
            <a:r>
              <a:rPr dirty="0" sz="1100" spc="2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surprisingly,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in an </a:t>
            </a:r>
            <a:r>
              <a:rPr dirty="0" sz="1100" spc="-30">
                <a:latin typeface="Times New Roman"/>
                <a:cs typeface="Times New Roman"/>
              </a:rPr>
              <a:t>amnesic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20">
                <a:latin typeface="Times New Roman"/>
                <a:cs typeface="Times New Roman"/>
              </a:rPr>
              <a:t>state 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unaware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facts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his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identity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equally </a:t>
            </a:r>
            <a:r>
              <a:rPr dirty="0" sz="1100" spc="-15">
                <a:latin typeface="Times New Roman"/>
                <a:cs typeface="Times New Roman"/>
              </a:rPr>
              <a:t>uninformed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therapy. </a:t>
            </a:r>
            <a:r>
              <a:rPr dirty="0" sz="1100" spc="-45">
                <a:latin typeface="Times New Roman"/>
                <a:cs typeface="Times New Roman"/>
              </a:rPr>
              <a:t>Typically, </a:t>
            </a:r>
            <a:r>
              <a:rPr dirty="0" sz="1100" spc="-30">
                <a:latin typeface="Times New Roman"/>
                <a:cs typeface="Times New Roman"/>
              </a:rPr>
              <a:t>dissociative  amnesic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themselves </a:t>
            </a:r>
            <a:r>
              <a:rPr dirty="0" sz="1100" spc="-10">
                <a:latin typeface="Times New Roman"/>
                <a:cs typeface="Times New Roman"/>
              </a:rPr>
              <a:t>but, </a:t>
            </a:r>
            <a:r>
              <a:rPr dirty="0" sz="1100" spc="-20">
                <a:latin typeface="Times New Roman"/>
                <a:cs typeface="Times New Roman"/>
              </a:rPr>
              <a:t>rather,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therapist  </a:t>
            </a:r>
            <a:r>
              <a:rPr dirty="0" sz="1100" spc="-20">
                <a:latin typeface="Times New Roman"/>
                <a:cs typeface="Times New Roman"/>
              </a:rPr>
              <a:t>after an </a:t>
            </a:r>
            <a:r>
              <a:rPr dirty="0" sz="1100" spc="-25">
                <a:latin typeface="Times New Roman"/>
                <a:cs typeface="Times New Roman"/>
              </a:rPr>
              <a:t>episode has </a:t>
            </a:r>
            <a:r>
              <a:rPr dirty="0" sz="1100" spc="-20">
                <a:latin typeface="Times New Roman"/>
                <a:cs typeface="Times New Roman"/>
              </a:rPr>
              <a:t>occurred.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30">
                <a:latin typeface="Times New Roman"/>
                <a:cs typeface="Times New Roman"/>
              </a:rPr>
              <a:t>itself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addresses </a:t>
            </a:r>
            <a:r>
              <a:rPr dirty="0" sz="1100" spc="-40">
                <a:latin typeface="Times New Roman"/>
                <a:cs typeface="Times New Roman"/>
              </a:rPr>
              <a:t>clients’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10">
                <a:latin typeface="Times New Roman"/>
                <a:cs typeface="Times New Roman"/>
              </a:rPr>
              <a:t>for more </a:t>
            </a: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manage </a:t>
            </a:r>
            <a:r>
              <a:rPr dirty="0" sz="1100" spc="-20">
                <a:latin typeface="Times New Roman"/>
                <a:cs typeface="Times New Roman"/>
              </a:rPr>
              <a:t>personal distress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conflict.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management </a:t>
            </a:r>
            <a:r>
              <a:rPr dirty="0" sz="1100" spc="-20">
                <a:latin typeface="Times New Roman"/>
                <a:cs typeface="Times New Roman"/>
              </a:rPr>
              <a:t>programs,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35">
                <a:latin typeface="Times New Roman"/>
                <a:cs typeface="Times New Roman"/>
              </a:rPr>
              <a:t>dissociative </a:t>
            </a:r>
            <a:r>
              <a:rPr dirty="0" sz="1100" spc="-30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fugue.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5" b="1">
                <a:latin typeface="Times New Roman"/>
                <a:cs typeface="Times New Roman"/>
              </a:rPr>
              <a:t>Dissociative </a:t>
            </a:r>
            <a:r>
              <a:rPr dirty="0" sz="1100" spc="-10" b="1">
                <a:latin typeface="Times New Roman"/>
                <a:cs typeface="Times New Roman"/>
              </a:rPr>
              <a:t>Identity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r>
              <a:rPr dirty="0" sz="1100" spc="-100" b="1">
                <a:latin typeface="Times New Roman"/>
                <a:cs typeface="Times New Roman"/>
              </a:rPr>
              <a:t> </a:t>
            </a:r>
            <a:r>
              <a:rPr dirty="0" sz="1100" spc="35" b="1">
                <a:latin typeface="Times New Roman"/>
                <a:cs typeface="Times New Roman"/>
              </a:rPr>
              <a:t>(DID)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" b="1">
                <a:latin typeface="Times New Roman"/>
                <a:cs typeface="Times New Roman"/>
              </a:rPr>
              <a:t>multiple </a:t>
            </a:r>
            <a:r>
              <a:rPr dirty="0" sz="1100" spc="-15" b="1">
                <a:latin typeface="Times New Roman"/>
                <a:cs typeface="Times New Roman"/>
              </a:rPr>
              <a:t>personality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r>
              <a:rPr dirty="0" sz="1100" spc="-2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existence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20">
                <a:latin typeface="Times New Roman"/>
                <a:cs typeface="Times New Roman"/>
              </a:rPr>
              <a:t>distinct </a:t>
            </a:r>
            <a:r>
              <a:rPr dirty="0" sz="1100" spc="-25">
                <a:latin typeface="Times New Roman"/>
                <a:cs typeface="Times New Roman"/>
              </a:rPr>
              <a:t>personalities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single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30">
                <a:latin typeface="Times New Roman"/>
                <a:cs typeface="Times New Roman"/>
              </a:rPr>
              <a:t>repeatedly take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individual’s 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too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extensive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ordinary </a:t>
            </a:r>
            <a:r>
              <a:rPr dirty="0" sz="1100" spc="-20">
                <a:latin typeface="Times New Roman"/>
                <a:cs typeface="Times New Roman"/>
              </a:rPr>
              <a:t>forgetfulness.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original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5">
                <a:latin typeface="Times New Roman"/>
                <a:cs typeface="Times New Roman"/>
              </a:rPr>
              <a:t>especially is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subsequent </a:t>
            </a:r>
            <a:r>
              <a:rPr dirty="0" sz="1100" spc="-30">
                <a:latin typeface="Times New Roman"/>
                <a:cs typeface="Times New Roman"/>
              </a:rPr>
              <a:t>personalities, which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aware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“alternates.”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93800"/>
              </a:lnSpc>
              <a:spcBef>
                <a:spcPts val="45"/>
              </a:spcBef>
              <a:buChar char="•"/>
              <a:tabLst>
                <a:tab pos="470534" algn="l"/>
              </a:tabLst>
            </a:pPr>
            <a:r>
              <a:rPr dirty="0" sz="1100" spc="35">
                <a:latin typeface="Times New Roman"/>
                <a:cs typeface="Times New Roman"/>
              </a:rPr>
              <a:t>DID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received </a:t>
            </a:r>
            <a:r>
              <a:rPr dirty="0" sz="1100" spc="-25">
                <a:latin typeface="Times New Roman"/>
                <a:cs typeface="Times New Roman"/>
              </a:rPr>
              <a:t>considerable </a:t>
            </a:r>
            <a:r>
              <a:rPr dirty="0" sz="1100" spc="-30">
                <a:latin typeface="Times New Roman"/>
                <a:cs typeface="Times New Roman"/>
              </a:rPr>
              <a:t>public </a:t>
            </a:r>
            <a:r>
              <a:rPr dirty="0" sz="1100" spc="-15">
                <a:latin typeface="Times New Roman"/>
                <a:cs typeface="Times New Roman"/>
              </a:rPr>
              <a:t>attention,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25">
                <a:latin typeface="Times New Roman"/>
                <a:cs typeface="Times New Roman"/>
              </a:rPr>
              <a:t>it fit 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different 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disorders? Readers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wonder whether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5" i="1">
                <a:latin typeface="Times New Roman"/>
                <a:cs typeface="Times New Roman"/>
              </a:rPr>
              <a:t>personality </a:t>
            </a:r>
            <a:r>
              <a:rPr dirty="0" sz="1100" spc="-110" i="1">
                <a:latin typeface="Times New Roman"/>
                <a:cs typeface="Times New Roman"/>
              </a:rPr>
              <a:t>disorders</a:t>
            </a:r>
            <a:r>
              <a:rPr dirty="0" sz="1100" spc="-110">
                <a:latin typeface="Times New Roman"/>
                <a:cs typeface="Times New Roman"/>
              </a:rPr>
              <a:t>.  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not: </a:t>
            </a:r>
            <a:r>
              <a:rPr dirty="0" sz="1100" spc="-35">
                <a:latin typeface="Times New Roman"/>
                <a:cs typeface="Times New Roman"/>
              </a:rPr>
              <a:t>Unlike </a:t>
            </a:r>
            <a:r>
              <a:rPr dirty="0" sz="1100" spc="15">
                <a:latin typeface="Times New Roman"/>
                <a:cs typeface="Times New Roman"/>
              </a:rPr>
              <a:t>DID,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clusters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traits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excessive,  </a:t>
            </a:r>
            <a:r>
              <a:rPr dirty="0" sz="1100" spc="-30">
                <a:latin typeface="Times New Roman"/>
                <a:cs typeface="Times New Roman"/>
              </a:rPr>
              <a:t>maladaptive, </a:t>
            </a:r>
            <a:r>
              <a:rPr dirty="0" sz="1100" spc="-35">
                <a:latin typeface="Times New Roman"/>
                <a:cs typeface="Times New Roman"/>
              </a:rPr>
              <a:t>lifelong,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pervasive. Also,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40">
                <a:latin typeface="Times New Roman"/>
                <a:cs typeface="Times New Roman"/>
              </a:rPr>
              <a:t>DID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resemble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“split </a:t>
            </a:r>
            <a:r>
              <a:rPr dirty="0" sz="1100" spc="-15">
                <a:latin typeface="Times New Roman"/>
                <a:cs typeface="Times New Roman"/>
              </a:rPr>
              <a:t>mind,”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literal </a:t>
            </a:r>
            <a:r>
              <a:rPr dirty="0" sz="1100" spc="-20">
                <a:latin typeface="Times New Roman"/>
                <a:cs typeface="Times New Roman"/>
              </a:rPr>
              <a:t>translation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word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0" i="1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00"/>
              </a:lnSpc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241300" marR="6350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344170" algn="l"/>
              </a:tabLst>
            </a:pPr>
            <a:r>
              <a:rPr dirty="0" sz="1100" spc="-90" i="1">
                <a:latin typeface="Times New Roman"/>
                <a:cs typeface="Times New Roman"/>
              </a:rPr>
              <a:t>“Sybil,” </a:t>
            </a:r>
            <a:r>
              <a:rPr dirty="0" sz="1100" spc="-45">
                <a:latin typeface="Times New Roman"/>
                <a:cs typeface="Times New Roman"/>
              </a:rPr>
              <a:t>a girl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sixteen personalities, </a:t>
            </a:r>
            <a:r>
              <a:rPr dirty="0" sz="1100" spc="35">
                <a:latin typeface="Times New Roman"/>
                <a:cs typeface="Times New Roman"/>
              </a:rPr>
              <a:t>DID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distinct 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individual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patterns.</a:t>
            </a:r>
            <a:endParaRPr sz="1100">
              <a:latin typeface="Times New Roman"/>
              <a:cs typeface="Times New Roman"/>
            </a:endParaRPr>
          </a:p>
          <a:p>
            <a:pPr marL="343535" indent="-102870">
              <a:lnSpc>
                <a:spcPts val="1165"/>
              </a:lnSpc>
              <a:buSzPct val="90909"/>
              <a:buAutoNum type="arabicPlain"/>
              <a:tabLst>
                <a:tab pos="344170" algn="l"/>
              </a:tabLst>
            </a:pPr>
            <a:r>
              <a:rPr dirty="0" sz="1100" spc="-80" i="1">
                <a:latin typeface="Times New Roman"/>
                <a:cs typeface="Times New Roman"/>
              </a:rPr>
              <a:t>The </a:t>
            </a:r>
            <a:r>
              <a:rPr dirty="0" sz="1100" spc="-105" i="1">
                <a:latin typeface="Times New Roman"/>
                <a:cs typeface="Times New Roman"/>
              </a:rPr>
              <a:t>Three </a:t>
            </a:r>
            <a:r>
              <a:rPr dirty="0" sz="1100" spc="-130" i="1">
                <a:latin typeface="Times New Roman"/>
                <a:cs typeface="Times New Roman"/>
              </a:rPr>
              <a:t>Faces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60" i="1">
                <a:latin typeface="Times New Roman"/>
                <a:cs typeface="Times New Roman"/>
              </a:rPr>
              <a:t>Eve,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describes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client,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35">
                <a:latin typeface="Times New Roman"/>
                <a:cs typeface="Times New Roman"/>
              </a:rPr>
              <a:t>virtual </a:t>
            </a:r>
            <a:r>
              <a:rPr dirty="0" sz="1100" spc="-15">
                <a:latin typeface="Times New Roman"/>
                <a:cs typeface="Times New Roman"/>
              </a:rPr>
              <a:t>opposites</a:t>
            </a:r>
            <a:r>
              <a:rPr dirty="0" sz="1100" spc="-30">
                <a:latin typeface="Times New Roman"/>
                <a:cs typeface="Times New Roman"/>
              </a:rPr>
              <a:t> in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patterns. </a:t>
            </a:r>
            <a:r>
              <a:rPr dirty="0" sz="1100" spc="-10">
                <a:latin typeface="Times New Roman"/>
                <a:cs typeface="Times New Roman"/>
              </a:rPr>
              <a:t>Eve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quiet, polite, hard-working,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conservative </a:t>
            </a:r>
            <a:r>
              <a:rPr dirty="0" sz="1100" spc="-5">
                <a:latin typeface="Times New Roman"/>
                <a:cs typeface="Times New Roman"/>
              </a:rPr>
              <a:t>mother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daughter; </a:t>
            </a:r>
            <a:r>
              <a:rPr dirty="0" sz="1100" spc="-10">
                <a:latin typeface="Times New Roman"/>
                <a:cs typeface="Times New Roman"/>
              </a:rPr>
              <a:t>Eve </a:t>
            </a:r>
            <a:r>
              <a:rPr dirty="0" sz="1100" spc="-50">
                <a:latin typeface="Times New Roman"/>
                <a:cs typeface="Times New Roman"/>
              </a:rPr>
              <a:t>Black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seductive, </a:t>
            </a:r>
            <a:r>
              <a:rPr dirty="0" sz="1100" spc="-35">
                <a:latin typeface="Times New Roman"/>
                <a:cs typeface="Times New Roman"/>
              </a:rPr>
              <a:t>impulsive, risk-taking,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adventure-seeking. </a:t>
            </a:r>
            <a:r>
              <a:rPr dirty="0" sz="1100" spc="-35">
                <a:latin typeface="Times New Roman"/>
                <a:cs typeface="Times New Roman"/>
              </a:rPr>
              <a:t>Jane,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30">
                <a:latin typeface="Times New Roman"/>
                <a:cs typeface="Times New Roman"/>
              </a:rPr>
              <a:t>personality,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15">
                <a:latin typeface="Times New Roman"/>
                <a:cs typeface="Times New Roman"/>
              </a:rPr>
              <a:t>confident and </a:t>
            </a:r>
            <a:r>
              <a:rPr dirty="0" sz="1100" spc="-30">
                <a:latin typeface="Times New Roman"/>
                <a:cs typeface="Times New Roman"/>
              </a:rPr>
              <a:t>capable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woman.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35" b="1">
                <a:latin typeface="Times New Roman"/>
                <a:cs typeface="Times New Roman"/>
              </a:rPr>
              <a:t>Who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15" b="1">
                <a:latin typeface="Times New Roman"/>
                <a:cs typeface="Times New Roman"/>
              </a:rPr>
              <a:t>Affected with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DID?</a:t>
            </a:r>
            <a:endParaRPr sz="1100">
              <a:latin typeface="Times New Roman"/>
              <a:cs typeface="Times New Roman"/>
            </a:endParaRPr>
          </a:p>
          <a:p>
            <a:pPr marL="241300" marR="5715">
              <a:lnSpc>
                <a:spcPts val="1240"/>
              </a:lnSpc>
              <a:spcBef>
                <a:spcPts val="65"/>
              </a:spcBef>
            </a:pPr>
            <a:r>
              <a:rPr dirty="0" sz="1100" spc="35">
                <a:latin typeface="Times New Roman"/>
                <a:cs typeface="Times New Roman"/>
              </a:rPr>
              <a:t>DID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men </a:t>
            </a:r>
            <a:r>
              <a:rPr dirty="0" sz="1100" spc="-25">
                <a:latin typeface="Times New Roman"/>
                <a:cs typeface="Times New Roman"/>
              </a:rPr>
              <a:t>(estimated </a:t>
            </a:r>
            <a:r>
              <a:rPr dirty="0" sz="1100" spc="-20">
                <a:latin typeface="Times New Roman"/>
                <a:cs typeface="Times New Roman"/>
              </a:rPr>
              <a:t>rates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three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nine </a:t>
            </a:r>
            <a:r>
              <a:rPr dirty="0" sz="1100" spc="-25">
                <a:latin typeface="Times New Roman"/>
                <a:cs typeface="Times New Roman"/>
              </a:rPr>
              <a:t>times higher in </a:t>
            </a:r>
            <a:r>
              <a:rPr dirty="0" sz="1100" spc="-30">
                <a:latin typeface="Times New Roman"/>
                <a:cs typeface="Times New Roman"/>
              </a:rPr>
              <a:t>women). </a:t>
            </a: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explanations </a:t>
            </a:r>
            <a:r>
              <a:rPr dirty="0" sz="1100" spc="-20">
                <a:latin typeface="Times New Roman"/>
                <a:cs typeface="Times New Roman"/>
              </a:rPr>
              <a:t>offered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variance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-114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3384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240665" marR="6985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30">
                <a:latin typeface="Times New Roman"/>
                <a:cs typeface="Times New Roman"/>
              </a:rPr>
              <a:t>abuse,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handle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traumas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20">
                <a:latin typeface="Times New Roman"/>
                <a:cs typeface="Times New Roman"/>
              </a:rPr>
              <a:t>“internal” </a:t>
            </a:r>
            <a:r>
              <a:rPr dirty="0" sz="1100" spc="-55">
                <a:latin typeface="Times New Roman"/>
                <a:cs typeface="Times New Roman"/>
              </a:rPr>
              <a:t>ways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finally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men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0665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Treating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40" b="1">
                <a:latin typeface="Times New Roman"/>
                <a:cs typeface="Times New Roman"/>
              </a:rPr>
              <a:t>DID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>
              <a:lnSpc>
                <a:spcPct val="939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Antidepressants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anti-anxiety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medications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20">
                <a:latin typeface="Times New Roman"/>
                <a:cs typeface="Times New Roman"/>
              </a:rPr>
              <a:t>used in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5">
                <a:latin typeface="Times New Roman"/>
                <a:cs typeface="Times New Roman"/>
              </a:rPr>
              <a:t>circumstances. </a:t>
            </a:r>
            <a:r>
              <a:rPr dirty="0" sz="1100" spc="-5">
                <a:latin typeface="Times New Roman"/>
                <a:cs typeface="Times New Roman"/>
              </a:rPr>
              <a:t>Once </a:t>
            </a:r>
            <a:r>
              <a:rPr dirty="0" sz="1100" spc="40">
                <a:latin typeface="Times New Roman"/>
                <a:cs typeface="Times New Roman"/>
              </a:rPr>
              <a:t>DID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detected, </a:t>
            </a:r>
            <a:r>
              <a:rPr dirty="0" sz="1100" spc="-30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typical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30">
                <a:latin typeface="Times New Roman"/>
                <a:cs typeface="Times New Roman"/>
              </a:rPr>
              <a:t>aimed </a:t>
            </a:r>
            <a:r>
              <a:rPr dirty="0" sz="1100" spc="-20">
                <a:latin typeface="Times New Roman"/>
                <a:cs typeface="Times New Roman"/>
              </a:rPr>
              <a:t>at  </a:t>
            </a:r>
            <a:r>
              <a:rPr dirty="0" sz="1100" spc="-25">
                <a:latin typeface="Times New Roman"/>
                <a:cs typeface="Times New Roman"/>
              </a:rPr>
              <a:t>helping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replace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patients’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division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unity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personalities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(Putnam,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1989).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4- </a:t>
            </a:r>
            <a:r>
              <a:rPr dirty="0" sz="1100" b="1">
                <a:latin typeface="Times New Roman"/>
                <a:cs typeface="Times New Roman"/>
              </a:rPr>
              <a:t>Depersonalization</a:t>
            </a:r>
            <a:r>
              <a:rPr dirty="0" sz="1100" spc="-1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Depersonalization 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5">
                <a:latin typeface="Times New Roman"/>
                <a:cs typeface="Times New Roman"/>
              </a:rPr>
              <a:t>dramatic </a:t>
            </a: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and persistent 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detached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oneself.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Depersonalization </a:t>
            </a:r>
            <a:r>
              <a:rPr dirty="0" sz="1100" spc="-30">
                <a:latin typeface="Times New Roman"/>
                <a:cs typeface="Times New Roman"/>
              </a:rPr>
              <a:t>experiences include </a:t>
            </a:r>
            <a:r>
              <a:rPr dirty="0" sz="1100" spc="-20">
                <a:latin typeface="Times New Roman"/>
                <a:cs typeface="Times New Roman"/>
              </a:rPr>
              <a:t>such sensations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0">
                <a:latin typeface="Times New Roman"/>
                <a:cs typeface="Times New Roman"/>
              </a:rPr>
              <a:t>feeling as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dream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floating </a:t>
            </a:r>
            <a:r>
              <a:rPr dirty="0" sz="1100" spc="-25">
                <a:latin typeface="Times New Roman"/>
                <a:cs typeface="Times New Roman"/>
              </a:rPr>
              <a:t>above your body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30">
                <a:latin typeface="Times New Roman"/>
                <a:cs typeface="Times New Roman"/>
              </a:rPr>
              <a:t>yourself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5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Dissociative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(continued)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Occasional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depersonalization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normal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half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 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dissociative amnesia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traced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4" y="779018"/>
            <a:ext cx="5881370" cy="8124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33</a:t>
            </a:r>
            <a:endParaRPr sz="1100">
              <a:latin typeface="Times New Roman"/>
              <a:cs typeface="Times New Roman"/>
            </a:endParaRPr>
          </a:p>
          <a:p>
            <a:pPr algn="ctr" marL="224154">
              <a:lnSpc>
                <a:spcPct val="100000"/>
              </a:lnSpc>
              <a:spcBef>
                <a:spcPts val="1255"/>
              </a:spcBef>
            </a:pPr>
            <a:r>
              <a:rPr dirty="0" sz="1100" spc="-15" b="1">
                <a:latin typeface="Times New Roman"/>
                <a:cs typeface="Times New Roman"/>
              </a:rPr>
              <a:t>DISSOCIATIVE and SOMATOFORM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41300" marR="952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Individuals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alteration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identity,  memory,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consciousness.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unbelievable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things.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housewife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forgets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name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entire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past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dissociative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Kinds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900"/>
              </a:lnSpc>
              <a:spcBef>
                <a:spcPts val="3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discussed 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lecture </a:t>
            </a:r>
            <a:r>
              <a:rPr dirty="0" sz="1100" spc="-30">
                <a:latin typeface="Times New Roman"/>
                <a:cs typeface="Times New Roman"/>
              </a:rPr>
              <a:t>are dissociative </a:t>
            </a:r>
            <a:r>
              <a:rPr dirty="0" sz="1100" spc="-35">
                <a:latin typeface="Times New Roman"/>
                <a:cs typeface="Times New Roman"/>
              </a:rPr>
              <a:t>amnesia, dissociative </a:t>
            </a:r>
            <a:r>
              <a:rPr dirty="0" sz="1100" spc="-30">
                <a:latin typeface="Times New Roman"/>
                <a:cs typeface="Times New Roman"/>
              </a:rPr>
              <a:t>fugue,  dissociative </a:t>
            </a:r>
            <a:r>
              <a:rPr dirty="0" sz="1100" spc="-25">
                <a:latin typeface="Times New Roman"/>
                <a:cs typeface="Times New Roman"/>
              </a:rPr>
              <a:t>identity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-20">
                <a:latin typeface="Times New Roman"/>
                <a:cs typeface="Times New Roman"/>
              </a:rPr>
              <a:t>depersonalized disorder. Although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involve  </a:t>
            </a:r>
            <a:r>
              <a:rPr dirty="0" sz="1100" spc="-15">
                <a:latin typeface="Times New Roman"/>
                <a:cs typeface="Times New Roman"/>
              </a:rPr>
              <a:t>disruption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identity,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dissociative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amnesia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involve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memory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centuries,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alternative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hysteria.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descriptive </a:t>
            </a:r>
            <a:r>
              <a:rPr dirty="0" sz="1100" spc="-10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DSM-III </a:t>
            </a:r>
            <a:r>
              <a:rPr dirty="0" sz="1100" spc="-40">
                <a:latin typeface="Times New Roman"/>
                <a:cs typeface="Times New Roman"/>
              </a:rPr>
              <a:t>(1980) </a:t>
            </a:r>
            <a:r>
              <a:rPr dirty="0" sz="1100" spc="-30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separation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5">
                <a:latin typeface="Times New Roman"/>
                <a:cs typeface="Times New Roman"/>
              </a:rPr>
              <a:t>discrete </a:t>
            </a:r>
            <a:r>
              <a:rPr dirty="0" sz="1100" spc="-30">
                <a:latin typeface="Times New Roman"/>
                <a:cs typeface="Times New Roman"/>
              </a:rPr>
              <a:t>diagnostic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distinction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preserved in DSM-IV-TR </a:t>
            </a:r>
            <a:r>
              <a:rPr dirty="0" sz="1100" spc="-40">
                <a:latin typeface="Times New Roman"/>
                <a:cs typeface="Times New Roman"/>
              </a:rPr>
              <a:t>(2000),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two disorders  </a:t>
            </a:r>
            <a:r>
              <a:rPr dirty="0" sz="1100" spc="-20">
                <a:latin typeface="Times New Roman"/>
                <a:cs typeface="Times New Roman"/>
              </a:rPr>
              <a:t>differ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greatly.</a:t>
            </a:r>
            <a:endParaRPr sz="1100">
              <a:latin typeface="Times New Roman"/>
              <a:cs typeface="Times New Roman"/>
            </a:endParaRPr>
          </a:p>
          <a:p>
            <a:pPr marL="393065" indent="-153035">
              <a:lnSpc>
                <a:spcPts val="1170"/>
              </a:lnSpc>
              <a:buFont typeface="Times New Roman"/>
              <a:buAutoNum type="arabicPlain"/>
              <a:tabLst>
                <a:tab pos="3937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apparently </a:t>
            </a:r>
            <a:r>
              <a:rPr dirty="0" sz="1100" spc="-35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0">
                <a:latin typeface="Times New Roman"/>
                <a:cs typeface="Times New Roman"/>
              </a:rPr>
              <a:t>outside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conscious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awareness.</a:t>
            </a:r>
            <a:endParaRPr sz="1100">
              <a:latin typeface="Times New Roman"/>
              <a:cs typeface="Times New Roman"/>
            </a:endParaRPr>
          </a:p>
          <a:p>
            <a:pPr marL="387985" indent="-147955">
              <a:lnSpc>
                <a:spcPts val="1235"/>
              </a:lnSpc>
              <a:buFont typeface="Times New Roman"/>
              <a:buAutoNum type="arabicPlain" startAt="2"/>
              <a:tabLst>
                <a:tab pos="388620" algn="l"/>
              </a:tabLst>
            </a:pPr>
            <a:r>
              <a:rPr dirty="0" sz="1100" spc="-15">
                <a:latin typeface="Times New Roman"/>
                <a:cs typeface="Times New Roman"/>
              </a:rPr>
              <a:t>Extreme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dissociation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split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individual’s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sense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self.</a:t>
            </a:r>
            <a:endParaRPr sz="1100">
              <a:latin typeface="Times New Roman"/>
              <a:cs typeface="Times New Roman"/>
            </a:endParaRPr>
          </a:p>
          <a:p>
            <a:pPr marL="240665" marR="5715">
              <a:lnSpc>
                <a:spcPts val="1240"/>
              </a:lnSpc>
              <a:spcBef>
                <a:spcPts val="65"/>
              </a:spcBef>
              <a:buFont typeface="Times New Roman"/>
              <a:buAutoNum type="arabicPlain" startAt="2"/>
              <a:tabLst>
                <a:tab pos="401320" algn="l"/>
              </a:tabLst>
            </a:pPr>
            <a:r>
              <a:rPr dirty="0" sz="1100" spc="-95" i="1">
                <a:latin typeface="Times New Roman"/>
                <a:cs typeface="Times New Roman"/>
              </a:rPr>
              <a:t>Depersonalization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5">
                <a:latin typeface="Times New Roman"/>
                <a:cs typeface="Times New Roman"/>
              </a:rPr>
              <a:t>dissociation wherein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15">
                <a:latin typeface="Times New Roman"/>
                <a:cs typeface="Times New Roman"/>
              </a:rPr>
              <a:t>detached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403225" indent="-163195">
              <a:lnSpc>
                <a:spcPts val="1170"/>
              </a:lnSpc>
              <a:buAutoNum type="arabicPlain" startAt="2"/>
              <a:tabLst>
                <a:tab pos="40386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Amnesia</a:t>
            </a:r>
            <a:r>
              <a:rPr dirty="0" sz="1100" spc="-10">
                <a:latin typeface="Times New Roman"/>
                <a:cs typeface="Times New Roman"/>
              </a:rPr>
              <a:t>—the </a:t>
            </a:r>
            <a:r>
              <a:rPr dirty="0" sz="1100" spc="-30">
                <a:latin typeface="Times New Roman"/>
                <a:cs typeface="Times New Roman"/>
              </a:rPr>
              <a:t>partial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period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387985" indent="-147955">
              <a:lnSpc>
                <a:spcPts val="1240"/>
              </a:lnSpc>
              <a:buFont typeface="Times New Roman"/>
              <a:buAutoNum type="arabicPlain" startAt="5"/>
              <a:tabLst>
                <a:tab pos="388620" algn="l"/>
              </a:tabLst>
            </a:pPr>
            <a:r>
              <a:rPr dirty="0" sz="1100" spc="-35">
                <a:latin typeface="Times New Roman"/>
                <a:cs typeface="Times New Roman"/>
              </a:rPr>
              <a:t>Brain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amnesia.</a:t>
            </a:r>
            <a:endParaRPr sz="1100">
              <a:latin typeface="Times New Roman"/>
              <a:cs typeface="Times New Roman"/>
            </a:endParaRPr>
          </a:p>
          <a:p>
            <a:pPr marL="240665" marR="8890">
              <a:lnSpc>
                <a:spcPts val="1240"/>
              </a:lnSpc>
              <a:spcBef>
                <a:spcPts val="70"/>
              </a:spcBef>
              <a:buFont typeface="Times New Roman"/>
              <a:buAutoNum type="arabicPlain" startAt="5"/>
              <a:tabLst>
                <a:tab pos="388620" algn="l"/>
              </a:tabLst>
            </a:pPr>
            <a:r>
              <a:rPr dirty="0" sz="1100" spc="-25">
                <a:latin typeface="Times New Roman"/>
                <a:cs typeface="Times New Roman"/>
              </a:rPr>
              <a:t>But </a:t>
            </a:r>
            <a:r>
              <a:rPr dirty="0" sz="1100" spc="10" b="1">
                <a:latin typeface="Times New Roman"/>
                <a:cs typeface="Times New Roman"/>
              </a:rPr>
              <a:t>Psychogenic </a:t>
            </a:r>
            <a:r>
              <a:rPr dirty="0" sz="1100" spc="-5" b="1">
                <a:latin typeface="Times New Roman"/>
                <a:cs typeface="Times New Roman"/>
              </a:rPr>
              <a:t>Amnesia </a:t>
            </a:r>
            <a:r>
              <a:rPr dirty="0" sz="1100" spc="-40">
                <a:latin typeface="Times New Roman"/>
                <a:cs typeface="Times New Roman"/>
              </a:rPr>
              <a:t>(psychologically </a:t>
            </a:r>
            <a:r>
              <a:rPr dirty="0" sz="1100" spc="-30">
                <a:latin typeface="Times New Roman"/>
                <a:cs typeface="Times New Roman"/>
              </a:rPr>
              <a:t>caused)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traumatic stress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emotional  </a:t>
            </a:r>
            <a:r>
              <a:rPr dirty="0" sz="1100" spc="-30">
                <a:latin typeface="Times New Roman"/>
                <a:cs typeface="Times New Roman"/>
              </a:rPr>
              <a:t>distress.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Psychogenic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amnesia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may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alone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conjunction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dissociative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  <a:p>
            <a:pPr marL="407034" indent="-167005">
              <a:lnSpc>
                <a:spcPts val="1160"/>
              </a:lnSpc>
              <a:buFont typeface="Times New Roman"/>
              <a:buAutoNum type="arabicPlain" startAt="5"/>
              <a:tabLst>
                <a:tab pos="40767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accepted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psychogenic fugue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psychogenic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precipitated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5">
                <a:latin typeface="Times New Roman"/>
                <a:cs typeface="Times New Roman"/>
              </a:rPr>
              <a:t>thus </a:t>
            </a:r>
            <a:r>
              <a:rPr dirty="0" sz="1100" spc="-25">
                <a:latin typeface="Times New Roman"/>
                <a:cs typeface="Times New Roman"/>
              </a:rPr>
              <a:t>providing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link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traumatic stress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0665" marR="5715">
              <a:lnSpc>
                <a:spcPct val="93800"/>
              </a:lnSpc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clinicians argue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40">
                <a:latin typeface="Times New Roman"/>
                <a:cs typeface="Times New Roman"/>
              </a:rPr>
              <a:t>DID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child’s 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30">
                <a:latin typeface="Times New Roman"/>
                <a:cs typeface="Times New Roman"/>
              </a:rPr>
              <a:t>abuse. </a:t>
            </a: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140" i="1">
                <a:latin typeface="Times New Roman"/>
                <a:cs typeface="Times New Roman"/>
              </a:rPr>
              <a:t>psychogenic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names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disorders-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0">
                <a:latin typeface="Times New Roman"/>
                <a:cs typeface="Times New Roman"/>
              </a:rPr>
              <a:t>psychogenic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psychogenic fugue </a:t>
            </a:r>
            <a:r>
              <a:rPr dirty="0" sz="1100" spc="-25">
                <a:latin typeface="Times New Roman"/>
                <a:cs typeface="Times New Roman"/>
              </a:rPr>
              <a:t>-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45">
                <a:latin typeface="Times New Roman"/>
                <a:cs typeface="Times New Roman"/>
              </a:rPr>
              <a:t>physically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caused.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0665" marR="6985">
              <a:lnSpc>
                <a:spcPct val="93800"/>
              </a:lnSpc>
              <a:tabLst>
                <a:tab pos="229806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1-Dissociative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Amnesia	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us, </a:t>
            </a:r>
            <a:r>
              <a:rPr dirty="0" sz="1100" spc="-5">
                <a:latin typeface="Times New Roman"/>
                <a:cs typeface="Times New Roman"/>
              </a:rPr>
              <a:t>throughout our </a:t>
            </a:r>
            <a:r>
              <a:rPr dirty="0" sz="1100" spc="-45">
                <a:latin typeface="Times New Roman"/>
                <a:cs typeface="Times New Roman"/>
              </a:rPr>
              <a:t>lives,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forgotten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20">
                <a:latin typeface="Times New Roman"/>
                <a:cs typeface="Times New Roman"/>
              </a:rPr>
              <a:t>things-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name,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friend’s </a:t>
            </a:r>
            <a:r>
              <a:rPr dirty="0" sz="1100" spc="-25">
                <a:latin typeface="Times New Roman"/>
                <a:cs typeface="Times New Roman"/>
              </a:rPr>
              <a:t>birthday,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stop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store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15">
                <a:latin typeface="Times New Roman"/>
                <a:cs typeface="Times New Roman"/>
              </a:rPr>
              <a:t>home. </a:t>
            </a:r>
            <a:r>
              <a:rPr dirty="0" sz="1100" spc="-20">
                <a:latin typeface="Times New Roman"/>
                <a:cs typeface="Times New Roman"/>
              </a:rPr>
              <a:t>Forgetfulness, </a:t>
            </a:r>
            <a:r>
              <a:rPr dirty="0" sz="1100" spc="-25">
                <a:latin typeface="Times New Roman"/>
                <a:cs typeface="Times New Roman"/>
              </a:rPr>
              <a:t>however,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0">
                <a:latin typeface="Times New Roman"/>
                <a:cs typeface="Times New Roman"/>
              </a:rPr>
              <a:t>loss. </a:t>
            </a: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25">
                <a:latin typeface="Times New Roman"/>
                <a:cs typeface="Times New Roman"/>
              </a:rPr>
              <a:t>with memory loss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personal 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too </a:t>
            </a:r>
            <a:r>
              <a:rPr dirty="0" sz="1100" spc="-30">
                <a:latin typeface="Times New Roman"/>
                <a:cs typeface="Times New Roman"/>
              </a:rPr>
              <a:t>extensive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forgetfulness. When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actual damage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brain,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injury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disease,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isn’t </a:t>
            </a:r>
            <a:r>
              <a:rPr dirty="0" sz="1100" spc="-35">
                <a:latin typeface="Times New Roman"/>
                <a:cs typeface="Times New Roman"/>
              </a:rPr>
              <a:t>recalled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lost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forever.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But in </a:t>
            </a:r>
            <a:r>
              <a:rPr dirty="0" sz="1100" spc="-35">
                <a:latin typeface="Times New Roman"/>
                <a:cs typeface="Times New Roman"/>
              </a:rPr>
              <a:t>dissociative (psychogenic) amnesia,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35">
                <a:latin typeface="Times New Roman"/>
                <a:cs typeface="Times New Roman"/>
              </a:rPr>
              <a:t>damaged,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15">
                <a:latin typeface="Times New Roman"/>
                <a:cs typeface="Times New Roman"/>
              </a:rPr>
              <a:t>there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selective psychologically </a:t>
            </a:r>
            <a:r>
              <a:rPr dirty="0" sz="1100" spc="-20">
                <a:latin typeface="Times New Roman"/>
                <a:cs typeface="Times New Roman"/>
              </a:rPr>
              <a:t>motivated </a:t>
            </a:r>
            <a:r>
              <a:rPr dirty="0" sz="1100" spc="-25">
                <a:latin typeface="Times New Roman"/>
                <a:cs typeface="Times New Roman"/>
              </a:rPr>
              <a:t>forgetting. </a:t>
            </a:r>
            <a:r>
              <a:rPr dirty="0" sz="1100">
                <a:latin typeface="Times New Roman"/>
                <a:cs typeface="Times New Roman"/>
              </a:rPr>
              <a:t>Often, </a:t>
            </a:r>
            <a:r>
              <a:rPr dirty="0" sz="1100" spc="-25">
                <a:latin typeface="Times New Roman"/>
                <a:cs typeface="Times New Roman"/>
              </a:rPr>
              <a:t>what 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forgotten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>
                <a:latin typeface="Times New Roman"/>
                <a:cs typeface="Times New Roman"/>
              </a:rPr>
              <a:t>for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retrieved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memory.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main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amnesia: </a:t>
            </a:r>
            <a:r>
              <a:rPr dirty="0" sz="1100" spc="-35">
                <a:latin typeface="Times New Roman"/>
                <a:cs typeface="Times New Roman"/>
              </a:rPr>
              <a:t>selective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generalized.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selective </a:t>
            </a:r>
            <a:r>
              <a:rPr dirty="0" sz="1100" b="1">
                <a:latin typeface="Times New Roman"/>
                <a:cs typeface="Times New Roman"/>
              </a:rPr>
              <a:t>dissociative  </a:t>
            </a:r>
            <a:r>
              <a:rPr dirty="0" sz="1100" spc="-5" b="1">
                <a:latin typeface="Times New Roman"/>
                <a:cs typeface="Times New Roman"/>
              </a:rPr>
              <a:t>amnesia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forgets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happened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469265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selective dissociative amnesia,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generalized  </a:t>
            </a:r>
            <a:r>
              <a:rPr dirty="0" sz="1100" spc="-30">
                <a:latin typeface="Times New Roman"/>
                <a:cs typeface="Times New Roman"/>
              </a:rPr>
              <a:t>dissociative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forgets </a:t>
            </a:r>
            <a:r>
              <a:rPr dirty="0" sz="1100" spc="-40">
                <a:latin typeface="Times New Roman"/>
                <a:cs typeface="Times New Roman"/>
              </a:rPr>
              <a:t>one’s </a:t>
            </a:r>
            <a:r>
              <a:rPr dirty="0" sz="1100" spc="-20">
                <a:latin typeface="Times New Roman"/>
                <a:cs typeface="Times New Roman"/>
              </a:rPr>
              <a:t>entire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history.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26" y="757682"/>
            <a:ext cx="5879465" cy="84353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635">
              <a:lnSpc>
                <a:spcPct val="93800"/>
              </a:lnSpc>
              <a:spcBef>
                <a:spcPts val="180"/>
              </a:spcBef>
              <a:buSzPct val="90909"/>
              <a:buAutoNum type="arabicPlain" startAt="2"/>
              <a:tabLst>
                <a:tab pos="354330" algn="l"/>
                <a:tab pos="1840864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fugue	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fugue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retreat; 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fugue,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individual  suddenly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unexpectedly </a:t>
            </a:r>
            <a:r>
              <a:rPr dirty="0" sz="1100" spc="-20">
                <a:latin typeface="Times New Roman"/>
                <a:cs typeface="Times New Roman"/>
              </a:rPr>
              <a:t>departs. Two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diagnosing </a:t>
            </a:r>
            <a:r>
              <a:rPr dirty="0" sz="1100" b="1">
                <a:latin typeface="Times New Roman"/>
                <a:cs typeface="Times New Roman"/>
              </a:rPr>
              <a:t>dissociative  </a:t>
            </a:r>
            <a:r>
              <a:rPr dirty="0" sz="1100" spc="10" b="1">
                <a:latin typeface="Times New Roman"/>
                <a:cs typeface="Times New Roman"/>
              </a:rPr>
              <a:t>(psychogenic) </a:t>
            </a:r>
            <a:r>
              <a:rPr dirty="0" sz="1100" b="1">
                <a:latin typeface="Times New Roman"/>
                <a:cs typeface="Times New Roman"/>
              </a:rPr>
              <a:t>fugue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listed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DSM-IV: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sudden </a:t>
            </a:r>
            <a:r>
              <a:rPr dirty="0" sz="1100" spc="-20">
                <a:latin typeface="Times New Roman"/>
                <a:cs typeface="Times New Roman"/>
              </a:rPr>
              <a:t>unexpected </a:t>
            </a:r>
            <a:r>
              <a:rPr dirty="0" sz="1100" spc="-25">
                <a:latin typeface="Times New Roman"/>
                <a:cs typeface="Times New Roman"/>
              </a:rPr>
              <a:t>travel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10">
                <a:latin typeface="Times New Roman"/>
                <a:cs typeface="Times New Roman"/>
              </a:rPr>
              <a:t>from home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work  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35">
                <a:latin typeface="Times New Roman"/>
                <a:cs typeface="Times New Roman"/>
              </a:rPr>
              <a:t>one’s </a:t>
            </a:r>
            <a:r>
              <a:rPr dirty="0" sz="1100" spc="-20">
                <a:latin typeface="Times New Roman"/>
                <a:cs typeface="Times New Roman"/>
              </a:rPr>
              <a:t>past, </a:t>
            </a:r>
            <a:r>
              <a:rPr dirty="0" sz="1100" spc="-15">
                <a:latin typeface="Times New Roman"/>
                <a:cs typeface="Times New Roman"/>
              </a:rPr>
              <a:t>and confusion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identity. </a:t>
            </a:r>
            <a:r>
              <a:rPr dirty="0" sz="1100" spc="-35">
                <a:latin typeface="Times New Roman"/>
                <a:cs typeface="Times New Roman"/>
              </a:rPr>
              <a:t>Marked </a:t>
            </a:r>
            <a:r>
              <a:rPr dirty="0" sz="1100" spc="-15">
                <a:latin typeface="Times New Roman"/>
                <a:cs typeface="Times New Roman"/>
              </a:rPr>
              <a:t>confusion </a:t>
            </a:r>
            <a:r>
              <a:rPr dirty="0" sz="1100" spc="-5">
                <a:latin typeface="Times New Roman"/>
                <a:cs typeface="Times New Roman"/>
              </a:rPr>
              <a:t>about 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identity </a:t>
            </a:r>
            <a:r>
              <a:rPr dirty="0" sz="1100" spc="-20">
                <a:latin typeface="Times New Roman"/>
                <a:cs typeface="Times New Roman"/>
              </a:rPr>
              <a:t>interferes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routine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35">
                <a:latin typeface="Times New Roman"/>
                <a:cs typeface="Times New Roman"/>
              </a:rPr>
              <a:t>activities,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effort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adjust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others,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assumes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identity. </a:t>
            </a:r>
            <a:r>
              <a:rPr dirty="0" sz="1100" spc="-15">
                <a:latin typeface="Times New Roman"/>
                <a:cs typeface="Times New Roman"/>
              </a:rPr>
              <a:t>Despite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30">
                <a:latin typeface="Times New Roman"/>
                <a:cs typeface="Times New Roman"/>
              </a:rPr>
              <a:t>assumed identity,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“old </a:t>
            </a:r>
            <a:r>
              <a:rPr dirty="0" sz="1100" spc="-30">
                <a:latin typeface="Times New Roman"/>
                <a:cs typeface="Times New Roman"/>
              </a:rPr>
              <a:t>self”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30">
                <a:latin typeface="Times New Roman"/>
                <a:cs typeface="Times New Roman"/>
              </a:rPr>
              <a:t>recognizable. </a:t>
            </a:r>
            <a:r>
              <a:rPr dirty="0" sz="1100" spc="-5">
                <a:latin typeface="Times New Roman"/>
                <a:cs typeface="Times New Roman"/>
              </a:rPr>
              <a:t>Often, </a:t>
            </a:r>
            <a:r>
              <a:rPr dirty="0" sz="1100" spc="-20">
                <a:latin typeface="Times New Roman"/>
                <a:cs typeface="Times New Roman"/>
              </a:rPr>
              <a:t>complicated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carried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fugue.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victim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drive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long  </a:t>
            </a:r>
            <a:r>
              <a:rPr dirty="0" sz="1100" spc="-30">
                <a:latin typeface="Times New Roman"/>
                <a:cs typeface="Times New Roman"/>
              </a:rPr>
              <a:t>distance, </a:t>
            </a:r>
            <a:r>
              <a:rPr dirty="0" sz="1100" spc="-20">
                <a:latin typeface="Times New Roman"/>
                <a:cs typeface="Times New Roman"/>
              </a:rPr>
              <a:t>find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live, </a:t>
            </a:r>
            <a:r>
              <a:rPr dirty="0" sz="1100" spc="-15">
                <a:latin typeface="Times New Roman"/>
                <a:cs typeface="Times New Roman"/>
              </a:rPr>
              <a:t>obtain </a:t>
            </a:r>
            <a:r>
              <a:rPr dirty="0" sz="1100" spc="-25">
                <a:latin typeface="Times New Roman"/>
                <a:cs typeface="Times New Roman"/>
              </a:rPr>
              <a:t>employment,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lain" startAt="2"/>
            </a:pPr>
            <a:endParaRPr sz="1050">
              <a:latin typeface="Times New Roman"/>
              <a:cs typeface="Times New Roman"/>
            </a:endParaRPr>
          </a:p>
          <a:p>
            <a:pPr marL="240665" marR="6985">
              <a:lnSpc>
                <a:spcPts val="1240"/>
              </a:lnSpc>
              <a:buSzPct val="90909"/>
              <a:buAutoNum type="arabicPlain" startAt="2"/>
              <a:tabLst>
                <a:tab pos="35433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Dissociative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identity </a:t>
            </a:r>
            <a:r>
              <a:rPr dirty="0" sz="1100" spc="-25" b="1">
                <a:latin typeface="Times New Roman"/>
                <a:cs typeface="Times New Roman"/>
              </a:rPr>
              <a:t>disorder </a:t>
            </a:r>
            <a:r>
              <a:rPr dirty="0" sz="1100" spc="30" b="1">
                <a:latin typeface="Times New Roman"/>
                <a:cs typeface="Times New Roman"/>
              </a:rPr>
              <a:t>(DID),</a:t>
            </a:r>
            <a:r>
              <a:rPr dirty="0" sz="1100" spc="335" b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 b="1">
                <a:latin typeface="Times New Roman"/>
                <a:cs typeface="Times New Roman"/>
              </a:rPr>
              <a:t>multiple </a:t>
            </a:r>
            <a:r>
              <a:rPr dirty="0" sz="1100" spc="-15" b="1">
                <a:latin typeface="Times New Roman"/>
                <a:cs typeface="Times New Roman"/>
              </a:rPr>
              <a:t>personality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r>
              <a:rPr dirty="0" sz="1100" spc="-2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characterized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existence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distinct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personalities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single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30">
                <a:latin typeface="Times New Roman"/>
                <a:cs typeface="Times New Roman"/>
              </a:rPr>
              <a:t>repeatedly take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individual’s 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too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extensive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ordinary </a:t>
            </a:r>
            <a:r>
              <a:rPr dirty="0" sz="1100" spc="-20">
                <a:latin typeface="Times New Roman"/>
                <a:cs typeface="Times New Roman"/>
              </a:rPr>
              <a:t>forgetfulness.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original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5">
                <a:latin typeface="Times New Roman"/>
                <a:cs typeface="Times New Roman"/>
              </a:rPr>
              <a:t>especially is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subsequent </a:t>
            </a:r>
            <a:r>
              <a:rPr dirty="0" sz="1100" spc="-30">
                <a:latin typeface="Times New Roman"/>
                <a:cs typeface="Times New Roman"/>
              </a:rPr>
              <a:t>personalities, which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aware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“alternates.”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45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70" i="1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344170" algn="l"/>
              </a:tabLst>
            </a:pPr>
            <a:r>
              <a:rPr dirty="0" sz="1100" spc="-90" i="1">
                <a:latin typeface="Times New Roman"/>
                <a:cs typeface="Times New Roman"/>
              </a:rPr>
              <a:t>“Sybil,” </a:t>
            </a:r>
            <a:r>
              <a:rPr dirty="0" sz="1100" spc="-45">
                <a:latin typeface="Times New Roman"/>
                <a:cs typeface="Times New Roman"/>
              </a:rPr>
              <a:t>a girl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sixteen personalities, </a:t>
            </a:r>
            <a:r>
              <a:rPr dirty="0" sz="1100" spc="35">
                <a:latin typeface="Times New Roman"/>
                <a:cs typeface="Times New Roman"/>
              </a:rPr>
              <a:t>DID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distinct 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individual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patterns.</a:t>
            </a:r>
            <a:endParaRPr sz="1100">
              <a:latin typeface="Times New Roman"/>
              <a:cs typeface="Times New Roman"/>
            </a:endParaRPr>
          </a:p>
          <a:p>
            <a:pPr algn="just" marL="343535" indent="-103505">
              <a:lnSpc>
                <a:spcPts val="1160"/>
              </a:lnSpc>
              <a:buSzPct val="90909"/>
              <a:buAutoNum type="arabicPlain"/>
              <a:tabLst>
                <a:tab pos="344170" algn="l"/>
              </a:tabLst>
            </a:pPr>
            <a:r>
              <a:rPr dirty="0" sz="1100" spc="-80" i="1">
                <a:latin typeface="Times New Roman"/>
                <a:cs typeface="Times New Roman"/>
              </a:rPr>
              <a:t>The </a:t>
            </a:r>
            <a:r>
              <a:rPr dirty="0" sz="1100" spc="-105" i="1">
                <a:latin typeface="Times New Roman"/>
                <a:cs typeface="Times New Roman"/>
              </a:rPr>
              <a:t>Three </a:t>
            </a:r>
            <a:r>
              <a:rPr dirty="0" sz="1100" spc="-125" i="1">
                <a:latin typeface="Times New Roman"/>
                <a:cs typeface="Times New Roman"/>
              </a:rPr>
              <a:t>Faces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60" i="1">
                <a:latin typeface="Times New Roman"/>
                <a:cs typeface="Times New Roman"/>
              </a:rPr>
              <a:t>Eve,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client,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30">
                <a:latin typeface="Times New Roman"/>
                <a:cs typeface="Times New Roman"/>
              </a:rPr>
              <a:t>virtual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opposites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ct val="93900"/>
              </a:lnSpc>
              <a:spcBef>
                <a:spcPts val="40"/>
              </a:spcBef>
            </a:pP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patterns. </a:t>
            </a:r>
            <a:r>
              <a:rPr dirty="0" sz="1100" spc="-10">
                <a:latin typeface="Times New Roman"/>
                <a:cs typeface="Times New Roman"/>
              </a:rPr>
              <a:t>Eve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quiet, polite, hard-working,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conservative </a:t>
            </a:r>
            <a:r>
              <a:rPr dirty="0" sz="1100" spc="-5">
                <a:latin typeface="Times New Roman"/>
                <a:cs typeface="Times New Roman"/>
              </a:rPr>
              <a:t>mother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daughter; </a:t>
            </a:r>
            <a:r>
              <a:rPr dirty="0" sz="1100" spc="-10">
                <a:latin typeface="Times New Roman"/>
                <a:cs typeface="Times New Roman"/>
              </a:rPr>
              <a:t>Eve </a:t>
            </a:r>
            <a:r>
              <a:rPr dirty="0" sz="1100" spc="-50">
                <a:latin typeface="Times New Roman"/>
                <a:cs typeface="Times New Roman"/>
              </a:rPr>
              <a:t>Black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seductive, </a:t>
            </a:r>
            <a:r>
              <a:rPr dirty="0" sz="1100" spc="-35">
                <a:latin typeface="Times New Roman"/>
                <a:cs typeface="Times New Roman"/>
              </a:rPr>
              <a:t>impulsive, risk-taking,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adventure-seeking. </a:t>
            </a:r>
            <a:r>
              <a:rPr dirty="0" sz="1100" spc="-35">
                <a:latin typeface="Times New Roman"/>
                <a:cs typeface="Times New Roman"/>
              </a:rPr>
              <a:t>Jane,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15">
                <a:latin typeface="Times New Roman"/>
                <a:cs typeface="Times New Roman"/>
              </a:rPr>
              <a:t>confident and </a:t>
            </a:r>
            <a:r>
              <a:rPr dirty="0" sz="1100" spc="-30">
                <a:latin typeface="Times New Roman"/>
                <a:cs typeface="Times New Roman"/>
              </a:rPr>
              <a:t>capable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woman.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0665" marR="6985">
              <a:lnSpc>
                <a:spcPts val="124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4-Depersonalization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5">
                <a:latin typeface="Times New Roman"/>
                <a:cs typeface="Times New Roman"/>
              </a:rPr>
              <a:t>dramatic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persistent 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detached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oneself.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Depersonalization </a:t>
            </a:r>
            <a:r>
              <a:rPr dirty="0" sz="1100" spc="-30">
                <a:latin typeface="Times New Roman"/>
                <a:cs typeface="Times New Roman"/>
              </a:rPr>
              <a:t>experiences include </a:t>
            </a:r>
            <a:r>
              <a:rPr dirty="0" sz="1100" spc="-20">
                <a:latin typeface="Times New Roman"/>
                <a:cs typeface="Times New Roman"/>
              </a:rPr>
              <a:t>such sensations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0">
                <a:latin typeface="Times New Roman"/>
                <a:cs typeface="Times New Roman"/>
              </a:rPr>
              <a:t>feeling as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dream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floating </a:t>
            </a:r>
            <a:r>
              <a:rPr dirty="0" sz="1100" spc="-25">
                <a:latin typeface="Times New Roman"/>
                <a:cs typeface="Times New Roman"/>
              </a:rPr>
              <a:t>above your body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35">
                <a:latin typeface="Times New Roman"/>
                <a:cs typeface="Times New Roman"/>
              </a:rPr>
              <a:t>yourself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Somatoform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Do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50">
                <a:latin typeface="Times New Roman"/>
                <a:cs typeface="Times New Roman"/>
              </a:rPr>
              <a:t>really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cabinet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medicines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deal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ailments,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they  might </a:t>
            </a:r>
            <a:r>
              <a:rPr dirty="0" sz="1100" spc="-20">
                <a:latin typeface="Times New Roman"/>
                <a:cs typeface="Times New Roman"/>
              </a:rPr>
              <a:t>benefit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counseling?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85"/>
              </a:lnSpc>
              <a:buChar char="•"/>
              <a:tabLst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Do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-45">
                <a:latin typeface="Times New Roman"/>
                <a:cs typeface="Times New Roman"/>
              </a:rPr>
              <a:t>physically-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becoming </a:t>
            </a:r>
            <a:r>
              <a:rPr dirty="0" sz="1100" spc="-30">
                <a:latin typeface="Times New Roman"/>
                <a:cs typeface="Times New Roman"/>
              </a:rPr>
              <a:t>paralyzed-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stress?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mind-body </a:t>
            </a:r>
            <a:r>
              <a:rPr dirty="0" sz="1100" spc="-20">
                <a:latin typeface="Times New Roman"/>
                <a:cs typeface="Times New Roman"/>
              </a:rPr>
              <a:t>interactions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maladaptive,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result. </a:t>
            </a:r>
            <a:r>
              <a:rPr dirty="0" sz="1100" spc="-15">
                <a:latin typeface="Times New Roman"/>
                <a:cs typeface="Times New Roman"/>
              </a:rPr>
              <a:t>Somatoform  disorders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symptoms,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  </a:t>
            </a:r>
            <a:r>
              <a:rPr dirty="0" sz="1100" spc="-25">
                <a:latin typeface="Times New Roman"/>
                <a:cs typeface="Times New Roman"/>
              </a:rPr>
              <a:t>adequate explanation. </a:t>
            </a:r>
            <a:r>
              <a:rPr dirty="0" sz="1100" spc="-85">
                <a:latin typeface="Times New Roman"/>
                <a:cs typeface="Times New Roman"/>
              </a:rPr>
              <a:t>(</a:t>
            </a:r>
            <a:r>
              <a:rPr dirty="0" sz="1100" spc="-85" i="1">
                <a:latin typeface="Times New Roman"/>
                <a:cs typeface="Times New Roman"/>
              </a:rPr>
              <a:t>Soma </a:t>
            </a:r>
            <a:r>
              <a:rPr dirty="0" sz="1100" spc="-25">
                <a:latin typeface="Times New Roman"/>
                <a:cs typeface="Times New Roman"/>
              </a:rPr>
              <a:t>means body,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14" i="1">
                <a:latin typeface="Times New Roman"/>
                <a:cs typeface="Times New Roman"/>
              </a:rPr>
              <a:t>somatoform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30">
                <a:latin typeface="Times New Roman"/>
                <a:cs typeface="Times New Roman"/>
              </a:rPr>
              <a:t>“bodylike.”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blind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tests,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normal  functioning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eyes.</a:t>
            </a:r>
            <a:endParaRPr sz="1100">
              <a:latin typeface="Times New Roman"/>
              <a:cs typeface="Times New Roman"/>
            </a:endParaRPr>
          </a:p>
          <a:p>
            <a:pPr algn="just" marL="241300" marR="5715">
              <a:lnSpc>
                <a:spcPts val="1240"/>
              </a:lnSpc>
              <a:spcBef>
                <a:spcPts val="25"/>
              </a:spcBef>
            </a:pPr>
            <a:r>
              <a:rPr dirty="0" sz="1100" spc="-20" b="1">
                <a:latin typeface="Times New Roman"/>
                <a:cs typeface="Times New Roman"/>
              </a:rPr>
              <a:t>Somatoform 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unusual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 marR="5080">
              <a:lnSpc>
                <a:spcPts val="1240"/>
              </a:lnSpc>
              <a:buSzPct val="90909"/>
              <a:buAutoNum type="arabicPlain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5">
                <a:latin typeface="Times New Roman"/>
                <a:cs typeface="Times New Roman"/>
              </a:rPr>
              <a:t>demonstrable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20">
                <a:latin typeface="Times New Roman"/>
                <a:cs typeface="Times New Roman"/>
              </a:rPr>
              <a:t>somatic </a:t>
            </a:r>
            <a:r>
              <a:rPr dirty="0" sz="1100" spc="-40">
                <a:latin typeface="Times New Roman"/>
                <a:cs typeface="Times New Roman"/>
              </a:rPr>
              <a:t>(physical)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30">
                <a:latin typeface="Times New Roman"/>
                <a:cs typeface="Times New Roman"/>
              </a:rPr>
              <a:t>only—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name.</a:t>
            </a:r>
            <a:endParaRPr sz="1100">
              <a:latin typeface="Times New Roman"/>
              <a:cs typeface="Times New Roman"/>
            </a:endParaRPr>
          </a:p>
          <a:p>
            <a:pPr marL="350520" indent="-109855">
              <a:lnSpc>
                <a:spcPts val="1160"/>
              </a:lnSpc>
              <a:buSzPct val="90909"/>
              <a:buAutoNum type="arabicPlain"/>
              <a:tabLst>
                <a:tab pos="351155" algn="l"/>
              </a:tabLst>
            </a:pP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-1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impairments.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nothing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25">
                <a:latin typeface="Times New Roman"/>
                <a:cs typeface="Times New Roman"/>
              </a:rPr>
              <a:t>wrong with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patient.</a:t>
            </a:r>
            <a:endParaRPr sz="1100">
              <a:latin typeface="Times New Roman"/>
              <a:cs typeface="Times New Roman"/>
            </a:endParaRPr>
          </a:p>
          <a:p>
            <a:pPr marL="241300" marR="6985">
              <a:lnSpc>
                <a:spcPts val="1240"/>
              </a:lnSpc>
              <a:spcBef>
                <a:spcPts val="70"/>
              </a:spcBef>
              <a:buSzPct val="90909"/>
              <a:buAutoNum type="arabicPlain" startAt="3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45">
                <a:latin typeface="Times New Roman"/>
                <a:cs typeface="Times New Roman"/>
              </a:rPr>
              <a:t>is very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mind,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body,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somatoform 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350520" indent="-109855">
              <a:lnSpc>
                <a:spcPts val="1160"/>
              </a:lnSpc>
              <a:buSzPct val="90909"/>
              <a:buAutoNum type="arabicPlain" startAt="3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can take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25">
                <a:latin typeface="Times New Roman"/>
                <a:cs typeface="Times New Roman"/>
              </a:rPr>
              <a:t>substantial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somatic</a:t>
            </a:r>
            <a:endParaRPr sz="1100">
              <a:latin typeface="Times New Roman"/>
              <a:cs typeface="Times New Roman"/>
            </a:endParaRPr>
          </a:p>
          <a:p>
            <a:pPr marL="2413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system, particularly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muscular </a:t>
            </a:r>
            <a:r>
              <a:rPr dirty="0" sz="1100" spc="-30">
                <a:latin typeface="Times New Roman"/>
                <a:cs typeface="Times New Roman"/>
              </a:rPr>
              <a:t>system.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see,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60">
                <a:latin typeface="Times New Roman"/>
                <a:cs typeface="Times New Roman"/>
              </a:rPr>
              <a:t>will 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45">
                <a:latin typeface="Times New Roman"/>
                <a:cs typeface="Times New Roman"/>
              </a:rPr>
              <a:t>a paralysis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arm.</a:t>
            </a:r>
            <a:endParaRPr sz="1100">
              <a:latin typeface="Times New Roman"/>
              <a:cs typeface="Times New Roman"/>
            </a:endParaRPr>
          </a:p>
          <a:p>
            <a:pPr marL="350520" indent="-109855">
              <a:lnSpc>
                <a:spcPts val="1170"/>
              </a:lnSpc>
              <a:buSzPct val="90909"/>
              <a:buAutoNum type="arabicPlain" startAt="5"/>
              <a:tabLst>
                <a:tab pos="351155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30">
                <a:latin typeface="Times New Roman"/>
                <a:cs typeface="Times New Roman"/>
              </a:rPr>
              <a:t>multiple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symptoms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usually</a:t>
            </a:r>
            <a:endParaRPr sz="1100">
              <a:latin typeface="Times New Roman"/>
              <a:cs typeface="Times New Roman"/>
            </a:endParaRPr>
          </a:p>
          <a:p>
            <a:pPr marL="241300" marR="74422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numerous,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0">
                <a:latin typeface="Times New Roman"/>
                <a:cs typeface="Times New Roman"/>
              </a:rPr>
              <a:t>pain, </a:t>
            </a:r>
            <a:r>
              <a:rPr dirty="0" sz="1100" spc="-10">
                <a:latin typeface="Times New Roman"/>
                <a:cs typeface="Times New Roman"/>
              </a:rPr>
              <a:t>upset </a:t>
            </a:r>
            <a:r>
              <a:rPr dirty="0" sz="1100" spc="-20">
                <a:latin typeface="Times New Roman"/>
                <a:cs typeface="Times New Roman"/>
              </a:rPr>
              <a:t>stomach,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dizziness.  </a:t>
            </a:r>
            <a:r>
              <a:rPr dirty="0" sz="1100" spc="-45">
                <a:latin typeface="Times New Roman"/>
                <a:cs typeface="Times New Roman"/>
              </a:rPr>
              <a:t>6-Finally,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preoccupation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67348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marR="238252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A-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45">
                <a:latin typeface="Times New Roman"/>
                <a:cs typeface="Times New Roman"/>
              </a:rPr>
              <a:t>eyes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stomach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45">
                <a:latin typeface="Times New Roman"/>
                <a:cs typeface="Times New Roman"/>
              </a:rPr>
              <a:t>B- </a:t>
            </a:r>
            <a:r>
              <a:rPr dirty="0" sz="1100" spc="-25">
                <a:latin typeface="Times New Roman"/>
                <a:cs typeface="Times New Roman"/>
              </a:rPr>
              <a:t>With fears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particular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constantly </a:t>
            </a:r>
            <a:r>
              <a:rPr dirty="0" sz="1100" spc="-35">
                <a:latin typeface="Times New Roman"/>
                <a:cs typeface="Times New Roman"/>
              </a:rPr>
              <a:t>worry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contracted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45">
                <a:latin typeface="Times New Roman"/>
                <a:cs typeface="Times New Roman"/>
              </a:rPr>
              <a:t>deadly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35"/>
              </a:lnSpc>
            </a:pP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persists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despite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negative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medical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clear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reassurance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physician.</a:t>
            </a:r>
            <a:endParaRPr sz="1100">
              <a:latin typeface="Times New Roman"/>
              <a:cs typeface="Times New Roman"/>
            </a:endParaRPr>
          </a:p>
          <a:p>
            <a:pPr marL="240665" marR="762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7-People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bring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professional.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Instead,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repeatedly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consult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physicians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“physical”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problems.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This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often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leads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unnecessary </a:t>
            </a:r>
            <a:r>
              <a:rPr dirty="0" sz="1100" spc="-35">
                <a:latin typeface="Times New Roman"/>
                <a:cs typeface="Times New Roman"/>
              </a:rPr>
              <a:t>medical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Kinds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Somatoform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30">
                <a:latin typeface="Times New Roman"/>
                <a:cs typeface="Times New Roman"/>
              </a:rPr>
              <a:t>lists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subcategories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somatoform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disorders:</a:t>
            </a:r>
            <a:endParaRPr sz="1100">
              <a:latin typeface="Times New Roman"/>
              <a:cs typeface="Times New Roman"/>
            </a:endParaRPr>
          </a:p>
          <a:p>
            <a:pPr marL="423545" indent="-183515">
              <a:lnSpc>
                <a:spcPts val="1235"/>
              </a:lnSpc>
              <a:buAutoNum type="arabicParenBoth"/>
              <a:tabLst>
                <a:tab pos="42418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Conversion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22909" indent="-182880">
              <a:lnSpc>
                <a:spcPts val="1235"/>
              </a:lnSpc>
              <a:buAutoNum type="arabicParenBoth"/>
              <a:tabLst>
                <a:tab pos="423545" algn="l"/>
              </a:tabLst>
            </a:pPr>
            <a:r>
              <a:rPr dirty="0" sz="1100" spc="-25">
                <a:latin typeface="Times New Roman"/>
                <a:cs typeface="Times New Roman"/>
              </a:rPr>
              <a:t>Somatization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22909" indent="-182880">
              <a:lnSpc>
                <a:spcPts val="1240"/>
              </a:lnSpc>
              <a:buAutoNum type="arabicParenBoth"/>
              <a:tabLst>
                <a:tab pos="423545" algn="l"/>
              </a:tabLst>
            </a:pPr>
            <a:r>
              <a:rPr dirty="0" sz="1100" spc="-20">
                <a:latin typeface="Times New Roman"/>
                <a:cs typeface="Times New Roman"/>
              </a:rPr>
              <a:t>Hypochondriasis</a:t>
            </a:r>
            <a:endParaRPr sz="1100">
              <a:latin typeface="Times New Roman"/>
              <a:cs typeface="Times New Roman"/>
            </a:endParaRPr>
          </a:p>
          <a:p>
            <a:pPr marL="422909" indent="-182880">
              <a:lnSpc>
                <a:spcPts val="1240"/>
              </a:lnSpc>
              <a:buAutoNum type="arabicParenBoth"/>
              <a:tabLst>
                <a:tab pos="423545" algn="l"/>
              </a:tabLst>
            </a:pPr>
            <a:r>
              <a:rPr dirty="0" sz="1100" spc="-20">
                <a:latin typeface="Times New Roman"/>
                <a:cs typeface="Times New Roman"/>
              </a:rPr>
              <a:t>Pain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23545" indent="-183515">
              <a:lnSpc>
                <a:spcPts val="1280"/>
              </a:lnSpc>
              <a:buAutoNum type="arabicParenBoth"/>
              <a:tabLst>
                <a:tab pos="424180" algn="l"/>
              </a:tabLst>
            </a:pPr>
            <a:r>
              <a:rPr dirty="0" sz="1100" spc="-40">
                <a:latin typeface="Times New Roman"/>
                <a:cs typeface="Times New Roman"/>
              </a:rPr>
              <a:t>Body </a:t>
            </a:r>
            <a:r>
              <a:rPr dirty="0" sz="1100" spc="-15">
                <a:latin typeface="Times New Roman"/>
                <a:cs typeface="Times New Roman"/>
              </a:rPr>
              <a:t>Dysmorphic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40665">
              <a:lnSpc>
                <a:spcPct val="100000"/>
              </a:lnSpc>
            </a:pP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spc="-15" b="1">
                <a:latin typeface="Times New Roman"/>
                <a:cs typeface="Times New Roman"/>
              </a:rPr>
              <a:t>Conversion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conversion disorder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0">
                <a:latin typeface="Times New Roman"/>
                <a:cs typeface="Times New Roman"/>
              </a:rPr>
              <a:t>mimic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40">
                <a:latin typeface="Times New Roman"/>
                <a:cs typeface="Times New Roman"/>
              </a:rPr>
              <a:t>diseases,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 can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dramatic.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8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“Hysterical” blindness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“hysterical” </a:t>
            </a:r>
            <a:r>
              <a:rPr dirty="0" sz="1100" spc="-45">
                <a:latin typeface="Times New Roman"/>
                <a:cs typeface="Times New Roman"/>
              </a:rPr>
              <a:t>paralysis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examples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conversion symptoms. Although  conversion disorders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resemble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25">
                <a:latin typeface="Times New Roman"/>
                <a:cs typeface="Times New Roman"/>
              </a:rPr>
              <a:t>impairments,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sometimes can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25">
                <a:latin typeface="Times New Roman"/>
                <a:cs typeface="Times New Roman"/>
              </a:rPr>
              <a:t>distinguished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these disorders </a:t>
            </a:r>
            <a:r>
              <a:rPr dirty="0" sz="1100" spc="-30">
                <a:latin typeface="Times New Roman"/>
                <a:cs typeface="Times New Roman"/>
              </a:rPr>
              <a:t>because they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anatomic sense. </a:t>
            </a: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125" i="1">
                <a:latin typeface="Times New Roman"/>
                <a:cs typeface="Times New Roman"/>
              </a:rPr>
              <a:t>conversion  </a:t>
            </a:r>
            <a:r>
              <a:rPr dirty="0" sz="1100" spc="-114" i="1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accurately conveys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20">
                <a:latin typeface="Times New Roman"/>
                <a:cs typeface="Times New Roman"/>
              </a:rPr>
              <a:t>assumption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diagnosis—the </a:t>
            </a:r>
            <a:r>
              <a:rPr dirty="0" sz="1100" spc="-40">
                <a:latin typeface="Times New Roman"/>
                <a:cs typeface="Times New Roman"/>
              </a:rPr>
              <a:t>idea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converted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7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symptoms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deficits affecting voluntary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>
                <a:latin typeface="Times New Roman"/>
                <a:cs typeface="Times New Roman"/>
              </a:rPr>
              <a:t>or motor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general medical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25">
                <a:latin typeface="Times New Roman"/>
                <a:cs typeface="Times New Roman"/>
              </a:rPr>
              <a:t>(after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30">
                <a:latin typeface="Times New Roman"/>
                <a:cs typeface="Times New Roman"/>
              </a:rPr>
              <a:t>investigation)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culturally </a:t>
            </a:r>
            <a:r>
              <a:rPr dirty="0" sz="1100" spc="-20">
                <a:latin typeface="Times New Roman"/>
                <a:cs typeface="Times New Roman"/>
              </a:rPr>
              <a:t>sanctioned behavior.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 spc="-15">
                <a:latin typeface="Times New Roman"/>
                <a:cs typeface="Times New Roman"/>
              </a:rPr>
              <a:t>(though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intentional) are </a:t>
            </a:r>
            <a:r>
              <a:rPr dirty="0" sz="1100" spc="-35">
                <a:latin typeface="Times New Roman"/>
                <a:cs typeface="Times New Roman"/>
              </a:rPr>
              <a:t>judged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25">
                <a:latin typeface="Times New Roman"/>
                <a:cs typeface="Times New Roman"/>
              </a:rPr>
              <a:t>involved because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exacerbated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are useful </a:t>
            </a:r>
            <a:r>
              <a:rPr dirty="0" sz="1100" spc="-5">
                <a:latin typeface="Times New Roman"/>
                <a:cs typeface="Times New Roman"/>
              </a:rPr>
              <a:t>for the  </a:t>
            </a:r>
            <a:r>
              <a:rPr dirty="0" sz="1100" spc="-30">
                <a:latin typeface="Times New Roman"/>
                <a:cs typeface="Times New Roman"/>
              </a:rPr>
              <a:t>patient’s 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stress.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deficits cause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distress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impairment in </a:t>
            </a:r>
            <a:r>
              <a:rPr dirty="0" sz="1100" spc="-40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occupational,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240665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2-Somatization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Somatization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multiple </a:t>
            </a:r>
            <a:r>
              <a:rPr dirty="0" sz="1100" spc="-25">
                <a:latin typeface="Times New Roman"/>
                <a:cs typeface="Times New Roman"/>
              </a:rPr>
              <a:t>somatic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organic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impairments.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diagnosed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somatization disorder,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must </a:t>
            </a:r>
            <a:r>
              <a:rPr dirty="0" sz="1100" spc="-25">
                <a:latin typeface="Times New Roman"/>
                <a:cs typeface="Times New Roman"/>
              </a:rPr>
              <a:t>complain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eight 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multiple </a:t>
            </a:r>
            <a:r>
              <a:rPr dirty="0" sz="1100" spc="-20">
                <a:latin typeface="Times New Roman"/>
                <a:cs typeface="Times New Roman"/>
              </a:rPr>
              <a:t>somatic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somatization disorders sometimes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95" i="1">
                <a:latin typeface="Times New Roman"/>
                <a:cs typeface="Times New Roman"/>
              </a:rPr>
              <a:t>histrionic </a:t>
            </a:r>
            <a:r>
              <a:rPr dirty="0" sz="1100" spc="-20">
                <a:latin typeface="Times New Roman"/>
                <a:cs typeface="Times New Roman"/>
              </a:rPr>
              <a:t>manner—a  </a:t>
            </a:r>
            <a:r>
              <a:rPr dirty="0" sz="1100" spc="-40">
                <a:latin typeface="Times New Roman"/>
                <a:cs typeface="Times New Roman"/>
              </a:rPr>
              <a:t>vague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dramatic, self-centered,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seductive </a:t>
            </a:r>
            <a:r>
              <a:rPr dirty="0" sz="1100" spc="-45">
                <a:latin typeface="Times New Roman"/>
                <a:cs typeface="Times New Roman"/>
              </a:rPr>
              <a:t>style.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90" i="1">
                <a:latin typeface="Times New Roman"/>
                <a:cs typeface="Times New Roman"/>
              </a:rPr>
              <a:t>la </a:t>
            </a:r>
            <a:r>
              <a:rPr dirty="0" sz="1100" spc="-120" i="1">
                <a:latin typeface="Times New Roman"/>
                <a:cs typeface="Times New Roman"/>
              </a:rPr>
              <a:t>belle </a:t>
            </a:r>
            <a:r>
              <a:rPr dirty="0" sz="1100" spc="-114" i="1">
                <a:latin typeface="Times New Roman"/>
                <a:cs typeface="Times New Roman"/>
              </a:rPr>
              <a:t>indifference  </a:t>
            </a:r>
            <a:r>
              <a:rPr dirty="0" sz="1100" spc="-25">
                <a:latin typeface="Times New Roman"/>
                <a:cs typeface="Times New Roman"/>
              </a:rPr>
              <a:t>(“beautiful indifference”),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flippant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concern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0119" y="881633"/>
            <a:ext cx="5484876" cy="3845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47400" y="5019239"/>
            <a:ext cx="5650230" cy="412432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00" b="1">
                <a:latin typeface="Times New Roman"/>
                <a:cs typeface="Times New Roman"/>
              </a:rPr>
              <a:t>3-Hypochondriasis</a:t>
            </a:r>
            <a:endParaRPr sz="11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20">
                <a:latin typeface="Times New Roman"/>
                <a:cs typeface="Times New Roman"/>
              </a:rPr>
              <a:t>Hypochondriasis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belief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physical  </a:t>
            </a:r>
            <a:r>
              <a:rPr dirty="0" sz="1100" spc="-35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8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Hypochondriasis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serious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fleeting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worries.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25">
                <a:latin typeface="Times New Roman"/>
                <a:cs typeface="Times New Roman"/>
              </a:rPr>
              <a:t>with fears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0">
                <a:latin typeface="Times New Roman"/>
                <a:cs typeface="Times New Roman"/>
              </a:rPr>
              <a:t>extends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20">
                <a:latin typeface="Times New Roman"/>
                <a:cs typeface="Times New Roman"/>
              </a:rPr>
              <a:t>periods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241300" marR="952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935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addition, in hypochondriasis,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thorough </a:t>
            </a:r>
            <a:r>
              <a:rPr dirty="0" sz="1100" spc="-40">
                <a:latin typeface="Times New Roman"/>
                <a:cs typeface="Times New Roman"/>
              </a:rPr>
              <a:t>medical </a:t>
            </a:r>
            <a:r>
              <a:rPr dirty="0" sz="1100" spc="-30">
                <a:latin typeface="Times New Roman"/>
                <a:cs typeface="Times New Roman"/>
              </a:rPr>
              <a:t>evaluation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examination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alleviate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241935" algn="l"/>
              </a:tabLst>
            </a:pPr>
            <a:r>
              <a:rPr dirty="0" sz="1100" spc="-3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misinterpretations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25">
                <a:latin typeface="Times New Roman"/>
                <a:cs typeface="Times New Roman"/>
              </a:rPr>
              <a:t>reactions,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sufferer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preoccupied </a:t>
            </a:r>
            <a:r>
              <a:rPr dirty="0" sz="1100" spc="-25">
                <a:latin typeface="Times New Roman"/>
                <a:cs typeface="Times New Roman"/>
              </a:rPr>
              <a:t>with fears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having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35">
                <a:latin typeface="Times New Roman"/>
                <a:cs typeface="Times New Roman"/>
              </a:rPr>
              <a:t>disease.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delusion,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fear persists despite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30">
                <a:latin typeface="Times New Roman"/>
                <a:cs typeface="Times New Roman"/>
              </a:rPr>
              <a:t>evaluations. </a:t>
            </a:r>
            <a:r>
              <a:rPr dirty="0" sz="1100" spc="-15">
                <a:latin typeface="Times New Roman"/>
                <a:cs typeface="Times New Roman"/>
              </a:rPr>
              <a:t>The  preoccupation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distress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5">
                <a:latin typeface="Times New Roman"/>
                <a:cs typeface="Times New Roman"/>
              </a:rPr>
              <a:t>six </a:t>
            </a:r>
            <a:r>
              <a:rPr dirty="0" sz="1100" spc="-5">
                <a:latin typeface="Times New Roman"/>
                <a:cs typeface="Times New Roman"/>
              </a:rPr>
              <a:t>months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4-Pain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315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pain.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apparently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motivated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with hypochondriasis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somatization disorder,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repeated,  </a:t>
            </a:r>
            <a:r>
              <a:rPr dirty="0" sz="1100" spc="-25">
                <a:latin typeface="Times New Roman"/>
                <a:cs typeface="Times New Roman"/>
              </a:rPr>
              <a:t>unnecessary 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medical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5-Body dysmorphic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2406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40">
                <a:latin typeface="Times New Roman"/>
                <a:cs typeface="Times New Roman"/>
              </a:rPr>
              <a:t>Body </a:t>
            </a:r>
            <a:r>
              <a:rPr dirty="0" sz="1100" spc="-20">
                <a:latin typeface="Times New Roman"/>
                <a:cs typeface="Times New Roman"/>
              </a:rPr>
              <a:t>dysmorphic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preoccupied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some  </a:t>
            </a:r>
            <a:r>
              <a:rPr dirty="0" sz="1100" spc="-30">
                <a:latin typeface="Times New Roman"/>
                <a:cs typeface="Times New Roman"/>
              </a:rPr>
              <a:t>imagined </a:t>
            </a:r>
            <a:r>
              <a:rPr dirty="0" sz="1100" spc="-20">
                <a:latin typeface="Times New Roman"/>
                <a:cs typeface="Times New Roman"/>
              </a:rPr>
              <a:t>defect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appearance.</a:t>
            </a:r>
            <a:endParaRPr sz="1100">
              <a:latin typeface="Times New Roman"/>
              <a:cs typeface="Times New Roman"/>
            </a:endParaRPr>
          </a:p>
          <a:p>
            <a:pPr marL="240665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focuses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45">
                <a:latin typeface="Times New Roman"/>
                <a:cs typeface="Times New Roman"/>
              </a:rPr>
              <a:t>facial </a:t>
            </a:r>
            <a:r>
              <a:rPr dirty="0" sz="1100" spc="-25">
                <a:latin typeface="Times New Roman"/>
                <a:cs typeface="Times New Roman"/>
              </a:rPr>
              <a:t>feature,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nose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mouth,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some 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35">
                <a:latin typeface="Times New Roman"/>
                <a:cs typeface="Times New Roman"/>
              </a:rPr>
              <a:t>visits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plastic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surgeon.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 spc="-30">
                <a:latin typeface="Times New Roman"/>
                <a:cs typeface="Times New Roman"/>
              </a:rPr>
              <a:t>exceeds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25">
                <a:latin typeface="Times New Roman"/>
                <a:cs typeface="Times New Roman"/>
              </a:rPr>
              <a:t>worries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imperfections.</a:t>
            </a:r>
            <a:endParaRPr sz="1100">
              <a:latin typeface="Times New Roman"/>
              <a:cs typeface="Times New Roman"/>
            </a:endParaRPr>
          </a:p>
          <a:p>
            <a:pPr marL="2406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imagined </a:t>
            </a:r>
            <a:r>
              <a:rPr dirty="0" sz="1100" spc="-20">
                <a:latin typeface="Times New Roman"/>
                <a:cs typeface="Times New Roman"/>
              </a:rPr>
              <a:t>defect </a:t>
            </a:r>
            <a:r>
              <a:rPr dirty="0" sz="1100" spc="-25">
                <a:latin typeface="Times New Roman"/>
                <a:cs typeface="Times New Roman"/>
              </a:rPr>
              <a:t>in appearance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45">
                <a:latin typeface="Times New Roman"/>
                <a:cs typeface="Times New Roman"/>
              </a:rPr>
              <a:t>clinically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0">
                <a:latin typeface="Times New Roman"/>
                <a:cs typeface="Times New Roman"/>
              </a:rPr>
              <a:t>distress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impairment in </a:t>
            </a:r>
            <a:r>
              <a:rPr dirty="0" sz="1100" spc="-40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occupational,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1370" cy="8540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0665" marR="825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5-Somatoform disorders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distinguished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5" b="1">
                <a:latin typeface="Times New Roman"/>
                <a:cs typeface="Times New Roman"/>
              </a:rPr>
              <a:t>malingering, </a:t>
            </a:r>
            <a:r>
              <a:rPr dirty="0" sz="1100" spc="-20">
                <a:latin typeface="Times New Roman"/>
                <a:cs typeface="Times New Roman"/>
              </a:rPr>
              <a:t>pretending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somatoform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achieve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external </a:t>
            </a:r>
            <a:r>
              <a:rPr dirty="0" sz="1100" spc="-40">
                <a:latin typeface="Times New Roman"/>
                <a:cs typeface="Times New Roman"/>
              </a:rPr>
              <a:t>gain,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disability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payment.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70"/>
              </a:lnSpc>
            </a:pPr>
            <a:r>
              <a:rPr dirty="0" sz="1100" spc="-40">
                <a:latin typeface="Times New Roman"/>
                <a:cs typeface="Times New Roman"/>
              </a:rPr>
              <a:t>6-A </a:t>
            </a:r>
            <a:r>
              <a:rPr dirty="0" sz="1100" spc="-25">
                <a:latin typeface="Times New Roman"/>
                <a:cs typeface="Times New Roman"/>
              </a:rPr>
              <a:t>related diagnostic </a:t>
            </a:r>
            <a:r>
              <a:rPr dirty="0" sz="1100" spc="-10">
                <a:latin typeface="Times New Roman"/>
                <a:cs typeface="Times New Roman"/>
              </a:rPr>
              <a:t>concern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 b="1">
                <a:latin typeface="Times New Roman"/>
                <a:cs typeface="Times New Roman"/>
              </a:rPr>
              <a:t>factitious </a:t>
            </a:r>
            <a:r>
              <a:rPr dirty="0" sz="1100" spc="-20" b="1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fake </a:t>
            </a:r>
            <a:r>
              <a:rPr dirty="0" sz="1100" spc="-10">
                <a:latin typeface="Times New Roman"/>
                <a:cs typeface="Times New Roman"/>
              </a:rPr>
              <a:t>condition that, </a:t>
            </a:r>
            <a:r>
              <a:rPr dirty="0" sz="1100" spc="-30">
                <a:latin typeface="Times New Roman"/>
                <a:cs typeface="Times New Roman"/>
              </a:rPr>
              <a:t>unlike </a:t>
            </a:r>
            <a:r>
              <a:rPr dirty="0" sz="1100" spc="-35">
                <a:latin typeface="Times New Roman"/>
                <a:cs typeface="Times New Roman"/>
              </a:rPr>
              <a:t>malingering,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motivated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desire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assume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sick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desire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external </a:t>
            </a:r>
            <a:r>
              <a:rPr dirty="0" sz="1100" spc="-40">
                <a:latin typeface="Times New Roman"/>
                <a:cs typeface="Times New Roman"/>
              </a:rPr>
              <a:t>gain.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ct val="939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7-A </a:t>
            </a:r>
            <a:r>
              <a:rPr dirty="0" sz="1100" spc="-25">
                <a:latin typeface="Times New Roman"/>
                <a:cs typeface="Times New Roman"/>
              </a:rPr>
              <a:t>rare, repetitive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factitious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5" b="1">
                <a:latin typeface="Times New Roman"/>
                <a:cs typeface="Times New Roman"/>
              </a:rPr>
              <a:t>Munchausen </a:t>
            </a:r>
            <a:r>
              <a:rPr dirty="0" sz="1100" spc="-10" b="1">
                <a:latin typeface="Times New Roman"/>
                <a:cs typeface="Times New Roman"/>
              </a:rPr>
              <a:t>syndrome, </a:t>
            </a:r>
            <a:r>
              <a:rPr dirty="0" sz="1100" spc="-20">
                <a:latin typeface="Times New Roman"/>
                <a:cs typeface="Times New Roman"/>
              </a:rPr>
              <a:t>named  after Baron </a:t>
            </a:r>
            <a:r>
              <a:rPr dirty="0" sz="1100" spc="-25">
                <a:latin typeface="Times New Roman"/>
                <a:cs typeface="Times New Roman"/>
              </a:rPr>
              <a:t>Karl </a:t>
            </a:r>
            <a:r>
              <a:rPr dirty="0" sz="1100" spc="-20">
                <a:latin typeface="Times New Roman"/>
                <a:cs typeface="Times New Roman"/>
              </a:rPr>
              <a:t>Friedrich Hieronymus </a:t>
            </a:r>
            <a:r>
              <a:rPr dirty="0" sz="1100" spc="-10">
                <a:latin typeface="Times New Roman"/>
                <a:cs typeface="Times New Roman"/>
              </a:rPr>
              <a:t>von </a:t>
            </a:r>
            <a:r>
              <a:rPr dirty="0" sz="1100" spc="-25">
                <a:latin typeface="Times New Roman"/>
                <a:cs typeface="Times New Roman"/>
              </a:rPr>
              <a:t>Munchausen, </a:t>
            </a:r>
            <a:r>
              <a:rPr dirty="0" sz="1100" spc="-20">
                <a:latin typeface="Times New Roman"/>
                <a:cs typeface="Times New Roman"/>
              </a:rPr>
              <a:t>an eighteenth-century </a:t>
            </a:r>
            <a:r>
              <a:rPr dirty="0" sz="1100" spc="-25">
                <a:latin typeface="Times New Roman"/>
                <a:cs typeface="Times New Roman"/>
              </a:rPr>
              <a:t>writer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his  </a:t>
            </a:r>
            <a:r>
              <a:rPr dirty="0" sz="1100" spc="-20">
                <a:latin typeface="Times New Roman"/>
                <a:cs typeface="Times New Roman"/>
              </a:rPr>
              <a:t>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embellish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details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Frequency of </a:t>
            </a:r>
            <a:r>
              <a:rPr dirty="0" sz="1100" spc="-20" b="1">
                <a:latin typeface="Times New Roman"/>
                <a:cs typeface="Times New Roman"/>
              </a:rPr>
              <a:t>Somatoform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>
              <a:lnSpc>
                <a:spcPct val="93900"/>
              </a:lnSpc>
              <a:spcBef>
                <a:spcPts val="40"/>
              </a:spcBef>
            </a:pPr>
            <a:r>
              <a:rPr dirty="0" sz="1100" spc="-15">
                <a:latin typeface="Times New Roman"/>
                <a:cs typeface="Times New Roman"/>
              </a:rPr>
              <a:t>Conversion 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rare, </a:t>
            </a:r>
            <a:r>
              <a:rPr dirty="0" sz="1100" spc="-10">
                <a:latin typeface="Times New Roman"/>
                <a:cs typeface="Times New Roman"/>
              </a:rPr>
              <a:t>perhaps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infrequent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0">
                <a:latin typeface="Times New Roman"/>
                <a:cs typeface="Times New Roman"/>
              </a:rPr>
              <a:t>50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10">
                <a:latin typeface="Times New Roman"/>
                <a:cs typeface="Times New Roman"/>
              </a:rPr>
              <a:t>per </a:t>
            </a:r>
            <a:r>
              <a:rPr dirty="0" sz="1100" spc="-40">
                <a:latin typeface="Times New Roman"/>
                <a:cs typeface="Times New Roman"/>
              </a:rPr>
              <a:t>100,000 </a:t>
            </a:r>
            <a:r>
              <a:rPr dirty="0" sz="1100" spc="-15">
                <a:latin typeface="Times New Roman"/>
                <a:cs typeface="Times New Roman"/>
              </a:rPr>
              <a:t>population. </a:t>
            </a:r>
            <a:r>
              <a:rPr dirty="0" sz="1100" spc="-20">
                <a:latin typeface="Times New Roman"/>
                <a:cs typeface="Times New Roman"/>
              </a:rPr>
              <a:t>Most </a:t>
            </a:r>
            <a:r>
              <a:rPr dirty="0" sz="1100">
                <a:latin typeface="Times New Roman"/>
                <a:cs typeface="Times New Roman"/>
              </a:rPr>
              <a:t>other 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25">
                <a:latin typeface="Times New Roman"/>
                <a:cs typeface="Times New Roman"/>
              </a:rPr>
              <a:t>rare.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0.7 </a:t>
            </a:r>
            <a:r>
              <a:rPr dirty="0" sz="1100" spc="-15">
                <a:latin typeface="Times New Roman"/>
                <a:cs typeface="Times New Roman"/>
              </a:rPr>
              <a:t>percent 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body dysmorphic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1300" marR="6985">
              <a:lnSpc>
                <a:spcPct val="93800"/>
              </a:lnSpc>
            </a:pPr>
            <a:r>
              <a:rPr dirty="0" sz="1100" spc="-20">
                <a:latin typeface="Times New Roman"/>
                <a:cs typeface="Times New Roman"/>
              </a:rPr>
              <a:t>Hypochondriasis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quite </a:t>
            </a:r>
            <a:r>
              <a:rPr dirty="0" sz="1100" spc="-25">
                <a:latin typeface="Times New Roman"/>
                <a:cs typeface="Times New Roman"/>
              </a:rPr>
              <a:t>rare,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35">
                <a:latin typeface="Times New Roman"/>
                <a:cs typeface="Times New Roman"/>
              </a:rPr>
              <a:t>worrying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quite  </a:t>
            </a:r>
            <a:r>
              <a:rPr dirty="0" sz="1100" spc="-10">
                <a:latin typeface="Times New Roman"/>
                <a:cs typeface="Times New Roman"/>
              </a:rPr>
              <a:t>common. The </a:t>
            </a:r>
            <a:r>
              <a:rPr dirty="0" sz="1100" spc="-35">
                <a:latin typeface="Times New Roman"/>
                <a:cs typeface="Times New Roman"/>
              </a:rPr>
              <a:t>lifetime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somatization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only 0.13 </a:t>
            </a:r>
            <a:r>
              <a:rPr dirty="0" sz="1100" spc="-15">
                <a:latin typeface="Times New Roman"/>
                <a:cs typeface="Times New Roman"/>
              </a:rPr>
              <a:t>percent. 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exception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hypochondriasis,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 </a:t>
            </a:r>
            <a:r>
              <a:rPr dirty="0" sz="1100" spc="-25">
                <a:latin typeface="Times New Roman"/>
                <a:cs typeface="Times New Roman"/>
              </a:rPr>
              <a:t>among women. 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somatization disorder,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40">
                <a:latin typeface="Times New Roman"/>
                <a:cs typeface="Times New Roman"/>
              </a:rPr>
              <a:t>as10 </a:t>
            </a:r>
            <a:r>
              <a:rPr dirty="0" sz="1100" spc="-20">
                <a:latin typeface="Times New Roman"/>
                <a:cs typeface="Times New Roman"/>
              </a:rPr>
              <a:t>times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women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1300" marR="5080">
              <a:lnSpc>
                <a:spcPct val="9370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gender, </a:t>
            </a:r>
            <a:r>
              <a:rPr dirty="0" sz="1100" spc="-20">
                <a:latin typeface="Times New Roman"/>
                <a:cs typeface="Times New Roman"/>
              </a:rPr>
              <a:t>socioeconomic status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somatization  disorder.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United </a:t>
            </a:r>
            <a:r>
              <a:rPr dirty="0" sz="1100" spc="-35">
                <a:latin typeface="Times New Roman"/>
                <a:cs typeface="Times New Roman"/>
              </a:rPr>
              <a:t>States, </a:t>
            </a:r>
            <a:r>
              <a:rPr dirty="0" sz="1100" spc="-20">
                <a:latin typeface="Times New Roman"/>
                <a:cs typeface="Times New Roman"/>
              </a:rPr>
              <a:t>somatization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20">
                <a:latin typeface="Times New Roman"/>
                <a:cs typeface="Times New Roman"/>
              </a:rPr>
              <a:t>socioeconomic </a:t>
            </a:r>
            <a:r>
              <a:rPr dirty="0" sz="1100" spc="-15">
                <a:latin typeface="Times New Roman"/>
                <a:cs typeface="Times New Roman"/>
              </a:rPr>
              <a:t>groups and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20">
                <a:latin typeface="Times New Roman"/>
                <a:cs typeface="Times New Roman"/>
              </a:rPr>
              <a:t>school education.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African  </a:t>
            </a:r>
            <a:r>
              <a:rPr dirty="0" sz="1100" spc="-35">
                <a:latin typeface="Times New Roman"/>
                <a:cs typeface="Times New Roman"/>
              </a:rPr>
              <a:t>Americans. </a:t>
            </a:r>
            <a:r>
              <a:rPr dirty="0" sz="1100" spc="-15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35">
                <a:latin typeface="Times New Roman"/>
                <a:cs typeface="Times New Roman"/>
              </a:rPr>
              <a:t>particularly 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anxiety. Finally, </a:t>
            </a:r>
            <a:r>
              <a:rPr dirty="0" sz="1100" spc="-20">
                <a:latin typeface="Times New Roman"/>
                <a:cs typeface="Times New Roman"/>
              </a:rPr>
              <a:t>somatization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has frequently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antisocial  personality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lifelong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irresponsible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habitual violations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rules.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1300" marR="6350">
              <a:lnSpc>
                <a:spcPct val="937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15">
                <a:latin typeface="Times New Roman"/>
                <a:cs typeface="Times New Roman"/>
              </a:rPr>
              <a:t>co-occur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 individual,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45">
                <a:latin typeface="Times New Roman"/>
                <a:cs typeface="Times New Roman"/>
              </a:rPr>
              <a:t>family. </a:t>
            </a: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obvious—and </a:t>
            </a:r>
            <a:r>
              <a:rPr dirty="0" sz="1100" spc="-30">
                <a:latin typeface="Times New Roman"/>
                <a:cs typeface="Times New Roman"/>
              </a:rPr>
              <a:t>potentially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-30">
                <a:latin typeface="Times New Roman"/>
                <a:cs typeface="Times New Roman"/>
              </a:rPr>
              <a:t>—biological </a:t>
            </a:r>
            <a:r>
              <a:rPr dirty="0" sz="1100" spc="-15">
                <a:latin typeface="Times New Roman"/>
                <a:cs typeface="Times New Roman"/>
              </a:rPr>
              <a:t>consideration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possibility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misdiagnosis.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patient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incorrectly diagnosed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when, in fact,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40">
                <a:latin typeface="Times New Roman"/>
                <a:cs typeface="Times New Roman"/>
              </a:rPr>
              <a:t>physical illness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  </a:t>
            </a:r>
            <a:r>
              <a:rPr dirty="0" sz="1100" spc="-15">
                <a:latin typeface="Times New Roman"/>
                <a:cs typeface="Times New Roman"/>
              </a:rPr>
              <a:t>undetected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perhaps </a:t>
            </a:r>
            <a:r>
              <a:rPr dirty="0" sz="1100" spc="-20">
                <a:latin typeface="Times New Roman"/>
                <a:cs typeface="Times New Roman"/>
              </a:rPr>
              <a:t>unknown. </a:t>
            </a: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mental health </a:t>
            </a:r>
            <a:r>
              <a:rPr dirty="0" sz="1100" spc="-25">
                <a:latin typeface="Times New Roman"/>
                <a:cs typeface="Times New Roman"/>
              </a:rPr>
              <a:t>professionals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demonstrate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5">
                <a:latin typeface="Times New Roman"/>
                <a:cs typeface="Times New Roman"/>
              </a:rPr>
              <a:t>objectively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unequivocally,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identification </a:t>
            </a:r>
            <a:r>
              <a:rPr dirty="0" sz="1100" spc="-10">
                <a:latin typeface="Times New Roman"/>
                <a:cs typeface="Times New Roman"/>
              </a:rPr>
              <a:t>of  somatoform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110" i="1">
                <a:latin typeface="Times New Roman"/>
                <a:cs typeface="Times New Roman"/>
              </a:rPr>
              <a:t>diagnosis </a:t>
            </a:r>
            <a:r>
              <a:rPr dirty="0" sz="1100" spc="-120" i="1">
                <a:latin typeface="Times New Roman"/>
                <a:cs typeface="Times New Roman"/>
              </a:rPr>
              <a:t>by</a:t>
            </a:r>
            <a:r>
              <a:rPr dirty="0" sz="1100" spc="-55" i="1">
                <a:latin typeface="Times New Roman"/>
                <a:cs typeface="Times New Roman"/>
              </a:rPr>
              <a:t> </a:t>
            </a:r>
            <a:r>
              <a:rPr dirty="0" sz="1100" spc="-90" i="1">
                <a:latin typeface="Times New Roman"/>
                <a:cs typeface="Times New Roman"/>
              </a:rPr>
              <a:t>exclusion.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0665" marR="6350">
              <a:lnSpc>
                <a:spcPct val="926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complaint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assumed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somatoform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20">
                <a:latin typeface="Times New Roman"/>
                <a:cs typeface="Times New Roman"/>
              </a:rPr>
              <a:t>known 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0">
                <a:latin typeface="Times New Roman"/>
                <a:cs typeface="Times New Roman"/>
              </a:rPr>
              <a:t>causes are excluded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ruled </a:t>
            </a:r>
            <a:r>
              <a:rPr dirty="0" sz="1100" spc="-10">
                <a:latin typeface="Times New Roman"/>
                <a:cs typeface="Times New Roman"/>
              </a:rPr>
              <a:t>out. </a:t>
            </a:r>
            <a:r>
              <a:rPr dirty="0" sz="1100" spc="-40">
                <a:latin typeface="Times New Roman"/>
                <a:cs typeface="Times New Roman"/>
              </a:rPr>
              <a:t>Initially,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Janet </a:t>
            </a:r>
            <a:r>
              <a:rPr dirty="0" sz="1100" spc="-25">
                <a:latin typeface="Times New Roman"/>
                <a:cs typeface="Times New Roman"/>
              </a:rPr>
              <a:t>assumed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conversion 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0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experience.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30">
                <a:latin typeface="Times New Roman"/>
                <a:cs typeface="Times New Roman"/>
              </a:rPr>
              <a:t>came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believe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dissociation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30">
                <a:latin typeface="Times New Roman"/>
                <a:cs typeface="Times New Roman"/>
              </a:rPr>
              <a:t>intrapsychic </a:t>
            </a:r>
            <a:r>
              <a:rPr dirty="0" sz="1100" spc="-25">
                <a:latin typeface="Times New Roman"/>
                <a:cs typeface="Times New Roman"/>
              </a:rPr>
              <a:t>defenses </a:t>
            </a:r>
            <a:r>
              <a:rPr dirty="0" sz="1100" spc="-10">
                <a:latin typeface="Times New Roman"/>
                <a:cs typeface="Times New Roman"/>
              </a:rPr>
              <a:t>protected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unacceptable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30">
                <a:latin typeface="Times New Roman"/>
                <a:cs typeface="Times New Roman"/>
              </a:rPr>
              <a:t>impulses,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5">
                <a:latin typeface="Times New Roman"/>
                <a:cs typeface="Times New Roman"/>
              </a:rPr>
              <a:t>intolerable memories.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Freud’s </a:t>
            </a:r>
            <a:r>
              <a:rPr dirty="0" sz="1100" spc="-45">
                <a:latin typeface="Times New Roman"/>
                <a:cs typeface="Times New Roman"/>
              </a:rPr>
              <a:t>view, </a:t>
            </a:r>
            <a:r>
              <a:rPr dirty="0" sz="1100" spc="-20">
                <a:latin typeface="Times New Roman"/>
                <a:cs typeface="Times New Roman"/>
              </a:rPr>
              <a:t>conversion symptoms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expressions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intolerable 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conflicts.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Freudian </a:t>
            </a:r>
            <a:r>
              <a:rPr dirty="0" sz="1100" spc="-30">
                <a:latin typeface="Times New Roman"/>
                <a:cs typeface="Times New Roman"/>
              </a:rPr>
              <a:t>terminology,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50" spc="-25" b="1" i="1">
                <a:latin typeface="Times New Roman"/>
                <a:cs typeface="Times New Roman"/>
              </a:rPr>
              <a:t>primary </a:t>
            </a:r>
            <a:r>
              <a:rPr dirty="0" sz="1150" spc="-20" b="1" i="1">
                <a:latin typeface="Times New Roman"/>
                <a:cs typeface="Times New Roman"/>
              </a:rPr>
              <a:t>gain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symptom. 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30">
                <a:latin typeface="Times New Roman"/>
                <a:cs typeface="Times New Roman"/>
              </a:rPr>
              <a:t>also suggested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hysterical </a:t>
            </a:r>
            <a:r>
              <a:rPr dirty="0" sz="1100" spc="-20">
                <a:latin typeface="Times New Roman"/>
                <a:cs typeface="Times New Roman"/>
              </a:rPr>
              <a:t>symptoms could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50" spc="-15" b="1" i="1">
                <a:latin typeface="Times New Roman"/>
                <a:cs typeface="Times New Roman"/>
              </a:rPr>
              <a:t>secondary gain</a:t>
            </a:r>
            <a:r>
              <a:rPr dirty="0" sz="1100" spc="-15" b="1">
                <a:latin typeface="Times New Roman"/>
                <a:cs typeface="Times New Roman"/>
              </a:rPr>
              <a:t>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avoiding 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responsibility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gain </a:t>
            </a:r>
            <a:r>
              <a:rPr dirty="0" sz="1100" spc="-15">
                <a:latin typeface="Times New Roman"/>
                <a:cs typeface="Times New Roman"/>
              </a:rPr>
              <a:t>attention and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sympathy.</a:t>
            </a:r>
            <a:endParaRPr sz="1100">
              <a:latin typeface="Times New Roman"/>
              <a:cs typeface="Times New Roman"/>
            </a:endParaRPr>
          </a:p>
          <a:p>
            <a:pPr algn="just" marL="240665" marR="6985">
              <a:lnSpc>
                <a:spcPts val="1240"/>
              </a:lnSpc>
              <a:spcBef>
                <a:spcPts val="25"/>
              </a:spcBef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cultural </a:t>
            </a:r>
            <a:r>
              <a:rPr dirty="0" sz="1100" spc="-15">
                <a:latin typeface="Times New Roman"/>
                <a:cs typeface="Times New Roman"/>
              </a:rPr>
              <a:t>theorists offer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straightforward </a:t>
            </a:r>
            <a:r>
              <a:rPr dirty="0" sz="1100" spc="-25">
                <a:latin typeface="Times New Roman"/>
                <a:cs typeface="Times New Roman"/>
              </a:rPr>
              <a:t>explanation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somatization disorder, </a:t>
            </a:r>
            <a:r>
              <a:rPr dirty="0" sz="1100" spc="-25">
                <a:latin typeface="Times New Roman"/>
                <a:cs typeface="Times New Roman"/>
              </a:rPr>
              <a:t>hypochondriasis,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 experiencing 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sort of </a:t>
            </a:r>
            <a:r>
              <a:rPr dirty="0" sz="1100" spc="-35">
                <a:latin typeface="Times New Roman"/>
                <a:cs typeface="Times New Roman"/>
              </a:rPr>
              <a:t>underlying  psychological  </a:t>
            </a:r>
            <a:r>
              <a:rPr dirty="0" sz="1100" spc="-30">
                <a:latin typeface="Times New Roman"/>
                <a:cs typeface="Times New Roman"/>
              </a:rPr>
              <a:t>distress.  </a:t>
            </a: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25">
                <a:latin typeface="Times New Roman"/>
                <a:cs typeface="Times New Roman"/>
              </a:rPr>
              <a:t>they  describe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 problems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algn="just" marL="240665">
              <a:lnSpc>
                <a:spcPts val="1165"/>
              </a:lnSpc>
            </a:pP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and,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some extent,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70">
                <a:latin typeface="Times New Roman"/>
                <a:cs typeface="Times New Roman"/>
              </a:rPr>
              <a:t>way 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25">
                <a:latin typeface="Times New Roman"/>
                <a:cs typeface="Times New Roman"/>
              </a:rPr>
              <a:t>insight </a:t>
            </a:r>
            <a:r>
              <a:rPr dirty="0" sz="1100" spc="35">
                <a:latin typeface="Times New Roman"/>
                <a:cs typeface="Times New Roman"/>
              </a:rPr>
              <a:t>and/or</a:t>
            </a:r>
            <a:r>
              <a:rPr dirty="0" sz="1100" spc="3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241300">
              <a:lnSpc>
                <a:spcPts val="1235"/>
              </a:lnSpc>
            </a:pP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tolerance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complaints.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Somatoform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241300" marR="8890">
              <a:lnSpc>
                <a:spcPts val="1240"/>
              </a:lnSpc>
              <a:spcBef>
                <a:spcPts val="65"/>
              </a:spcBef>
              <a:buAutoNum type="arabicPlain"/>
              <a:tabLst>
                <a:tab pos="412115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effective in reducing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in somatization disorder,  </a:t>
            </a:r>
            <a:r>
              <a:rPr dirty="0" sz="1100" spc="-25">
                <a:latin typeface="Times New Roman"/>
                <a:cs typeface="Times New Roman"/>
              </a:rPr>
              <a:t>hypochondriasis,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body dysmorphic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350520" indent="-109855">
              <a:lnSpc>
                <a:spcPts val="1210"/>
              </a:lnSpc>
              <a:buAutoNum type="arabicPlain"/>
              <a:tabLst>
                <a:tab pos="351155" algn="l"/>
              </a:tabLst>
            </a:pPr>
            <a:r>
              <a:rPr dirty="0" sz="1100" spc="-20">
                <a:latin typeface="Times New Roman"/>
                <a:cs typeface="Times New Roman"/>
              </a:rPr>
              <a:t>Recent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evidence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indicates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antidepressants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may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helpful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treating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somatoform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757682"/>
            <a:ext cx="5878195" cy="1922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8435" indent="-131445">
              <a:lnSpc>
                <a:spcPts val="1280"/>
              </a:lnSpc>
              <a:spcBef>
                <a:spcPts val="95"/>
              </a:spcBef>
              <a:buAutoNum type="arabicPeriod" startAt="2"/>
              <a:tabLst>
                <a:tab pos="179070" algn="l"/>
              </a:tabLst>
            </a:pPr>
            <a:r>
              <a:rPr dirty="0" sz="1100">
                <a:latin typeface="Times New Roman"/>
                <a:cs typeface="Times New Roman"/>
              </a:rPr>
              <a:t>Distort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marL="143510" indent="-131445">
              <a:lnSpc>
                <a:spcPts val="1240"/>
              </a:lnSpc>
              <a:buAutoNum type="arabicPeriod" startAt="2"/>
              <a:tabLst>
                <a:tab pos="144145" algn="l"/>
              </a:tabLst>
            </a:pPr>
            <a:r>
              <a:rPr dirty="0" sz="1100" spc="-10">
                <a:latin typeface="Times New Roman"/>
                <a:cs typeface="Times New Roman"/>
              </a:rPr>
              <a:t>Protect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Ego.</a:t>
            </a:r>
            <a:endParaRPr sz="1100">
              <a:latin typeface="Times New Roman"/>
              <a:cs typeface="Times New Roman"/>
            </a:endParaRPr>
          </a:p>
          <a:p>
            <a:pPr marL="143510" indent="-131445">
              <a:lnSpc>
                <a:spcPts val="1280"/>
              </a:lnSpc>
              <a:buAutoNum type="arabicPeriod" startAt="2"/>
              <a:tabLst>
                <a:tab pos="144145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 abnormal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0">
                <a:latin typeface="Times New Roman"/>
                <a:cs typeface="Times New Roman"/>
              </a:rPr>
              <a:t>daily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defense </a:t>
            </a:r>
            <a:r>
              <a:rPr dirty="0" sz="1100" spc="-25">
                <a:latin typeface="Times New Roman"/>
                <a:cs typeface="Times New Roman"/>
              </a:rPr>
              <a:t>mechanisms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1-Denial, </a:t>
            </a:r>
            <a:r>
              <a:rPr dirty="0" sz="1100" spc="-35">
                <a:latin typeface="Times New Roman"/>
                <a:cs typeface="Times New Roman"/>
              </a:rPr>
              <a:t>2- </a:t>
            </a:r>
            <a:r>
              <a:rPr dirty="0" sz="1100" spc="-25">
                <a:latin typeface="Times New Roman"/>
                <a:cs typeface="Times New Roman"/>
              </a:rPr>
              <a:t>Displacement, </a:t>
            </a:r>
            <a:r>
              <a:rPr dirty="0" sz="1100" spc="-35">
                <a:latin typeface="Times New Roman"/>
                <a:cs typeface="Times New Roman"/>
              </a:rPr>
              <a:t>3- </a:t>
            </a:r>
            <a:r>
              <a:rPr dirty="0" sz="1100" spc="-20">
                <a:latin typeface="Times New Roman"/>
                <a:cs typeface="Times New Roman"/>
              </a:rPr>
              <a:t>Projection, </a:t>
            </a:r>
            <a:r>
              <a:rPr dirty="0" sz="1100" spc="-35">
                <a:latin typeface="Times New Roman"/>
                <a:cs typeface="Times New Roman"/>
              </a:rPr>
              <a:t>4- </a:t>
            </a:r>
            <a:r>
              <a:rPr dirty="0" sz="1100" spc="-25">
                <a:latin typeface="Times New Roman"/>
                <a:cs typeface="Times New Roman"/>
              </a:rPr>
              <a:t>Reaction </a:t>
            </a:r>
            <a:r>
              <a:rPr dirty="0" sz="1100" spc="-20">
                <a:latin typeface="Times New Roman"/>
                <a:cs typeface="Times New Roman"/>
              </a:rPr>
              <a:t>formation,5-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Repression,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6-Rationalization, </a:t>
            </a:r>
            <a:r>
              <a:rPr dirty="0" sz="1100" spc="-35">
                <a:latin typeface="Times New Roman"/>
                <a:cs typeface="Times New Roman"/>
              </a:rPr>
              <a:t>7-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Sublimation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Psychosexual </a:t>
            </a:r>
            <a:r>
              <a:rPr dirty="0" sz="1100" spc="-15" b="1">
                <a:latin typeface="Times New Roman"/>
                <a:cs typeface="Times New Roman"/>
              </a:rPr>
              <a:t>Theory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5">
                <a:latin typeface="Times New Roman"/>
                <a:cs typeface="Times New Roman"/>
              </a:rPr>
              <a:t>proposed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psychosexual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development. </a:t>
            </a:r>
            <a:r>
              <a:rPr dirty="0" sz="1100" spc="-1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main emphasis in </a:t>
            </a:r>
            <a:r>
              <a:rPr dirty="0" sz="1100" spc="-15">
                <a:latin typeface="Times New Roman"/>
                <a:cs typeface="Times New Roman"/>
              </a:rPr>
              <a:t>this theory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6205" y="2958335"/>
            <a:ext cx="1934845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38735" marR="5080" indent="635">
              <a:lnSpc>
                <a:spcPts val="1240"/>
              </a:lnSpc>
              <a:spcBef>
                <a:spcPts val="204"/>
              </a:spcBef>
            </a:pP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10">
                <a:latin typeface="Times New Roman"/>
                <a:cs typeface="Times New Roman"/>
              </a:rPr>
              <a:t>Oral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10">
                <a:latin typeface="Times New Roman"/>
                <a:cs typeface="Times New Roman"/>
              </a:rPr>
              <a:t>-birth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18 </a:t>
            </a:r>
            <a:r>
              <a:rPr dirty="0" sz="1100">
                <a:latin typeface="Times New Roman"/>
                <a:cs typeface="Times New Roman"/>
              </a:rPr>
              <a:t>months  </a:t>
            </a:r>
            <a:r>
              <a:rPr dirty="0" sz="1100" spc="-30">
                <a:latin typeface="Times New Roman"/>
                <a:cs typeface="Times New Roman"/>
              </a:rPr>
              <a:t>2- </a:t>
            </a:r>
            <a:r>
              <a:rPr dirty="0" sz="1100" spc="-35">
                <a:latin typeface="Times New Roman"/>
                <a:cs typeface="Times New Roman"/>
              </a:rPr>
              <a:t>Anal </a:t>
            </a:r>
            <a:r>
              <a:rPr dirty="0" sz="1100" spc="-30">
                <a:latin typeface="Times New Roman"/>
                <a:cs typeface="Times New Roman"/>
              </a:rPr>
              <a:t>stage-18 </a:t>
            </a:r>
            <a:r>
              <a:rPr dirty="0" sz="1100">
                <a:latin typeface="Times New Roman"/>
                <a:cs typeface="Times New Roman"/>
              </a:rPr>
              <a:t>months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3 years  </a:t>
            </a:r>
            <a:r>
              <a:rPr dirty="0" sz="1100" spc="-30">
                <a:latin typeface="Times New Roman"/>
                <a:cs typeface="Times New Roman"/>
              </a:rPr>
              <a:t>3- </a:t>
            </a:r>
            <a:r>
              <a:rPr dirty="0" sz="1100" spc="-35">
                <a:latin typeface="Times New Roman"/>
                <a:cs typeface="Times New Roman"/>
              </a:rPr>
              <a:t>Phallic </a:t>
            </a:r>
            <a:r>
              <a:rPr dirty="0" sz="1100" spc="-30">
                <a:latin typeface="Times New Roman"/>
                <a:cs typeface="Times New Roman"/>
              </a:rPr>
              <a:t>stage -3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6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60"/>
              </a:lnSpc>
              <a:buAutoNum type="arabicPlain" startAt="4"/>
              <a:tabLst>
                <a:tab pos="157480" algn="l"/>
              </a:tabLst>
            </a:pPr>
            <a:r>
              <a:rPr dirty="0" sz="1100" spc="-35">
                <a:latin typeface="Times New Roman"/>
                <a:cs typeface="Times New Roman"/>
              </a:rPr>
              <a:t>Latency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stage</a:t>
            </a:r>
            <a:endParaRPr sz="1100">
              <a:latin typeface="Times New Roman"/>
              <a:cs typeface="Times New Roman"/>
            </a:endParaRPr>
          </a:p>
          <a:p>
            <a:pPr marL="149860" indent="-110489">
              <a:lnSpc>
                <a:spcPts val="1280"/>
              </a:lnSpc>
              <a:buAutoNum type="arabicPlain" startAt="4"/>
              <a:tabLst>
                <a:tab pos="150495" algn="l"/>
              </a:tabLst>
            </a:pPr>
            <a:r>
              <a:rPr dirty="0" sz="1100" spc="-15">
                <a:latin typeface="Times New Roman"/>
                <a:cs typeface="Times New Roman"/>
              </a:rPr>
              <a:t>Genital </a:t>
            </a:r>
            <a:r>
              <a:rPr dirty="0" sz="1100" spc="-30">
                <a:latin typeface="Times New Roman"/>
                <a:cs typeface="Times New Roman"/>
              </a:rPr>
              <a:t>stage-6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12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3563" y="3272283"/>
            <a:ext cx="1838325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361315" marR="5080" indent="-349250">
              <a:lnSpc>
                <a:spcPts val="1240"/>
              </a:lnSpc>
              <a:spcBef>
                <a:spcPts val="204"/>
              </a:spcBef>
            </a:pPr>
            <a:r>
              <a:rPr dirty="0" sz="1100" spc="-30">
                <a:latin typeface="Times New Roman"/>
                <a:cs typeface="Times New Roman"/>
              </a:rPr>
              <a:t>Psychosexual </a:t>
            </a:r>
            <a:r>
              <a:rPr dirty="0" sz="1100" spc="-15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------------  </a:t>
            </a:r>
            <a:r>
              <a:rPr dirty="0" sz="1100" spc="-15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819" y="3900933"/>
            <a:ext cx="5878195" cy="23368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8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gratifying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needs,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30">
                <a:latin typeface="Times New Roman"/>
                <a:cs typeface="Times New Roman"/>
              </a:rPr>
              <a:t>which are </a:t>
            </a:r>
            <a:r>
              <a:rPr dirty="0" sz="1100" spc="5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gratified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fixations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psychopathologies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15">
                <a:latin typeface="Times New Roman"/>
                <a:cs typeface="Times New Roman"/>
              </a:rPr>
              <a:t>adulthood. Oral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25">
                <a:latin typeface="Times New Roman"/>
                <a:cs typeface="Times New Roman"/>
              </a:rPr>
              <a:t>fixations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40">
                <a:latin typeface="Times New Roman"/>
                <a:cs typeface="Times New Roman"/>
              </a:rPr>
              <a:t>nail </a:t>
            </a:r>
            <a:r>
              <a:rPr dirty="0" sz="1100" spc="-30">
                <a:latin typeface="Times New Roman"/>
                <a:cs typeface="Times New Roman"/>
              </a:rPr>
              <a:t>biting,  </a:t>
            </a:r>
            <a:r>
              <a:rPr dirty="0" sz="1100" spc="-35">
                <a:latin typeface="Times New Roman"/>
                <a:cs typeface="Times New Roman"/>
              </a:rPr>
              <a:t>chewing pencils.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0">
                <a:latin typeface="Times New Roman"/>
                <a:cs typeface="Times New Roman"/>
              </a:rPr>
              <a:t>theorist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discuss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developmental perspective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Psychoanalytic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47625">
              <a:lnSpc>
                <a:spcPts val="1280"/>
              </a:lnSpc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unconscious </a:t>
            </a:r>
            <a:r>
              <a:rPr dirty="0" sz="1100" spc="-25">
                <a:latin typeface="Times New Roman"/>
                <a:cs typeface="Times New Roman"/>
              </a:rPr>
              <a:t>processes, conflicts </a:t>
            </a:r>
            <a:r>
              <a:rPr dirty="0" sz="1100" spc="-15">
                <a:latin typeface="Times New Roman"/>
                <a:cs typeface="Times New Roman"/>
              </a:rPr>
              <a:t>and past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Free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Association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Dream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Freudian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Slips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humor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422" y="779018"/>
            <a:ext cx="5650230" cy="8103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34</a:t>
            </a:r>
            <a:endParaRPr sz="1100">
              <a:latin typeface="Times New Roman"/>
              <a:cs typeface="Times New Roman"/>
            </a:endParaRPr>
          </a:p>
          <a:p>
            <a:pPr algn="ctr" marR="222885">
              <a:lnSpc>
                <a:spcPct val="100000"/>
              </a:lnSpc>
              <a:spcBef>
                <a:spcPts val="1255"/>
              </a:spcBef>
            </a:pPr>
            <a:r>
              <a:rPr dirty="0" sz="1100" spc="-10" b="1">
                <a:latin typeface="Times New Roman"/>
                <a:cs typeface="Times New Roman"/>
              </a:rPr>
              <a:t>PERSONALITY </a:t>
            </a:r>
            <a:r>
              <a:rPr dirty="0" sz="1100" b="1">
                <a:latin typeface="Times New Roman"/>
                <a:cs typeface="Times New Roman"/>
              </a:rPr>
              <a:t>DISORDERS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hear </a:t>
            </a:r>
            <a:r>
              <a:rPr dirty="0" sz="1100" spc="-25">
                <a:latin typeface="Times New Roman"/>
                <a:cs typeface="Times New Roman"/>
              </a:rPr>
              <a:t>remarks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pleasing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charming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fascinating personality. Some </a:t>
            </a:r>
            <a:r>
              <a:rPr dirty="0" sz="1100" spc="-35">
                <a:latin typeface="Times New Roman"/>
                <a:cs typeface="Times New Roman"/>
              </a:rPr>
              <a:t>political leaders </a:t>
            </a:r>
            <a:r>
              <a:rPr dirty="0" sz="1100" spc="-30">
                <a:latin typeface="Times New Roman"/>
                <a:cs typeface="Times New Roman"/>
              </a:rPr>
              <a:t>have charismatic personality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repulsive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annoying personality.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 comes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mind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5" b="1">
                <a:latin typeface="Times New Roman"/>
                <a:cs typeface="Times New Roman"/>
              </a:rPr>
              <a:t>is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personality?</a:t>
            </a:r>
            <a:endParaRPr sz="1100">
              <a:latin typeface="Times New Roman"/>
              <a:cs typeface="Times New Roman"/>
            </a:endParaRPr>
          </a:p>
          <a:p>
            <a:pPr marL="12700" marR="191516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Personality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behaves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thinks.  </a:t>
            </a: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shy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timid.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sensitive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gets </a:t>
            </a:r>
            <a:r>
              <a:rPr dirty="0" sz="1100" spc="-10">
                <a:latin typeface="Times New Roman"/>
                <a:cs typeface="Times New Roman"/>
              </a:rPr>
              <a:t>upset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easily.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40">
                <a:latin typeface="Times New Roman"/>
                <a:cs typeface="Times New Roman"/>
              </a:rPr>
              <a:t>C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suspicious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family.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50">
                <a:latin typeface="Times New Roman"/>
                <a:cs typeface="Times New Roman"/>
              </a:rPr>
              <a:t>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confident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successful.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Definition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distinguish 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5">
                <a:latin typeface="Times New Roman"/>
                <a:cs typeface="Times New Roman"/>
              </a:rPr>
              <a:t>from other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5">
                <a:latin typeface="Times New Roman"/>
                <a:cs typeface="Times New Roman"/>
              </a:rPr>
              <a:t>patterns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expressing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ourselves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5">
                <a:latin typeface="Times New Roman"/>
                <a:cs typeface="Times New Roman"/>
              </a:rPr>
              <a:t>people. When </a:t>
            </a:r>
            <a:r>
              <a:rPr dirty="0" sz="1100" spc="-20">
                <a:latin typeface="Times New Roman"/>
                <a:cs typeface="Times New Roman"/>
              </a:rPr>
              <a:t>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25">
                <a:latin typeface="Times New Roman"/>
                <a:cs typeface="Times New Roman"/>
              </a:rPr>
              <a:t>bring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30">
                <a:latin typeface="Times New Roman"/>
                <a:cs typeface="Times New Roman"/>
              </a:rPr>
              <a:t>with  </a:t>
            </a:r>
            <a:r>
              <a:rPr dirty="0" sz="1100" spc="-15">
                <a:latin typeface="Times New Roman"/>
                <a:cs typeface="Times New Roman"/>
              </a:rPr>
              <a:t>others, 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prevent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maintaining close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others,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considered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5"/>
              </a:spcBef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exaggerated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traits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frequently </a:t>
            </a:r>
            <a:r>
              <a:rPr dirty="0" sz="1100" spc="-25">
                <a:latin typeface="Times New Roman"/>
                <a:cs typeface="Times New Roman"/>
              </a:rPr>
              <a:t>disturbing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annoying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qualify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DSM-IV-TR,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0">
                <a:latin typeface="Times New Roman"/>
                <a:cs typeface="Times New Roman"/>
              </a:rPr>
              <a:t>fit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30" i="1">
                <a:latin typeface="Times New Roman"/>
                <a:cs typeface="Times New Roman"/>
              </a:rPr>
              <a:t>general </a:t>
            </a:r>
            <a:r>
              <a:rPr dirty="0" sz="1100" spc="-90" i="1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(which </a:t>
            </a:r>
            <a:r>
              <a:rPr dirty="0" sz="1100" spc="-35">
                <a:latin typeface="Times New Roman"/>
                <a:cs typeface="Times New Roman"/>
              </a:rPr>
              <a:t>applies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40">
                <a:latin typeface="Times New Roman"/>
                <a:cs typeface="Times New Roman"/>
              </a:rPr>
              <a:t>10 </a:t>
            </a:r>
            <a:r>
              <a:rPr dirty="0" sz="1100" spc="-25">
                <a:latin typeface="Times New Roman"/>
                <a:cs typeface="Times New Roman"/>
              </a:rPr>
              <a:t>subtypes)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must 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20" i="1">
                <a:latin typeface="Times New Roman"/>
                <a:cs typeface="Times New Roman"/>
              </a:rPr>
              <a:t>specific </a:t>
            </a:r>
            <a:r>
              <a:rPr dirty="0" sz="1100" spc="-105" i="1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20">
                <a:latin typeface="Times New Roman"/>
                <a:cs typeface="Times New Roman"/>
              </a:rPr>
              <a:t>consist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traits and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characterize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 presented </a:t>
            </a:r>
            <a:r>
              <a:rPr dirty="0" sz="1100" spc="-25">
                <a:latin typeface="Times New Roman"/>
                <a:cs typeface="Times New Roman"/>
              </a:rPr>
              <a:t>in DSM-IV-TR emphasizes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duration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30">
                <a:latin typeface="Times New Roman"/>
                <a:cs typeface="Times New Roman"/>
              </a:rPr>
              <a:t>associated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traits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question.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pattern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evident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domains:</a:t>
            </a:r>
            <a:endParaRPr sz="1100">
              <a:latin typeface="Times New Roman"/>
              <a:cs typeface="Times New Roman"/>
            </a:endParaRPr>
          </a:p>
          <a:p>
            <a:pPr marL="12700" marR="178816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1- </a:t>
            </a:r>
            <a:r>
              <a:rPr dirty="0" sz="1100" spc="-20">
                <a:latin typeface="Times New Roman"/>
                <a:cs typeface="Times New Roman"/>
              </a:rPr>
              <a:t>Cognition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people)  </a:t>
            </a:r>
            <a:r>
              <a:rPr dirty="0" sz="1100" spc="-30">
                <a:latin typeface="Times New Roman"/>
                <a:cs typeface="Times New Roman"/>
              </a:rPr>
              <a:t>2- </a:t>
            </a:r>
            <a:r>
              <a:rPr dirty="0" sz="1100" spc="-15">
                <a:latin typeface="Times New Roman"/>
                <a:cs typeface="Times New Roman"/>
              </a:rPr>
              <a:t>Emotional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responses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70"/>
              </a:lnSpc>
              <a:buAutoNum type="arabicPlain" startAt="3"/>
              <a:tabLst>
                <a:tab pos="157480" algn="l"/>
              </a:tabLst>
            </a:pPr>
            <a:r>
              <a:rPr dirty="0" sz="1100" spc="-10">
                <a:latin typeface="Times New Roman"/>
                <a:cs typeface="Times New Roman"/>
              </a:rPr>
              <a:t>Interpersonal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280"/>
              </a:lnSpc>
              <a:buAutoNum type="arabicPlain" startAt="3"/>
              <a:tabLst>
                <a:tab pos="157480" algn="l"/>
              </a:tabLst>
            </a:pPr>
            <a:r>
              <a:rPr dirty="0" sz="1100" spc="-15">
                <a:latin typeface="Times New Roman"/>
                <a:cs typeface="Times New Roman"/>
              </a:rPr>
              <a:t>Impulse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lain" startAt="3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 lvl="1" marL="613410" indent="-144145">
              <a:lnSpc>
                <a:spcPts val="1235"/>
              </a:lnSpc>
              <a:buAutoNum type="arabicPlain"/>
              <a:tabLst>
                <a:tab pos="614045" algn="l"/>
              </a:tabLst>
            </a:pPr>
            <a:r>
              <a:rPr dirty="0" sz="1100" spc="-30">
                <a:latin typeface="Times New Roman"/>
                <a:cs typeface="Times New Roman"/>
              </a:rPr>
              <a:t>Inflexible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broad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situations,</a:t>
            </a:r>
            <a:endParaRPr sz="1100">
              <a:latin typeface="Times New Roman"/>
              <a:cs typeface="Times New Roman"/>
            </a:endParaRPr>
          </a:p>
          <a:p>
            <a:pPr lvl="1" marL="469900" marR="8255">
              <a:lnSpc>
                <a:spcPts val="1240"/>
              </a:lnSpc>
              <a:spcBef>
                <a:spcPts val="70"/>
              </a:spcBef>
              <a:buAutoNum type="arabicPlain"/>
              <a:tabLst>
                <a:tab pos="62928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source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distress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occupational,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functioning,</a:t>
            </a:r>
            <a:endParaRPr sz="1100">
              <a:latin typeface="Times New Roman"/>
              <a:cs typeface="Times New Roman"/>
            </a:endParaRPr>
          </a:p>
          <a:p>
            <a:pPr lvl="1" marL="617855" indent="-148590">
              <a:lnSpc>
                <a:spcPts val="1170"/>
              </a:lnSpc>
              <a:buAutoNum type="arabicPlain"/>
              <a:tabLst>
                <a:tab pos="618490" algn="l"/>
              </a:tabLst>
            </a:pPr>
            <a:r>
              <a:rPr dirty="0" sz="1100" spc="-35">
                <a:latin typeface="Times New Roman"/>
                <a:cs typeface="Times New Roman"/>
              </a:rPr>
              <a:t>Stable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duration,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with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onset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traced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back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least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adolescence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adulthood.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dysfunction </a:t>
            </a:r>
            <a:r>
              <a:rPr dirty="0" sz="1100" spc="-50">
                <a:latin typeface="Times New Roman"/>
                <a:cs typeface="Times New Roman"/>
              </a:rPr>
              <a:t>plays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role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10">
                <a:latin typeface="Times New Roman"/>
                <a:cs typeface="Times New Roman"/>
              </a:rPr>
              <a:t>It  </a:t>
            </a:r>
            <a:r>
              <a:rPr dirty="0" sz="1100" spc="-25">
                <a:latin typeface="Times New Roman"/>
                <a:cs typeface="Times New Roman"/>
              </a:rPr>
              <a:t>provides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justification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15">
                <a:latin typeface="Times New Roman"/>
                <a:cs typeface="Times New Roman"/>
              </a:rPr>
              <a:t>these problems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mental disorders. </a:t>
            </a:r>
            <a:r>
              <a:rPr dirty="0" sz="1100" spc="-30">
                <a:latin typeface="Times New Roman"/>
                <a:cs typeface="Times New Roman"/>
              </a:rPr>
              <a:t>Personality 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0">
                <a:latin typeface="Times New Roman"/>
                <a:cs typeface="Times New Roman"/>
              </a:rPr>
              <a:t>controversial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25">
                <a:latin typeface="Times New Roman"/>
                <a:cs typeface="Times New Roman"/>
              </a:rPr>
              <a:t>in diagnostic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20"/>
              </a:spcBef>
              <a:buAutoNum type="arabicPlain"/>
              <a:tabLst>
                <a:tab pos="165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 spc="-45">
                <a:latin typeface="Times New Roman"/>
                <a:cs typeface="Times New Roman"/>
              </a:rPr>
              <a:t>reliably,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poorly </a:t>
            </a:r>
            <a:r>
              <a:rPr dirty="0" sz="1100" spc="-10">
                <a:latin typeface="Times New Roman"/>
                <a:cs typeface="Times New Roman"/>
              </a:rPr>
              <a:t>understood,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relatively </a:t>
            </a:r>
            <a:r>
              <a:rPr dirty="0" sz="1100" spc="-35">
                <a:latin typeface="Times New Roman"/>
                <a:cs typeface="Times New Roman"/>
              </a:rPr>
              <a:t>little 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15">
                <a:latin typeface="Times New Roman"/>
                <a:cs typeface="Times New Roman"/>
              </a:rPr>
              <a:t>be treated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successfully.</a:t>
            </a:r>
            <a:endParaRPr sz="1100">
              <a:latin typeface="Times New Roman"/>
              <a:cs typeface="Times New Roman"/>
            </a:endParaRPr>
          </a:p>
          <a:p>
            <a:pPr marL="160020" indent="-147955">
              <a:lnSpc>
                <a:spcPts val="1170"/>
              </a:lnSpc>
              <a:buAutoNum type="arabicPlain"/>
              <a:tabLst>
                <a:tab pos="160655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difficult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define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measure,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8701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observations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argument.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significant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occupational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Second,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pathological personality </a:t>
            </a:r>
            <a:r>
              <a:rPr dirty="0" sz="1100" spc="-20">
                <a:latin typeface="Times New Roman"/>
                <a:cs typeface="Times New Roman"/>
              </a:rPr>
              <a:t>traits during </a:t>
            </a:r>
            <a:r>
              <a:rPr dirty="0" sz="1100" spc="-30">
                <a:latin typeface="Times New Roman"/>
                <a:cs typeface="Times New Roman"/>
              </a:rPr>
              <a:t>adolescence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an  increased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5">
                <a:latin typeface="Times New Roman"/>
                <a:cs typeface="Times New Roman"/>
              </a:rPr>
              <a:t>subsequent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Third,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35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5">
                <a:latin typeface="Times New Roman"/>
                <a:cs typeface="Times New Roman"/>
              </a:rPr>
              <a:t>form 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Finally,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comorbid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the 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240665" marR="5080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mental disorder, such </a:t>
            </a:r>
            <a:r>
              <a:rPr dirty="0" sz="1100" spc="-40">
                <a:latin typeface="Times New Roman"/>
                <a:cs typeface="Times New Roman"/>
              </a:rPr>
              <a:t>as anxiety </a:t>
            </a:r>
            <a:r>
              <a:rPr dirty="0" sz="1100" spc="-15">
                <a:latin typeface="Times New Roman"/>
                <a:cs typeface="Times New Roman"/>
              </a:rPr>
              <a:t>disorders and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30">
                <a:latin typeface="Times New Roman"/>
                <a:cs typeface="Times New Roman"/>
              </a:rPr>
              <a:t>are ego-dystonic;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distressed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uncomfortable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0">
                <a:latin typeface="Times New Roman"/>
                <a:cs typeface="Times New Roman"/>
              </a:rPr>
              <a:t>situations.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ego-syntonic—the </a:t>
            </a:r>
            <a:r>
              <a:rPr dirty="0" sz="1100" spc="-35">
                <a:latin typeface="Times New Roman"/>
                <a:cs typeface="Times New Roman"/>
              </a:rPr>
              <a:t>ideas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impulses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 associated are acceptable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person.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see  </a:t>
            </a:r>
            <a:r>
              <a:rPr dirty="0" sz="1100" spc="-30">
                <a:latin typeface="Times New Roman"/>
                <a:cs typeface="Times New Roman"/>
              </a:rPr>
              <a:t>themselves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disturbed.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insight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0">
                <a:latin typeface="Times New Roman"/>
                <a:cs typeface="Times New Roman"/>
              </a:rPr>
              <a:t>own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240665" marR="6350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ego-syntonic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raises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limitations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self-report </a:t>
            </a:r>
            <a:r>
              <a:rPr dirty="0" sz="1100" spc="-25">
                <a:latin typeface="Times New Roman"/>
                <a:cs typeface="Times New Roman"/>
              </a:rPr>
              <a:t>measures—interviews </a:t>
            </a:r>
            <a:r>
              <a:rPr dirty="0" sz="1100" spc="-15">
                <a:latin typeface="Times New Roman"/>
                <a:cs typeface="Times New Roman"/>
              </a:rPr>
              <a:t>and questionnaires—for their </a:t>
            </a:r>
            <a:r>
              <a:rPr dirty="0" sz="1100" spc="-25">
                <a:latin typeface="Times New Roman"/>
                <a:cs typeface="Times New Roman"/>
              </a:rPr>
              <a:t>assessment. </a:t>
            </a: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people 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unable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view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themselves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realistically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unaware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effect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  <a:p>
            <a:pPr algn="just" marL="240665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0">
                <a:latin typeface="Times New Roman"/>
                <a:cs typeface="Times New Roman"/>
              </a:rPr>
              <a:t>behavior  </a:t>
            </a:r>
            <a:r>
              <a:rPr dirty="0" sz="1100" spc="-25">
                <a:latin typeface="Times New Roman"/>
                <a:cs typeface="Times New Roman"/>
              </a:rPr>
              <a:t>has 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-15">
                <a:latin typeface="Times New Roman"/>
                <a:cs typeface="Times New Roman"/>
              </a:rPr>
              <a:t>others. 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specific  </a:t>
            </a:r>
            <a:r>
              <a:rPr dirty="0" sz="1100" spc="-20">
                <a:latin typeface="Times New Roman"/>
                <a:cs typeface="Times New Roman"/>
              </a:rPr>
              <a:t>symptoms 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are  used 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define 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240665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variations in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building </a:t>
            </a:r>
            <a:r>
              <a:rPr dirty="0" sz="1100" spc="-25">
                <a:latin typeface="Times New Roman"/>
                <a:cs typeface="Times New Roman"/>
              </a:rPr>
              <a:t>blocks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40665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causes include </a:t>
            </a:r>
            <a:r>
              <a:rPr dirty="0" sz="1100" spc="-25">
                <a:latin typeface="Times New Roman"/>
                <a:cs typeface="Times New Roman"/>
              </a:rPr>
              <a:t>motives,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perspectives </a:t>
            </a:r>
            <a:r>
              <a:rPr dirty="0" sz="1100" spc="-30">
                <a:latin typeface="Times New Roman"/>
                <a:cs typeface="Times New Roman"/>
              </a:rPr>
              <a:t>regarding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temperament and 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60" b="1">
                <a:latin typeface="Times New Roman"/>
                <a:cs typeface="Times New Roman"/>
              </a:rPr>
              <a:t>1-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Motive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motive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desires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goals.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Motives </a:t>
            </a:r>
            <a:r>
              <a:rPr dirty="0" sz="1100" spc="-25">
                <a:latin typeface="Times New Roman"/>
                <a:cs typeface="Times New Roman"/>
              </a:rPr>
              <a:t>(either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unconscious)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25">
                <a:latin typeface="Times New Roman"/>
                <a:cs typeface="Times New Roman"/>
              </a:rPr>
              <a:t>things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125" i="1">
                <a:latin typeface="Times New Roman"/>
                <a:cs typeface="Times New Roman"/>
              </a:rPr>
              <a:t>why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behave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fashion.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9235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motives in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60" i="1">
                <a:latin typeface="Times New Roman"/>
                <a:cs typeface="Times New Roman"/>
              </a:rPr>
              <a:t>affiliation</a:t>
            </a:r>
            <a:r>
              <a:rPr dirty="0" sz="1100" spc="-60">
                <a:latin typeface="Times New Roman"/>
                <a:cs typeface="Times New Roman"/>
              </a:rPr>
              <a:t>—the </a:t>
            </a:r>
            <a:r>
              <a:rPr dirty="0" sz="1100" spc="-25">
                <a:latin typeface="Times New Roman"/>
                <a:cs typeface="Times New Roman"/>
              </a:rPr>
              <a:t>desire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close 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—and </a:t>
            </a:r>
            <a:r>
              <a:rPr dirty="0" sz="1100" spc="-80" i="1">
                <a:latin typeface="Times New Roman"/>
                <a:cs typeface="Times New Roman"/>
              </a:rPr>
              <a:t>power</a:t>
            </a:r>
            <a:r>
              <a:rPr dirty="0" sz="1100" spc="-80">
                <a:latin typeface="Times New Roman"/>
                <a:cs typeface="Times New Roman"/>
              </a:rPr>
              <a:t>—the </a:t>
            </a:r>
            <a:r>
              <a:rPr dirty="0" sz="1100" spc="-30">
                <a:latin typeface="Times New Roman"/>
                <a:cs typeface="Times New Roman"/>
              </a:rPr>
              <a:t>desire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impact, </a:t>
            </a:r>
            <a:r>
              <a:rPr dirty="0" sz="1100" spc="-30">
                <a:latin typeface="Times New Roman"/>
                <a:cs typeface="Times New Roman"/>
              </a:rPr>
              <a:t>prestige,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dominance.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Individual differences with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motives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adjustment.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described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variations  with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affiliation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power.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1300">
              <a:lnSpc>
                <a:spcPts val="1315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-5" b="1">
                <a:latin typeface="Times New Roman"/>
                <a:cs typeface="Times New Roman"/>
              </a:rPr>
              <a:t>Cognitive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Perspectives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Our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depends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35">
                <a:latin typeface="Times New Roman"/>
                <a:cs typeface="Times New Roman"/>
              </a:rPr>
              <a:t>knowledge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which includes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perception.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distortions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5">
                <a:latin typeface="Times New Roman"/>
                <a:cs typeface="Times New Roman"/>
              </a:rPr>
              <a:t>mechanisms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469265" marR="1016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misperceive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intentions and </a:t>
            </a:r>
            <a:r>
              <a:rPr dirty="0" sz="1100" spc="-25">
                <a:latin typeface="Times New Roman"/>
                <a:cs typeface="Times New Roman"/>
              </a:rPr>
              <a:t>motives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abilities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25">
                <a:latin typeface="Times New Roman"/>
                <a:cs typeface="Times New Roman"/>
              </a:rPr>
              <a:t>people,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5">
                <a:latin typeface="Times New Roman"/>
                <a:cs typeface="Times New Roman"/>
              </a:rPr>
              <a:t>relationships 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severely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disturbed.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elements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interaction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depend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evaluate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our 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accurate judgments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appropriate and  inappropriate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0665">
              <a:lnSpc>
                <a:spcPts val="1315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-5" b="1">
                <a:latin typeface="Times New Roman"/>
                <a:cs typeface="Times New Roman"/>
              </a:rPr>
              <a:t>Temperament </a:t>
            </a:r>
            <a:r>
              <a:rPr dirty="0" sz="1100" spc="-15" b="1">
                <a:latin typeface="Times New Roman"/>
                <a:cs typeface="Times New Roman"/>
              </a:rPr>
              <a:t>and Personality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Traits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-105" i="1">
                <a:latin typeface="Times New Roman"/>
                <a:cs typeface="Times New Roman"/>
              </a:rPr>
              <a:t>Temperament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basic,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relating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world, </a:t>
            </a:r>
            <a:r>
              <a:rPr dirty="0" sz="1100" spc="-45">
                <a:latin typeface="Times New Roman"/>
                <a:cs typeface="Times New Roman"/>
              </a:rPr>
              <a:t>especially 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evident </a:t>
            </a:r>
            <a:r>
              <a:rPr dirty="0" sz="1100" spc="-3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first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Experts </a:t>
            </a:r>
            <a:r>
              <a:rPr dirty="0" sz="1100" spc="-35">
                <a:latin typeface="Times New Roman"/>
                <a:cs typeface="Times New Roman"/>
              </a:rPr>
              <a:t>disagree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25">
                <a:latin typeface="Times New Roman"/>
                <a:cs typeface="Times New Roman"/>
              </a:rPr>
              <a:t>dimensions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temperament and </a:t>
            </a:r>
            <a:r>
              <a:rPr dirty="0" sz="1100" spc="-30">
                <a:latin typeface="Times New Roman"/>
                <a:cs typeface="Times New Roman"/>
              </a:rPr>
              <a:t>personality. </a:t>
            </a: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theories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45">
                <a:latin typeface="Times New Roman"/>
                <a:cs typeface="Times New Roman"/>
              </a:rPr>
              <a:t>relatively </a:t>
            </a:r>
            <a:r>
              <a:rPr dirty="0" sz="1100" spc="-30">
                <a:latin typeface="Times New Roman"/>
                <a:cs typeface="Times New Roman"/>
              </a:rPr>
              <a:t>simple, using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0">
                <a:latin typeface="Times New Roman"/>
                <a:cs typeface="Times New Roman"/>
              </a:rPr>
              <a:t>dimensions.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complicated and  consider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40">
                <a:latin typeface="Times New Roman"/>
                <a:cs typeface="Times New Roman"/>
              </a:rPr>
              <a:t>as 30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40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traits.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830" cy="1666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point of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accepted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personality.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traits </a:t>
            </a:r>
            <a:r>
              <a:rPr dirty="0" sz="1100" spc="-35">
                <a:latin typeface="Times New Roman"/>
                <a:cs typeface="Times New Roman"/>
              </a:rPr>
              <a:t>(also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domains) included 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neuroticism, extraversion,  </a:t>
            </a:r>
            <a:r>
              <a:rPr dirty="0" sz="1100" spc="-15">
                <a:latin typeface="Times New Roman"/>
                <a:cs typeface="Times New Roman"/>
              </a:rPr>
              <a:t>openness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experience, agreeableness,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conscientiousness.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Taken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whole,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five-factor </a:t>
            </a:r>
            <a:r>
              <a:rPr dirty="0" sz="1100" spc="-20">
                <a:latin typeface="Times New Roman"/>
                <a:cs typeface="Times New Roman"/>
              </a:rPr>
              <a:t>model provides </a:t>
            </a:r>
            <a:r>
              <a:rPr dirty="0" sz="1100" spc="-45">
                <a:latin typeface="Times New Roman"/>
                <a:cs typeface="Times New Roman"/>
              </a:rPr>
              <a:t>a relatively </a:t>
            </a:r>
            <a:r>
              <a:rPr dirty="0" sz="1100" spc="-20">
                <a:latin typeface="Times New Roman"/>
                <a:cs typeface="Times New Roman"/>
              </a:rPr>
              <a:t>comprehensive description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 </a:t>
            </a:r>
            <a:r>
              <a:rPr dirty="0" sz="1100" spc="-25">
                <a:latin typeface="Times New Roman"/>
                <a:cs typeface="Times New Roman"/>
              </a:rPr>
              <a:t>person’s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authors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DSM-IV-TR have </a:t>
            </a:r>
            <a:r>
              <a:rPr dirty="0" sz="1100" spc="-25">
                <a:latin typeface="Times New Roman"/>
                <a:cs typeface="Times New Roman"/>
              </a:rPr>
              <a:t>organized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0">
                <a:latin typeface="Times New Roman"/>
                <a:cs typeface="Times New Roman"/>
              </a:rPr>
              <a:t>into three  </a:t>
            </a:r>
            <a:r>
              <a:rPr dirty="0" sz="1100" spc="-25">
                <a:latin typeface="Times New Roman"/>
                <a:cs typeface="Times New Roman"/>
              </a:rPr>
              <a:t>clusters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broadly </a:t>
            </a:r>
            <a:r>
              <a:rPr dirty="0" sz="1100" spc="-20">
                <a:latin typeface="Times New Roman"/>
                <a:cs typeface="Times New Roman"/>
              </a:rPr>
              <a:t>defined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characteristics.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7392" y="6082530"/>
            <a:ext cx="5650230" cy="319976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0665" marR="6350" indent="-228600">
              <a:lnSpc>
                <a:spcPts val="1240"/>
              </a:lnSpc>
              <a:spcBef>
                <a:spcPts val="204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people who </a:t>
            </a:r>
            <a:r>
              <a:rPr dirty="0" sz="1100" spc="-20">
                <a:latin typeface="Times New Roman"/>
                <a:cs typeface="Times New Roman"/>
              </a:rPr>
              <a:t>fit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subtypes in cluster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typically </a:t>
            </a:r>
            <a:r>
              <a:rPr dirty="0" sz="1100" spc="-15">
                <a:latin typeface="Times New Roman"/>
                <a:cs typeface="Times New Roman"/>
              </a:rPr>
              <a:t>odd, </a:t>
            </a:r>
            <a:r>
              <a:rPr dirty="0" sz="1100" spc="-25">
                <a:latin typeface="Times New Roman"/>
                <a:cs typeface="Times New Roman"/>
              </a:rPr>
              <a:t>eccentric,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asocial. </a:t>
            </a:r>
            <a:r>
              <a:rPr dirty="0" sz="1100" spc="-55">
                <a:latin typeface="Times New Roman"/>
                <a:cs typeface="Times New Roman"/>
              </a:rPr>
              <a:t>All 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25">
                <a:latin typeface="Times New Roman"/>
                <a:cs typeface="Times New Roman"/>
              </a:rPr>
              <a:t>share </a:t>
            </a:r>
            <a:r>
              <a:rPr dirty="0" sz="1100" spc="-45">
                <a:latin typeface="Times New Roman"/>
                <a:cs typeface="Times New Roman"/>
              </a:rPr>
              <a:t>similarity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implicit </a:t>
            </a:r>
            <a:r>
              <a:rPr dirty="0" sz="1100" spc="-20">
                <a:latin typeface="Times New Roman"/>
                <a:cs typeface="Times New Roman"/>
              </a:rPr>
              <a:t>assumption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traits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precede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full-blown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psychosis.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5">
                <a:latin typeface="Times New Roman"/>
                <a:cs typeface="Times New Roman"/>
              </a:rPr>
              <a:t>association with schizophrenia,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5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100" i="1">
                <a:latin typeface="Times New Roman"/>
                <a:cs typeface="Times New Roman"/>
              </a:rPr>
              <a:t>schizophrenia  </a:t>
            </a:r>
            <a:r>
              <a:rPr dirty="0" sz="1100" spc="-114" i="1">
                <a:latin typeface="Times New Roman"/>
                <a:cs typeface="Times New Roman"/>
              </a:rPr>
              <a:t>spectrum</a:t>
            </a:r>
            <a:r>
              <a:rPr dirty="0" sz="1100" spc="-10" i="1">
                <a:latin typeface="Times New Roman"/>
                <a:cs typeface="Times New Roman"/>
              </a:rPr>
              <a:t> </a:t>
            </a:r>
            <a:r>
              <a:rPr dirty="0" sz="1100" spc="-110" i="1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lain"/>
              <a:tabLst>
                <a:tab pos="14986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Paranoid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Paranoid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0">
                <a:latin typeface="Times New Roman"/>
                <a:cs typeface="Times New Roman"/>
              </a:rPr>
              <a:t>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inappropriately  </a:t>
            </a:r>
            <a:r>
              <a:rPr dirty="0" sz="1100" spc="-30">
                <a:latin typeface="Times New Roman"/>
                <a:cs typeface="Times New Roman"/>
              </a:rPr>
              <a:t>suspicious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25">
                <a:latin typeface="Times New Roman"/>
                <a:cs typeface="Times New Roman"/>
              </a:rPr>
              <a:t>motives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behaviors. </a:t>
            </a: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paranoid people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trust </a:t>
            </a:r>
            <a:r>
              <a:rPr dirty="0" sz="1100" spc="-30">
                <a:latin typeface="Times New Roman"/>
                <a:cs typeface="Times New Roman"/>
              </a:rPr>
              <a:t>anyone,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trouble </a:t>
            </a:r>
            <a:r>
              <a:rPr dirty="0" sz="1100" spc="-30">
                <a:latin typeface="Times New Roman"/>
                <a:cs typeface="Times New Roman"/>
              </a:rPr>
              <a:t>maintaining </a:t>
            </a:r>
            <a:r>
              <a:rPr dirty="0" sz="1100" spc="-20">
                <a:latin typeface="Times New Roman"/>
                <a:cs typeface="Times New Roman"/>
              </a:rPr>
              <a:t>relationships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members.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94310" indent="-147320">
              <a:lnSpc>
                <a:spcPts val="1280"/>
              </a:lnSpc>
              <a:buAutoNum type="arabicPlain" startAt="2"/>
              <a:tabLst>
                <a:tab pos="19494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Schizoid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Schizoid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indifference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people,  coupled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diminished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expression. </a:t>
            </a:r>
            <a:r>
              <a:rPr dirty="0" sz="1100" spc="-20">
                <a:latin typeface="Times New Roman"/>
                <a:cs typeface="Times New Roman"/>
              </a:rPr>
              <a:t>These 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loners; they  </a:t>
            </a:r>
            <a:r>
              <a:rPr dirty="0" sz="1100" spc="-15">
                <a:latin typeface="Times New Roman"/>
                <a:cs typeface="Times New Roman"/>
              </a:rPr>
              <a:t>prefer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isolation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interactions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family.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buAutoNum type="arabicPlain" startAt="3"/>
              <a:tabLst>
                <a:tab pos="16002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Schizotypal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Schizotypal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centers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peculiar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emotional  restriction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withdrawal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associated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schizoid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1519" y="2244089"/>
            <a:ext cx="5486400" cy="3703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8473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240665" marR="5080">
              <a:lnSpc>
                <a:spcPct val="93700"/>
              </a:lnSpc>
            </a:pP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25">
                <a:latin typeface="Times New Roman"/>
                <a:cs typeface="Times New Roman"/>
              </a:rPr>
              <a:t>bizarre fantasies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unusual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30">
                <a:latin typeface="Times New Roman"/>
                <a:cs typeface="Times New Roman"/>
              </a:rPr>
              <a:t>experiences.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slightly 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follow because </a:t>
            </a:r>
            <a:r>
              <a:rPr dirty="0" sz="1100" spc="-25">
                <a:latin typeface="Times New Roman"/>
                <a:cs typeface="Times New Roman"/>
              </a:rPr>
              <a:t>they use </a:t>
            </a:r>
            <a:r>
              <a:rPr dirty="0" sz="1100" spc="-20">
                <a:latin typeface="Times New Roman"/>
                <a:cs typeface="Times New Roman"/>
              </a:rPr>
              <a:t>words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>
                <a:latin typeface="Times New Roman"/>
                <a:cs typeface="Times New Roman"/>
              </a:rPr>
              <a:t>odd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they express themselves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vague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disjointed </a:t>
            </a:r>
            <a:r>
              <a:rPr dirty="0" sz="1100" spc="-20">
                <a:latin typeface="Times New Roman"/>
                <a:cs typeface="Times New Roman"/>
              </a:rPr>
              <a:t>manner.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spite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">
                <a:latin typeface="Times New Roman"/>
                <a:cs typeface="Times New Roman"/>
              </a:rPr>
              <a:t>odd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unusual behaviors,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schizotypal </a:t>
            </a:r>
            <a:r>
              <a:rPr dirty="0" sz="1100" spc="-25">
                <a:latin typeface="Times New Roman"/>
                <a:cs typeface="Times New Roman"/>
              </a:rPr>
              <a:t>personality 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>
                <a:latin typeface="Times New Roman"/>
                <a:cs typeface="Times New Roman"/>
              </a:rPr>
              <a:t>or out </a:t>
            </a:r>
            <a:r>
              <a:rPr dirty="0" sz="1100" spc="-5">
                <a:latin typeface="Times New Roman"/>
                <a:cs typeface="Times New Roman"/>
              </a:rPr>
              <a:t>of touch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reality.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DSM-IV-TR,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 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dramatic, </a:t>
            </a:r>
            <a:r>
              <a:rPr dirty="0" sz="1100" spc="-20">
                <a:latin typeface="Times New Roman"/>
                <a:cs typeface="Times New Roman"/>
              </a:rPr>
              <a:t>emotional,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erratic behavior,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are associated </a:t>
            </a:r>
            <a:r>
              <a:rPr dirty="0" sz="1100" spc="-25">
                <a:latin typeface="Times New Roman"/>
                <a:cs typeface="Times New Roman"/>
              </a:rPr>
              <a:t>with marked </a:t>
            </a:r>
            <a:r>
              <a:rPr dirty="0" sz="1100" spc="-35">
                <a:latin typeface="Times New Roman"/>
                <a:cs typeface="Times New Roman"/>
              </a:rPr>
              <a:t>difficulty </a:t>
            </a:r>
            <a:r>
              <a:rPr dirty="0" sz="1100" spc="-30">
                <a:latin typeface="Times New Roman"/>
                <a:cs typeface="Times New Roman"/>
              </a:rPr>
              <a:t>in  sustaining </a:t>
            </a:r>
            <a:r>
              <a:rPr dirty="0" sz="1100" spc="-20">
                <a:latin typeface="Times New Roman"/>
                <a:cs typeface="Times New Roman"/>
              </a:rPr>
              <a:t>interpersonal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422275" indent="-229235">
              <a:lnSpc>
                <a:spcPts val="1280"/>
              </a:lnSpc>
              <a:buAutoNum type="arabicPlain" startAt="4"/>
              <a:tabLst>
                <a:tab pos="422909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Antisocial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ct val="937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Antisocial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irresponsible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antisocial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adolescence </a:t>
            </a:r>
            <a:r>
              <a:rPr dirty="0" sz="1100" spc="-15">
                <a:latin typeface="Times New Roman"/>
                <a:cs typeface="Times New Roman"/>
              </a:rPr>
              <a:t>and continues </a:t>
            </a:r>
            <a:r>
              <a:rPr dirty="0" sz="1100" spc="-5">
                <a:latin typeface="Times New Roman"/>
                <a:cs typeface="Times New Roman"/>
              </a:rPr>
              <a:t>into the </a:t>
            </a:r>
            <a:r>
              <a:rPr dirty="0" sz="1100" spc="-25">
                <a:latin typeface="Times New Roman"/>
                <a:cs typeface="Times New Roman"/>
              </a:rPr>
              <a:t>adult </a:t>
            </a:r>
            <a:r>
              <a:rPr dirty="0" sz="1100" spc="-40">
                <a:latin typeface="Times New Roman"/>
                <a:cs typeface="Times New Roman"/>
              </a:rPr>
              <a:t>years.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  </a:t>
            </a:r>
            <a:r>
              <a:rPr dirty="0" sz="1100" spc="-25">
                <a:latin typeface="Times New Roman"/>
                <a:cs typeface="Times New Roman"/>
              </a:rPr>
              <a:t>TR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15">
                <a:latin typeface="Times New Roman"/>
                <a:cs typeface="Times New Roman"/>
              </a:rPr>
              <a:t>that,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20">
                <a:latin typeface="Times New Roman"/>
                <a:cs typeface="Times New Roman"/>
              </a:rPr>
              <a:t>in childhood,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disregard  </a:t>
            </a:r>
            <a:r>
              <a:rPr dirty="0" sz="1100" spc="-15">
                <a:latin typeface="Times New Roman"/>
                <a:cs typeface="Times New Roman"/>
              </a:rPr>
              <a:t>for, and </a:t>
            </a:r>
            <a:r>
              <a:rPr dirty="0" sz="1100" spc="-25">
                <a:latin typeface="Times New Roman"/>
                <a:cs typeface="Times New Roman"/>
              </a:rPr>
              <a:t>violation </a:t>
            </a:r>
            <a:r>
              <a:rPr dirty="0" sz="1100" spc="-15">
                <a:latin typeface="Times New Roman"/>
                <a:cs typeface="Times New Roman"/>
              </a:rPr>
              <a:t>of,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rights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others. </a:t>
            </a:r>
            <a:r>
              <a:rPr dirty="0" sz="1100">
                <a:latin typeface="Times New Roman"/>
                <a:cs typeface="Times New Roman"/>
              </a:rPr>
              <a:t>Once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become an </a:t>
            </a:r>
            <a:r>
              <a:rPr dirty="0" sz="1100" spc="-25">
                <a:latin typeface="Times New Roman"/>
                <a:cs typeface="Times New Roman"/>
              </a:rPr>
              <a:t>adult,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difficulties 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perform </a:t>
            </a:r>
            <a:r>
              <a:rPr dirty="0" sz="1100" spc="-25">
                <a:latin typeface="Times New Roman"/>
                <a:cs typeface="Times New Roman"/>
              </a:rPr>
              <a:t>responsibilities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associated with occupational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  </a:t>
            </a:r>
            <a:r>
              <a:rPr dirty="0" sz="1100" spc="-30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469900" indent="-229870">
              <a:lnSpc>
                <a:spcPts val="1280"/>
              </a:lnSpc>
              <a:spcBef>
                <a:spcPts val="5"/>
              </a:spcBef>
              <a:buAutoNum type="arabicPlain" startAt="5"/>
              <a:tabLst>
                <a:tab pos="470534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Borderline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240665" marR="6350">
              <a:lnSpc>
                <a:spcPct val="93900"/>
              </a:lnSpc>
              <a:spcBef>
                <a:spcPts val="35"/>
              </a:spcBef>
            </a:pPr>
            <a:r>
              <a:rPr dirty="0" sz="1100" spc="-25">
                <a:latin typeface="Times New Roman"/>
                <a:cs typeface="Times New Roman"/>
              </a:rPr>
              <a:t>Borderline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diffuse </a:t>
            </a: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35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10">
                <a:latin typeface="Times New Roman"/>
                <a:cs typeface="Times New Roman"/>
              </a:rPr>
              <a:t>pattern of  </a:t>
            </a:r>
            <a:r>
              <a:rPr dirty="0" sz="1100" spc="-30">
                <a:latin typeface="Times New Roman"/>
                <a:cs typeface="Times New Roman"/>
              </a:rPr>
              <a:t>instability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and interpersonal </a:t>
            </a:r>
            <a:r>
              <a:rPr dirty="0" sz="1100" spc="-20">
                <a:latin typeface="Times New Roman"/>
                <a:cs typeface="Times New Roman"/>
              </a:rPr>
              <a:t>relationships.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disorder find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  </a:t>
            </a:r>
            <a:r>
              <a:rPr dirty="0" sz="1100" spc="-3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 algn="just" marL="240665" marR="8255">
              <a:lnSpc>
                <a:spcPts val="1240"/>
              </a:lnSpc>
              <a:spcBef>
                <a:spcPts val="25"/>
              </a:spcBef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20">
                <a:latin typeface="Times New Roman"/>
                <a:cs typeface="Times New Roman"/>
              </a:rPr>
              <a:t>intense, unstable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seen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being  manipulative. </a:t>
            </a: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clinicians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30">
                <a:latin typeface="Times New Roman"/>
                <a:cs typeface="Times New Roman"/>
              </a:rPr>
              <a:t>identity </a:t>
            </a:r>
            <a:r>
              <a:rPr dirty="0" sz="1100" spc="-20">
                <a:latin typeface="Times New Roman"/>
                <a:cs typeface="Times New Roman"/>
              </a:rPr>
              <a:t>disturbance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diagnostic </a:t>
            </a:r>
            <a:r>
              <a:rPr dirty="0" sz="1100" spc="-35">
                <a:latin typeface="Times New Roman"/>
                <a:cs typeface="Times New Roman"/>
              </a:rPr>
              <a:t>hallmark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borderline 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disturbance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presumably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great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difficulty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maintaining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endParaRPr sz="1100">
              <a:latin typeface="Times New Roman"/>
              <a:cs typeface="Times New Roman"/>
            </a:endParaRPr>
          </a:p>
          <a:p>
            <a:pPr algn="just" marL="240665">
              <a:lnSpc>
                <a:spcPts val="1205"/>
              </a:lnSpc>
            </a:pPr>
            <a:r>
              <a:rPr dirty="0" sz="1100" spc="-25">
                <a:latin typeface="Times New Roman"/>
                <a:cs typeface="Times New Roman"/>
              </a:rPr>
              <a:t>integrated </a:t>
            </a:r>
            <a:r>
              <a:rPr dirty="0" sz="1100" spc="-45">
                <a:latin typeface="Times New Roman"/>
                <a:cs typeface="Times New Roman"/>
              </a:rPr>
              <a:t>image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simultaneously </a:t>
            </a:r>
            <a:r>
              <a:rPr dirty="0" sz="1100" spc="-15">
                <a:latin typeface="Times New Roman"/>
                <a:cs typeface="Times New Roman"/>
              </a:rPr>
              <a:t>incorporates their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negative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features.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334645" indent="-147320">
              <a:lnSpc>
                <a:spcPts val="1280"/>
              </a:lnSpc>
              <a:spcBef>
                <a:spcPts val="5"/>
              </a:spcBef>
              <a:buAutoNum type="arabicPlain" startAt="6"/>
              <a:tabLst>
                <a:tab pos="335280" algn="l"/>
              </a:tabLst>
            </a:pPr>
            <a:r>
              <a:rPr dirty="0" sz="1100" b="1">
                <a:latin typeface="Times New Roman"/>
                <a:cs typeface="Times New Roman"/>
              </a:rPr>
              <a:t>Histrionic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Histrionic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emotionality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35">
                <a:latin typeface="Times New Roman"/>
                <a:cs typeface="Times New Roman"/>
              </a:rPr>
              <a:t>seeking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disorder thrive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spotlight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times. They are </a:t>
            </a:r>
            <a:r>
              <a:rPr dirty="0" sz="1100" spc="-25">
                <a:latin typeface="Times New Roman"/>
                <a:cs typeface="Times New Roman"/>
              </a:rPr>
              <a:t>self-centered, </a:t>
            </a:r>
            <a:r>
              <a:rPr dirty="0" sz="1100" spc="-40">
                <a:latin typeface="Times New Roman"/>
                <a:cs typeface="Times New Roman"/>
              </a:rPr>
              <a:t>vain,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demanding,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 constantly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5">
                <a:latin typeface="Times New Roman"/>
                <a:cs typeface="Times New Roman"/>
              </a:rPr>
              <a:t>approval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10">
                <a:latin typeface="Times New Roman"/>
                <a:cs typeface="Times New Roman"/>
              </a:rPr>
              <a:t>The 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histrionic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overlaps  </a:t>
            </a:r>
            <a:r>
              <a:rPr dirty="0" sz="1100" spc="-40">
                <a:latin typeface="Times New Roman"/>
                <a:cs typeface="Times New Roman"/>
              </a:rPr>
              <a:t>extensively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0">
                <a:latin typeface="Times New Roman"/>
                <a:cs typeface="Times New Roman"/>
              </a:rPr>
              <a:t>borderline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5">
                <a:latin typeface="Times New Roman"/>
                <a:cs typeface="Times New Roman"/>
              </a:rPr>
              <a:t>There 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etiological link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histrionic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antisocial personality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reflect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common, </a:t>
            </a:r>
            <a:r>
              <a:rPr dirty="0" sz="1100" spc="-35">
                <a:latin typeface="Times New Roman"/>
                <a:cs typeface="Times New Roman"/>
              </a:rPr>
              <a:t>underlying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-20">
                <a:latin typeface="Times New Roman"/>
                <a:cs typeface="Times New Roman"/>
              </a:rPr>
              <a:t>toward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inhibition.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form  </a:t>
            </a:r>
            <a:r>
              <a:rPr dirty="0" sz="1100" spc="-35">
                <a:latin typeface="Times New Roman"/>
                <a:cs typeface="Times New Roman"/>
              </a:rPr>
              <a:t>shallow,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15">
                <a:latin typeface="Times New Roman"/>
                <a:cs typeface="Times New Roman"/>
              </a:rPr>
              <a:t>others, and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extremely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manipulative.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387985" indent="-147955">
              <a:lnSpc>
                <a:spcPts val="1280"/>
              </a:lnSpc>
              <a:buAutoNum type="arabicPlain" startAt="7"/>
              <a:tabLst>
                <a:tab pos="38862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Narcissistic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240665" marR="889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narcissistic 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0">
                <a:latin typeface="Times New Roman"/>
                <a:cs typeface="Times New Roman"/>
              </a:rPr>
              <a:t>grandiosity,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10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admiration,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empathize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other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Narcissistic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greatly </a:t>
            </a:r>
            <a:r>
              <a:rPr dirty="0" sz="1100" spc="-35">
                <a:latin typeface="Times New Roman"/>
                <a:cs typeface="Times New Roman"/>
              </a:rPr>
              <a:t>exaggerated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preoccupied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achievements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abilities.</a:t>
            </a:r>
            <a:endParaRPr sz="1100">
              <a:latin typeface="Times New Roman"/>
              <a:cs typeface="Times New Roman"/>
            </a:endParaRPr>
          </a:p>
          <a:p>
            <a:pPr marL="469265" marR="1143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considerable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overlap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5">
                <a:latin typeface="Times New Roman"/>
                <a:cs typeface="Times New Roman"/>
              </a:rPr>
              <a:t>narcissistic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borderline 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feel </a:t>
            </a:r>
            <a:r>
              <a:rPr dirty="0" sz="1100" spc="-5">
                <a:latin typeface="Times New Roman"/>
                <a:cs typeface="Times New Roman"/>
              </a:rPr>
              <a:t>that other </a:t>
            </a:r>
            <a:r>
              <a:rPr dirty="0" sz="1100" spc="-20">
                <a:latin typeface="Times New Roman"/>
                <a:cs typeface="Times New Roman"/>
              </a:rPr>
              <a:t>people should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20">
                <a:latin typeface="Times New Roman"/>
                <a:cs typeface="Times New Roman"/>
              </a:rPr>
              <a:t>favors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15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react with </a:t>
            </a:r>
            <a:r>
              <a:rPr dirty="0" sz="1100" spc="-30">
                <a:latin typeface="Times New Roman"/>
                <a:cs typeface="Times New Roman"/>
              </a:rPr>
              <a:t>anger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criticized.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distinction between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hinges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inflated 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self-importance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narcissistic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deflated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devalued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20">
                <a:latin typeface="Times New Roman"/>
                <a:cs typeface="Times New Roman"/>
              </a:rPr>
              <a:t>borderline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0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element 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presumably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fearfulness.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description fits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avoidant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dependent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types.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contrast, </a:t>
            </a:r>
            <a:r>
              <a:rPr dirty="0" sz="1100" spc="-25">
                <a:latin typeface="Times New Roman"/>
                <a:cs typeface="Times New Roman"/>
              </a:rPr>
              <a:t>obsessive–compulsive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accurately </a:t>
            </a:r>
            <a:r>
              <a:rPr dirty="0" sz="1100" spc="-25">
                <a:latin typeface="Times New Roman"/>
                <a:cs typeface="Times New Roman"/>
              </a:rPr>
              <a:t>described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rules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warmth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419" y="757682"/>
            <a:ext cx="5650865" cy="4723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95"/>
              </a:spcBef>
            </a:pPr>
            <a:r>
              <a:rPr dirty="0" sz="1100" spc="-20" b="1">
                <a:latin typeface="Times New Roman"/>
                <a:cs typeface="Times New Roman"/>
              </a:rPr>
              <a:t>8- </a:t>
            </a:r>
            <a:r>
              <a:rPr dirty="0" sz="1100" spc="-25" b="1">
                <a:latin typeface="Times New Roman"/>
                <a:cs typeface="Times New Roman"/>
              </a:rPr>
              <a:t>Avoidant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240665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Avoidant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0">
                <a:latin typeface="Times New Roman"/>
                <a:cs typeface="Times New Roman"/>
              </a:rPr>
              <a:t>pervasive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discomfort,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30">
                <a:latin typeface="Times New Roman"/>
                <a:cs typeface="Times New Roman"/>
              </a:rPr>
              <a:t>evaluation,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timidity.</a:t>
            </a:r>
            <a:endParaRPr sz="1100">
              <a:latin typeface="Times New Roman"/>
              <a:cs typeface="Times New Roman"/>
            </a:endParaRPr>
          </a:p>
          <a:p>
            <a:pPr marL="240665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socially </a:t>
            </a:r>
            <a:r>
              <a:rPr dirty="0" sz="1100" spc="-25">
                <a:latin typeface="Times New Roman"/>
                <a:cs typeface="Times New Roman"/>
              </a:rPr>
              <a:t>isolated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outside 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35">
                <a:latin typeface="Times New Roman"/>
                <a:cs typeface="Times New Roman"/>
              </a:rPr>
              <a:t>circles </a:t>
            </a:r>
            <a:r>
              <a:rPr dirty="0" sz="1100" spc="-25">
                <a:latin typeface="Times New Roman"/>
                <a:cs typeface="Times New Roman"/>
              </a:rPr>
              <a:t>because  they </a:t>
            </a:r>
            <a:r>
              <a:rPr dirty="0" sz="1100" spc="-30">
                <a:latin typeface="Times New Roman"/>
                <a:cs typeface="Times New Roman"/>
              </a:rPr>
              <a:t>are afraid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criticism.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35">
                <a:latin typeface="Times New Roman"/>
                <a:cs typeface="Times New Roman"/>
              </a:rPr>
              <a:t>Unlike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schizoid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liked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others,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35">
                <a:latin typeface="Times New Roman"/>
                <a:cs typeface="Times New Roman"/>
              </a:rPr>
              <a:t>extremely </a:t>
            </a:r>
            <a:r>
              <a:rPr dirty="0" sz="1100" spc="-45">
                <a:latin typeface="Times New Roman"/>
                <a:cs typeface="Times New Roman"/>
              </a:rPr>
              <a:t>shy—easily </a:t>
            </a:r>
            <a:r>
              <a:rPr dirty="0" sz="1100" spc="-5">
                <a:latin typeface="Times New Roman"/>
                <a:cs typeface="Times New Roman"/>
              </a:rPr>
              <a:t>hurt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35">
                <a:latin typeface="Times New Roman"/>
                <a:cs typeface="Times New Roman"/>
              </a:rPr>
              <a:t>minimal signs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disapproval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avoid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occupational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activities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require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significant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contact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Avoidant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indistinguishable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generalized social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phobia.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argued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probably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ways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defining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same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condition.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>
                <a:latin typeface="Times New Roman"/>
                <a:cs typeface="Times New Roman"/>
              </a:rPr>
              <a:t>Others </a:t>
            </a:r>
            <a:r>
              <a:rPr dirty="0" sz="1100" spc="-30">
                <a:latin typeface="Times New Roman"/>
                <a:cs typeface="Times New Roman"/>
              </a:rPr>
              <a:t>have argued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avoidant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people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relating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5" b="1">
                <a:latin typeface="Times New Roman"/>
                <a:cs typeface="Times New Roman"/>
              </a:rPr>
              <a:t>9-Dependent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2406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submissive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40">
                <a:latin typeface="Times New Roman"/>
                <a:cs typeface="Times New Roman"/>
              </a:rPr>
              <a:t>clinging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240665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disorder </a:t>
            </a:r>
            <a:r>
              <a:rPr dirty="0" sz="1100" spc="-30">
                <a:latin typeface="Times New Roman"/>
                <a:cs typeface="Times New Roman"/>
              </a:rPr>
              <a:t>are 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separating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whom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dependent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advice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reassurance.</a:t>
            </a:r>
            <a:endParaRPr sz="1100">
              <a:latin typeface="Times New Roman"/>
              <a:cs typeface="Times New Roman"/>
            </a:endParaRPr>
          </a:p>
          <a:p>
            <a:pPr marL="240665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40">
                <a:latin typeface="Times New Roman"/>
                <a:cs typeface="Times New Roman"/>
              </a:rPr>
              <a:t>everyday </a:t>
            </a:r>
            <a:r>
              <a:rPr dirty="0" sz="1100" spc="-30">
                <a:latin typeface="Times New Roman"/>
                <a:cs typeface="Times New Roman"/>
              </a:rPr>
              <a:t>decisions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own, they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helpless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-55" b="1">
                <a:latin typeface="Times New Roman"/>
                <a:cs typeface="Times New Roman"/>
              </a:rPr>
              <a:t>10- </a:t>
            </a:r>
            <a:r>
              <a:rPr dirty="0" sz="1100" b="1">
                <a:latin typeface="Times New Roman"/>
                <a:cs typeface="Times New Roman"/>
              </a:rPr>
              <a:t>Obsessive–Compulsive </a:t>
            </a:r>
            <a:r>
              <a:rPr dirty="0" sz="1100" spc="-15" b="1">
                <a:latin typeface="Times New Roman"/>
                <a:cs typeface="Times New Roman"/>
              </a:rPr>
              <a:t>Personality </a:t>
            </a:r>
            <a:r>
              <a:rPr dirty="0" sz="1100" spc="-10" b="1">
                <a:latin typeface="Times New Roman"/>
                <a:cs typeface="Times New Roman"/>
              </a:rPr>
              <a:t>Disorder </a:t>
            </a:r>
            <a:r>
              <a:rPr dirty="0" sz="1100" spc="10" b="1">
                <a:latin typeface="Times New Roman"/>
                <a:cs typeface="Times New Roman"/>
              </a:rPr>
              <a:t>(OCPD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Obsessive–compulsive 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(OCPD)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orderliness, </a:t>
            </a:r>
            <a:r>
              <a:rPr dirty="0" sz="1100" spc="-20">
                <a:latin typeface="Times New Roman"/>
                <a:cs typeface="Times New Roman"/>
              </a:rPr>
              <a:t>perfectionism,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10">
                <a:latin typeface="Times New Roman"/>
                <a:cs typeface="Times New Roman"/>
              </a:rPr>
              <a:t>control,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flexibility,  </a:t>
            </a:r>
            <a:r>
              <a:rPr dirty="0" sz="1100" spc="-20">
                <a:latin typeface="Times New Roman"/>
                <a:cs typeface="Times New Roman"/>
              </a:rPr>
              <a:t>openness,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efficiency.</a:t>
            </a:r>
            <a:endParaRPr sz="1100">
              <a:latin typeface="Times New Roman"/>
              <a:cs typeface="Times New Roman"/>
            </a:endParaRPr>
          </a:p>
          <a:p>
            <a:pPr algn="just" marL="2406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disorder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25">
                <a:latin typeface="Times New Roman"/>
                <a:cs typeface="Times New Roman"/>
              </a:rPr>
              <a:t>ambitious </a:t>
            </a:r>
            <a:r>
              <a:rPr dirty="0" sz="1100" spc="-20">
                <a:latin typeface="Times New Roman"/>
                <a:cs typeface="Times New Roman"/>
              </a:rPr>
              <a:t>standards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their own performance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so 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unattainable.</a:t>
            </a:r>
            <a:endParaRPr sz="1100">
              <a:latin typeface="Times New Roman"/>
              <a:cs typeface="Times New Roman"/>
            </a:endParaRPr>
          </a:p>
          <a:p>
            <a:pPr algn="just" marL="2406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central 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disorder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tolerance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uncertainty.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12" y="779018"/>
            <a:ext cx="5651500" cy="5305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35</a:t>
            </a:r>
            <a:endParaRPr sz="1100">
              <a:latin typeface="Times New Roman"/>
              <a:cs typeface="Times New Roman"/>
            </a:endParaRPr>
          </a:p>
          <a:p>
            <a:pPr algn="ctr" marR="224154">
              <a:lnSpc>
                <a:spcPct val="100000"/>
              </a:lnSpc>
              <a:spcBef>
                <a:spcPts val="1255"/>
              </a:spcBef>
            </a:pPr>
            <a:r>
              <a:rPr dirty="0" sz="1100" spc="-10" b="1">
                <a:latin typeface="Times New Roman"/>
                <a:cs typeface="Times New Roman"/>
              </a:rPr>
              <a:t>PERSONALITY </a:t>
            </a:r>
            <a:r>
              <a:rPr dirty="0" sz="1100" b="1">
                <a:latin typeface="Times New Roman"/>
                <a:cs typeface="Times New Roman"/>
              </a:rPr>
              <a:t>DISORDERS 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distinguish 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5">
                <a:latin typeface="Times New Roman"/>
                <a:cs typeface="Times New Roman"/>
              </a:rPr>
              <a:t>from other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</a:pPr>
            <a:r>
              <a:rPr dirty="0" sz="1100" spc="-20">
                <a:latin typeface="Times New Roman"/>
                <a:cs typeface="Times New Roman"/>
              </a:rPr>
              <a:t>These 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expressing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ourselves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-25">
                <a:latin typeface="Times New Roman"/>
                <a:cs typeface="Times New Roman"/>
              </a:rPr>
              <a:t>When 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25">
                <a:latin typeface="Times New Roman"/>
                <a:cs typeface="Times New Roman"/>
              </a:rPr>
              <a:t>bring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into </a:t>
            </a:r>
            <a:r>
              <a:rPr dirty="0" sz="1100" spc="-20">
                <a:latin typeface="Times New Roman"/>
                <a:cs typeface="Times New Roman"/>
              </a:rPr>
              <a:t>repeated 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others, 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prevent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from </a:t>
            </a:r>
            <a:r>
              <a:rPr dirty="0" sz="1100" spc="-30">
                <a:latin typeface="Times New Roman"/>
                <a:cs typeface="Times New Roman"/>
              </a:rPr>
              <a:t>maintaining close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30">
                <a:latin typeface="Times New Roman"/>
                <a:cs typeface="Times New Roman"/>
              </a:rPr>
              <a:t>with  </a:t>
            </a:r>
            <a:r>
              <a:rPr dirty="0" sz="1100" spc="-15">
                <a:latin typeface="Times New Roman"/>
                <a:cs typeface="Times New Roman"/>
              </a:rPr>
              <a:t>others,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considered disordered.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 most </a:t>
            </a:r>
            <a:r>
              <a:rPr dirty="0" sz="1100" spc="-20">
                <a:latin typeface="Times New Roman"/>
                <a:cs typeface="Times New Roman"/>
              </a:rPr>
              <a:t>controversial </a:t>
            </a:r>
            <a:r>
              <a:rPr dirty="0" sz="1100" spc="-25">
                <a:latin typeface="Times New Roman"/>
                <a:cs typeface="Times New Roman"/>
              </a:rPr>
              <a:t>categories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25"/>
              </a:spcBef>
              <a:buAutoNum type="arabicPlain"/>
              <a:tabLst>
                <a:tab pos="165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 spc="-45">
                <a:latin typeface="Times New Roman"/>
                <a:cs typeface="Times New Roman"/>
              </a:rPr>
              <a:t>reliably,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poorly </a:t>
            </a:r>
            <a:r>
              <a:rPr dirty="0" sz="1100" spc="-10">
                <a:latin typeface="Times New Roman"/>
                <a:cs typeface="Times New Roman"/>
              </a:rPr>
              <a:t>understood,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relatively </a:t>
            </a:r>
            <a:r>
              <a:rPr dirty="0" sz="1100" spc="-35">
                <a:latin typeface="Times New Roman"/>
                <a:cs typeface="Times New Roman"/>
              </a:rPr>
              <a:t>little 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15">
                <a:latin typeface="Times New Roman"/>
                <a:cs typeface="Times New Roman"/>
              </a:rPr>
              <a:t>be treated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successfully.</a:t>
            </a:r>
            <a:endParaRPr sz="1100">
              <a:latin typeface="Times New Roman"/>
              <a:cs typeface="Times New Roman"/>
            </a:endParaRPr>
          </a:p>
          <a:p>
            <a:pPr marL="158750" indent="-146685">
              <a:lnSpc>
                <a:spcPts val="1165"/>
              </a:lnSpc>
              <a:buAutoNum type="arabicPlain"/>
              <a:tabLst>
                <a:tab pos="159385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difficult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define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personality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field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spcBef>
                <a:spcPts val="5"/>
              </a:spcBef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observations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argument.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significant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occupational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Second,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pathological personality </a:t>
            </a:r>
            <a:r>
              <a:rPr dirty="0" sz="1100" spc="-20">
                <a:latin typeface="Times New Roman"/>
                <a:cs typeface="Times New Roman"/>
              </a:rPr>
              <a:t>traits during </a:t>
            </a:r>
            <a:r>
              <a:rPr dirty="0" sz="1100" spc="-30">
                <a:latin typeface="Times New Roman"/>
                <a:cs typeface="Times New Roman"/>
              </a:rPr>
              <a:t>adolescence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an  increased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5">
                <a:latin typeface="Times New Roman"/>
                <a:cs typeface="Times New Roman"/>
              </a:rPr>
              <a:t>subsequent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Third,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35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5">
                <a:latin typeface="Times New Roman"/>
                <a:cs typeface="Times New Roman"/>
              </a:rPr>
              <a:t>form 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5">
                <a:latin typeface="Times New Roman"/>
                <a:cs typeface="Times New Roman"/>
              </a:rPr>
              <a:t>Fourth, the </a:t>
            </a:r>
            <a:r>
              <a:rPr dirty="0" sz="1100" spc="-25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co-morbid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marL="240665" marR="825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30">
                <a:latin typeface="Times New Roman"/>
                <a:cs typeface="Times New Roman"/>
              </a:rPr>
              <a:t>maladaptive  variations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building blocks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personality.</a:t>
            </a:r>
            <a:endParaRPr sz="1100">
              <a:latin typeface="Times New Roman"/>
              <a:cs typeface="Times New Roman"/>
            </a:endParaRPr>
          </a:p>
          <a:p>
            <a:pPr marL="240665" marR="465264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  </a:t>
            </a:r>
            <a:r>
              <a:rPr dirty="0" sz="1100" spc="-30">
                <a:latin typeface="Times New Roman"/>
                <a:cs typeface="Times New Roman"/>
              </a:rPr>
              <a:t>1-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Motives</a:t>
            </a:r>
            <a:endParaRPr sz="1100">
              <a:latin typeface="Times New Roman"/>
              <a:cs typeface="Times New Roman"/>
            </a:endParaRPr>
          </a:p>
          <a:p>
            <a:pPr lvl="1" marL="385445" indent="-145415">
              <a:lnSpc>
                <a:spcPts val="1170"/>
              </a:lnSpc>
              <a:buAutoNum type="arabicPlain" startAt="2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perspectives </a:t>
            </a:r>
            <a:r>
              <a:rPr dirty="0" sz="1100" spc="-30">
                <a:latin typeface="Times New Roman"/>
                <a:cs typeface="Times New Roman"/>
              </a:rPr>
              <a:t>regarding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others</a:t>
            </a:r>
            <a:endParaRPr sz="1100">
              <a:latin typeface="Times New Roman"/>
              <a:cs typeface="Times New Roman"/>
            </a:endParaRPr>
          </a:p>
          <a:p>
            <a:pPr lvl="1" marL="384810" indent="-144780">
              <a:lnSpc>
                <a:spcPts val="1280"/>
              </a:lnSpc>
              <a:buAutoNum type="arabicPlain" startAt="2"/>
              <a:tabLst>
                <a:tab pos="385445" algn="l"/>
              </a:tabLst>
            </a:pPr>
            <a:r>
              <a:rPr dirty="0" sz="1100" spc="-15">
                <a:latin typeface="Times New Roman"/>
                <a:cs typeface="Times New Roman"/>
              </a:rPr>
              <a:t>Temperament and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traits.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authors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DSM-IV-TR have </a:t>
            </a:r>
            <a:r>
              <a:rPr dirty="0" sz="1100" spc="-25">
                <a:latin typeface="Times New Roman"/>
                <a:cs typeface="Times New Roman"/>
              </a:rPr>
              <a:t>organized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0">
                <a:latin typeface="Times New Roman"/>
                <a:cs typeface="Times New Roman"/>
              </a:rPr>
              <a:t>into three  </a:t>
            </a:r>
            <a:r>
              <a:rPr dirty="0" sz="1100" spc="-25">
                <a:latin typeface="Times New Roman"/>
                <a:cs typeface="Times New Roman"/>
              </a:rPr>
              <a:t>clusters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broadly </a:t>
            </a:r>
            <a:r>
              <a:rPr dirty="0" sz="1100" spc="-20">
                <a:latin typeface="Times New Roman"/>
                <a:cs typeface="Times New Roman"/>
              </a:rPr>
              <a:t>defined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characteristics.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943600" cy="6224270"/>
            <a:chOff x="731519" y="737616"/>
            <a:chExt cx="5943600" cy="622427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1519" y="789432"/>
              <a:ext cx="5943600" cy="617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406" y="7096758"/>
            <a:ext cx="5648960" cy="14808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1300" marR="5080" indent="-228600">
              <a:lnSpc>
                <a:spcPts val="1240"/>
              </a:lnSpc>
              <a:spcBef>
                <a:spcPts val="204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people who </a:t>
            </a:r>
            <a:r>
              <a:rPr dirty="0" sz="1100" spc="-20">
                <a:latin typeface="Times New Roman"/>
                <a:cs typeface="Times New Roman"/>
              </a:rPr>
              <a:t>fit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subtypes in cluster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typically </a:t>
            </a:r>
            <a:r>
              <a:rPr dirty="0" sz="1100" spc="-15">
                <a:latin typeface="Times New Roman"/>
                <a:cs typeface="Times New Roman"/>
              </a:rPr>
              <a:t>odd, </a:t>
            </a:r>
            <a:r>
              <a:rPr dirty="0" sz="1100" spc="-25">
                <a:latin typeface="Times New Roman"/>
                <a:cs typeface="Times New Roman"/>
              </a:rPr>
              <a:t>eccentric,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asocial. </a:t>
            </a:r>
            <a:r>
              <a:rPr dirty="0" sz="1100" spc="-55">
                <a:latin typeface="Times New Roman"/>
                <a:cs typeface="Times New Roman"/>
              </a:rPr>
              <a:t>All 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25">
                <a:latin typeface="Times New Roman"/>
                <a:cs typeface="Times New Roman"/>
              </a:rPr>
              <a:t>share </a:t>
            </a:r>
            <a:r>
              <a:rPr dirty="0" sz="1100" spc="-45">
                <a:latin typeface="Times New Roman"/>
                <a:cs typeface="Times New Roman"/>
              </a:rPr>
              <a:t>similarity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9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5">
                <a:latin typeface="Times New Roman"/>
                <a:cs typeface="Times New Roman"/>
              </a:rPr>
              <a:t>association with </a:t>
            </a:r>
            <a:r>
              <a:rPr dirty="0" sz="1100" spc="-20">
                <a:latin typeface="Times New Roman"/>
                <a:cs typeface="Times New Roman"/>
              </a:rPr>
              <a:t>schizophrenia,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105" i="1">
                <a:latin typeface="Times New Roman"/>
                <a:cs typeface="Times New Roman"/>
              </a:rPr>
              <a:t>schizophrenia </a:t>
            </a:r>
            <a:r>
              <a:rPr dirty="0" sz="1100" spc="-114" i="1">
                <a:latin typeface="Times New Roman"/>
                <a:cs typeface="Times New Roman"/>
              </a:rPr>
              <a:t>spectrum</a:t>
            </a:r>
            <a:r>
              <a:rPr dirty="0" sz="1100" spc="-100" i="1">
                <a:latin typeface="Times New Roman"/>
                <a:cs typeface="Times New Roman"/>
              </a:rPr>
              <a:t> </a:t>
            </a:r>
            <a:r>
              <a:rPr dirty="0" sz="1100" spc="-110" i="1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spcBef>
                <a:spcPts val="5"/>
              </a:spcBef>
              <a:tabLst>
                <a:tab pos="240665" algn="l"/>
              </a:tabLst>
            </a:pPr>
            <a:r>
              <a:rPr dirty="0" sz="1100" spc="-65" b="1">
                <a:latin typeface="Times New Roman"/>
                <a:cs typeface="Times New Roman"/>
              </a:rPr>
              <a:t>1-	</a:t>
            </a:r>
            <a:r>
              <a:rPr dirty="0" sz="1100" spc="-20" b="1">
                <a:latin typeface="Times New Roman"/>
                <a:cs typeface="Times New Roman"/>
              </a:rPr>
              <a:t>Paranoid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20">
                <a:latin typeface="Times New Roman"/>
                <a:cs typeface="Times New Roman"/>
              </a:rPr>
              <a:t>Paranoid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inappropriately  suspicious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20">
                <a:latin typeface="Times New Roman"/>
                <a:cs typeface="Times New Roman"/>
              </a:rPr>
              <a:t>motives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 marL="240665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Paranoid people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trust </a:t>
            </a:r>
            <a:r>
              <a:rPr dirty="0" sz="1100" spc="-35">
                <a:latin typeface="Times New Roman"/>
                <a:cs typeface="Times New Roman"/>
              </a:rPr>
              <a:t>anyone;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30">
                <a:latin typeface="Times New Roman"/>
                <a:cs typeface="Times New Roman"/>
              </a:rPr>
              <a:t>maintaining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50">
                <a:latin typeface="Times New Roman"/>
                <a:cs typeface="Times New Roman"/>
              </a:rPr>
              <a:t>family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members.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8346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>
              <a:lnSpc>
                <a:spcPct val="93900"/>
              </a:lnSpc>
              <a:spcBef>
                <a:spcPts val="35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30">
                <a:latin typeface="Times New Roman"/>
                <a:cs typeface="Times New Roman"/>
              </a:rPr>
              <a:t>complaining </a:t>
            </a:r>
            <a:r>
              <a:rPr dirty="0" sz="1100" spc="-10">
                <a:latin typeface="Times New Roman"/>
                <a:cs typeface="Times New Roman"/>
              </a:rPr>
              <a:t>about her </a:t>
            </a:r>
            <a:r>
              <a:rPr dirty="0" sz="1100" spc="-15">
                <a:latin typeface="Times New Roman"/>
                <a:cs typeface="Times New Roman"/>
              </a:rPr>
              <a:t>boss, </a:t>
            </a:r>
            <a:r>
              <a:rPr dirty="0" sz="1100" spc="-25">
                <a:latin typeface="Times New Roman"/>
                <a:cs typeface="Times New Roman"/>
              </a:rPr>
              <a:t>co-workers, teachers, </a:t>
            </a:r>
            <a:r>
              <a:rPr dirty="0" sz="1100" spc="-15">
                <a:latin typeface="Times New Roman"/>
                <a:cs typeface="Times New Roman"/>
              </a:rPr>
              <a:t>father and </a:t>
            </a:r>
            <a:r>
              <a:rPr dirty="0" sz="1100" spc="-25">
                <a:latin typeface="Times New Roman"/>
                <a:cs typeface="Times New Roman"/>
              </a:rPr>
              <a:t>friends. </a:t>
            </a:r>
            <a:r>
              <a:rPr dirty="0" sz="1100" spc="-45">
                <a:latin typeface="Times New Roman"/>
                <a:cs typeface="Times New Roman"/>
              </a:rPr>
              <a:t>She  </a:t>
            </a:r>
            <a:r>
              <a:rPr dirty="0" sz="1100" spc="-25">
                <a:latin typeface="Times New Roman"/>
                <a:cs typeface="Times New Roman"/>
              </a:rPr>
              <a:t>watched everyone </a:t>
            </a:r>
            <a:r>
              <a:rPr dirty="0" sz="1100" spc="-40">
                <a:latin typeface="Times New Roman"/>
                <a:cs typeface="Times New Roman"/>
              </a:rPr>
              <a:t>closely,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accept </a:t>
            </a:r>
            <a:r>
              <a:rPr dirty="0" sz="1100">
                <a:latin typeface="Times New Roman"/>
                <a:cs typeface="Times New Roman"/>
              </a:rPr>
              <a:t>food or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anyone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would  </a:t>
            </a:r>
            <a:r>
              <a:rPr dirty="0" sz="1100" spc="-15">
                <a:latin typeface="Times New Roman"/>
                <a:cs typeface="Times New Roman"/>
              </a:rPr>
              <a:t>contain </a:t>
            </a:r>
            <a:r>
              <a:rPr dirty="0" sz="1100" spc="-20">
                <a:latin typeface="Times New Roman"/>
                <a:cs typeface="Times New Roman"/>
              </a:rPr>
              <a:t>poison.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co-workers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might </a:t>
            </a:r>
            <a:r>
              <a:rPr dirty="0" sz="1100" spc="-50">
                <a:latin typeface="Times New Roman"/>
                <a:cs typeface="Times New Roman"/>
              </a:rPr>
              <a:t>kill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-5" b="1">
                <a:latin typeface="Times New Roman"/>
                <a:cs typeface="Times New Roman"/>
              </a:rPr>
              <a:t>Schizoid</a:t>
            </a:r>
            <a:r>
              <a:rPr dirty="0" sz="1100" spc="-1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Schizoid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indifference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5">
                <a:latin typeface="Times New Roman"/>
                <a:cs typeface="Times New Roman"/>
              </a:rPr>
              <a:t>people, </a:t>
            </a:r>
            <a:r>
              <a:rPr dirty="0" sz="1100" spc="-20">
                <a:latin typeface="Times New Roman"/>
                <a:cs typeface="Times New Roman"/>
              </a:rPr>
              <a:t>coupled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diminished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expression.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people </a:t>
            </a:r>
            <a:r>
              <a:rPr dirty="0" sz="1100" spc="-30">
                <a:latin typeface="Times New Roman"/>
                <a:cs typeface="Times New Roman"/>
              </a:rPr>
              <a:t>are loners;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prefer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isolation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interactions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family.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1300" marR="571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5">
                <a:latin typeface="Times New Roman"/>
                <a:cs typeface="Times New Roman"/>
              </a:rPr>
              <a:t>follow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-25">
                <a:latin typeface="Times New Roman"/>
                <a:cs typeface="Times New Roman"/>
              </a:rPr>
              <a:t>mates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school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would hurry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15">
                <a:latin typeface="Times New Roman"/>
                <a:cs typeface="Times New Roman"/>
              </a:rPr>
              <a:t>hostel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she 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40">
                <a:latin typeface="Times New Roman"/>
                <a:cs typeface="Times New Roman"/>
              </a:rPr>
              <a:t>stay </a:t>
            </a:r>
            <a:r>
              <a:rPr dirty="0" sz="1100" spc="-25">
                <a:latin typeface="Times New Roman"/>
                <a:cs typeface="Times New Roman"/>
              </a:rPr>
              <a:t>alone </a:t>
            </a:r>
            <a:r>
              <a:rPr dirty="0" sz="1100" spc="-5">
                <a:latin typeface="Times New Roman"/>
                <a:cs typeface="Times New Roman"/>
              </a:rPr>
              <a:t>most of the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completely </a:t>
            </a:r>
            <a:r>
              <a:rPr dirty="0" sz="1100" spc="-15">
                <a:latin typeface="Times New Roman"/>
                <a:cs typeface="Times New Roman"/>
              </a:rPr>
              <a:t>uninterested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13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-10" b="1">
                <a:latin typeface="Times New Roman"/>
                <a:cs typeface="Times New Roman"/>
              </a:rPr>
              <a:t>Schizotypal</a:t>
            </a:r>
            <a:r>
              <a:rPr dirty="0" sz="1100" spc="-10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>
              <a:lnSpc>
                <a:spcPct val="939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Schizotypal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centers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peculiar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emotional restriction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35">
                <a:latin typeface="Times New Roman"/>
                <a:cs typeface="Times New Roman"/>
              </a:rPr>
              <a:t>withdrawal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associated with schizoid personality </a:t>
            </a:r>
            <a:r>
              <a:rPr dirty="0" sz="1100" spc="-20">
                <a:latin typeface="Times New Roman"/>
                <a:cs typeface="Times New Roman"/>
              </a:rPr>
              <a:t>disorder. 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disorder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30">
                <a:latin typeface="Times New Roman"/>
                <a:cs typeface="Times New Roman"/>
              </a:rPr>
              <a:t>fantasies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unusual perceptual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469900" marR="6350" indent="-1841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0">
                <a:latin typeface="Times New Roman"/>
                <a:cs typeface="Times New Roman"/>
              </a:rPr>
              <a:t>man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vague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stuttering,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indifference towards </a:t>
            </a:r>
            <a:r>
              <a:rPr dirty="0" sz="1100" spc="-35">
                <a:latin typeface="Times New Roman"/>
                <a:cs typeface="Times New Roman"/>
              </a:rPr>
              <a:t>one’s  self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wanted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stars.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30">
                <a:latin typeface="Times New Roman"/>
                <a:cs typeface="Times New Roman"/>
              </a:rPr>
              <a:t>peculiar, </a:t>
            </a:r>
            <a:r>
              <a:rPr dirty="0" sz="1100" spc="-5">
                <a:latin typeface="Times New Roman"/>
                <a:cs typeface="Times New Roman"/>
              </a:rPr>
              <a:t>odd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perceptual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Symbol"/>
              <a:buChar char=""/>
              <a:tabLst>
                <a:tab pos="240665" algn="l"/>
                <a:tab pos="241935" algn="l"/>
                <a:tab pos="505206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cluster </a:t>
            </a:r>
            <a:r>
              <a:rPr dirty="0" sz="1100" spc="-60">
                <a:latin typeface="Times New Roman"/>
                <a:cs typeface="Times New Roman"/>
              </a:rPr>
              <a:t>B 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35">
                <a:latin typeface="Times New Roman"/>
                <a:cs typeface="Times New Roman"/>
              </a:rPr>
              <a:t>Antisocial, </a:t>
            </a:r>
            <a:r>
              <a:rPr dirty="0" sz="1100" spc="-25">
                <a:latin typeface="Times New Roman"/>
                <a:cs typeface="Times New Roman"/>
              </a:rPr>
              <a:t>Borderline, Histrionic,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Narcissistic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Personality	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241300" marR="889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DSM-IV-TR,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cluster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dramatic, </a:t>
            </a:r>
            <a:r>
              <a:rPr dirty="0" sz="1100" spc="-20">
                <a:latin typeface="Times New Roman"/>
                <a:cs typeface="Times New Roman"/>
              </a:rPr>
              <a:t>emotional,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erratic  behavior,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marked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difficulty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sustaining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interpersonal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lvl="1" marL="387985" indent="-147320">
              <a:lnSpc>
                <a:spcPts val="1280"/>
              </a:lnSpc>
              <a:buAutoNum type="arabicPlain" startAt="4"/>
              <a:tabLst>
                <a:tab pos="38862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Antisocial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marL="2413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Antisocial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irresponsible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antisocial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adolescence </a:t>
            </a:r>
            <a:r>
              <a:rPr dirty="0" sz="1100" spc="-15">
                <a:latin typeface="Times New Roman"/>
                <a:cs typeface="Times New Roman"/>
              </a:rPr>
              <a:t>and continues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pattern </a:t>
            </a:r>
            <a:r>
              <a:rPr dirty="0" sz="1100" spc="-25">
                <a:latin typeface="Times New Roman"/>
                <a:cs typeface="Times New Roman"/>
              </a:rPr>
              <a:t>shows </a:t>
            </a:r>
            <a:r>
              <a:rPr dirty="0" sz="1100" spc="-30">
                <a:latin typeface="Times New Roman"/>
                <a:cs typeface="Times New Roman"/>
              </a:rPr>
              <a:t>disregard </a:t>
            </a:r>
            <a:r>
              <a:rPr dirty="0" sz="1100" spc="-15">
                <a:latin typeface="Times New Roman"/>
                <a:cs typeface="Times New Roman"/>
              </a:rPr>
              <a:t>for, and </a:t>
            </a:r>
            <a:r>
              <a:rPr dirty="0" sz="1100" spc="-25">
                <a:latin typeface="Times New Roman"/>
                <a:cs typeface="Times New Roman"/>
              </a:rPr>
              <a:t>violation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rights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18415">
              <a:lnSpc>
                <a:spcPts val="1240"/>
              </a:lnSpc>
              <a:spcBef>
                <a:spcPts val="65"/>
              </a:spcBef>
            </a:pPr>
            <a:r>
              <a:rPr dirty="0" sz="1100" spc="-5">
                <a:latin typeface="Times New Roman"/>
                <a:cs typeface="Times New Roman"/>
              </a:rPr>
              <a:t>Once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become an </a:t>
            </a:r>
            <a:r>
              <a:rPr dirty="0" sz="1100" spc="-30">
                <a:latin typeface="Times New Roman"/>
                <a:cs typeface="Times New Roman"/>
              </a:rPr>
              <a:t>adult,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difficulties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perform  </a:t>
            </a:r>
            <a:r>
              <a:rPr dirty="0" sz="1100" spc="-25">
                <a:latin typeface="Times New Roman"/>
                <a:cs typeface="Times New Roman"/>
              </a:rPr>
              <a:t>responsibilities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20">
                <a:latin typeface="Times New Roman"/>
                <a:cs typeface="Times New Roman"/>
              </a:rPr>
              <a:t>occupational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1300" marR="762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50">
                <a:latin typeface="Times New Roman"/>
                <a:cs typeface="Times New Roman"/>
              </a:rPr>
              <a:t>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young </a:t>
            </a:r>
            <a:r>
              <a:rPr dirty="0" sz="1100" spc="-15">
                <a:latin typeface="Times New Roman"/>
                <a:cs typeface="Times New Roman"/>
              </a:rPr>
              <a:t>man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just </a:t>
            </a:r>
            <a:r>
              <a:rPr dirty="0" sz="1100" spc="-20">
                <a:latin typeface="Times New Roman"/>
                <a:cs typeface="Times New Roman"/>
              </a:rPr>
              <a:t>knocked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man </a:t>
            </a:r>
            <a:r>
              <a:rPr dirty="0" sz="1100" spc="-30">
                <a:latin typeface="Times New Roman"/>
                <a:cs typeface="Times New Roman"/>
              </a:rPr>
              <a:t>with his </a:t>
            </a:r>
            <a:r>
              <a:rPr dirty="0" sz="1100" spc="-20">
                <a:latin typeface="Times New Roman"/>
                <a:cs typeface="Times New Roman"/>
              </a:rPr>
              <a:t>beer </a:t>
            </a:r>
            <a:r>
              <a:rPr dirty="0" sz="1100" spc="-10">
                <a:latin typeface="Times New Roman"/>
                <a:cs typeface="Times New Roman"/>
              </a:rPr>
              <a:t>bottle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thinks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insulted.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client has 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35">
                <a:latin typeface="Times New Roman"/>
                <a:cs typeface="Times New Roman"/>
              </a:rPr>
              <a:t>kicked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school, </a:t>
            </a:r>
            <a:r>
              <a:rPr dirty="0" sz="1100" spc="-30">
                <a:latin typeface="Times New Roman"/>
                <a:cs typeface="Times New Roman"/>
              </a:rPr>
              <a:t>fighting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neighbors </a:t>
            </a:r>
            <a:r>
              <a:rPr dirty="0" sz="1100" spc="-15">
                <a:latin typeface="Times New Roman"/>
                <a:cs typeface="Times New Roman"/>
              </a:rPr>
              <a:t>and he does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what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pleases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right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wrong.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lvl="1" marL="387985" indent="-147320">
              <a:lnSpc>
                <a:spcPct val="100000"/>
              </a:lnSpc>
              <a:spcBef>
                <a:spcPts val="5"/>
              </a:spcBef>
              <a:buAutoNum type="arabicPlain" startAt="5"/>
              <a:tabLst>
                <a:tab pos="38862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Borderline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lvl="2" marL="698500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Borderline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diffuse category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pervasive 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instability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and interpersonal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 lvl="2" marL="6985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disorder find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 lvl="2" marL="698500" marR="762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20">
                <a:latin typeface="Times New Roman"/>
                <a:cs typeface="Times New Roman"/>
              </a:rPr>
              <a:t>intense, unstable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seen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30">
                <a:latin typeface="Times New Roman"/>
                <a:cs typeface="Times New Roman"/>
              </a:rPr>
              <a:t>being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manipulative.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0665" marR="635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40">
                <a:latin typeface="Times New Roman"/>
                <a:cs typeface="Times New Roman"/>
              </a:rPr>
              <a:t>C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man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thrown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30">
                <a:latin typeface="Times New Roman"/>
                <a:cs typeface="Times New Roman"/>
              </a:rPr>
              <a:t>father’s </a:t>
            </a:r>
            <a:r>
              <a:rPr dirty="0" sz="1100" spc="-10">
                <a:latin typeface="Times New Roman"/>
                <a:cs typeface="Times New Roman"/>
              </a:rPr>
              <a:t>house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bad </a:t>
            </a:r>
            <a:r>
              <a:rPr dirty="0" sz="1100" spc="-10">
                <a:latin typeface="Times New Roman"/>
                <a:cs typeface="Times New Roman"/>
              </a:rPr>
              <a:t>temper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undependability.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point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suicidal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feelings.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9465" cy="8821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387985" indent="-147955">
              <a:lnSpc>
                <a:spcPct val="100000"/>
              </a:lnSpc>
              <a:spcBef>
                <a:spcPts val="5"/>
              </a:spcBef>
              <a:buAutoNum type="arabicPlain" startAt="6"/>
              <a:tabLst>
                <a:tab pos="388620" algn="l"/>
              </a:tabLst>
            </a:pPr>
            <a:r>
              <a:rPr dirty="0" sz="1100" b="1">
                <a:latin typeface="Times New Roman"/>
                <a:cs typeface="Times New Roman"/>
              </a:rPr>
              <a:t>Histrionic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lvl="1" marL="697865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Histrionic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40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emotionality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40">
                <a:latin typeface="Times New Roman"/>
                <a:cs typeface="Times New Roman"/>
              </a:rPr>
              <a:t>seeking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lvl="1" marL="697865" marR="5080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thrive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spotlight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times.</a:t>
            </a:r>
            <a:endParaRPr sz="1100">
              <a:latin typeface="Times New Roman"/>
              <a:cs typeface="Times New Roman"/>
            </a:endParaRPr>
          </a:p>
          <a:p>
            <a:pPr lvl="1" marL="697865" indent="-2292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self-centered,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vain,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demanding,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constantly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seek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approval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  <a:spcBef>
                <a:spcPts val="115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 indent="34925">
              <a:lnSpc>
                <a:spcPct val="939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40">
                <a:latin typeface="Times New Roman"/>
                <a:cs typeface="Times New Roman"/>
              </a:rPr>
              <a:t>C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attractive woman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lovely </a:t>
            </a:r>
            <a:r>
              <a:rPr dirty="0" sz="1100" spc="-40">
                <a:latin typeface="Times New Roman"/>
                <a:cs typeface="Times New Roman"/>
              </a:rPr>
              <a:t>smile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>
                <a:latin typeface="Times New Roman"/>
                <a:cs typeface="Times New Roman"/>
              </a:rPr>
              <a:t>Her </a:t>
            </a:r>
            <a:r>
              <a:rPr dirty="0" sz="1100" spc="-15">
                <a:latin typeface="Times New Roman"/>
                <a:cs typeface="Times New Roman"/>
              </a:rPr>
              <a:t>habit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centre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annoying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moody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seemed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over-  </a:t>
            </a:r>
            <a:r>
              <a:rPr dirty="0" sz="1100" spc="-25">
                <a:latin typeface="Times New Roman"/>
                <a:cs typeface="Times New Roman"/>
              </a:rPr>
              <a:t>dramatize </a:t>
            </a:r>
            <a:r>
              <a:rPr dirty="0" sz="1100" spc="-10">
                <a:latin typeface="Times New Roman"/>
                <a:cs typeface="Times New Roman"/>
              </a:rPr>
              <a:t>minor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87985" indent="-147955">
              <a:lnSpc>
                <a:spcPct val="100000"/>
              </a:lnSpc>
              <a:buAutoNum type="arabicPlain" startAt="7"/>
              <a:tabLst>
                <a:tab pos="38862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Narcissistic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lvl="1" marL="697865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narcissistic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5">
                <a:latin typeface="Times New Roman"/>
                <a:cs typeface="Times New Roman"/>
              </a:rPr>
              <a:t>grandiosity, 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admiration,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empathize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other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lvl="1" marL="6978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Narcissistic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greatly </a:t>
            </a:r>
            <a:r>
              <a:rPr dirty="0" sz="1100" spc="-35">
                <a:latin typeface="Times New Roman"/>
                <a:cs typeface="Times New Roman"/>
              </a:rPr>
              <a:t>exaggerated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lvl="1" marL="697865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0">
                <a:latin typeface="Times New Roman"/>
                <a:cs typeface="Times New Roman"/>
              </a:rPr>
              <a:t>preoccupied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achievements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abilities.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  <a:spcBef>
                <a:spcPts val="1160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0665" marR="635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50">
                <a:latin typeface="Times New Roman"/>
                <a:cs typeface="Times New Roman"/>
              </a:rPr>
              <a:t>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0">
                <a:latin typeface="Times New Roman"/>
                <a:cs typeface="Times New Roman"/>
              </a:rPr>
              <a:t>lawyer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outward </a:t>
            </a:r>
            <a:r>
              <a:rPr dirty="0" sz="1100" spc="-15">
                <a:latin typeface="Times New Roman"/>
                <a:cs typeface="Times New Roman"/>
              </a:rPr>
              <a:t>charm and good </a:t>
            </a:r>
            <a:r>
              <a:rPr dirty="0" sz="1100" spc="-25">
                <a:latin typeface="Times New Roman"/>
                <a:cs typeface="Times New Roman"/>
              </a:rPr>
              <a:t>looks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won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bar </a:t>
            </a:r>
            <a:r>
              <a:rPr dirty="0" sz="1100" spc="-25">
                <a:latin typeface="Times New Roman"/>
                <a:cs typeface="Times New Roman"/>
              </a:rPr>
              <a:t>elections. </a:t>
            </a:r>
            <a:r>
              <a:rPr dirty="0" sz="1100" spc="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written  </a:t>
            </a:r>
            <a:r>
              <a:rPr dirty="0" sz="1100" spc="-10">
                <a:latin typeface="Times New Roman"/>
                <a:cs typeface="Times New Roman"/>
              </a:rPr>
              <a:t>books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media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preoccupied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appearance,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wealth,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power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fame.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387985" indent="-147955">
              <a:lnSpc>
                <a:spcPct val="100000"/>
              </a:lnSpc>
              <a:spcBef>
                <a:spcPts val="5"/>
              </a:spcBef>
              <a:buAutoNum type="arabicPlain" startAt="8"/>
              <a:tabLst>
                <a:tab pos="38862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Avoidant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lvl="1" marL="697865" marR="952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Avoidant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discomfort, </a:t>
            </a:r>
            <a:r>
              <a:rPr dirty="0" sz="1100" spc="-25">
                <a:latin typeface="Times New Roman"/>
                <a:cs typeface="Times New Roman"/>
              </a:rPr>
              <a:t>fear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30">
                <a:latin typeface="Times New Roman"/>
                <a:cs typeface="Times New Roman"/>
              </a:rPr>
              <a:t>evaluation,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timidity.</a:t>
            </a:r>
            <a:endParaRPr sz="1100">
              <a:latin typeface="Times New Roman"/>
              <a:cs typeface="Times New Roman"/>
            </a:endParaRPr>
          </a:p>
          <a:p>
            <a:pPr lvl="1" marL="697865" marR="7620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disorder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0">
                <a:latin typeface="Times New Roman"/>
                <a:cs typeface="Times New Roman"/>
              </a:rPr>
              <a:t>socially </a:t>
            </a:r>
            <a:r>
              <a:rPr dirty="0" sz="1100" spc="-30">
                <a:latin typeface="Times New Roman"/>
                <a:cs typeface="Times New Roman"/>
              </a:rPr>
              <a:t>isolated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outside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50">
                <a:latin typeface="Times New Roman"/>
                <a:cs typeface="Times New Roman"/>
              </a:rPr>
              <a:t>family  </a:t>
            </a:r>
            <a:r>
              <a:rPr dirty="0" sz="1100" spc="-35">
                <a:latin typeface="Times New Roman"/>
                <a:cs typeface="Times New Roman"/>
              </a:rPr>
              <a:t>circle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afraid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criticism.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0665" marR="762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50">
                <a:latin typeface="Times New Roman"/>
                <a:cs typeface="Times New Roman"/>
              </a:rPr>
              <a:t>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woman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job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night shift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minimal </a:t>
            </a:r>
            <a:r>
              <a:rPr dirty="0" sz="1100" spc="-15">
                <a:latin typeface="Times New Roman"/>
                <a:cs typeface="Times New Roman"/>
              </a:rPr>
              <a:t>contact. </a:t>
            </a:r>
            <a:r>
              <a:rPr dirty="0" sz="1100" spc="5">
                <a:latin typeface="Times New Roman"/>
                <a:cs typeface="Times New Roman"/>
              </a:rPr>
              <a:t>Off </a:t>
            </a:r>
            <a:r>
              <a:rPr dirty="0" sz="1100" spc="-30">
                <a:latin typeface="Times New Roman"/>
                <a:cs typeface="Times New Roman"/>
              </a:rPr>
              <a:t>duty 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15">
                <a:latin typeface="Times New Roman"/>
                <a:cs typeface="Times New Roman"/>
              </a:rPr>
              <a:t>spends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30">
                <a:latin typeface="Times New Roman"/>
                <a:cs typeface="Times New Roman"/>
              </a:rPr>
              <a:t>alone, </a:t>
            </a:r>
            <a:r>
              <a:rPr dirty="0" sz="1100" spc="-35">
                <a:latin typeface="Times New Roman"/>
                <a:cs typeface="Times New Roman"/>
              </a:rPr>
              <a:t>worrying </a:t>
            </a:r>
            <a:r>
              <a:rPr dirty="0" sz="1100" spc="-45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behave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stupidly.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387985" indent="-147955">
              <a:lnSpc>
                <a:spcPct val="100000"/>
              </a:lnSpc>
              <a:buAutoNum type="arabicPlain" startAt="9"/>
              <a:tabLst>
                <a:tab pos="38862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Dependent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lvl="1" marL="697865" marR="952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0">
                <a:latin typeface="Times New Roman"/>
                <a:cs typeface="Times New Roman"/>
              </a:rPr>
              <a:t>submissive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40">
                <a:latin typeface="Times New Roman"/>
                <a:cs typeface="Times New Roman"/>
              </a:rPr>
              <a:t>clinging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lvl="1" marL="697865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are 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separating </a:t>
            </a:r>
            <a:r>
              <a:rPr dirty="0" sz="1100" spc="-5">
                <a:latin typeface="Times New Roman"/>
                <a:cs typeface="Times New Roman"/>
              </a:rPr>
              <a:t>from other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whom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advice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reassurance.</a:t>
            </a:r>
            <a:endParaRPr sz="1100">
              <a:latin typeface="Times New Roman"/>
              <a:cs typeface="Times New Roman"/>
            </a:endParaRPr>
          </a:p>
          <a:p>
            <a:pPr lvl="1" marL="697865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45">
                <a:latin typeface="Times New Roman"/>
                <a:cs typeface="Times New Roman"/>
              </a:rPr>
              <a:t>everyday </a:t>
            </a:r>
            <a:r>
              <a:rPr dirty="0" sz="1100" spc="-25">
                <a:latin typeface="Times New Roman"/>
                <a:cs typeface="Times New Roman"/>
              </a:rPr>
              <a:t>decisions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own, they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helpless </a:t>
            </a:r>
            <a:r>
              <a:rPr dirty="0" sz="1100" spc="-20">
                <a:latin typeface="Times New Roman"/>
                <a:cs typeface="Times New Roman"/>
              </a:rPr>
              <a:t>when  </a:t>
            </a:r>
            <a:r>
              <a:rPr dirty="0" sz="1100" spc="-30">
                <a:latin typeface="Times New Roman"/>
                <a:cs typeface="Times New Roman"/>
              </a:rPr>
              <a:t>they are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0665" marR="508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0">
                <a:latin typeface="Times New Roman"/>
                <a:cs typeface="Times New Roman"/>
              </a:rPr>
              <a:t>lacked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confidence </a:t>
            </a:r>
            <a:r>
              <a:rPr dirty="0" sz="1100" spc="-30">
                <a:latin typeface="Times New Roman"/>
                <a:cs typeface="Times New Roman"/>
              </a:rPr>
              <a:t>since </a:t>
            </a:r>
            <a:r>
              <a:rPr dirty="0" sz="1100" spc="-20">
                <a:latin typeface="Times New Roman"/>
                <a:cs typeface="Times New Roman"/>
              </a:rPr>
              <a:t>childhood, </a:t>
            </a:r>
            <a:r>
              <a:rPr dirty="0" sz="1100" spc="-40">
                <a:latin typeface="Times New Roman"/>
                <a:cs typeface="Times New Roman"/>
              </a:rPr>
              <a:t>relying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choose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wear,  </a:t>
            </a:r>
            <a:r>
              <a:rPr dirty="0" sz="1100" spc="-20">
                <a:latin typeface="Times New Roman"/>
                <a:cs typeface="Times New Roman"/>
              </a:rPr>
              <a:t>what friends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have, which </a:t>
            </a:r>
            <a:r>
              <a:rPr dirty="0" sz="1100" spc="-25">
                <a:latin typeface="Times New Roman"/>
                <a:cs typeface="Times New Roman"/>
              </a:rPr>
              <a:t>courses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classes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443230" indent="-203200">
              <a:lnSpc>
                <a:spcPct val="100000"/>
              </a:lnSpc>
              <a:buAutoNum type="arabicPlain" startAt="10"/>
              <a:tabLst>
                <a:tab pos="443865" algn="l"/>
              </a:tabLst>
            </a:pPr>
            <a:r>
              <a:rPr dirty="0" sz="1100" b="1">
                <a:latin typeface="Times New Roman"/>
                <a:cs typeface="Times New Roman"/>
              </a:rPr>
              <a:t>Obsessive–Compulsive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Personality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ct val="93900"/>
              </a:lnSpc>
              <a:spcBef>
                <a:spcPts val="155"/>
              </a:spcBef>
              <a:buFont typeface="Symbol"/>
              <a:buChar char="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Obsessive–compulsive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(OCPD)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5">
                <a:latin typeface="Times New Roman"/>
                <a:cs typeface="Times New Roman"/>
              </a:rPr>
              <a:t>pattern of  </a:t>
            </a:r>
            <a:r>
              <a:rPr dirty="0" sz="1100" spc="-25">
                <a:latin typeface="Times New Roman"/>
                <a:cs typeface="Times New Roman"/>
              </a:rPr>
              <a:t>orderliness, perfectionism,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and interpersonal </a:t>
            </a:r>
            <a:r>
              <a:rPr dirty="0" sz="1100" spc="-10">
                <a:latin typeface="Times New Roman"/>
                <a:cs typeface="Times New Roman"/>
              </a:rPr>
              <a:t>control,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flexibility,   </a:t>
            </a:r>
            <a:r>
              <a:rPr dirty="0" sz="1100" spc="-20">
                <a:latin typeface="Times New Roman"/>
                <a:cs typeface="Times New Roman"/>
              </a:rPr>
              <a:t>openness,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efficiency.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this disorder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20">
                <a:latin typeface="Times New Roman"/>
                <a:cs typeface="Times New Roman"/>
              </a:rPr>
              <a:t>ambitious </a:t>
            </a:r>
            <a:r>
              <a:rPr dirty="0" sz="1100" spc="-15">
                <a:latin typeface="Times New Roman"/>
                <a:cs typeface="Times New Roman"/>
              </a:rPr>
              <a:t>standards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their own performance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unattainable.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35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disorder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tolerance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uncertainty.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8" y="425449"/>
            <a:ext cx="5879465" cy="8560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697865" marR="5715" indent="-228600">
              <a:lnSpc>
                <a:spcPct val="93900"/>
              </a:lnSpc>
              <a:buFont typeface="Symbol"/>
              <a:buChar char="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Obsessive–compulsive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should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confused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obsessive–compulsive 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0">
                <a:latin typeface="Times New Roman"/>
                <a:cs typeface="Times New Roman"/>
              </a:rPr>
              <a:t>(OCD),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intrusive, </a:t>
            </a:r>
            <a:r>
              <a:rPr dirty="0" sz="1100" spc="-20">
                <a:latin typeface="Times New Roman"/>
                <a:cs typeface="Times New Roman"/>
              </a:rPr>
              <a:t>unwanted </a:t>
            </a:r>
            <a:r>
              <a:rPr dirty="0" sz="1100" spc="-10">
                <a:latin typeface="Times New Roman"/>
                <a:cs typeface="Times New Roman"/>
              </a:rPr>
              <a:t>thoughts 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ritualistic </a:t>
            </a: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5">
                <a:latin typeface="Times New Roman"/>
                <a:cs typeface="Times New Roman"/>
              </a:rPr>
              <a:t>OCD.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obsessive–  </a:t>
            </a:r>
            <a:r>
              <a:rPr dirty="0" sz="1100" spc="-25">
                <a:latin typeface="Times New Roman"/>
                <a:cs typeface="Times New Roman"/>
              </a:rPr>
              <a:t>compulsive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disorder, in </a:t>
            </a:r>
            <a:r>
              <a:rPr dirty="0" sz="1100" spc="-10">
                <a:latin typeface="Times New Roman"/>
                <a:cs typeface="Times New Roman"/>
              </a:rPr>
              <a:t>contrast,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traits, such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45">
                <a:latin typeface="Times New Roman"/>
                <a:cs typeface="Times New Roman"/>
              </a:rPr>
              <a:t>excessively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conscientiousness.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reputation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careful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conscientious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careful.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works long </a:t>
            </a:r>
            <a:r>
              <a:rPr dirty="0" sz="1100" spc="-10">
                <a:latin typeface="Times New Roman"/>
                <a:cs typeface="Times New Roman"/>
              </a:rPr>
              <a:t>hours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brings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lot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money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firm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humorless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takes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lot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20">
                <a:latin typeface="Times New Roman"/>
                <a:cs typeface="Times New Roman"/>
              </a:rPr>
              <a:t>in  procedural </a:t>
            </a:r>
            <a:r>
              <a:rPr dirty="0" sz="1100" spc="-30">
                <a:latin typeface="Times New Roman"/>
                <a:cs typeface="Times New Roman"/>
              </a:rPr>
              <a:t>details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staff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meetings.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element 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presumably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>
                <a:latin typeface="Times New Roman"/>
                <a:cs typeface="Times New Roman"/>
              </a:rPr>
              <a:t> or </a:t>
            </a:r>
            <a:r>
              <a:rPr dirty="0" sz="1100" spc="-30">
                <a:latin typeface="Times New Roman"/>
                <a:cs typeface="Times New Roman"/>
              </a:rPr>
              <a:t>fearfulness.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This description fits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avoidant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0">
                <a:latin typeface="Times New Roman"/>
                <a:cs typeface="Times New Roman"/>
              </a:rPr>
              <a:t>types.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contrast, </a:t>
            </a:r>
            <a:r>
              <a:rPr dirty="0" sz="1100" spc="-30">
                <a:latin typeface="Times New Roman"/>
                <a:cs typeface="Times New Roman"/>
              </a:rPr>
              <a:t>obsessive–compulsive 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40">
                <a:latin typeface="Times New Roman"/>
                <a:cs typeface="Times New Roman"/>
              </a:rPr>
              <a:t>accurately </a:t>
            </a:r>
            <a:r>
              <a:rPr dirty="0" sz="1100" spc="-20">
                <a:latin typeface="Times New Roman"/>
                <a:cs typeface="Times New Roman"/>
              </a:rPr>
              <a:t>described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preoccupation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rules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warmth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anxiety. Like </a:t>
            </a:r>
            <a:r>
              <a:rPr dirty="0" sz="1100" spc="-25">
                <a:latin typeface="Times New Roman"/>
                <a:cs typeface="Times New Roman"/>
              </a:rPr>
              <a:t>people with avoidant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easily  </a:t>
            </a:r>
            <a:r>
              <a:rPr dirty="0" sz="1100" spc="-5">
                <a:latin typeface="Times New Roman"/>
                <a:cs typeface="Times New Roman"/>
              </a:rPr>
              <a:t>hurt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criticism, </a:t>
            </a:r>
            <a:r>
              <a:rPr dirty="0" sz="1100" spc="-35">
                <a:latin typeface="Times New Roman"/>
                <a:cs typeface="Times New Roman"/>
              </a:rPr>
              <a:t>extremely </a:t>
            </a:r>
            <a:r>
              <a:rPr dirty="0" sz="1100" spc="-30">
                <a:latin typeface="Times New Roman"/>
                <a:cs typeface="Times New Roman"/>
              </a:rPr>
              <a:t>sensitive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disapproval,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lacking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confidence.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difference between 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avoidant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30">
                <a:latin typeface="Times New Roman"/>
                <a:cs typeface="Times New Roman"/>
              </a:rPr>
              <a:t>initiating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relationship </a:t>
            </a:r>
            <a:r>
              <a:rPr dirty="0" sz="1100" spc="-30">
                <a:latin typeface="Times New Roman"/>
                <a:cs typeface="Times New Roman"/>
              </a:rPr>
              <a:t>(because they are fearful). </a:t>
            </a:r>
            <a:r>
              <a:rPr dirty="0" sz="1100" spc="-15">
                <a:latin typeface="Times New Roman"/>
                <a:cs typeface="Times New Roman"/>
              </a:rPr>
              <a:t>People  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alone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separating </a:t>
            </a:r>
            <a:r>
              <a:rPr dirty="0" sz="1100" spc="-5">
                <a:latin typeface="Times New Roman"/>
                <a:cs typeface="Times New Roman"/>
              </a:rPr>
              <a:t>from 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whom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already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close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The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Diagnosis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50">
                <a:latin typeface="Times New Roman"/>
                <a:cs typeface="Times New Roman"/>
              </a:rPr>
              <a:t>easy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simple </a:t>
            </a:r>
            <a:r>
              <a:rPr dirty="0" sz="1100" spc="-25">
                <a:latin typeface="Times New Roman"/>
                <a:cs typeface="Times New Roman"/>
              </a:rPr>
              <a:t>task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because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65"/>
              </a:spcBef>
              <a:buSzPct val="90909"/>
              <a:buAutoNum type="arabicPlain"/>
              <a:tabLst>
                <a:tab pos="351155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lot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serious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problems who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fit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official </a:t>
            </a:r>
            <a:r>
              <a:rPr dirty="0" sz="1100" spc="-30">
                <a:latin typeface="Times New Roman"/>
                <a:cs typeface="Times New Roman"/>
              </a:rPr>
              <a:t>DSM-IV-TR  </a:t>
            </a:r>
            <a:r>
              <a:rPr dirty="0" sz="1100" spc="-25">
                <a:latin typeface="Times New Roman"/>
                <a:cs typeface="Times New Roman"/>
              </a:rPr>
              <a:t>subtypes.</a:t>
            </a:r>
            <a:endParaRPr sz="1100">
              <a:latin typeface="Times New Roman"/>
              <a:cs typeface="Times New Roman"/>
            </a:endParaRPr>
          </a:p>
          <a:p>
            <a:pPr marL="350520" indent="-110489">
              <a:lnSpc>
                <a:spcPts val="1170"/>
              </a:lnSpc>
              <a:buSzPct val="90909"/>
              <a:buAutoNum type="arabicPlain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frequent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complaint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description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considerable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overlap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among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 marL="350520" indent="-110489">
              <a:lnSpc>
                <a:spcPts val="1280"/>
              </a:lnSpc>
              <a:buSzPct val="90909"/>
              <a:buAutoNum type="arabicPlain" startAt="3"/>
              <a:tabLst>
                <a:tab pos="351155" algn="l"/>
              </a:tabLst>
            </a:pPr>
            <a:r>
              <a:rPr dirty="0" sz="1100" spc="-50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lain" startAt="3"/>
            </a:pPr>
            <a:endParaRPr sz="1100">
              <a:latin typeface="Times New Roman"/>
              <a:cs typeface="Times New Roman"/>
            </a:endParaRPr>
          </a:p>
          <a:p>
            <a:pPr algn="just" marL="469265" marR="698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Thus,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experts favor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proposal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five-factor  model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structure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comprehensive description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350520" indent="-110489">
              <a:lnSpc>
                <a:spcPts val="1160"/>
              </a:lnSpc>
              <a:buSzPct val="90909"/>
              <a:buAutoNum type="arabicPlain" startAt="4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extensive </a:t>
            </a:r>
            <a:r>
              <a:rPr dirty="0" sz="1100" spc="-25">
                <a:latin typeface="Times New Roman"/>
                <a:cs typeface="Times New Roman"/>
              </a:rPr>
              <a:t>overlap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disorders and disorders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 diagnosed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 algn="just" marL="469265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Axis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69900" marR="5080" indent="-63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75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qualify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0">
                <a:latin typeface="Times New Roman"/>
                <a:cs typeface="Times New Roman"/>
              </a:rPr>
              <a:t>Axis </a:t>
            </a:r>
            <a:r>
              <a:rPr dirty="0" sz="1100" spc="20">
                <a:latin typeface="Times New Roman"/>
                <a:cs typeface="Times New Roman"/>
              </a:rPr>
              <a:t>II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meet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syndrome 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major depression, substance dependence,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Gender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Differences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35">
                <a:latin typeface="Times New Roman"/>
                <a:cs typeface="Times New Roman"/>
              </a:rPr>
              <a:t>equal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men and </a:t>
            </a:r>
            <a:r>
              <a:rPr dirty="0" sz="1100" spc="-25">
                <a:latin typeface="Times New Roman"/>
                <a:cs typeface="Times New Roman"/>
              </a:rPr>
              <a:t>women.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ct val="93900"/>
              </a:lnSpc>
              <a:spcBef>
                <a:spcPts val="35"/>
              </a:spcBef>
            </a:pPr>
            <a:r>
              <a:rPr dirty="0" sz="1100" spc="-30">
                <a:latin typeface="Times New Roman"/>
                <a:cs typeface="Times New Roman"/>
              </a:rPr>
              <a:t>Antisocial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unquestionably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0">
                <a:latin typeface="Times New Roman"/>
                <a:cs typeface="Times New Roman"/>
              </a:rPr>
              <a:t>men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25">
                <a:latin typeface="Times New Roman"/>
                <a:cs typeface="Times New Roman"/>
              </a:rPr>
              <a:t>women.  Almost </a:t>
            </a:r>
            <a:r>
              <a:rPr dirty="0" sz="1100" spc="-15">
                <a:latin typeface="Times New Roman"/>
                <a:cs typeface="Times New Roman"/>
              </a:rPr>
              <a:t>nothing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25">
                <a:latin typeface="Times New Roman"/>
                <a:cs typeface="Times New Roman"/>
              </a:rPr>
              <a:t>gender differences </a:t>
            </a:r>
            <a:r>
              <a:rPr dirty="0" sz="1100" spc="-5">
                <a:latin typeface="Times New Roman"/>
                <a:cs typeface="Times New Roman"/>
              </a:rPr>
              <a:t>for the other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25"/>
              </a:spcBef>
            </a:pPr>
            <a:r>
              <a:rPr dirty="0" sz="1100" spc="-25">
                <a:latin typeface="Times New Roman"/>
                <a:cs typeface="Times New Roman"/>
              </a:rPr>
              <a:t>Borderline 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prevalent 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men,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strong.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Stability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Personality Disorders </a:t>
            </a:r>
            <a:r>
              <a:rPr dirty="0" sz="1100" spc="-30" b="1">
                <a:latin typeface="Times New Roman"/>
                <a:cs typeface="Times New Roman"/>
              </a:rPr>
              <a:t>over</a:t>
            </a:r>
            <a:r>
              <a:rPr dirty="0" sz="1100" spc="7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5">
                <a:latin typeface="Times New Roman"/>
                <a:cs typeface="Times New Roman"/>
              </a:rPr>
              <a:t>Temporal </a:t>
            </a:r>
            <a:r>
              <a:rPr dirty="0" sz="1100" spc="-35">
                <a:latin typeface="Times New Roman"/>
                <a:cs typeface="Times New Roman"/>
              </a:rPr>
              <a:t>stability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assumptions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personality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assumption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appear during </a:t>
            </a:r>
            <a:r>
              <a:rPr dirty="0" sz="1100" spc="-30">
                <a:latin typeface="Times New Roman"/>
                <a:cs typeface="Times New Roman"/>
              </a:rPr>
              <a:t>adolescence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persist </a:t>
            </a:r>
            <a:r>
              <a:rPr dirty="0" sz="1100" spc="-5">
                <a:latin typeface="Times New Roman"/>
                <a:cs typeface="Times New Roman"/>
              </a:rPr>
              <a:t>into  </a:t>
            </a:r>
            <a:r>
              <a:rPr dirty="0" sz="1100" spc="-15">
                <a:latin typeface="Times New Roman"/>
                <a:cs typeface="Times New Roman"/>
              </a:rPr>
              <a:t>adulthood </a:t>
            </a:r>
            <a:r>
              <a:rPr dirty="0" sz="1100" spc="-25">
                <a:latin typeface="Times New Roman"/>
                <a:cs typeface="Times New Roman"/>
              </a:rPr>
              <a:t>has, </a:t>
            </a:r>
            <a:r>
              <a:rPr dirty="0" sz="1100" spc="-20">
                <a:latin typeface="Times New Roman"/>
                <a:cs typeface="Times New Roman"/>
              </a:rPr>
              <a:t>until </a:t>
            </a:r>
            <a:r>
              <a:rPr dirty="0" sz="1100" spc="-30">
                <a:latin typeface="Times New Roman"/>
                <a:cs typeface="Times New Roman"/>
              </a:rPr>
              <a:t>recently,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antisocial personality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was relatively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sample: </a:t>
            </a:r>
            <a:r>
              <a:rPr dirty="0" sz="1100" spc="-25">
                <a:latin typeface="Times New Roman"/>
                <a:cs typeface="Times New Roman"/>
              </a:rPr>
              <a:t>Seventeen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adolescents  </a:t>
            </a:r>
            <a:r>
              <a:rPr dirty="0" sz="1100" spc="-35">
                <a:latin typeface="Times New Roman"/>
                <a:cs typeface="Times New Roman"/>
              </a:rPr>
              <a:t>received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87086" y="425449"/>
            <a:ext cx="6055995" cy="5588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5"/>
              </a:spcBef>
              <a:tabLst>
                <a:tab pos="53955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93345">
              <a:lnSpc>
                <a:spcPct val="100000"/>
              </a:lnSpc>
              <a:spcBef>
                <a:spcPts val="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04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100" spc="-15" b="1">
                <a:latin typeface="Times New Roman"/>
                <a:cs typeface="Times New Roman"/>
              </a:rPr>
              <a:t>PSYCHOPATHOLOGY </a:t>
            </a:r>
            <a:r>
              <a:rPr dirty="0" sz="1100" spc="65" b="1">
                <a:latin typeface="Times New Roman"/>
                <a:cs typeface="Times New Roman"/>
              </a:rPr>
              <a:t>IN </a:t>
            </a:r>
            <a:r>
              <a:rPr dirty="0" sz="1100" spc="-15" b="1">
                <a:latin typeface="Times New Roman"/>
                <a:cs typeface="Times New Roman"/>
              </a:rPr>
              <a:t>HISTORICAL </a:t>
            </a:r>
            <a:r>
              <a:rPr dirty="0" sz="1100" spc="15" b="1">
                <a:latin typeface="Times New Roman"/>
                <a:cs typeface="Times New Roman"/>
              </a:rPr>
              <a:t>CONTEXT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15900" indent="-114935">
              <a:lnSpc>
                <a:spcPct val="100000"/>
              </a:lnSpc>
              <a:buAutoNum type="arabicPeriod"/>
              <a:tabLst>
                <a:tab pos="21653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Psychological</a:t>
            </a:r>
            <a:r>
              <a:rPr dirty="0" sz="1100" spc="-5" b="1">
                <a:latin typeface="Times New Roman"/>
                <a:cs typeface="Times New Roman"/>
              </a:rPr>
              <a:t> Model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 marL="101600">
              <a:lnSpc>
                <a:spcPts val="1280"/>
              </a:lnSpc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30">
                <a:latin typeface="Times New Roman"/>
                <a:cs typeface="Times New Roman"/>
              </a:rPr>
              <a:t>leap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endParaRPr sz="1100">
              <a:latin typeface="Times New Roman"/>
              <a:cs typeface="Times New Roman"/>
            </a:endParaRPr>
          </a:p>
          <a:p>
            <a:pPr lvl="1" marL="558800" indent="-228600">
              <a:lnSpc>
                <a:spcPts val="1240"/>
              </a:lnSpc>
              <a:buAutoNum type="alphaLcPeriod"/>
              <a:tabLst>
                <a:tab pos="558165" algn="l"/>
                <a:tab pos="558800" algn="l"/>
              </a:tabLst>
            </a:pPr>
            <a:r>
              <a:rPr dirty="0" sz="1100" spc="-30">
                <a:latin typeface="Times New Roman"/>
                <a:cs typeface="Times New Roman"/>
              </a:rPr>
              <a:t>Witch </a:t>
            </a:r>
            <a:r>
              <a:rPr dirty="0" sz="1100" spc="-20">
                <a:latin typeface="Times New Roman"/>
                <a:cs typeface="Times New Roman"/>
              </a:rPr>
              <a:t>craft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Demonological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concepts</a:t>
            </a:r>
            <a:endParaRPr sz="1100">
              <a:latin typeface="Times New Roman"/>
              <a:cs typeface="Times New Roman"/>
            </a:endParaRPr>
          </a:p>
          <a:p>
            <a:pPr lvl="1" marL="558800" marR="93345" indent="-228600">
              <a:lnSpc>
                <a:spcPts val="1240"/>
              </a:lnSpc>
              <a:spcBef>
                <a:spcPts val="70"/>
              </a:spcBef>
              <a:buAutoNum type="alphaLcPeriod"/>
              <a:tabLst>
                <a:tab pos="558165" algn="l"/>
                <a:tab pos="558800" algn="l"/>
              </a:tabLst>
            </a:pP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notorious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20">
                <a:latin typeface="Times New Roman"/>
                <a:cs typeface="Times New Roman"/>
              </a:rPr>
              <a:t>(Insulin shock </a:t>
            </a:r>
            <a:r>
              <a:rPr dirty="0" sz="1100" spc="-25">
                <a:latin typeface="Times New Roman"/>
                <a:cs typeface="Times New Roman"/>
              </a:rPr>
              <a:t>therapy, </a:t>
            </a:r>
            <a:r>
              <a:rPr dirty="0" sz="1100" spc="-20">
                <a:latin typeface="Times New Roman"/>
                <a:cs typeface="Times New Roman"/>
              </a:rPr>
              <a:t>Lobotomy, Electroconvulsive </a:t>
            </a:r>
            <a:r>
              <a:rPr dirty="0" sz="1100" spc="-25">
                <a:latin typeface="Times New Roman"/>
                <a:cs typeface="Times New Roman"/>
              </a:rPr>
              <a:t>therapy)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1920’s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1930’s.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lphaLcPeriod"/>
            </a:pPr>
            <a:endParaRPr sz="1050">
              <a:latin typeface="Times New Roman"/>
              <a:cs typeface="Times New Roman"/>
            </a:endParaRPr>
          </a:p>
          <a:p>
            <a:pPr marL="101600" marR="93980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Plato </a:t>
            </a:r>
            <a:r>
              <a:rPr dirty="0" sz="1100" spc="-30">
                <a:latin typeface="Times New Roman"/>
                <a:cs typeface="Times New Roman"/>
              </a:rPr>
              <a:t>listed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(a). 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cultural </a:t>
            </a:r>
            <a:r>
              <a:rPr dirty="0" sz="1100" spc="-40">
                <a:latin typeface="Times New Roman"/>
                <a:cs typeface="Times New Roman"/>
              </a:rPr>
              <a:t>influence’s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one’s </a:t>
            </a:r>
            <a:r>
              <a:rPr dirty="0" sz="1100" spc="-45">
                <a:latin typeface="Times New Roman"/>
                <a:cs typeface="Times New Roman"/>
              </a:rPr>
              <a:t>life. </a:t>
            </a:r>
            <a:r>
              <a:rPr dirty="0" sz="1100" spc="-35">
                <a:latin typeface="Times New Roman"/>
                <a:cs typeface="Times New Roman"/>
              </a:rPr>
              <a:t>(b).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5">
                <a:latin typeface="Times New Roman"/>
                <a:cs typeface="Times New Roman"/>
              </a:rPr>
              <a:t>that  took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1016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Moral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18</a:t>
            </a:r>
            <a:r>
              <a:rPr dirty="0" baseline="19841" sz="1050" spc="-30">
                <a:latin typeface="Times New Roman"/>
                <a:cs typeface="Times New Roman"/>
              </a:rPr>
              <a:t>th </a:t>
            </a:r>
            <a:r>
              <a:rPr dirty="0" sz="1100" spc="-30">
                <a:latin typeface="Times New Roman"/>
                <a:cs typeface="Times New Roman"/>
              </a:rPr>
              <a:t>century,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35">
                <a:latin typeface="Times New Roman"/>
                <a:cs typeface="Times New Roman"/>
              </a:rPr>
              <a:t>Moral </a:t>
            </a:r>
            <a:r>
              <a:rPr dirty="0" sz="1100" spc="-50">
                <a:latin typeface="Times New Roman"/>
                <a:cs typeface="Times New Roman"/>
              </a:rPr>
              <a:t>really </a:t>
            </a:r>
            <a:r>
              <a:rPr dirty="0" sz="1100" spc="-15">
                <a:latin typeface="Times New Roman"/>
                <a:cs typeface="Times New Roman"/>
              </a:rPr>
              <a:t>meant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101600" marR="94615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code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conduct. </a:t>
            </a:r>
            <a:r>
              <a:rPr dirty="0" sz="1100" spc="-35">
                <a:latin typeface="Times New Roman"/>
                <a:cs typeface="Times New Roman"/>
              </a:rPr>
              <a:t>Moral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0">
                <a:latin typeface="Times New Roman"/>
                <a:cs typeface="Times New Roman"/>
              </a:rPr>
              <a:t>proposed </a:t>
            </a:r>
            <a:r>
              <a:rPr dirty="0" sz="1100" spc="-15">
                <a:latin typeface="Times New Roman"/>
                <a:cs typeface="Times New Roman"/>
              </a:rPr>
              <a:t>humane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responsible </a:t>
            </a:r>
            <a:r>
              <a:rPr dirty="0" sz="1100" spc="-30">
                <a:latin typeface="Times New Roman"/>
                <a:cs typeface="Times New Roman"/>
              </a:rPr>
              <a:t>care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institutionalized </a:t>
            </a:r>
            <a:r>
              <a:rPr dirty="0" sz="1100" spc="-40">
                <a:latin typeface="Times New Roman"/>
                <a:cs typeface="Times New Roman"/>
              </a:rPr>
              <a:t>psychologically </a:t>
            </a:r>
            <a:r>
              <a:rPr dirty="0" sz="1100" spc="-15">
                <a:latin typeface="Times New Roman"/>
                <a:cs typeface="Times New Roman"/>
              </a:rPr>
              <a:t>disturbed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individuals.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01600" marR="94615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Moral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advocated </a:t>
            </a:r>
            <a:r>
              <a:rPr dirty="0" sz="1100" spc="-25">
                <a:latin typeface="Times New Roman"/>
                <a:cs typeface="Times New Roman"/>
              </a:rPr>
              <a:t>providing </a:t>
            </a:r>
            <a:r>
              <a:rPr dirty="0" sz="1100" spc="-10">
                <a:latin typeface="Times New Roman"/>
                <a:cs typeface="Times New Roman"/>
              </a:rPr>
              <a:t>opportunities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15">
                <a:latin typeface="Times New Roman"/>
                <a:cs typeface="Times New Roman"/>
              </a:rPr>
              <a:t>contact.  </a:t>
            </a:r>
            <a:r>
              <a:rPr dirty="0" sz="1100" spc="-35">
                <a:latin typeface="Times New Roman"/>
                <a:cs typeface="Times New Roman"/>
              </a:rPr>
              <a:t>Mental Hygiene </a:t>
            </a:r>
            <a:r>
              <a:rPr dirty="0" sz="1100" spc="-20">
                <a:latin typeface="Times New Roman"/>
                <a:cs typeface="Times New Roman"/>
              </a:rPr>
              <a:t>Movement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heroic </a:t>
            </a:r>
            <a:r>
              <a:rPr dirty="0" sz="1100" spc="-10">
                <a:latin typeface="Times New Roman"/>
                <a:cs typeface="Times New Roman"/>
              </a:rPr>
              <a:t>efforts </a:t>
            </a:r>
            <a:r>
              <a:rPr dirty="0" sz="1100" spc="-5">
                <a:latin typeface="Times New Roman"/>
                <a:cs typeface="Times New Roman"/>
              </a:rPr>
              <a:t>of Dorthea </a:t>
            </a:r>
            <a:r>
              <a:rPr dirty="0" sz="1100" spc="-20">
                <a:latin typeface="Times New Roman"/>
                <a:cs typeface="Times New Roman"/>
              </a:rPr>
              <a:t>Dix </a:t>
            </a:r>
            <a:r>
              <a:rPr dirty="0" sz="1100" spc="-15">
                <a:latin typeface="Times New Roman"/>
                <a:cs typeface="Times New Roman"/>
              </a:rPr>
              <a:t>improved and reformed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asylums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inspired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construction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institutions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America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countries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01600" marR="9398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tradition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dormant/dead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in 20</a:t>
            </a:r>
            <a:r>
              <a:rPr dirty="0" baseline="19841" sz="1050" spc="-30">
                <a:latin typeface="Times New Roman"/>
                <a:cs typeface="Times New Roman"/>
              </a:rPr>
              <a:t>th </a:t>
            </a:r>
            <a:r>
              <a:rPr dirty="0" sz="1100" spc="-25">
                <a:latin typeface="Times New Roman"/>
                <a:cs typeface="Times New Roman"/>
              </a:rPr>
              <a:t>century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reemerged in </a:t>
            </a:r>
            <a:r>
              <a:rPr dirty="0" sz="1100" spc="-5">
                <a:latin typeface="Times New Roman"/>
                <a:cs typeface="Times New Roman"/>
              </a:rPr>
              <a:t>form of 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schools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thought.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lvl="2" marL="1016000" indent="-229235">
              <a:lnSpc>
                <a:spcPts val="1280"/>
              </a:lnSpc>
              <a:buAutoNum type="alphaLcPeriod"/>
              <a:tabLst>
                <a:tab pos="1015365" algn="l"/>
                <a:tab pos="1016635" algn="l"/>
              </a:tabLst>
            </a:pPr>
            <a:r>
              <a:rPr dirty="0" sz="1100" spc="-20">
                <a:latin typeface="Times New Roman"/>
                <a:cs typeface="Times New Roman"/>
              </a:rPr>
              <a:t>Freudian </a:t>
            </a:r>
            <a:r>
              <a:rPr dirty="0" sz="1100" spc="-35">
                <a:latin typeface="Times New Roman"/>
                <a:cs typeface="Times New Roman"/>
              </a:rPr>
              <a:t>psychoanalytic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2" marL="1016000" indent="-229235">
              <a:lnSpc>
                <a:spcPts val="1235"/>
              </a:lnSpc>
              <a:buAutoNum type="alphaLcPeriod"/>
              <a:tabLst>
                <a:tab pos="1015365" algn="l"/>
                <a:tab pos="1016635" algn="l"/>
              </a:tabLst>
            </a:pPr>
            <a:r>
              <a:rPr dirty="0" sz="1100" spc="-35">
                <a:latin typeface="Times New Roman"/>
                <a:cs typeface="Times New Roman"/>
              </a:rPr>
              <a:t>Jungian </a:t>
            </a:r>
            <a:r>
              <a:rPr dirty="0" sz="1100" spc="-45">
                <a:latin typeface="Times New Roman"/>
                <a:cs typeface="Times New Roman"/>
              </a:rPr>
              <a:t>analytical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2" marL="1016000" indent="-229235">
              <a:lnSpc>
                <a:spcPts val="1235"/>
              </a:lnSpc>
              <a:buAutoNum type="alphaLcPeriod"/>
              <a:tabLst>
                <a:tab pos="1015365" algn="l"/>
                <a:tab pos="1016635" algn="l"/>
              </a:tabLst>
            </a:pPr>
            <a:r>
              <a:rPr dirty="0" sz="1100" spc="-35">
                <a:latin typeface="Times New Roman"/>
                <a:cs typeface="Times New Roman"/>
              </a:rPr>
              <a:t>Adlerian </a:t>
            </a:r>
            <a:r>
              <a:rPr dirty="0" sz="1100" spc="-25">
                <a:latin typeface="Times New Roman"/>
                <a:cs typeface="Times New Roman"/>
              </a:rPr>
              <a:t>Individual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2" marL="1016000" indent="-229235">
              <a:lnSpc>
                <a:spcPts val="1240"/>
              </a:lnSpc>
              <a:buAutoNum type="alphaLcPeriod"/>
              <a:tabLst>
                <a:tab pos="1015365" algn="l"/>
                <a:tab pos="1016635" algn="l"/>
              </a:tabLst>
            </a:pPr>
            <a:r>
              <a:rPr dirty="0" sz="1100" spc="-20">
                <a:latin typeface="Times New Roman"/>
                <a:cs typeface="Times New Roman"/>
              </a:rPr>
              <a:t>Humanistic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2" marL="1016000" indent="-229235">
              <a:lnSpc>
                <a:spcPts val="1240"/>
              </a:lnSpc>
              <a:buAutoNum type="alphaLcPeriod"/>
              <a:tabLst>
                <a:tab pos="1015365" algn="l"/>
                <a:tab pos="1016635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2" marL="1016000" indent="-229235">
              <a:lnSpc>
                <a:spcPts val="1280"/>
              </a:lnSpc>
              <a:buAutoNum type="alphaLcPeriod"/>
              <a:tabLst>
                <a:tab pos="1016000" algn="l"/>
                <a:tab pos="1016635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01600" marR="90170">
              <a:lnSpc>
                <a:spcPct val="93900"/>
              </a:lnSpc>
            </a:pPr>
            <a:r>
              <a:rPr dirty="0" sz="1100" spc="-30">
                <a:latin typeface="Times New Roman"/>
                <a:cs typeface="Times New Roman"/>
              </a:rPr>
              <a:t>Psychoanalytic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10">
                <a:latin typeface="Times New Roman"/>
                <a:cs typeface="Times New Roman"/>
              </a:rPr>
              <a:t>approach </a:t>
            </a:r>
            <a:r>
              <a:rPr dirty="0" sz="1100" spc="-15">
                <a:latin typeface="Times New Roman"/>
                <a:cs typeface="Times New Roman"/>
              </a:rPr>
              <a:t>pioneered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Sigmund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0">
                <a:latin typeface="Times New Roman"/>
                <a:cs typeface="Times New Roman"/>
              </a:rPr>
              <a:t>(1856-1939)  </a:t>
            </a:r>
            <a:r>
              <a:rPr dirty="0" sz="1100" spc="-25">
                <a:latin typeface="Times New Roman"/>
                <a:cs typeface="Times New Roman"/>
              </a:rPr>
              <a:t>emphasized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internal mental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15">
                <a:latin typeface="Times New Roman"/>
                <a:cs typeface="Times New Roman"/>
              </a:rPr>
              <a:t>and childhood </a:t>
            </a:r>
            <a:r>
              <a:rPr dirty="0" sz="1100" spc="-30">
                <a:latin typeface="Times New Roman"/>
                <a:cs typeface="Times New Roman"/>
              </a:rPr>
              <a:t>experiences.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core </a:t>
            </a:r>
            <a:r>
              <a:rPr dirty="0" sz="1100" spc="-25">
                <a:latin typeface="Times New Roman"/>
                <a:cs typeface="Times New Roman"/>
              </a:rPr>
              <a:t>elements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approach  </a:t>
            </a:r>
            <a:r>
              <a:rPr dirty="0" sz="1100" spc="-30">
                <a:latin typeface="Times New Roman"/>
                <a:cs typeface="Times New Roman"/>
              </a:rPr>
              <a:t>include.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4650" y="5978147"/>
            <a:ext cx="153670" cy="66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40"/>
              </a:spcBef>
            </a:pPr>
            <a:r>
              <a:rPr dirty="0" sz="1100" spc="-50">
                <a:latin typeface="Times New Roman"/>
                <a:cs typeface="Times New Roman"/>
              </a:rPr>
              <a:t>ii.  </a:t>
            </a:r>
            <a:r>
              <a:rPr dirty="0" sz="1100" spc="-50">
                <a:latin typeface="Times New Roman"/>
                <a:cs typeface="Times New Roman"/>
              </a:rPr>
              <a:t>iii.  </a:t>
            </a:r>
            <a:r>
              <a:rPr dirty="0" sz="1100" spc="-45">
                <a:latin typeface="Times New Roman"/>
                <a:cs typeface="Times New Roman"/>
              </a:rPr>
              <a:t>iv.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1851" y="5978147"/>
            <a:ext cx="2202180" cy="6648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mental structures </a:t>
            </a:r>
            <a:r>
              <a:rPr dirty="0" sz="1100" spc="-25">
                <a:latin typeface="Times New Roman"/>
                <a:cs typeface="Times New Roman"/>
              </a:rPr>
              <a:t>in conflict. 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consciousness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Defense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mechanisms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Psychosexual stages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6467" y="6763772"/>
            <a:ext cx="12852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">
                <a:latin typeface="Times New Roman"/>
                <a:cs typeface="Times New Roman"/>
              </a:rPr>
              <a:t>Id→ </a:t>
            </a:r>
            <a:r>
              <a:rPr dirty="0" sz="1100" spc="-25">
                <a:latin typeface="Times New Roman"/>
                <a:cs typeface="Times New Roman"/>
              </a:rPr>
              <a:t>Pleasure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Principle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56" y="7078474"/>
            <a:ext cx="97980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Mental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Structures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75203" y="7078474"/>
            <a:ext cx="13074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40">
                <a:latin typeface="Times New Roman"/>
                <a:cs typeface="Times New Roman"/>
              </a:rPr>
              <a:t>→Reality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Principle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56" y="7392423"/>
            <a:ext cx="5879465" cy="1450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13100">
              <a:lnSpc>
                <a:spcPct val="100000"/>
              </a:lnSpc>
              <a:spcBef>
                <a:spcPts val="95"/>
              </a:spcBef>
            </a:pPr>
            <a:r>
              <a:rPr dirty="0" sz="1100" spc="-30">
                <a:latin typeface="Times New Roman"/>
                <a:cs typeface="Times New Roman"/>
              </a:rPr>
              <a:t>Super </a:t>
            </a:r>
            <a:r>
              <a:rPr dirty="0" sz="1100" spc="-5">
                <a:latin typeface="Times New Roman"/>
                <a:cs typeface="Times New Roman"/>
              </a:rPr>
              <a:t>Ego → </a:t>
            </a:r>
            <a:r>
              <a:rPr dirty="0" sz="1100" spc="-35">
                <a:latin typeface="Times New Roman"/>
                <a:cs typeface="Times New Roman"/>
              </a:rPr>
              <a:t>Moral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Principle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psyche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id, </a:t>
            </a:r>
            <a:r>
              <a:rPr dirty="0" sz="1100" spc="30" b="1">
                <a:latin typeface="Times New Roman"/>
                <a:cs typeface="Times New Roman"/>
              </a:rPr>
              <a:t>ego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5" b="1">
                <a:latin typeface="Times New Roman"/>
                <a:cs typeface="Times New Roman"/>
              </a:rPr>
              <a:t>super </a:t>
            </a:r>
            <a:r>
              <a:rPr dirty="0" sz="1100" spc="10" b="1">
                <a:latin typeface="Times New Roman"/>
                <a:cs typeface="Times New Roman"/>
              </a:rPr>
              <a:t>ego</a:t>
            </a:r>
            <a:r>
              <a:rPr dirty="0" sz="1100" spc="10">
                <a:latin typeface="Times New Roman"/>
                <a:cs typeface="Times New Roman"/>
              </a:rPr>
              <a:t>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15">
                <a:latin typeface="Times New Roman"/>
                <a:cs typeface="Times New Roman"/>
              </a:rPr>
              <a:t>attitudes and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conflict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intra-psychic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conflict.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ts val="1240"/>
              </a:lnSpc>
            </a:pPr>
            <a:r>
              <a:rPr dirty="0" sz="1100" spc="-5" b="1">
                <a:latin typeface="Times New Roman"/>
                <a:cs typeface="Times New Roman"/>
              </a:rPr>
              <a:t>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unorganized </a:t>
            </a:r>
            <a:r>
              <a:rPr dirty="0" sz="1100" spc="-25">
                <a:latin typeface="Times New Roman"/>
                <a:cs typeface="Times New Roman"/>
              </a:rPr>
              <a:t>reservoir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wishes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passions 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aggressive </a:t>
            </a:r>
            <a:r>
              <a:rPr dirty="0" sz="1100" spc="-30">
                <a:latin typeface="Times New Roman"/>
                <a:cs typeface="Times New Roman"/>
              </a:rPr>
              <a:t>drives,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strives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immediate </a:t>
            </a:r>
            <a:r>
              <a:rPr dirty="0" sz="1100" spc="-25">
                <a:latin typeface="Times New Roman"/>
                <a:cs typeface="Times New Roman"/>
              </a:rPr>
              <a:t>gratification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bypasses </a:t>
            </a:r>
            <a:r>
              <a:rPr dirty="0" sz="1100" spc="-20">
                <a:latin typeface="Times New Roman"/>
                <a:cs typeface="Times New Roman"/>
              </a:rPr>
              <a:t>demands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reality,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-40">
                <a:latin typeface="Times New Roman"/>
                <a:cs typeface="Times New Roman"/>
              </a:rPr>
              <a:t>logic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reason.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 </a:t>
            </a:r>
            <a:r>
              <a:rPr dirty="0" sz="1100" spc="-20">
                <a:latin typeface="Times New Roman"/>
                <a:cs typeface="Times New Roman"/>
              </a:rPr>
              <a:t>when it </a:t>
            </a:r>
            <a:r>
              <a:rPr dirty="0" sz="1100" spc="-25">
                <a:latin typeface="Times New Roman"/>
                <a:cs typeface="Times New Roman"/>
              </a:rPr>
              <a:t>wants </a:t>
            </a:r>
            <a:r>
              <a:rPr dirty="0" sz="1100" spc="-15">
                <a:latin typeface="Times New Roman"/>
                <a:cs typeface="Times New Roman"/>
              </a:rPr>
              <a:t>something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wants it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25">
                <a:latin typeface="Times New Roman"/>
                <a:cs typeface="Times New Roman"/>
              </a:rPr>
              <a:t>regard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consequences,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20">
                <a:latin typeface="Times New Roman"/>
                <a:cs typeface="Times New Roman"/>
              </a:rPr>
              <a:t>operates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30">
                <a:latin typeface="Times New Roman"/>
                <a:cs typeface="Times New Roman"/>
              </a:rPr>
              <a:t>pleasure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principle.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27148" y="7006590"/>
            <a:ext cx="1948180" cy="508000"/>
          </a:xfrm>
          <a:custGeom>
            <a:avLst/>
            <a:gdLst/>
            <a:ahLst/>
            <a:cxnLst/>
            <a:rect l="l" t="t" r="r" b="b"/>
            <a:pathLst>
              <a:path w="1948179" h="508000">
                <a:moveTo>
                  <a:pt x="1947672" y="25146"/>
                </a:moveTo>
                <a:lnTo>
                  <a:pt x="1866138" y="0"/>
                </a:lnTo>
                <a:lnTo>
                  <a:pt x="1871853" y="33337"/>
                </a:lnTo>
                <a:lnTo>
                  <a:pt x="575310" y="249174"/>
                </a:lnTo>
                <a:lnTo>
                  <a:pt x="4572" y="249174"/>
                </a:lnTo>
                <a:lnTo>
                  <a:pt x="1524" y="250698"/>
                </a:lnTo>
                <a:lnTo>
                  <a:pt x="0" y="253746"/>
                </a:lnTo>
                <a:lnTo>
                  <a:pt x="1524" y="257556"/>
                </a:lnTo>
                <a:lnTo>
                  <a:pt x="4572" y="259080"/>
                </a:lnTo>
                <a:lnTo>
                  <a:pt x="579869" y="259080"/>
                </a:lnTo>
                <a:lnTo>
                  <a:pt x="1871789" y="474903"/>
                </a:lnTo>
                <a:lnTo>
                  <a:pt x="1866138" y="507492"/>
                </a:lnTo>
                <a:lnTo>
                  <a:pt x="1947672" y="482346"/>
                </a:lnTo>
                <a:lnTo>
                  <a:pt x="1940280" y="477012"/>
                </a:lnTo>
                <a:lnTo>
                  <a:pt x="1879092" y="432816"/>
                </a:lnTo>
                <a:lnTo>
                  <a:pt x="1873491" y="465035"/>
                </a:lnTo>
                <a:lnTo>
                  <a:pt x="636333" y="259080"/>
                </a:lnTo>
                <a:lnTo>
                  <a:pt x="1871472" y="259080"/>
                </a:lnTo>
                <a:lnTo>
                  <a:pt x="1871472" y="291846"/>
                </a:lnTo>
                <a:lnTo>
                  <a:pt x="1937004" y="259080"/>
                </a:lnTo>
                <a:lnTo>
                  <a:pt x="1947672" y="253746"/>
                </a:lnTo>
                <a:lnTo>
                  <a:pt x="1938528" y="249174"/>
                </a:lnTo>
                <a:lnTo>
                  <a:pt x="1871472" y="215646"/>
                </a:lnTo>
                <a:lnTo>
                  <a:pt x="1871472" y="249174"/>
                </a:lnTo>
                <a:lnTo>
                  <a:pt x="631761" y="249174"/>
                </a:lnTo>
                <a:lnTo>
                  <a:pt x="1873427" y="42481"/>
                </a:lnTo>
                <a:lnTo>
                  <a:pt x="1879092" y="75438"/>
                </a:lnTo>
                <a:lnTo>
                  <a:pt x="1939353" y="31242"/>
                </a:lnTo>
                <a:lnTo>
                  <a:pt x="1947672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9465" cy="1468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45">
                <a:latin typeface="Times New Roman"/>
                <a:cs typeface="Times New Roman"/>
              </a:rPr>
              <a:t>Viewed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dimensional perspective,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0">
                <a:latin typeface="Times New Roman"/>
                <a:cs typeface="Times New Roman"/>
              </a:rPr>
              <a:t>traits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core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remained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25">
                <a:latin typeface="Times New Roman"/>
                <a:cs typeface="Times New Roman"/>
              </a:rPr>
              <a:t>stable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adolescence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adulthood.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examined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among 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received  </a:t>
            </a:r>
            <a:r>
              <a:rPr dirty="0" sz="1100" spc="-25">
                <a:latin typeface="Times New Roman"/>
                <a:cs typeface="Times New Roman"/>
              </a:rPr>
              <a:t>professional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their problems,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hospitalized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schizotypal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borderline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5"/>
              </a:lnSpc>
            </a:pPr>
            <a:r>
              <a:rPr dirty="0" sz="1100" spc="-35">
                <a:latin typeface="Times New Roman"/>
                <a:cs typeface="Times New Roman"/>
              </a:rPr>
              <a:t>Recovery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relatively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high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patients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diagnosis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borderline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8" y="779018"/>
            <a:ext cx="5878195" cy="1968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ALCOHOLISM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SUBSTANCE </a:t>
            </a:r>
            <a:r>
              <a:rPr dirty="0" sz="1100" spc="5" b="1">
                <a:latin typeface="Times New Roman"/>
                <a:cs typeface="Times New Roman"/>
              </a:rPr>
              <a:t>RELATED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</a:pP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distinguish </a:t>
            </a:r>
            <a:r>
              <a:rPr dirty="0" sz="1100" spc="-25">
                <a:latin typeface="Times New Roman"/>
                <a:cs typeface="Times New Roman"/>
              </a:rPr>
              <a:t>him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her from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people. These </a:t>
            </a:r>
            <a:r>
              <a:rPr dirty="0" sz="1100" spc="-25">
                <a:latin typeface="Times New Roman"/>
                <a:cs typeface="Times New Roman"/>
              </a:rPr>
              <a:t>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expressing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ourselves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-25">
                <a:latin typeface="Times New Roman"/>
                <a:cs typeface="Times New Roman"/>
              </a:rPr>
              <a:t>When enduring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25">
                <a:latin typeface="Times New Roman"/>
                <a:cs typeface="Times New Roman"/>
              </a:rPr>
              <a:t>bring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person into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25">
                <a:latin typeface="Times New Roman"/>
                <a:cs typeface="Times New Roman"/>
              </a:rPr>
              <a:t>conflict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others, 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prevent </a:t>
            </a:r>
            <a:r>
              <a:rPr dirty="0" sz="1100" spc="-10">
                <a:latin typeface="Times New Roman"/>
                <a:cs typeface="Times New Roman"/>
              </a:rPr>
              <a:t>the person from </a:t>
            </a:r>
            <a:r>
              <a:rPr dirty="0" sz="1100" spc="-30">
                <a:latin typeface="Times New Roman"/>
                <a:cs typeface="Times New Roman"/>
              </a:rPr>
              <a:t>maintaining close 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15">
                <a:latin typeface="Times New Roman"/>
                <a:cs typeface="Times New Roman"/>
              </a:rPr>
              <a:t>others,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considered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authors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DSM-IV-TR have </a:t>
            </a:r>
            <a:r>
              <a:rPr dirty="0" sz="1100" spc="-25">
                <a:latin typeface="Times New Roman"/>
                <a:cs typeface="Times New Roman"/>
              </a:rPr>
              <a:t>organized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25">
                <a:latin typeface="Times New Roman"/>
                <a:cs typeface="Times New Roman"/>
              </a:rPr>
              <a:t>clusters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broadly </a:t>
            </a:r>
            <a:r>
              <a:rPr dirty="0" sz="1100" spc="-20">
                <a:latin typeface="Times New Roman"/>
                <a:cs typeface="Times New Roman"/>
              </a:rPr>
              <a:t>defined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characteristics.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3291" y="2907792"/>
            <a:ext cx="5708904" cy="351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76020" y="6782817"/>
            <a:ext cx="2536190" cy="1765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Classification of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 marR="81851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1-Paranoid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 </a:t>
            </a:r>
            <a:r>
              <a:rPr dirty="0" sz="1100" spc="-30">
                <a:latin typeface="Times New Roman"/>
                <a:cs typeface="Times New Roman"/>
              </a:rPr>
              <a:t>2-Schizoid personality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70"/>
              </a:lnSpc>
              <a:buSzPct val="90909"/>
              <a:buAutoNum type="arabicPlain" startAt="3"/>
              <a:tabLst>
                <a:tab pos="122555" algn="l"/>
              </a:tabLst>
            </a:pPr>
            <a:r>
              <a:rPr dirty="0" sz="1100" spc="-35">
                <a:latin typeface="Times New Roman"/>
                <a:cs typeface="Times New Roman"/>
              </a:rPr>
              <a:t>Schizotypal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2700" marR="685165">
              <a:lnSpc>
                <a:spcPct val="93800"/>
              </a:lnSpc>
              <a:spcBef>
                <a:spcPts val="35"/>
              </a:spcBef>
              <a:buSzPct val="90909"/>
              <a:buAutoNum type="arabicPlain" startAt="3"/>
              <a:tabLst>
                <a:tab pos="122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Antisocial personality </a:t>
            </a:r>
            <a:r>
              <a:rPr dirty="0" sz="1100" spc="-15">
                <a:latin typeface="Times New Roman"/>
                <a:cs typeface="Times New Roman"/>
              </a:rPr>
              <a:t>disorder  </a:t>
            </a:r>
            <a:r>
              <a:rPr dirty="0" sz="1100" spc="-25">
                <a:latin typeface="Times New Roman"/>
                <a:cs typeface="Times New Roman"/>
              </a:rPr>
              <a:t>5-Borderline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 6-Histrionic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disorder  </a:t>
            </a:r>
            <a:r>
              <a:rPr dirty="0" sz="1100" spc="-25">
                <a:latin typeface="Times New Roman"/>
                <a:cs typeface="Times New Roman"/>
              </a:rPr>
              <a:t>7-Narcissistic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  </a:t>
            </a:r>
            <a:r>
              <a:rPr dirty="0" sz="1100" spc="-25">
                <a:latin typeface="Times New Roman"/>
                <a:cs typeface="Times New Roman"/>
              </a:rPr>
              <a:t>8-Avoidant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95"/>
              </a:lnSpc>
              <a:buSzPct val="90909"/>
              <a:buAutoNum type="arabicPlain" startAt="9"/>
              <a:tabLst>
                <a:tab pos="122555" algn="l"/>
              </a:tabLst>
            </a:pP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87325" indent="-175260">
              <a:lnSpc>
                <a:spcPts val="1280"/>
              </a:lnSpc>
              <a:buSzPct val="90909"/>
              <a:buAutoNum type="arabicPlain" startAt="9"/>
              <a:tabLst>
                <a:tab pos="187960" algn="l"/>
              </a:tabLst>
            </a:pPr>
            <a:r>
              <a:rPr dirty="0" sz="1100" spc="-20">
                <a:latin typeface="Times New Roman"/>
                <a:cs typeface="Times New Roman"/>
              </a:rPr>
              <a:t>Obsessive–compulsive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2" y="914656"/>
            <a:ext cx="5880100" cy="82619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Alcoholism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Substance </a:t>
            </a:r>
            <a:r>
              <a:rPr dirty="0" sz="1100" spc="-10" b="1">
                <a:latin typeface="Times New Roman"/>
                <a:cs typeface="Times New Roman"/>
              </a:rPr>
              <a:t>Related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aspirin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reduce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headache.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antibiotic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fight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infection.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tranquilizer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calm </a:t>
            </a:r>
            <a:r>
              <a:rPr dirty="0" sz="1100" spc="-20">
                <a:latin typeface="Times New Roman"/>
                <a:cs typeface="Times New Roman"/>
              </a:rPr>
              <a:t>us after </a:t>
            </a:r>
            <a:r>
              <a:rPr dirty="0" sz="1100" spc="-35">
                <a:latin typeface="Times New Roman"/>
                <a:cs typeface="Times New Roman"/>
              </a:rPr>
              <a:t>facing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20">
                <a:latin typeface="Times New Roman"/>
                <a:cs typeface="Times New Roman"/>
              </a:rPr>
              <a:t> trauma.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drink </a:t>
            </a:r>
            <a:r>
              <a:rPr dirty="0" sz="1100" spc="-20">
                <a:latin typeface="Times New Roman"/>
                <a:cs typeface="Times New Roman"/>
              </a:rPr>
              <a:t>coffee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tea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morning.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Smoke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cigarette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relax </a:t>
            </a:r>
            <a:r>
              <a:rPr dirty="0" sz="1100" spc="-5">
                <a:latin typeface="Times New Roman"/>
                <a:cs typeface="Times New Roman"/>
              </a:rPr>
              <a:t>our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nerves.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40">
                <a:latin typeface="Times New Roman"/>
                <a:cs typeface="Times New Roman"/>
              </a:rPr>
              <a:t>valium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capable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harming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adversely </a:t>
            </a:r>
            <a:r>
              <a:rPr dirty="0" sz="1100" spc="-30">
                <a:latin typeface="Times New Roman"/>
                <a:cs typeface="Times New Roman"/>
              </a:rPr>
              <a:t>affecting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5">
                <a:latin typeface="Times New Roman"/>
                <a:cs typeface="Times New Roman"/>
              </a:rPr>
              <a:t>mood.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misuse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35">
                <a:latin typeface="Times New Roman"/>
                <a:cs typeface="Times New Roman"/>
              </a:rPr>
              <a:t>disabling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society.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Sherlock </a:t>
            </a:r>
            <a:r>
              <a:rPr dirty="0" sz="1100" spc="-15">
                <a:latin typeface="Times New Roman"/>
                <a:cs typeface="Times New Roman"/>
              </a:rPr>
              <a:t>Holmes </a:t>
            </a:r>
            <a:r>
              <a:rPr dirty="0" sz="1100" spc="-30">
                <a:latin typeface="Times New Roman"/>
                <a:cs typeface="Times New Roman"/>
              </a:rPr>
              <a:t>fictional </a:t>
            </a:r>
            <a:r>
              <a:rPr dirty="0" sz="1100" spc="-20">
                <a:latin typeface="Times New Roman"/>
                <a:cs typeface="Times New Roman"/>
              </a:rPr>
              <a:t>character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">
                <a:latin typeface="Times New Roman"/>
                <a:cs typeface="Times New Roman"/>
              </a:rPr>
              <a:t>took </a:t>
            </a:r>
            <a:r>
              <a:rPr dirty="0" sz="1100" spc="-25">
                <a:latin typeface="Times New Roman"/>
                <a:cs typeface="Times New Roman"/>
              </a:rPr>
              <a:t>drugs stimulants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alert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him.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Sportsmen </a:t>
            </a:r>
            <a:r>
              <a:rPr dirty="0" sz="1100" spc="-30">
                <a:latin typeface="Times New Roman"/>
                <a:cs typeface="Times New Roman"/>
              </a:rPr>
              <a:t>take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enhance </a:t>
            </a:r>
            <a:r>
              <a:rPr dirty="0" sz="1100" spc="-15">
                <a:latin typeface="Times New Roman"/>
                <a:cs typeface="Times New Roman"/>
              </a:rPr>
              <a:t>their performance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5">
                <a:latin typeface="Times New Roman"/>
                <a:cs typeface="Times New Roman"/>
              </a:rPr>
              <a:t>run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body </a:t>
            </a:r>
            <a:r>
              <a:rPr dirty="0" sz="1100" spc="-25">
                <a:latin typeface="Times New Roman"/>
                <a:cs typeface="Times New Roman"/>
              </a:rPr>
              <a:t>develops drug  </a:t>
            </a:r>
            <a:r>
              <a:rPr dirty="0" sz="1100" spc="-20">
                <a:latin typeface="Times New Roman"/>
                <a:cs typeface="Times New Roman"/>
              </a:rPr>
              <a:t>dependence.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35">
                <a:latin typeface="Times New Roman"/>
                <a:cs typeface="Times New Roman"/>
              </a:rPr>
              <a:t>applies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5">
                <a:latin typeface="Times New Roman"/>
                <a:cs typeface="Times New Roman"/>
              </a:rPr>
              <a:t>other than food that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functioning.  </a:t>
            </a:r>
            <a:r>
              <a:rPr dirty="0" sz="1100" spc="-10">
                <a:latin typeface="Times New Roman"/>
                <a:cs typeface="Times New Roman"/>
              </a:rPr>
              <a:t>Drug </a:t>
            </a:r>
            <a:r>
              <a:rPr dirty="0" sz="1100" spc="-35">
                <a:latin typeface="Times New Roman"/>
                <a:cs typeface="Times New Roman"/>
              </a:rPr>
              <a:t>misuse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temporary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syndrome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intoxication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Substance </a:t>
            </a:r>
            <a:r>
              <a:rPr dirty="0" sz="1100" spc="10" b="1">
                <a:latin typeface="Times New Roman"/>
                <a:cs typeface="Times New Roman"/>
              </a:rPr>
              <a:t>use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5" b="1">
                <a:latin typeface="Times New Roman"/>
                <a:cs typeface="Times New Roman"/>
              </a:rPr>
              <a:t>can </a:t>
            </a:r>
            <a:r>
              <a:rPr dirty="0" sz="1100" spc="-15" b="1">
                <a:latin typeface="Times New Roman"/>
                <a:cs typeface="Times New Roman"/>
              </a:rPr>
              <a:t>take </a:t>
            </a:r>
            <a:r>
              <a:rPr dirty="0" sz="1100" spc="-10" b="1">
                <a:latin typeface="Times New Roman"/>
                <a:cs typeface="Times New Roman"/>
              </a:rPr>
              <a:t>two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forms</a:t>
            </a:r>
            <a:endParaRPr sz="1100">
              <a:latin typeface="Times New Roman"/>
              <a:cs typeface="Times New Roman"/>
            </a:endParaRPr>
          </a:p>
          <a:p>
            <a:pPr marL="385445" indent="-145415">
              <a:lnSpc>
                <a:spcPts val="1235"/>
              </a:lnSpc>
              <a:buAutoNum type="arabicPlain"/>
              <a:tabLst>
                <a:tab pos="386080" algn="l"/>
              </a:tabLst>
            </a:pPr>
            <a:r>
              <a:rPr dirty="0" sz="1100" spc="-25">
                <a:latin typeface="Times New Roman"/>
                <a:cs typeface="Times New Roman"/>
              </a:rPr>
              <a:t>Substance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abuse</a:t>
            </a:r>
            <a:endParaRPr sz="1100">
              <a:latin typeface="Times New Roman"/>
              <a:cs typeface="Times New Roman"/>
            </a:endParaRPr>
          </a:p>
          <a:p>
            <a:pPr marL="384810" indent="-144780">
              <a:lnSpc>
                <a:spcPts val="1280"/>
              </a:lnSpc>
              <a:buAutoNum type="arabicPlain"/>
              <a:tabLst>
                <a:tab pos="385445" algn="l"/>
              </a:tabLst>
            </a:pPr>
            <a:r>
              <a:rPr dirty="0" sz="1100" spc="-30">
                <a:latin typeface="Times New Roman"/>
                <a:cs typeface="Times New Roman"/>
              </a:rPr>
              <a:t>Substance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dependence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377825" indent="-137795">
              <a:lnSpc>
                <a:spcPts val="1280"/>
              </a:lnSpc>
              <a:buAutoNum type="arabicPlain"/>
              <a:tabLst>
                <a:tab pos="37846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Substance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Abuse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rely heavily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0">
                <a:latin typeface="Times New Roman"/>
                <a:cs typeface="Times New Roman"/>
              </a:rPr>
              <a:t>structure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drug.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387985" indent="-147955">
              <a:lnSpc>
                <a:spcPts val="1280"/>
              </a:lnSpc>
              <a:spcBef>
                <a:spcPts val="5"/>
              </a:spcBef>
              <a:buAutoNum type="arabicPlain" startAt="2"/>
              <a:tabLst>
                <a:tab pos="3886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Substance </a:t>
            </a:r>
            <a:r>
              <a:rPr dirty="0" sz="1100" spc="15" b="1">
                <a:latin typeface="Times New Roman"/>
                <a:cs typeface="Times New Roman"/>
              </a:rPr>
              <a:t>Dependence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people show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abuse plus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dependence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drug.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5" b="1">
                <a:latin typeface="Times New Roman"/>
                <a:cs typeface="Times New Roman"/>
              </a:rPr>
              <a:t>Drug </a:t>
            </a:r>
            <a:r>
              <a:rPr dirty="0" sz="1100" spc="-10" b="1">
                <a:latin typeface="Times New Roman"/>
                <a:cs typeface="Times New Roman"/>
              </a:rPr>
              <a:t>Addiction</a:t>
            </a:r>
            <a:endParaRPr sz="1100">
              <a:latin typeface="Times New Roman"/>
              <a:cs typeface="Times New Roman"/>
            </a:endParaRPr>
          </a:p>
          <a:p>
            <a:pPr marL="469265" marR="952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addiction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which </a:t>
            </a:r>
            <a:r>
              <a:rPr dirty="0" sz="1100" spc="-20">
                <a:latin typeface="Times New Roman"/>
                <a:cs typeface="Times New Roman"/>
              </a:rPr>
              <a:t>people show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abuse plus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dependence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drug.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But now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15">
                <a:latin typeface="Times New Roman"/>
                <a:cs typeface="Times New Roman"/>
              </a:rPr>
              <a:t>substance </a:t>
            </a:r>
            <a:r>
              <a:rPr dirty="0" sz="1100" spc="-20">
                <a:latin typeface="Times New Roman"/>
                <a:cs typeface="Times New Roman"/>
              </a:rPr>
              <a:t>dependence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addiction.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spc="-5" b="1">
                <a:latin typeface="Times New Roman"/>
                <a:cs typeface="Times New Roman"/>
              </a:rPr>
              <a:t>Drug Tolerance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People who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20">
                <a:latin typeface="Times New Roman"/>
                <a:cs typeface="Times New Roman"/>
              </a:rPr>
              <a:t>doses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its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effect.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1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35" b="1">
                <a:latin typeface="Times New Roman"/>
                <a:cs typeface="Times New Roman"/>
              </a:rPr>
              <a:t>Withdrawal </a:t>
            </a:r>
            <a:r>
              <a:rPr dirty="0" sz="1100" b="1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emerge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individual suddenly </a:t>
            </a:r>
            <a:r>
              <a:rPr dirty="0" sz="1100" spc="-5">
                <a:latin typeface="Times New Roman"/>
                <a:cs typeface="Times New Roman"/>
              </a:rPr>
              <a:t>stops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reduces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35">
                <a:latin typeface="Times New Roman"/>
                <a:cs typeface="Times New Roman"/>
              </a:rPr>
              <a:t>dosage.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symptoms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0">
                <a:latin typeface="Times New Roman"/>
                <a:cs typeface="Times New Roman"/>
              </a:rPr>
              <a:t>muscle aches, </a:t>
            </a:r>
            <a:r>
              <a:rPr dirty="0" sz="1100" spc="-25">
                <a:latin typeface="Times New Roman"/>
                <a:cs typeface="Times New Roman"/>
              </a:rPr>
              <a:t>pains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cramps, </a:t>
            </a:r>
            <a:r>
              <a:rPr dirty="0" sz="1100" spc="-25">
                <a:latin typeface="Times New Roman"/>
                <a:cs typeface="Times New Roman"/>
              </a:rPr>
              <a:t>vomiting,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nausea.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believed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7 </a:t>
            </a:r>
            <a:r>
              <a:rPr dirty="0" sz="1100" spc="-15">
                <a:latin typeface="Times New Roman"/>
                <a:cs typeface="Times New Roman"/>
              </a:rPr>
              <a:t>%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adults in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currently </a:t>
            </a:r>
            <a:r>
              <a:rPr dirty="0" sz="1100" spc="-40">
                <a:latin typeface="Times New Roman"/>
                <a:cs typeface="Times New Roman"/>
              </a:rPr>
              <a:t>display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form of 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Poly Drug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30" b="1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When 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uses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label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as poly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3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Cross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Tolerance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20">
                <a:latin typeface="Times New Roman"/>
                <a:cs typeface="Times New Roman"/>
              </a:rPr>
              <a:t>interact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0">
                <a:latin typeface="Times New Roman"/>
                <a:cs typeface="Times New Roman"/>
              </a:rPr>
              <a:t>other. </a:t>
            </a: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time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45">
                <a:latin typeface="Times New Roman"/>
                <a:cs typeface="Times New Roman"/>
              </a:rPr>
              <a:t>display </a:t>
            </a:r>
            <a:r>
              <a:rPr dirty="0" sz="1100" spc="-20">
                <a:latin typeface="Times New Roman"/>
                <a:cs typeface="Times New Roman"/>
              </a:rPr>
              <a:t>cross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tolerance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8830" cy="8396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Cross tolerance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25">
                <a:latin typeface="Times New Roman"/>
                <a:cs typeface="Times New Roman"/>
              </a:rPr>
              <a:t>act </a:t>
            </a:r>
            <a:r>
              <a:rPr dirty="0" sz="1100" spc="-45">
                <a:latin typeface="Times New Roman"/>
                <a:cs typeface="Times New Roman"/>
              </a:rPr>
              <a:t>similarly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5">
                <a:latin typeface="Times New Roman"/>
                <a:cs typeface="Times New Roman"/>
              </a:rPr>
              <a:t>affect person’s  </a:t>
            </a:r>
            <a:r>
              <a:rPr dirty="0" sz="1100" spc="-20">
                <a:latin typeface="Times New Roman"/>
                <a:cs typeface="Times New Roman"/>
              </a:rPr>
              <a:t>tolerance </a:t>
            </a:r>
            <a:r>
              <a:rPr dirty="0" sz="1100" spc="-5">
                <a:latin typeface="Times New Roman"/>
                <a:cs typeface="Times New Roman"/>
              </a:rPr>
              <a:t>for 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Synergistic</a:t>
            </a:r>
            <a:r>
              <a:rPr dirty="0" sz="1100" spc="-5" b="1">
                <a:latin typeface="Times New Roman"/>
                <a:cs typeface="Times New Roman"/>
              </a:rPr>
              <a:t> Effect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drugs enhance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other’s </a:t>
            </a:r>
            <a:r>
              <a:rPr dirty="0" sz="1100" spc="-20">
                <a:latin typeface="Times New Roman"/>
                <a:cs typeface="Times New Roman"/>
              </a:rPr>
              <a:t>effect,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combined </a:t>
            </a:r>
            <a:r>
              <a:rPr dirty="0" sz="1100" spc="-25">
                <a:latin typeface="Times New Roman"/>
                <a:cs typeface="Times New Roman"/>
              </a:rPr>
              <a:t>impact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synergistic  </a:t>
            </a:r>
            <a:r>
              <a:rPr dirty="0" sz="1100" spc="-20">
                <a:latin typeface="Times New Roman"/>
                <a:cs typeface="Times New Roman"/>
              </a:rPr>
              <a:t>effect.</a:t>
            </a:r>
            <a:endParaRPr sz="1100">
              <a:latin typeface="Times New Roman"/>
              <a:cs typeface="Times New Roman"/>
            </a:endParaRPr>
          </a:p>
          <a:p>
            <a:pPr marL="222885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chapter </a:t>
            </a:r>
            <a:r>
              <a:rPr dirty="0" sz="1100" spc="-45">
                <a:latin typeface="Times New Roman"/>
                <a:cs typeface="Times New Roman"/>
              </a:rPr>
              <a:t>fall </a:t>
            </a:r>
            <a:r>
              <a:rPr dirty="0" sz="1100" spc="-10">
                <a:latin typeface="Times New Roman"/>
                <a:cs typeface="Times New Roman"/>
              </a:rPr>
              <a:t>into three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categories</a:t>
            </a:r>
            <a:endParaRPr sz="1100">
              <a:latin typeface="Times New Roman"/>
              <a:cs typeface="Times New Roman"/>
            </a:endParaRPr>
          </a:p>
          <a:p>
            <a:pPr marL="241300" marR="548640" indent="-635">
              <a:lnSpc>
                <a:spcPts val="1240"/>
              </a:lnSpc>
              <a:spcBef>
                <a:spcPts val="65"/>
              </a:spcBef>
            </a:pP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b="1">
                <a:latin typeface="Times New Roman"/>
                <a:cs typeface="Times New Roman"/>
              </a:rPr>
              <a:t>Depressants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slow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central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include.  </a:t>
            </a:r>
            <a:r>
              <a:rPr dirty="0" sz="1100" spc="-10">
                <a:latin typeface="Times New Roman"/>
                <a:cs typeface="Times New Roman"/>
              </a:rPr>
              <a:t>The important </a:t>
            </a:r>
            <a:r>
              <a:rPr dirty="0" sz="1100" spc="-20">
                <a:latin typeface="Times New Roman"/>
                <a:cs typeface="Times New Roman"/>
              </a:rPr>
              <a:t>depressants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Alcohol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Sedative-Hypnotic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Opioids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buAutoNum type="arabicPlain" startAt="2"/>
              <a:tabLst>
                <a:tab pos="18923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Stimulants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system, </a:t>
            </a:r>
            <a:r>
              <a:rPr dirty="0" sz="1100" spc="-30">
                <a:latin typeface="Times New Roman"/>
                <a:cs typeface="Times New Roman"/>
              </a:rPr>
              <a:t>resulting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increased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rate, </a:t>
            </a:r>
            <a:r>
              <a:rPr dirty="0" sz="1100" spc="-25">
                <a:latin typeface="Times New Roman"/>
                <a:cs typeface="Times New Roman"/>
              </a:rPr>
              <a:t>intensified </a:t>
            </a:r>
            <a:r>
              <a:rPr dirty="0" sz="1100" spc="-40">
                <a:latin typeface="Times New Roman"/>
                <a:cs typeface="Times New Roman"/>
              </a:rPr>
              <a:t>activity,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alertness.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05"/>
              </a:lnSpc>
            </a:pPr>
            <a:r>
              <a:rPr dirty="0" sz="1100" spc="-10">
                <a:latin typeface="Times New Roman"/>
                <a:cs typeface="Times New Roman"/>
              </a:rPr>
              <a:t>The important </a:t>
            </a:r>
            <a:r>
              <a:rPr dirty="0" sz="1100" spc="-25">
                <a:latin typeface="Times New Roman"/>
                <a:cs typeface="Times New Roman"/>
              </a:rPr>
              <a:t>stimulants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Cocaine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Amphetamines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Caffeine</a:t>
            </a:r>
            <a:endParaRPr sz="110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spcBef>
                <a:spcPts val="1155"/>
              </a:spcBef>
              <a:buAutoNum type="arabicPlain" startAt="3"/>
              <a:tabLst>
                <a:tab pos="16002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Hallucinogens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15">
                <a:latin typeface="Times New Roman"/>
                <a:cs typeface="Times New Roman"/>
              </a:rPr>
              <a:t>perception.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LSD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Cannabis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 marR="2022475" indent="-22860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explanation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drug abuse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done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perspectives  </a:t>
            </a:r>
            <a:r>
              <a:rPr dirty="0" sz="1100" spc="-30">
                <a:latin typeface="Times New Roman"/>
                <a:cs typeface="Times New Roman"/>
              </a:rPr>
              <a:t>1-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Biological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170"/>
              </a:lnSpc>
              <a:buAutoNum type="arabicPlain" startAt="2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Psychodynamic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35"/>
              </a:lnSpc>
              <a:buAutoNum type="arabicPlain" startAt="2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Behavioral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80"/>
              </a:lnSpc>
              <a:buAutoNum type="arabicPlain" startAt="2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Socio-cultural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inherit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predisposition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20">
                <a:latin typeface="Times New Roman"/>
                <a:cs typeface="Times New Roman"/>
              </a:rPr>
              <a:t>addiction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twin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adoptee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psycho </a:t>
            </a:r>
            <a:r>
              <a:rPr dirty="0" sz="1100" spc="-35">
                <a:latin typeface="Times New Roman"/>
                <a:cs typeface="Times New Roman"/>
              </a:rPr>
              <a:t>dynamic </a:t>
            </a:r>
            <a:r>
              <a:rPr dirty="0" sz="1100" spc="-20">
                <a:latin typeface="Times New Roman"/>
                <a:cs typeface="Times New Roman"/>
              </a:rPr>
              <a:t>perspective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people who </a:t>
            </a:r>
            <a:r>
              <a:rPr dirty="0" sz="1100" spc="-5">
                <a:latin typeface="Times New Roman"/>
                <a:cs typeface="Times New Roman"/>
              </a:rPr>
              <a:t>turn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inordinate </a:t>
            </a:r>
            <a:r>
              <a:rPr dirty="0" sz="1100" spc="-25">
                <a:latin typeface="Times New Roman"/>
                <a:cs typeface="Times New Roman"/>
              </a:rPr>
              <a:t>dependency </a:t>
            </a:r>
            <a:r>
              <a:rPr dirty="0" sz="1100" spc="-20">
                <a:latin typeface="Times New Roman"/>
                <a:cs typeface="Times New Roman"/>
              </a:rPr>
              <a:t>needs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5">
                <a:latin typeface="Times New Roman"/>
                <a:cs typeface="Times New Roman"/>
              </a:rPr>
              <a:t>Behavioral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perspective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suggests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reinforced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because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reduces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tension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raises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spirits.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Socio-cultural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drug abuse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those 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0">
                <a:latin typeface="Times New Roman"/>
                <a:cs typeface="Times New Roman"/>
              </a:rPr>
              <a:t>societies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families </a:t>
            </a:r>
            <a:r>
              <a:rPr dirty="0" sz="1100" spc="-15">
                <a:latin typeface="Times New Roman"/>
                <a:cs typeface="Times New Roman"/>
              </a:rPr>
              <a:t>tolerate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5" b="1">
                <a:latin typeface="Times New Roman"/>
                <a:cs typeface="Times New Roman"/>
              </a:rPr>
              <a:t>Substance </a:t>
            </a:r>
            <a:r>
              <a:rPr dirty="0" sz="1100" spc="-10" b="1">
                <a:latin typeface="Times New Roman"/>
                <a:cs typeface="Times New Roman"/>
              </a:rPr>
              <a:t>Abuse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41300" marR="3237230" indent="-22860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include  </a:t>
            </a:r>
            <a:r>
              <a:rPr dirty="0" sz="1100" spc="-35">
                <a:latin typeface="Times New Roman"/>
                <a:cs typeface="Times New Roman"/>
              </a:rPr>
              <a:t>1- </a:t>
            </a:r>
            <a:r>
              <a:rPr dirty="0" sz="1100" spc="-20">
                <a:latin typeface="Times New Roman"/>
                <a:cs typeface="Times New Roman"/>
              </a:rPr>
              <a:t>Insight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160"/>
              </a:lnSpc>
              <a:buAutoNum type="arabicPlain" startAt="2"/>
              <a:tabLst>
                <a:tab pos="386080" algn="l"/>
              </a:tabLst>
            </a:pPr>
            <a:r>
              <a:rPr dirty="0" sz="1100" spc="-35">
                <a:latin typeface="Times New Roman"/>
                <a:cs typeface="Times New Roman"/>
              </a:rPr>
              <a:t>Aversive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241300" marR="3813810">
              <a:lnSpc>
                <a:spcPts val="1240"/>
              </a:lnSpc>
              <a:spcBef>
                <a:spcPts val="70"/>
              </a:spcBef>
              <a:buAutoNum type="arabicPlain" startAt="2"/>
              <a:tabLst>
                <a:tab pos="385445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 self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training  </a:t>
            </a:r>
            <a:r>
              <a:rPr dirty="0" sz="1100" spc="-35">
                <a:latin typeface="Times New Roman"/>
                <a:cs typeface="Times New Roman"/>
              </a:rPr>
              <a:t>4- </a:t>
            </a:r>
            <a:r>
              <a:rPr dirty="0" sz="1100" spc="-40">
                <a:latin typeface="Times New Roman"/>
                <a:cs typeface="Times New Roman"/>
              </a:rPr>
              <a:t>Relapse </a:t>
            </a:r>
            <a:r>
              <a:rPr dirty="0" sz="1100" spc="-15">
                <a:latin typeface="Times New Roman"/>
                <a:cs typeface="Times New Roman"/>
              </a:rPr>
              <a:t>prevention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training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170"/>
              </a:lnSpc>
              <a:buAutoNum type="arabicPlain" startAt="5"/>
              <a:tabLst>
                <a:tab pos="386080" algn="l"/>
              </a:tabLst>
            </a:pPr>
            <a:r>
              <a:rPr dirty="0" sz="1100" spc="-50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280"/>
              </a:lnSpc>
              <a:buAutoNum type="arabicPlain" startAt="5"/>
              <a:tabLst>
                <a:tab pos="385445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Therapeutic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communities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9465" cy="8690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240665" marR="6350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goals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matter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controversy. </a:t>
            </a: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40">
                <a:latin typeface="Times New Roman"/>
                <a:cs typeface="Times New Roman"/>
              </a:rPr>
              <a:t>clinicians believe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30">
                <a:latin typeface="Times New Roman"/>
                <a:cs typeface="Times New Roman"/>
              </a:rPr>
              <a:t>acceptable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total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drinking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30">
                <a:latin typeface="Times New Roman"/>
                <a:cs typeface="Times New Roman"/>
              </a:rPr>
              <a:t>use. </a:t>
            </a:r>
            <a:r>
              <a:rPr dirty="0" sz="1100">
                <a:latin typeface="Times New Roman"/>
                <a:cs typeface="Times New Roman"/>
              </a:rPr>
              <a:t>Others </a:t>
            </a:r>
            <a:r>
              <a:rPr dirty="0" sz="1100" spc="-30">
                <a:latin typeface="Times New Roman"/>
                <a:cs typeface="Times New Roman"/>
              </a:rPr>
              <a:t>have argued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some people,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reasonable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moderate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legal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Detoxification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Alcoholism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conditions.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accomplished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sequence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stages, </a:t>
            </a:r>
            <a:r>
              <a:rPr dirty="0" sz="1100" spc="-30">
                <a:latin typeface="Times New Roman"/>
                <a:cs typeface="Times New Roman"/>
              </a:rPr>
              <a:t>beginning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brief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5" b="1">
                <a:latin typeface="Times New Roman"/>
                <a:cs typeface="Times New Roman"/>
              </a:rPr>
              <a:t>detoxification</a:t>
            </a:r>
            <a:r>
              <a:rPr dirty="0" sz="1100" spc="-5">
                <a:latin typeface="Times New Roman"/>
                <a:cs typeface="Times New Roman"/>
              </a:rPr>
              <a:t>—the </a:t>
            </a:r>
            <a:r>
              <a:rPr dirty="0" sz="1100" spc="-25">
                <a:latin typeface="Times New Roman"/>
                <a:cs typeface="Times New Roman"/>
              </a:rPr>
              <a:t>removal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10">
                <a:latin typeface="Times New Roman"/>
                <a:cs typeface="Times New Roman"/>
              </a:rPr>
              <a:t>dependent—for </a:t>
            </a:r>
            <a:r>
              <a:rPr dirty="0" sz="1100" spc="-40">
                <a:latin typeface="Times New Roman"/>
                <a:cs typeface="Times New Roman"/>
              </a:rPr>
              <a:t>3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6  weeks.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b="1">
                <a:latin typeface="Times New Roman"/>
                <a:cs typeface="Times New Roman"/>
              </a:rPr>
              <a:t>Medications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detoxification, </a:t>
            </a:r>
            <a:r>
              <a:rPr dirty="0" sz="1100" spc="-10">
                <a:latin typeface="Times New Roman"/>
                <a:cs typeface="Times New Roman"/>
              </a:rPr>
              <a:t>treatment efforts </a:t>
            </a:r>
            <a:r>
              <a:rPr dirty="0" sz="1100" spc="-30">
                <a:latin typeface="Times New Roman"/>
                <a:cs typeface="Times New Roman"/>
              </a:rPr>
              <a:t>are aimed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maintain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remission.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person </a:t>
            </a:r>
            <a:r>
              <a:rPr dirty="0" sz="1100" spc="-20">
                <a:latin typeface="Times New Roman"/>
                <a:cs typeface="Times New Roman"/>
              </a:rPr>
              <a:t>refrain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drinking.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b="1">
                <a:latin typeface="Times New Roman"/>
                <a:cs typeface="Times New Roman"/>
              </a:rPr>
              <a:t>Self-Help </a:t>
            </a:r>
            <a:r>
              <a:rPr dirty="0" sz="1100" spc="-30" b="1">
                <a:latin typeface="Times New Roman"/>
                <a:cs typeface="Times New Roman"/>
              </a:rPr>
              <a:t>Groups: </a:t>
            </a:r>
            <a:r>
              <a:rPr dirty="0" sz="1100" b="1">
                <a:latin typeface="Times New Roman"/>
                <a:cs typeface="Times New Roman"/>
              </a:rPr>
              <a:t>Alcoholics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Anonymous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Alcoholics </a:t>
            </a:r>
            <a:r>
              <a:rPr dirty="0" sz="1100" spc="-20">
                <a:latin typeface="Times New Roman"/>
                <a:cs typeface="Times New Roman"/>
              </a:rPr>
              <a:t>Anonymous </a:t>
            </a:r>
            <a:r>
              <a:rPr dirty="0" sz="1100" spc="-50">
                <a:latin typeface="Times New Roman"/>
                <a:cs typeface="Times New Roman"/>
              </a:rPr>
              <a:t>(AA)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maintained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abusers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0">
                <a:latin typeface="Times New Roman"/>
                <a:cs typeface="Times New Roman"/>
              </a:rPr>
              <a:t>sole </a:t>
            </a:r>
            <a:r>
              <a:rPr dirty="0" sz="1100" spc="-10">
                <a:latin typeface="Times New Roman"/>
                <a:cs typeface="Times New Roman"/>
              </a:rPr>
              <a:t>purpose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abuse alcohol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remain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sober.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not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officially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professional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viewpoint </a:t>
            </a:r>
            <a:r>
              <a:rPr dirty="0" sz="1100" spc="-15">
                <a:latin typeface="Times New Roman"/>
                <a:cs typeface="Times New Roman"/>
              </a:rPr>
              <a:t>espoused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5">
                <a:latin typeface="Times New Roman"/>
                <a:cs typeface="Times New Roman"/>
              </a:rPr>
              <a:t>AA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fundamentally spiritual 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nature.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5">
                <a:latin typeface="Times New Roman"/>
                <a:cs typeface="Times New Roman"/>
              </a:rPr>
              <a:t>uses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terms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15">
                <a:latin typeface="Times New Roman"/>
                <a:cs typeface="Times New Roman"/>
              </a:rPr>
              <a:t>and these terms </a:t>
            </a:r>
            <a:r>
              <a:rPr dirty="0" sz="1100" spc="-25">
                <a:latin typeface="Times New Roman"/>
                <a:cs typeface="Times New Roman"/>
              </a:rPr>
              <a:t>reflect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severity.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algn="just" marL="240665" marR="6985">
              <a:lnSpc>
                <a:spcPct val="93800"/>
              </a:lnSpc>
            </a:pPr>
            <a:r>
              <a:rPr dirty="0" sz="1100" spc="-5" b="1">
                <a:latin typeface="Times New Roman"/>
                <a:cs typeface="Times New Roman"/>
              </a:rPr>
              <a:t>Substance </a:t>
            </a:r>
            <a:r>
              <a:rPr dirty="0" sz="1100" spc="15" b="1">
                <a:latin typeface="Times New Roman"/>
                <a:cs typeface="Times New Roman"/>
              </a:rPr>
              <a:t>Dependence,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two forms,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35">
                <a:latin typeface="Times New Roman"/>
                <a:cs typeface="Times New Roman"/>
              </a:rPr>
              <a:t>self-  </a:t>
            </a:r>
            <a:r>
              <a:rPr dirty="0" sz="1100" spc="-20">
                <a:latin typeface="Times New Roman"/>
                <a:cs typeface="Times New Roman"/>
              </a:rPr>
              <a:t>administration </a:t>
            </a:r>
            <a:r>
              <a:rPr dirty="0" sz="1100" spc="-5">
                <a:latin typeface="Times New Roman"/>
                <a:cs typeface="Times New Roman"/>
              </a:rPr>
              <a:t>that often </a:t>
            </a:r>
            <a:r>
              <a:rPr dirty="0" sz="1100" spc="-25">
                <a:latin typeface="Times New Roman"/>
                <a:cs typeface="Times New Roman"/>
              </a:rPr>
              <a:t>results in tolerance,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increased </a:t>
            </a:r>
            <a:r>
              <a:rPr dirty="0" sz="1100" spc="-15">
                <a:latin typeface="Times New Roman"/>
                <a:cs typeface="Times New Roman"/>
              </a:rPr>
              <a:t>amounts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achieve  </a:t>
            </a:r>
            <a:r>
              <a:rPr dirty="0" sz="1100" spc="-25">
                <a:latin typeface="Times New Roman"/>
                <a:cs typeface="Times New Roman"/>
              </a:rPr>
              <a:t>intoxication; </a:t>
            </a:r>
            <a:r>
              <a:rPr dirty="0" sz="1100" spc="-35">
                <a:latin typeface="Times New Roman"/>
                <a:cs typeface="Times New Roman"/>
              </a:rPr>
              <a:t>withdrawal,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experiences 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tries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stop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drug;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compulsive drug-taking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95"/>
              </a:lnSpc>
            </a:pPr>
            <a:r>
              <a:rPr dirty="0" sz="1100" spc="-10" b="1">
                <a:latin typeface="Times New Roman"/>
                <a:cs typeface="Times New Roman"/>
              </a:rPr>
              <a:t>Substance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Abuse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describes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broadly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conceived,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severe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pattern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defined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240665" marR="7620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interference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fulfill </a:t>
            </a:r>
            <a:r>
              <a:rPr dirty="0" sz="1100" spc="-20">
                <a:latin typeface="Times New Roman"/>
                <a:cs typeface="Times New Roman"/>
              </a:rPr>
              <a:t>major role </a:t>
            </a:r>
            <a:r>
              <a:rPr dirty="0" sz="1100" spc="-30">
                <a:latin typeface="Times New Roman"/>
                <a:cs typeface="Times New Roman"/>
              </a:rPr>
              <a:t>obligations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home,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recurrent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dangerous situations,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50">
                <a:latin typeface="Times New Roman"/>
                <a:cs typeface="Times New Roman"/>
              </a:rPr>
              <a:t>legal </a:t>
            </a:r>
            <a:r>
              <a:rPr dirty="0" sz="1100" spc="-30">
                <a:latin typeface="Times New Roman"/>
                <a:cs typeface="Times New Roman"/>
              </a:rPr>
              <a:t>difficulties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30">
                <a:latin typeface="Times New Roman"/>
                <a:cs typeface="Times New Roman"/>
              </a:rPr>
              <a:t>use.  </a:t>
            </a:r>
            <a:r>
              <a:rPr dirty="0" sz="1100" spc="-10" b="1">
                <a:latin typeface="Times New Roman"/>
                <a:cs typeface="Times New Roman"/>
              </a:rPr>
              <a:t>Addiction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another,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alcoholism.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replaced in </a:t>
            </a:r>
            <a:r>
              <a:rPr dirty="0" sz="1100" spc="-40">
                <a:latin typeface="Times New Roman"/>
                <a:cs typeface="Times New Roman"/>
              </a:rPr>
              <a:t>official </a:t>
            </a:r>
            <a:r>
              <a:rPr dirty="0" sz="1100" spc="-30">
                <a:latin typeface="Times New Roman"/>
                <a:cs typeface="Times New Roman"/>
              </a:rPr>
              <a:t>terminology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0">
                <a:latin typeface="Times New Roman"/>
                <a:cs typeface="Times New Roman"/>
              </a:rPr>
              <a:t>substance dependence,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synonymous,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30">
                <a:latin typeface="Times New Roman"/>
                <a:cs typeface="Times New Roman"/>
              </a:rPr>
              <a:t>informally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65">
                <a:latin typeface="Times New Roman"/>
                <a:cs typeface="Times New Roman"/>
              </a:rPr>
              <a:t>lay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40665" marR="7620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 b="1">
                <a:latin typeface="Times New Roman"/>
                <a:cs typeface="Times New Roman"/>
              </a:rPr>
              <a:t>drug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abuse, </a:t>
            </a:r>
            <a:r>
              <a:rPr dirty="0" sz="1100" spc="-25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psychoactive </a:t>
            </a:r>
            <a:r>
              <a:rPr dirty="0" sz="1100" spc="-25">
                <a:latin typeface="Times New Roman"/>
                <a:cs typeface="Times New Roman"/>
              </a:rPr>
              <a:t>substance,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alters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5">
                <a:latin typeface="Times New Roman"/>
                <a:cs typeface="Times New Roman"/>
              </a:rPr>
              <a:t>mood,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perception,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People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substance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frequently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abuse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several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drugs;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condition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known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poly-substance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spc="-15" b="1">
                <a:latin typeface="Times New Roman"/>
                <a:cs typeface="Times New Roman"/>
              </a:rPr>
              <a:t>Alcohol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affects </a:t>
            </a:r>
            <a:r>
              <a:rPr dirty="0" sz="1100" spc="-40">
                <a:latin typeface="Times New Roman"/>
                <a:cs typeface="Times New Roman"/>
              </a:rPr>
              <a:t>virtually every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ingested,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absorbed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membranes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stomach, </a:t>
            </a:r>
            <a:r>
              <a:rPr dirty="0" sz="1100" spc="-45">
                <a:latin typeface="Times New Roman"/>
                <a:cs typeface="Times New Roman"/>
              </a:rPr>
              <a:t>small </a:t>
            </a:r>
            <a:r>
              <a:rPr dirty="0" sz="1100" spc="-25">
                <a:latin typeface="Times New Roman"/>
                <a:cs typeface="Times New Roman"/>
              </a:rPr>
              <a:t>intestine,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colon.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rate at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absorbed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many variables,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concentration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beverage,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volume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consumption,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food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digestive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absorbed,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distributed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body’s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3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consumes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eventually </a:t>
            </a:r>
            <a:r>
              <a:rPr dirty="0" sz="1100" spc="-10">
                <a:latin typeface="Times New Roman"/>
                <a:cs typeface="Times New Roman"/>
              </a:rPr>
              <a:t>broken </a:t>
            </a:r>
            <a:r>
              <a:rPr dirty="0" sz="1100" spc="-15">
                <a:latin typeface="Times New Roman"/>
                <a:cs typeface="Times New Roman"/>
              </a:rPr>
              <a:t>down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metabolized 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liver.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0">
                <a:latin typeface="Times New Roman"/>
                <a:cs typeface="Times New Roman"/>
              </a:rPr>
              <a:t>consumption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30">
                <a:latin typeface="Times New Roman"/>
                <a:cs typeface="Times New Roman"/>
              </a:rPr>
              <a:t>exceeds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metabolic </a:t>
            </a:r>
            <a:r>
              <a:rPr dirty="0" sz="1100" spc="-35">
                <a:latin typeface="Times New Roman"/>
                <a:cs typeface="Times New Roman"/>
              </a:rPr>
              <a:t>limit, </a:t>
            </a:r>
            <a:r>
              <a:rPr dirty="0" sz="1100">
                <a:latin typeface="Times New Roman"/>
                <a:cs typeface="Times New Roman"/>
              </a:rPr>
              <a:t>then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35">
                <a:latin typeface="Times New Roman"/>
                <a:cs typeface="Times New Roman"/>
              </a:rPr>
              <a:t>rise.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Blood alcohol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measured in </a:t>
            </a:r>
            <a:r>
              <a:rPr dirty="0" sz="1100" spc="-10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 unit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blood.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2952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800"/>
              </a:lnSpc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DSM-IV-TR,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0">
                <a:latin typeface="Times New Roman"/>
                <a:cs typeface="Times New Roman"/>
              </a:rPr>
              <a:t>intoxication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slurred speech,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coordination,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unsteady </a:t>
            </a:r>
            <a:r>
              <a:rPr dirty="0" sz="1100" spc="-40">
                <a:latin typeface="Times New Roman"/>
                <a:cs typeface="Times New Roman"/>
              </a:rPr>
              <a:t>gait, </a:t>
            </a:r>
            <a:r>
              <a:rPr dirty="0" sz="1100" spc="-30">
                <a:latin typeface="Times New Roman"/>
                <a:cs typeface="Times New Roman"/>
              </a:rPr>
              <a:t>nystagmus (involuntary </a:t>
            </a:r>
            <a:r>
              <a:rPr dirty="0" sz="1100" spc="-10">
                <a:latin typeface="Times New Roman"/>
                <a:cs typeface="Times New Roman"/>
              </a:rPr>
              <a:t>to-and-fro </a:t>
            </a:r>
            <a:r>
              <a:rPr dirty="0" sz="1100" spc="-15">
                <a:latin typeface="Times New Roman"/>
                <a:cs typeface="Times New Roman"/>
              </a:rPr>
              <a:t>movement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5">
                <a:latin typeface="Times New Roman"/>
                <a:cs typeface="Times New Roman"/>
              </a:rPr>
              <a:t>eyeballs  </a:t>
            </a:r>
            <a:r>
              <a:rPr dirty="0" sz="1100" spc="-25">
                <a:latin typeface="Times New Roman"/>
                <a:cs typeface="Times New Roman"/>
              </a:rPr>
              <a:t>induced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looks upward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side), </a:t>
            </a:r>
            <a:r>
              <a:rPr dirty="0" sz="1100" spc="-30">
                <a:latin typeface="Times New Roman"/>
                <a:cs typeface="Times New Roman"/>
              </a:rPr>
              <a:t>impaired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memory,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stupor 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coma.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can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devastating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person’s 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1-The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especially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painful.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2-Regular </a:t>
            </a:r>
            <a:r>
              <a:rPr dirty="0" sz="1100" spc="-45">
                <a:latin typeface="Times New Roman"/>
                <a:cs typeface="Times New Roman"/>
              </a:rPr>
              <a:t>heavy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2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3-Many heavy </a:t>
            </a:r>
            <a:r>
              <a:rPr dirty="0" sz="1100" spc="-25">
                <a:latin typeface="Times New Roman"/>
                <a:cs typeface="Times New Roman"/>
              </a:rPr>
              <a:t>drinkers </a:t>
            </a:r>
            <a:r>
              <a:rPr dirty="0" sz="1100" spc="-10">
                <a:latin typeface="Times New Roman"/>
                <a:cs typeface="Times New Roman"/>
              </a:rPr>
              <a:t>encounter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0">
                <a:latin typeface="Times New Roman"/>
                <a:cs typeface="Times New Roman"/>
              </a:rPr>
              <a:t>legal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authorities.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45">
                <a:latin typeface="Times New Roman"/>
                <a:cs typeface="Times New Roman"/>
              </a:rPr>
              <a:t>level,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can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30">
                <a:latin typeface="Times New Roman"/>
                <a:cs typeface="Times New Roman"/>
              </a:rPr>
              <a:t>systems,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liver, </a:t>
            </a:r>
            <a:r>
              <a:rPr dirty="0" sz="1100" spc="-25">
                <a:latin typeface="Times New Roman"/>
                <a:cs typeface="Times New Roman"/>
              </a:rPr>
              <a:t>pancreas, gastrointestinal </a:t>
            </a:r>
            <a:r>
              <a:rPr dirty="0" sz="1100" spc="-35">
                <a:latin typeface="Times New Roman"/>
                <a:cs typeface="Times New Roman"/>
              </a:rPr>
              <a:t>system,  </a:t>
            </a:r>
            <a:r>
              <a:rPr dirty="0" sz="1100" spc="-30">
                <a:latin typeface="Times New Roman"/>
                <a:cs typeface="Times New Roman"/>
              </a:rPr>
              <a:t>cardiovascular system, </a:t>
            </a:r>
            <a:r>
              <a:rPr dirty="0" sz="1100" spc="-15">
                <a:latin typeface="Times New Roman"/>
                <a:cs typeface="Times New Roman"/>
              </a:rPr>
              <a:t>and endocrine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fact, </a:t>
            </a:r>
            <a:r>
              <a:rPr dirty="0" sz="1100" spc="-20">
                <a:latin typeface="Times New Roman"/>
                <a:cs typeface="Times New Roman"/>
              </a:rPr>
              <a:t>over an extended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time, alcohol </a:t>
            </a:r>
            <a:r>
              <a:rPr dirty="0" sz="1100" spc="-20">
                <a:latin typeface="Times New Roman"/>
                <a:cs typeface="Times New Roman"/>
              </a:rPr>
              <a:t>dependence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health  consequences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drug,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exception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nicotine.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misuse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 </a:t>
            </a:r>
            <a:r>
              <a:rPr dirty="0" sz="1100" spc="-35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enormous 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severe injuries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15">
                <a:latin typeface="Times New Roman"/>
                <a:cs typeface="Times New Roman"/>
              </a:rPr>
              <a:t>premature deaths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5">
                <a:latin typeface="Times New Roman"/>
                <a:cs typeface="Times New Roman"/>
              </a:rPr>
              <a:t>region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47427" y="8997953"/>
            <a:ext cx="4345940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explanation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drug abuse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done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perspectives</a:t>
            </a:r>
            <a:endParaRPr sz="1100">
              <a:latin typeface="Times New Roman"/>
              <a:cs typeface="Times New Roman"/>
            </a:endParaRPr>
          </a:p>
          <a:p>
            <a:pPr marL="1509395">
              <a:lnSpc>
                <a:spcPct val="100000"/>
              </a:lnSpc>
              <a:spcBef>
                <a:spcPts val="72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4685" y="935991"/>
            <a:ext cx="4792345" cy="554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37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ALCOHOLISM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SUBSTANCE </a:t>
            </a:r>
            <a:r>
              <a:rPr dirty="0" sz="1100" spc="5" b="1">
                <a:latin typeface="Times New Roman"/>
                <a:cs typeface="Times New Roman"/>
              </a:rPr>
              <a:t>RELATED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47" y="1611886"/>
            <a:ext cx="3409315" cy="1450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5">
                <a:latin typeface="Times New Roman"/>
                <a:cs typeface="Times New Roman"/>
              </a:rPr>
              <a:t>Why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use?</a:t>
            </a:r>
            <a:endParaRPr sz="1100">
              <a:latin typeface="Times New Roman"/>
              <a:cs typeface="Times New Roman"/>
            </a:endParaRPr>
          </a:p>
          <a:p>
            <a:pPr marL="262255" indent="-110489">
              <a:lnSpc>
                <a:spcPts val="1235"/>
              </a:lnSpc>
              <a:buSzPct val="90909"/>
              <a:buAutoNum type="arabicPlain"/>
              <a:tabLst>
                <a:tab pos="262890" algn="l"/>
              </a:tabLst>
            </a:pP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30">
                <a:latin typeface="Times New Roman"/>
                <a:cs typeface="Times New Roman"/>
              </a:rPr>
              <a:t>aspirin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reduce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headache.</a:t>
            </a:r>
            <a:endParaRPr sz="1100">
              <a:latin typeface="Times New Roman"/>
              <a:cs typeface="Times New Roman"/>
            </a:endParaRPr>
          </a:p>
          <a:p>
            <a:pPr marL="262255" indent="-110489">
              <a:lnSpc>
                <a:spcPts val="1235"/>
              </a:lnSpc>
              <a:buSzPct val="90909"/>
              <a:buAutoNum type="arabicPlain"/>
              <a:tabLst>
                <a:tab pos="262890" algn="l"/>
              </a:tabLst>
            </a:pP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20">
                <a:latin typeface="Times New Roman"/>
                <a:cs typeface="Times New Roman"/>
              </a:rPr>
              <a:t>an antibiotic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fight an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infection.</a:t>
            </a:r>
            <a:endParaRPr sz="1100">
              <a:latin typeface="Times New Roman"/>
              <a:cs typeface="Times New Roman"/>
            </a:endParaRPr>
          </a:p>
          <a:p>
            <a:pPr marL="152400" marR="5080" indent="-105410">
              <a:lnSpc>
                <a:spcPts val="1240"/>
              </a:lnSpc>
              <a:spcBef>
                <a:spcPts val="70"/>
              </a:spcBef>
              <a:buSzPct val="90909"/>
              <a:buAutoNum type="arabicPlain"/>
              <a:tabLst>
                <a:tab pos="157480" algn="l"/>
              </a:tabLst>
            </a:pP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take tranquilizer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calm </a:t>
            </a:r>
            <a:r>
              <a:rPr dirty="0" sz="1100" spc="-30">
                <a:latin typeface="Times New Roman"/>
                <a:cs typeface="Times New Roman"/>
              </a:rPr>
              <a:t>ourselves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facing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trauma.  </a:t>
            </a:r>
            <a:r>
              <a:rPr dirty="0" sz="1100" spc="-30">
                <a:latin typeface="Times New Roman"/>
                <a:cs typeface="Times New Roman"/>
              </a:rPr>
              <a:t>4-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drink coffee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tea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morning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going.</a:t>
            </a:r>
            <a:endParaRPr sz="1100">
              <a:latin typeface="Times New Roman"/>
              <a:cs typeface="Times New Roman"/>
            </a:endParaRPr>
          </a:p>
          <a:p>
            <a:pPr marL="1524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5- </a:t>
            </a:r>
            <a:r>
              <a:rPr dirty="0" sz="1100" spc="-35">
                <a:latin typeface="Times New Roman"/>
                <a:cs typeface="Times New Roman"/>
              </a:rPr>
              <a:t>Smoke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cigarette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relax </a:t>
            </a:r>
            <a:r>
              <a:rPr dirty="0" sz="1100" spc="-5">
                <a:latin typeface="Times New Roman"/>
                <a:cs typeface="Times New Roman"/>
              </a:rPr>
              <a:t>our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nerves.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12700" marR="132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1- Sherlock </a:t>
            </a:r>
            <a:r>
              <a:rPr dirty="0" sz="1100" spc="-15">
                <a:latin typeface="Times New Roman"/>
                <a:cs typeface="Times New Roman"/>
              </a:rPr>
              <a:t>Holmes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famous </a:t>
            </a:r>
            <a:r>
              <a:rPr dirty="0" sz="1100" spc="-25">
                <a:latin typeface="Times New Roman"/>
                <a:cs typeface="Times New Roman"/>
              </a:rPr>
              <a:t>detective,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fictional </a:t>
            </a:r>
            <a:r>
              <a:rPr dirty="0" sz="1100" spc="-20">
                <a:latin typeface="Times New Roman"/>
                <a:cs typeface="Times New Roman"/>
              </a:rPr>
              <a:t>character  </a:t>
            </a:r>
            <a:r>
              <a:rPr dirty="0" sz="1100" spc="-30">
                <a:latin typeface="Times New Roman"/>
                <a:cs typeface="Times New Roman"/>
              </a:rPr>
              <a:t>alert.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4785" y="2711459"/>
            <a:ext cx="22923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">
                <a:latin typeface="Times New Roman"/>
                <a:cs typeface="Times New Roman"/>
              </a:rPr>
              <a:t>took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stimulants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keep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himself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819" y="3026161"/>
            <a:ext cx="5880100" cy="56940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8890">
              <a:lnSpc>
                <a:spcPts val="1240"/>
              </a:lnSpc>
              <a:spcBef>
                <a:spcPts val="204"/>
              </a:spcBef>
            </a:pPr>
            <a:r>
              <a:rPr dirty="0" sz="1100" spc="-35">
                <a:latin typeface="Times New Roman"/>
                <a:cs typeface="Times New Roman"/>
              </a:rPr>
              <a:t>2- </a:t>
            </a:r>
            <a:r>
              <a:rPr dirty="0" sz="1100" spc="-20">
                <a:latin typeface="Times New Roman"/>
                <a:cs typeface="Times New Roman"/>
              </a:rPr>
              <a:t>Sportsmen </a:t>
            </a:r>
            <a:r>
              <a:rPr dirty="0" sz="1100" spc="-25">
                <a:latin typeface="Times New Roman"/>
                <a:cs typeface="Times New Roman"/>
              </a:rPr>
              <a:t>take drugs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enhance </a:t>
            </a:r>
            <a:r>
              <a:rPr dirty="0" sz="1100" spc="-15">
                <a:latin typeface="Times New Roman"/>
                <a:cs typeface="Times New Roman"/>
              </a:rPr>
              <a:t>their performance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5">
                <a:latin typeface="Times New Roman"/>
                <a:cs typeface="Times New Roman"/>
              </a:rPr>
              <a:t>run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body develops </a:t>
            </a:r>
            <a:r>
              <a:rPr dirty="0" sz="1100" spc="-20">
                <a:latin typeface="Times New Roman"/>
                <a:cs typeface="Times New Roman"/>
              </a:rPr>
              <a:t>drug  dependence.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35">
                <a:latin typeface="Times New Roman"/>
                <a:cs typeface="Times New Roman"/>
              </a:rPr>
              <a:t>applies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5">
                <a:latin typeface="Times New Roman"/>
                <a:cs typeface="Times New Roman"/>
              </a:rPr>
              <a:t>other than food that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functioning. 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capable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harming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adversely </a:t>
            </a:r>
            <a:r>
              <a:rPr dirty="0" sz="1100" spc="-30">
                <a:latin typeface="Times New Roman"/>
                <a:cs typeface="Times New Roman"/>
              </a:rPr>
              <a:t>affecting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mood. The </a:t>
            </a:r>
            <a:r>
              <a:rPr dirty="0" sz="1100" spc="-30">
                <a:latin typeface="Times New Roman"/>
                <a:cs typeface="Times New Roman"/>
              </a:rPr>
              <a:t>misuse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drugs has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35">
                <a:latin typeface="Times New Roman"/>
                <a:cs typeface="Times New Roman"/>
              </a:rPr>
              <a:t>disabling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5">
                <a:latin typeface="Times New Roman"/>
                <a:cs typeface="Times New Roman"/>
              </a:rPr>
              <a:t>Drug </a:t>
            </a:r>
            <a:r>
              <a:rPr dirty="0" sz="1100" spc="-35">
                <a:latin typeface="Times New Roman"/>
                <a:cs typeface="Times New Roman"/>
              </a:rPr>
              <a:t>misuse 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temporary mental syndrome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intoxication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40">
                <a:latin typeface="Times New Roman"/>
                <a:cs typeface="Times New Roman"/>
              </a:rPr>
              <a:t>excessive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drugs can </a:t>
            </a:r>
            <a:r>
              <a:rPr dirty="0" sz="1100" spc="-40">
                <a:latin typeface="Times New Roman"/>
                <a:cs typeface="Times New Roman"/>
              </a:rPr>
              <a:t>lead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87960" marR="3550285" indent="-175895">
              <a:lnSpc>
                <a:spcPts val="124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can take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forms  </a:t>
            </a: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25">
                <a:latin typeface="Times New Roman"/>
                <a:cs typeface="Times New Roman"/>
              </a:rPr>
              <a:t>Substance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abuse</a:t>
            </a:r>
            <a:endParaRPr sz="1100">
              <a:latin typeface="Times New Roman"/>
              <a:cs typeface="Times New Roman"/>
            </a:endParaRPr>
          </a:p>
          <a:p>
            <a:pPr algn="just" marL="187960">
              <a:lnSpc>
                <a:spcPts val="1210"/>
              </a:lnSpc>
            </a:pPr>
            <a:r>
              <a:rPr dirty="0" sz="1100" spc="-30">
                <a:latin typeface="Times New Roman"/>
                <a:cs typeface="Times New Roman"/>
              </a:rPr>
              <a:t>2- </a:t>
            </a:r>
            <a:r>
              <a:rPr dirty="0" sz="1100" spc="-25">
                <a:latin typeface="Times New Roman"/>
                <a:cs typeface="Times New Roman"/>
              </a:rPr>
              <a:t>Substance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dependence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lain"/>
              <a:tabLst>
                <a:tab pos="14986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Substance</a:t>
            </a:r>
            <a:r>
              <a:rPr dirty="0" sz="1100" b="1">
                <a:latin typeface="Times New Roman"/>
                <a:cs typeface="Times New Roman"/>
              </a:rPr>
              <a:t> abuse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rely heavily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0">
                <a:latin typeface="Times New Roman"/>
                <a:cs typeface="Times New Roman"/>
              </a:rPr>
              <a:t>structure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spcBef>
                <a:spcPts val="5"/>
              </a:spcBef>
              <a:buAutoNum type="arabicPlain" startAt="2"/>
              <a:tabLst>
                <a:tab pos="1600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Substance </a:t>
            </a:r>
            <a:r>
              <a:rPr dirty="0" sz="1100" spc="10" b="1">
                <a:latin typeface="Times New Roman"/>
                <a:cs typeface="Times New Roman"/>
              </a:rPr>
              <a:t>dependence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people show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abuse plus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dependence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drug.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believed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7 </a:t>
            </a:r>
            <a:r>
              <a:rPr dirty="0" sz="1100" spc="-15">
                <a:latin typeface="Times New Roman"/>
                <a:cs typeface="Times New Roman"/>
              </a:rPr>
              <a:t>%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adults in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currently </a:t>
            </a:r>
            <a:r>
              <a:rPr dirty="0" sz="1100" spc="-40">
                <a:latin typeface="Times New Roman"/>
                <a:cs typeface="Times New Roman"/>
              </a:rPr>
              <a:t>display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0">
                <a:latin typeface="Times New Roman"/>
                <a:cs typeface="Times New Roman"/>
              </a:rPr>
              <a:t>substance 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5" b="1">
                <a:latin typeface="Times New Roman"/>
                <a:cs typeface="Times New Roman"/>
              </a:rPr>
              <a:t>Substance </a:t>
            </a:r>
            <a:r>
              <a:rPr dirty="0" sz="1100" spc="15" b="1">
                <a:latin typeface="Times New Roman"/>
                <a:cs typeface="Times New Roman"/>
              </a:rPr>
              <a:t>Dependence,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these two forms,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repeated </a:t>
            </a:r>
            <a:r>
              <a:rPr dirty="0" sz="1100" spc="-35">
                <a:latin typeface="Times New Roman"/>
                <a:cs typeface="Times New Roman"/>
              </a:rPr>
              <a:t>self-  </a:t>
            </a:r>
            <a:r>
              <a:rPr dirty="0" sz="1100" spc="-20">
                <a:latin typeface="Times New Roman"/>
                <a:cs typeface="Times New Roman"/>
              </a:rPr>
              <a:t>administration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5">
                <a:latin typeface="Times New Roman"/>
                <a:cs typeface="Times New Roman"/>
              </a:rPr>
              <a:t>amounts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achieve </a:t>
            </a:r>
            <a:r>
              <a:rPr dirty="0" sz="1100" spc="-25">
                <a:latin typeface="Times New Roman"/>
                <a:cs typeface="Times New Roman"/>
              </a:rPr>
              <a:t>intoxication; </a:t>
            </a:r>
            <a:r>
              <a:rPr dirty="0" sz="1100" spc="-35">
                <a:latin typeface="Times New Roman"/>
                <a:cs typeface="Times New Roman"/>
              </a:rPr>
              <a:t>withdrawal,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40">
                <a:latin typeface="Times New Roman"/>
                <a:cs typeface="Times New Roman"/>
              </a:rPr>
              <a:t>physical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tries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stop </a:t>
            </a:r>
            <a:r>
              <a:rPr dirty="0" sz="1100" spc="-35">
                <a:latin typeface="Times New Roman"/>
                <a:cs typeface="Times New Roman"/>
              </a:rPr>
              <a:t>taking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drug;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compulsive drug-taking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524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Concept of </a:t>
            </a:r>
            <a:r>
              <a:rPr dirty="0" sz="1100" spc="-5" b="1">
                <a:latin typeface="Times New Roman"/>
                <a:cs typeface="Times New Roman"/>
              </a:rPr>
              <a:t>Substance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Dependence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are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dependence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20">
                <a:latin typeface="Times New Roman"/>
                <a:cs typeface="Times New Roman"/>
              </a:rPr>
              <a:t>substances.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such  feature </a:t>
            </a:r>
            <a:r>
              <a:rPr dirty="0" sz="1100" spc="-30">
                <a:latin typeface="Times New Roman"/>
                <a:cs typeface="Times New Roman"/>
              </a:rPr>
              <a:t>involves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50" spc="-25" b="1" i="1">
                <a:latin typeface="Times New Roman"/>
                <a:cs typeface="Times New Roman"/>
              </a:rPr>
              <a:t>craving</a:t>
            </a:r>
            <a:r>
              <a:rPr dirty="0" sz="1100" spc="-2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5">
                <a:latin typeface="Times New Roman"/>
                <a:cs typeface="Times New Roman"/>
              </a:rPr>
              <a:t>Craving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forceful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urge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drugs,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craving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actually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very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5"/>
              </a:spcBef>
            </a:pPr>
            <a:r>
              <a:rPr dirty="0" sz="1100" spc="-30">
                <a:latin typeface="Times New Roman"/>
                <a:cs typeface="Times New Roman"/>
              </a:rPr>
              <a:t>complex.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take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35">
                <a:latin typeface="Times New Roman"/>
                <a:cs typeface="Times New Roman"/>
              </a:rPr>
              <a:t>feeling. </a:t>
            </a: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clinicians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condition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b="1">
                <a:latin typeface="Times New Roman"/>
                <a:cs typeface="Times New Roman"/>
              </a:rPr>
              <a:t>psychological </a:t>
            </a:r>
            <a:r>
              <a:rPr dirty="0" sz="1100" spc="5" b="1">
                <a:latin typeface="Times New Roman"/>
                <a:cs typeface="Times New Roman"/>
              </a:rPr>
              <a:t>dependence.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5">
                <a:latin typeface="Times New Roman"/>
                <a:cs typeface="Times New Roman"/>
              </a:rPr>
              <a:t>progresses, 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unusual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abuses drugs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stop. </a:t>
            </a:r>
            <a:r>
              <a:rPr dirty="0" sz="1100" spc="-20">
                <a:latin typeface="Times New Roman"/>
                <a:cs typeface="Times New Roman"/>
              </a:rPr>
              <a:t>Unfortunately, </a:t>
            </a:r>
            <a:r>
              <a:rPr dirty="0" sz="1100" spc="-10">
                <a:latin typeface="Times New Roman"/>
                <a:cs typeface="Times New Roman"/>
              </a:rPr>
              <a:t>efforts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0">
                <a:latin typeface="Times New Roman"/>
                <a:cs typeface="Times New Roman"/>
              </a:rPr>
              <a:t>self-control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short-lived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35">
                <a:latin typeface="Times New Roman"/>
                <a:cs typeface="Times New Roman"/>
              </a:rPr>
              <a:t>failed. </a:t>
            </a:r>
            <a:r>
              <a:rPr dirty="0" sz="1100" spc="-25">
                <a:latin typeface="Times New Roman"/>
                <a:cs typeface="Times New Roman"/>
              </a:rPr>
              <a:t>Tolerance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withdrawal are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10">
                <a:latin typeface="Times New Roman"/>
                <a:cs typeface="Times New Roman"/>
              </a:rPr>
              <a:t>interpreted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b="1">
                <a:latin typeface="Times New Roman"/>
                <a:cs typeface="Times New Roman"/>
              </a:rPr>
              <a:t>physiological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dependence.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84" y="757682"/>
            <a:ext cx="5879465" cy="8428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810" indent="-144145">
              <a:lnSpc>
                <a:spcPts val="1280"/>
              </a:lnSpc>
              <a:spcBef>
                <a:spcPts val="95"/>
              </a:spcBef>
              <a:buAutoNum type="arabicPlain"/>
              <a:tabLst>
                <a:tab pos="385445" algn="l"/>
              </a:tabLst>
            </a:pPr>
            <a:r>
              <a:rPr dirty="0" sz="1100" spc="-45">
                <a:latin typeface="Times New Roman"/>
                <a:cs typeface="Times New Roman"/>
              </a:rPr>
              <a:t>Biological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40"/>
              </a:lnSpc>
              <a:buAutoNum type="arabicPlain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Psychodynamic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40"/>
              </a:lnSpc>
              <a:buAutoNum type="arabicPlain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Behavioral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80"/>
              </a:lnSpc>
              <a:buAutoNum type="arabicPlain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Socio-cultural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35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that </a:t>
            </a:r>
            <a:r>
              <a:rPr dirty="0" sz="1100" spc="-15">
                <a:latin typeface="Times New Roman"/>
                <a:cs typeface="Times New Roman"/>
              </a:rPr>
              <a:t>people inherit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predisposition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drug  </a:t>
            </a:r>
            <a:r>
              <a:rPr dirty="0" sz="1100" spc="-25">
                <a:latin typeface="Times New Roman"/>
                <a:cs typeface="Times New Roman"/>
              </a:rPr>
              <a:t>addiction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twin </a:t>
            </a:r>
            <a:r>
              <a:rPr dirty="0" sz="1100" spc="-15">
                <a:latin typeface="Times New Roman"/>
                <a:cs typeface="Times New Roman"/>
              </a:rPr>
              <a:t>and adoptee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psycho </a:t>
            </a:r>
            <a:r>
              <a:rPr dirty="0" sz="1100" spc="-35">
                <a:latin typeface="Times New Roman"/>
                <a:cs typeface="Times New Roman"/>
              </a:rPr>
              <a:t>dynamic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inordinate  dependency needs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drug use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reinforced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reduces </a:t>
            </a:r>
            <a:r>
              <a:rPr dirty="0" sz="1100" spc="-10">
                <a:latin typeface="Times New Roman"/>
                <a:cs typeface="Times New Roman"/>
              </a:rPr>
              <a:t>tension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raises  </a:t>
            </a:r>
            <a:r>
              <a:rPr dirty="0" sz="1100" spc="-25">
                <a:latin typeface="Times New Roman"/>
                <a:cs typeface="Times New Roman"/>
              </a:rPr>
              <a:t>spirits.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Socio-cultural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35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drug abuse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0">
                <a:latin typeface="Times New Roman"/>
                <a:cs typeface="Times New Roman"/>
              </a:rPr>
              <a:t>societies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20">
                <a:latin typeface="Times New Roman"/>
                <a:cs typeface="Times New Roman"/>
              </a:rPr>
              <a:t>stress and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families </a:t>
            </a:r>
            <a:r>
              <a:rPr dirty="0" sz="1100" spc="-15">
                <a:latin typeface="Times New Roman"/>
                <a:cs typeface="Times New Roman"/>
              </a:rPr>
              <a:t>tolerate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Integrated</a:t>
            </a:r>
            <a:r>
              <a:rPr dirty="0" sz="1100" spc="-5" b="1">
                <a:latin typeface="Times New Roman"/>
                <a:cs typeface="Times New Roman"/>
              </a:rPr>
              <a:t> Systems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conclude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alcoholism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addiction </a:t>
            </a:r>
            <a:r>
              <a:rPr dirty="0" sz="1100" spc="-50">
                <a:latin typeface="Times New Roman"/>
                <a:cs typeface="Times New Roman"/>
              </a:rPr>
              <a:t>clearly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an interaction 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35">
                <a:latin typeface="Times New Roman"/>
                <a:cs typeface="Times New Roman"/>
              </a:rPr>
              <a:t>social, psychological,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at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cycle,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initial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1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eventual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tolerance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withdrawal.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chapter </a:t>
            </a:r>
            <a:r>
              <a:rPr dirty="0" sz="1100" spc="-45">
                <a:latin typeface="Times New Roman"/>
                <a:cs typeface="Times New Roman"/>
              </a:rPr>
              <a:t>fall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10">
                <a:latin typeface="Times New Roman"/>
                <a:cs typeface="Times New Roman"/>
              </a:rPr>
              <a:t>three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categories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60" b="1">
                <a:latin typeface="Times New Roman"/>
                <a:cs typeface="Times New Roman"/>
              </a:rPr>
              <a:t>1- </a:t>
            </a:r>
            <a:r>
              <a:rPr dirty="0" sz="1100" b="1">
                <a:latin typeface="Times New Roman"/>
                <a:cs typeface="Times New Roman"/>
              </a:rPr>
              <a:t>Depressants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slow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central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they include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Alcohol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Sedative-Hypnotic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Opioids.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 marR="5715">
              <a:lnSpc>
                <a:spcPts val="1240"/>
              </a:lnSpc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-15" b="1">
                <a:latin typeface="Times New Roman"/>
                <a:cs typeface="Times New Roman"/>
              </a:rPr>
              <a:t>Stimulants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central nervous </a:t>
            </a:r>
            <a:r>
              <a:rPr dirty="0" sz="1100" spc="-35">
                <a:latin typeface="Times New Roman"/>
                <a:cs typeface="Times New Roman"/>
              </a:rPr>
              <a:t>system, </a:t>
            </a:r>
            <a:r>
              <a:rPr dirty="0" sz="1100" spc="-25">
                <a:latin typeface="Times New Roman"/>
                <a:cs typeface="Times New Roman"/>
              </a:rPr>
              <a:t>resulting 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increased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rate, </a:t>
            </a:r>
            <a:r>
              <a:rPr dirty="0" sz="1100" spc="-25">
                <a:latin typeface="Times New Roman"/>
                <a:cs typeface="Times New Roman"/>
              </a:rPr>
              <a:t>intensified </a:t>
            </a:r>
            <a:r>
              <a:rPr dirty="0" sz="1100" spc="-40">
                <a:latin typeface="Times New Roman"/>
                <a:cs typeface="Times New Roman"/>
              </a:rPr>
              <a:t>activity,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alertness.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05"/>
              </a:lnSpc>
            </a:pPr>
            <a:r>
              <a:rPr dirty="0" sz="1100" spc="-10">
                <a:latin typeface="Times New Roman"/>
                <a:cs typeface="Times New Roman"/>
              </a:rPr>
              <a:t>The important </a:t>
            </a:r>
            <a:r>
              <a:rPr dirty="0" sz="1100" spc="-25">
                <a:latin typeface="Times New Roman"/>
                <a:cs typeface="Times New Roman"/>
              </a:rPr>
              <a:t>stimulants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Cocaine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Amphetamines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Caffeine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41300" marR="1026160">
              <a:lnSpc>
                <a:spcPts val="124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10" b="1">
                <a:latin typeface="Times New Roman"/>
                <a:cs typeface="Times New Roman"/>
              </a:rPr>
              <a:t>Hallucinogens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15">
                <a:latin typeface="Times New Roman"/>
                <a:cs typeface="Times New Roman"/>
              </a:rPr>
              <a:t>perception. 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LSD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Cannabis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49860" marR="4994275" indent="-149860">
              <a:lnSpc>
                <a:spcPts val="1240"/>
              </a:lnSpc>
              <a:buAutoNum type="arabicPlain"/>
              <a:tabLst>
                <a:tab pos="149860" algn="l"/>
              </a:tabLst>
            </a:pPr>
            <a:r>
              <a:rPr dirty="0" sz="1100" b="1">
                <a:latin typeface="Times New Roman"/>
                <a:cs typeface="Times New Roman"/>
              </a:rPr>
              <a:t>Depre</a:t>
            </a:r>
            <a:r>
              <a:rPr dirty="0" sz="1100" b="1">
                <a:latin typeface="Times New Roman"/>
                <a:cs typeface="Times New Roman"/>
              </a:rPr>
              <a:t>s</a:t>
            </a:r>
            <a:r>
              <a:rPr dirty="0" sz="1100" spc="-5" b="1">
                <a:latin typeface="Times New Roman"/>
                <a:cs typeface="Times New Roman"/>
              </a:rPr>
              <a:t>sa</a:t>
            </a:r>
            <a:r>
              <a:rPr dirty="0" sz="1100" b="1">
                <a:latin typeface="Times New Roman"/>
                <a:cs typeface="Times New Roman"/>
              </a:rPr>
              <a:t>n</a:t>
            </a:r>
            <a:r>
              <a:rPr dirty="0" sz="1100" spc="-30" b="1">
                <a:latin typeface="Times New Roman"/>
                <a:cs typeface="Times New Roman"/>
              </a:rPr>
              <a:t>t</a:t>
            </a:r>
            <a:r>
              <a:rPr dirty="0" sz="1100" spc="20" b="1">
                <a:latin typeface="Times New Roman"/>
                <a:cs typeface="Times New Roman"/>
              </a:rPr>
              <a:t>s  </a:t>
            </a:r>
            <a:r>
              <a:rPr dirty="0" sz="1100" spc="-15" b="1">
                <a:latin typeface="Times New Roman"/>
                <a:cs typeface="Times New Roman"/>
              </a:rPr>
              <a:t>a-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Alcohol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affects </a:t>
            </a:r>
            <a:r>
              <a:rPr dirty="0" sz="1100" spc="-40">
                <a:latin typeface="Times New Roman"/>
                <a:cs typeface="Times New Roman"/>
              </a:rPr>
              <a:t>virtually every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ingested,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absorbed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membranes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stomach, </a:t>
            </a:r>
            <a:r>
              <a:rPr dirty="0" sz="1100" spc="-45">
                <a:latin typeface="Times New Roman"/>
                <a:cs typeface="Times New Roman"/>
              </a:rPr>
              <a:t>small </a:t>
            </a:r>
            <a:r>
              <a:rPr dirty="0" sz="1100" spc="-25">
                <a:latin typeface="Times New Roman"/>
                <a:cs typeface="Times New Roman"/>
              </a:rPr>
              <a:t>intestine,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colon.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635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rate at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absorbed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many variables,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concentration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beverage,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volume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consumption,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food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digestive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algn="just" lvl="1" marL="469900" indent="-229870">
              <a:lnSpc>
                <a:spcPts val="1310"/>
              </a:lnSpc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absorbed,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distributed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body’s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35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consumes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eventually </a:t>
            </a:r>
            <a:r>
              <a:rPr dirty="0" sz="1100" spc="-10">
                <a:latin typeface="Times New Roman"/>
                <a:cs typeface="Times New Roman"/>
              </a:rPr>
              <a:t>broken </a:t>
            </a:r>
            <a:r>
              <a:rPr dirty="0" sz="1100" spc="-15">
                <a:latin typeface="Times New Roman"/>
                <a:cs typeface="Times New Roman"/>
              </a:rPr>
              <a:t>down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metabolized 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liver.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DSM-IV-TR,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0">
                <a:latin typeface="Times New Roman"/>
                <a:cs typeface="Times New Roman"/>
              </a:rPr>
              <a:t>intoxication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slurred speech,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coordination,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unsteady </a:t>
            </a:r>
            <a:r>
              <a:rPr dirty="0" sz="1100" spc="-40">
                <a:latin typeface="Times New Roman"/>
                <a:cs typeface="Times New Roman"/>
              </a:rPr>
              <a:t>gait, </a:t>
            </a:r>
            <a:r>
              <a:rPr dirty="0" sz="1100" spc="-30">
                <a:latin typeface="Times New Roman"/>
                <a:cs typeface="Times New Roman"/>
              </a:rPr>
              <a:t>nystagmus (involuntary </a:t>
            </a:r>
            <a:r>
              <a:rPr dirty="0" sz="1100" spc="-10">
                <a:latin typeface="Times New Roman"/>
                <a:cs typeface="Times New Roman"/>
              </a:rPr>
              <a:t>to-and-fro </a:t>
            </a:r>
            <a:r>
              <a:rPr dirty="0" sz="1100" spc="-15">
                <a:latin typeface="Times New Roman"/>
                <a:cs typeface="Times New Roman"/>
              </a:rPr>
              <a:t>movement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eyeballs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04" y="425449"/>
            <a:ext cx="5878830" cy="8827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marR="635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induced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looks upward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side), </a:t>
            </a:r>
            <a:r>
              <a:rPr dirty="0" sz="1100" spc="-30">
                <a:latin typeface="Times New Roman"/>
                <a:cs typeface="Times New Roman"/>
              </a:rPr>
              <a:t>impaired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memory,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stupor 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coma.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can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devastating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person’s 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lvl="1" marL="542290" indent="-111125">
              <a:lnSpc>
                <a:spcPts val="1170"/>
              </a:lnSpc>
              <a:buAutoNum type="romanLcPeriod"/>
              <a:tabLst>
                <a:tab pos="54292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especially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painful.</a:t>
            </a:r>
            <a:endParaRPr sz="1100">
              <a:latin typeface="Times New Roman"/>
              <a:cs typeface="Times New Roman"/>
            </a:endParaRPr>
          </a:p>
          <a:p>
            <a:pPr lvl="1" marL="431800" marR="1193800">
              <a:lnSpc>
                <a:spcPts val="1240"/>
              </a:lnSpc>
              <a:spcBef>
                <a:spcPts val="65"/>
              </a:spcBef>
              <a:buAutoNum type="romanLcPeriod"/>
              <a:tabLst>
                <a:tab pos="574675" algn="l"/>
              </a:tabLst>
            </a:pPr>
            <a:r>
              <a:rPr dirty="0" sz="1100" spc="-40">
                <a:latin typeface="Times New Roman"/>
                <a:cs typeface="Times New Roman"/>
              </a:rPr>
              <a:t>Regular </a:t>
            </a:r>
            <a:r>
              <a:rPr dirty="0" sz="1100" spc="-45">
                <a:latin typeface="Times New Roman"/>
                <a:cs typeface="Times New Roman"/>
              </a:rPr>
              <a:t>heavy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20">
                <a:latin typeface="Times New Roman"/>
                <a:cs typeface="Times New Roman"/>
              </a:rPr>
              <a:t>performance.  </a:t>
            </a:r>
            <a:r>
              <a:rPr dirty="0" sz="1100" spc="-50">
                <a:latin typeface="Times New Roman"/>
                <a:cs typeface="Times New Roman"/>
              </a:rPr>
              <a:t>iii- </a:t>
            </a: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45">
                <a:latin typeface="Times New Roman"/>
                <a:cs typeface="Times New Roman"/>
              </a:rPr>
              <a:t>heavy </a:t>
            </a:r>
            <a:r>
              <a:rPr dirty="0" sz="1100" spc="-20">
                <a:latin typeface="Times New Roman"/>
                <a:cs typeface="Times New Roman"/>
              </a:rPr>
              <a:t>drinkers </a:t>
            </a:r>
            <a:r>
              <a:rPr dirty="0" sz="1100" spc="-10">
                <a:latin typeface="Times New Roman"/>
                <a:cs typeface="Times New Roman"/>
              </a:rPr>
              <a:t>encounter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0">
                <a:latin typeface="Times New Roman"/>
                <a:cs typeface="Times New Roman"/>
              </a:rPr>
              <a:t>legal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authorities.</a:t>
            </a:r>
            <a:endParaRPr sz="1100">
              <a:latin typeface="Times New Roman"/>
              <a:cs typeface="Times New Roman"/>
            </a:endParaRPr>
          </a:p>
          <a:p>
            <a:pPr marL="615950" indent="-184785">
              <a:lnSpc>
                <a:spcPts val="1165"/>
              </a:lnSpc>
              <a:buAutoNum type="romanLcPeriod" startAt="4"/>
              <a:tabLst>
                <a:tab pos="616585" algn="l"/>
              </a:tabLst>
            </a:pPr>
            <a:r>
              <a:rPr dirty="0" sz="1100" spc="3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45">
                <a:latin typeface="Times New Roman"/>
                <a:cs typeface="Times New Roman"/>
              </a:rPr>
              <a:t>level, </a:t>
            </a:r>
            <a:r>
              <a:rPr dirty="0" sz="1100" spc="-15">
                <a:latin typeface="Times New Roman"/>
                <a:cs typeface="Times New Roman"/>
              </a:rPr>
              <a:t>prolonged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can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431800" marR="6985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30">
                <a:latin typeface="Times New Roman"/>
                <a:cs typeface="Times New Roman"/>
              </a:rPr>
              <a:t>systems,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liver, </a:t>
            </a:r>
            <a:r>
              <a:rPr dirty="0" sz="1100" spc="-25">
                <a:latin typeface="Times New Roman"/>
                <a:cs typeface="Times New Roman"/>
              </a:rPr>
              <a:t>pancreas, gastrointestinal </a:t>
            </a:r>
            <a:r>
              <a:rPr dirty="0" sz="1100" spc="-35">
                <a:latin typeface="Times New Roman"/>
                <a:cs typeface="Times New Roman"/>
              </a:rPr>
              <a:t>system,  </a:t>
            </a:r>
            <a:r>
              <a:rPr dirty="0" sz="1100" spc="-30">
                <a:latin typeface="Times New Roman"/>
                <a:cs typeface="Times New Roman"/>
              </a:rPr>
              <a:t>cardiovascular system, </a:t>
            </a:r>
            <a:r>
              <a:rPr dirty="0" sz="1100" spc="-15">
                <a:latin typeface="Times New Roman"/>
                <a:cs typeface="Times New Roman"/>
              </a:rPr>
              <a:t>and endocrine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318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fact, </a:t>
            </a:r>
            <a:r>
              <a:rPr dirty="0" sz="1100" spc="-20">
                <a:latin typeface="Times New Roman"/>
                <a:cs typeface="Times New Roman"/>
              </a:rPr>
              <a:t>over an extended 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time,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20">
                <a:latin typeface="Times New Roman"/>
                <a:cs typeface="Times New Roman"/>
              </a:rPr>
              <a:t>dependence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negative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endParaRPr sz="1100">
              <a:latin typeface="Times New Roman"/>
              <a:cs typeface="Times New Roman"/>
            </a:endParaRPr>
          </a:p>
          <a:p>
            <a:pPr marL="4318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drug,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exception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nicotine.</a:t>
            </a:r>
            <a:endParaRPr sz="1100">
              <a:latin typeface="Times New Roman"/>
              <a:cs typeface="Times New Roman"/>
            </a:endParaRPr>
          </a:p>
          <a:p>
            <a:pPr marL="469900" marR="5080">
              <a:lnSpc>
                <a:spcPts val="1240"/>
              </a:lnSpc>
              <a:spcBef>
                <a:spcPts val="65"/>
              </a:spcBef>
              <a:buAutoNum type="romanLcPeriod" startAt="5"/>
              <a:tabLst>
                <a:tab pos="62103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misuse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 spc="-35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enormous 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severe injuries </a:t>
            </a:r>
            <a:r>
              <a:rPr dirty="0" sz="1100" spc="-15">
                <a:latin typeface="Times New Roman"/>
                <a:cs typeface="Times New Roman"/>
              </a:rPr>
              <a:t>and premature </a:t>
            </a:r>
            <a:r>
              <a:rPr dirty="0" sz="1100" spc="-20">
                <a:latin typeface="Times New Roman"/>
                <a:cs typeface="Times New Roman"/>
              </a:rPr>
              <a:t>deaths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5">
                <a:latin typeface="Times New Roman"/>
                <a:cs typeface="Times New Roman"/>
              </a:rPr>
              <a:t>region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b- Sedative-hypnotic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depressants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20">
                <a:latin typeface="Times New Roman"/>
                <a:cs typeface="Times New Roman"/>
              </a:rPr>
              <a:t>Barbiturates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Benzodiazepines.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35"/>
              </a:lnSpc>
            </a:pPr>
            <a:r>
              <a:rPr dirty="0" sz="1100" spc="-30" b="1">
                <a:latin typeface="Times New Roman"/>
                <a:cs typeface="Times New Roman"/>
              </a:rPr>
              <a:t>Barbiturates</a:t>
            </a:r>
            <a:endParaRPr sz="1100">
              <a:latin typeface="Times New Roman"/>
              <a:cs typeface="Times New Roman"/>
            </a:endParaRPr>
          </a:p>
          <a:p>
            <a:pPr marL="351790" indent="-111125">
              <a:lnSpc>
                <a:spcPts val="1235"/>
              </a:lnSpc>
              <a:buAutoNum type="romanLcPeriod"/>
              <a:tabLst>
                <a:tab pos="352425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relax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muscles</a:t>
            </a:r>
            <a:endParaRPr sz="1100">
              <a:latin typeface="Times New Roman"/>
              <a:cs typeface="Times New Roman"/>
            </a:endParaRPr>
          </a:p>
          <a:p>
            <a:pPr marL="241300" marR="3676015">
              <a:lnSpc>
                <a:spcPts val="1240"/>
              </a:lnSpc>
              <a:spcBef>
                <a:spcPts val="65"/>
              </a:spcBef>
              <a:buAutoNum type="romanLcPeriod"/>
              <a:tabLst>
                <a:tab pos="384175" algn="l"/>
              </a:tabLst>
            </a:pPr>
            <a:r>
              <a:rPr dirty="0" sz="1100" spc="-10">
                <a:latin typeface="Times New Roman"/>
                <a:cs typeface="Times New Roman"/>
              </a:rPr>
              <a:t>Produce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50">
                <a:latin typeface="Times New Roman"/>
                <a:cs typeface="Times New Roman"/>
              </a:rPr>
              <a:t>iii-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induce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35"/>
              </a:lnSpc>
            </a:pPr>
            <a:r>
              <a:rPr dirty="0" sz="1100" spc="-50">
                <a:latin typeface="Times New Roman"/>
                <a:cs typeface="Times New Roman"/>
              </a:rPr>
              <a:t>Marilyn </a:t>
            </a:r>
            <a:r>
              <a:rPr dirty="0" sz="1100" spc="-30">
                <a:latin typeface="Times New Roman"/>
                <a:cs typeface="Times New Roman"/>
              </a:rPr>
              <a:t>Monroe’s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attributed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barbiturates.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40"/>
              </a:lnSpc>
            </a:pPr>
            <a:r>
              <a:rPr dirty="0" sz="1100" spc="10" b="1">
                <a:latin typeface="Times New Roman"/>
                <a:cs typeface="Times New Roman"/>
              </a:rPr>
              <a:t>Benzodiazepines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spc="-15" b="1">
                <a:latin typeface="Times New Roman"/>
                <a:cs typeface="Times New Roman"/>
              </a:rPr>
              <a:t>Antianxiety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 marL="241300" marR="451675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241300" marR="451675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valium.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buAutoNum type="alphaLcPeriod" startAt="3"/>
              <a:tabLst>
                <a:tab pos="160020" algn="l"/>
              </a:tabLst>
            </a:pPr>
            <a:r>
              <a:rPr dirty="0" sz="1100" b="1">
                <a:latin typeface="Times New Roman"/>
                <a:cs typeface="Times New Roman"/>
              </a:rPr>
              <a:t>Opioids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5">
                <a:latin typeface="Times New Roman"/>
                <a:cs typeface="Times New Roman"/>
              </a:rPr>
              <a:t>Opium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25">
                <a:latin typeface="Times New Roman"/>
                <a:cs typeface="Times New Roman"/>
              </a:rPr>
              <a:t>derived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heroine and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morphine.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Opium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30">
                <a:latin typeface="Times New Roman"/>
                <a:cs typeface="Times New Roman"/>
              </a:rPr>
              <a:t>derived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sap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opium poppy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seed.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10">
                <a:latin typeface="Times New Roman"/>
                <a:cs typeface="Times New Roman"/>
              </a:rPr>
              <a:t>both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pain.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Morphine,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name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derived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Morpheus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Greek </a:t>
            </a:r>
            <a:r>
              <a:rPr dirty="0" sz="1100" spc="-20">
                <a:latin typeface="Times New Roman"/>
                <a:cs typeface="Times New Roman"/>
              </a:rPr>
              <a:t>god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effective pain </a:t>
            </a:r>
            <a:r>
              <a:rPr dirty="0" sz="1100" spc="-35">
                <a:latin typeface="Times New Roman"/>
                <a:cs typeface="Times New Roman"/>
              </a:rPr>
              <a:t>reliever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helps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lvl="1" marL="469900" marR="571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USA </a:t>
            </a:r>
            <a:r>
              <a:rPr dirty="0" sz="1100" spc="-25">
                <a:latin typeface="Times New Roman"/>
                <a:cs typeface="Times New Roman"/>
              </a:rPr>
              <a:t>its use </a:t>
            </a:r>
            <a:r>
              <a:rPr dirty="0" sz="1100" spc="-30">
                <a:latin typeface="Times New Roman"/>
                <a:cs typeface="Times New Roman"/>
              </a:rPr>
              <a:t>accelerated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0">
                <a:latin typeface="Times New Roman"/>
                <a:cs typeface="Times New Roman"/>
              </a:rPr>
              <a:t>civil </a:t>
            </a:r>
            <a:r>
              <a:rPr dirty="0" sz="1100" spc="-35">
                <a:latin typeface="Times New Roman"/>
                <a:cs typeface="Times New Roman"/>
              </a:rPr>
              <a:t>war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wounded </a:t>
            </a:r>
            <a:r>
              <a:rPr dirty="0" sz="1100" spc="-25">
                <a:latin typeface="Times New Roman"/>
                <a:cs typeface="Times New Roman"/>
              </a:rPr>
              <a:t>soldiers </a:t>
            </a:r>
            <a:r>
              <a:rPr dirty="0" sz="1100" spc="-30">
                <a:latin typeface="Times New Roman"/>
                <a:cs typeface="Times New Roman"/>
              </a:rPr>
              <a:t>received </a:t>
            </a:r>
            <a:r>
              <a:rPr dirty="0" sz="1100" spc="-25">
                <a:latin typeface="Times New Roman"/>
                <a:cs typeface="Times New Roman"/>
              </a:rPr>
              <a:t>its injections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it  </a:t>
            </a:r>
            <a:r>
              <a:rPr dirty="0" sz="1100">
                <a:latin typeface="Times New Roman"/>
                <a:cs typeface="Times New Roman"/>
              </a:rPr>
              <a:t>soon </a:t>
            </a:r>
            <a:r>
              <a:rPr dirty="0" sz="1100" spc="-25">
                <a:latin typeface="Times New Roman"/>
                <a:cs typeface="Times New Roman"/>
              </a:rPr>
              <a:t>became </a:t>
            </a:r>
            <a:r>
              <a:rPr dirty="0" sz="1100" spc="-35">
                <a:latin typeface="Times New Roman"/>
                <a:cs typeface="Times New Roman"/>
              </a:rPr>
              <a:t>clear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25">
                <a:latin typeface="Times New Roman"/>
                <a:cs typeface="Times New Roman"/>
              </a:rPr>
              <a:t>administrations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addiction.</a:t>
            </a:r>
            <a:endParaRPr sz="1100">
              <a:latin typeface="Times New Roman"/>
              <a:cs typeface="Times New Roman"/>
            </a:endParaRPr>
          </a:p>
          <a:p>
            <a:pPr marL="361950">
              <a:lnSpc>
                <a:spcPts val="1205"/>
              </a:lnSpc>
            </a:pPr>
            <a:r>
              <a:rPr dirty="0" sz="1100" spc="5" b="1">
                <a:latin typeface="Times New Roman"/>
                <a:cs typeface="Times New Roman"/>
              </a:rPr>
              <a:t>Heroine</a:t>
            </a:r>
            <a:endParaRPr sz="1100">
              <a:latin typeface="Times New Roman"/>
              <a:cs typeface="Times New Roman"/>
            </a:endParaRPr>
          </a:p>
          <a:p>
            <a:pPr lvl="1" marL="469900" marR="571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Morphine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converted into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35">
                <a:latin typeface="Times New Roman"/>
                <a:cs typeface="Times New Roman"/>
              </a:rPr>
              <a:t>reliever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heroine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20">
                <a:latin typeface="Times New Roman"/>
                <a:cs typeface="Times New Roman"/>
              </a:rPr>
              <a:t>heroine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viewed as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wonder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drug.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addictive qualities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illegal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USA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0">
                <a:latin typeface="Times New Roman"/>
                <a:cs typeface="Times New Roman"/>
              </a:rPr>
              <a:t>Opioid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collectively as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narcotics.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Narcotics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smoked, </a:t>
            </a:r>
            <a:r>
              <a:rPr dirty="0" sz="1100" spc="-30">
                <a:latin typeface="Times New Roman"/>
                <a:cs typeface="Times New Roman"/>
              </a:rPr>
              <a:t>inhaled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injected.</a:t>
            </a:r>
            <a:endParaRPr sz="1100">
              <a:latin typeface="Times New Roman"/>
              <a:cs typeface="Times New Roman"/>
            </a:endParaRPr>
          </a:p>
          <a:p>
            <a:pPr lvl="1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Worries, </a:t>
            </a:r>
            <a:r>
              <a:rPr dirty="0" sz="1100" spc="-15">
                <a:latin typeface="Times New Roman"/>
                <a:cs typeface="Times New Roman"/>
              </a:rPr>
              <a:t>tensions and </a:t>
            </a:r>
            <a:r>
              <a:rPr dirty="0" sz="1100" spc="-25">
                <a:latin typeface="Times New Roman"/>
                <a:cs typeface="Times New Roman"/>
              </a:rPr>
              <a:t>pain subside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becomes </a:t>
            </a:r>
            <a:r>
              <a:rPr dirty="0" sz="1100" spc="-10">
                <a:latin typeface="Times New Roman"/>
                <a:cs typeface="Times New Roman"/>
              </a:rPr>
              <a:t>unconcerned 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food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bodily  </a:t>
            </a:r>
            <a:r>
              <a:rPr dirty="0" sz="1100" spc="-25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20">
                <a:latin typeface="Times New Roman"/>
                <a:cs typeface="Times New Roman"/>
              </a:rPr>
              <a:t>becomes </a:t>
            </a:r>
            <a:r>
              <a:rPr dirty="0" sz="1100" spc="-55">
                <a:latin typeface="Times New Roman"/>
                <a:cs typeface="Times New Roman"/>
              </a:rPr>
              <a:t>lazy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lethargic.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60020" indent="-147320">
              <a:lnSpc>
                <a:spcPts val="1280"/>
              </a:lnSpc>
              <a:buAutoNum type="arabicPlain" startAt="2"/>
              <a:tabLst>
                <a:tab pos="16002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Stimulants</a:t>
            </a:r>
            <a:endParaRPr sz="1100">
              <a:latin typeface="Times New Roman"/>
              <a:cs typeface="Times New Roman"/>
            </a:endParaRPr>
          </a:p>
          <a:p>
            <a:pPr marL="240665" marR="571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Stimulants </a:t>
            </a:r>
            <a:r>
              <a:rPr dirty="0" sz="1100" spc="-25">
                <a:latin typeface="Times New Roman"/>
                <a:cs typeface="Times New Roman"/>
              </a:rPr>
              <a:t>are 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system, </a:t>
            </a:r>
            <a:r>
              <a:rPr dirty="0" sz="1100" spc="-30">
                <a:latin typeface="Times New Roman"/>
                <a:cs typeface="Times New Roman"/>
              </a:rPr>
              <a:t>resulting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increased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rate, </a:t>
            </a:r>
            <a:r>
              <a:rPr dirty="0" sz="1100" spc="-25">
                <a:latin typeface="Times New Roman"/>
                <a:cs typeface="Times New Roman"/>
              </a:rPr>
              <a:t>intensified </a:t>
            </a:r>
            <a:r>
              <a:rPr dirty="0" sz="1100" spc="-40">
                <a:latin typeface="Times New Roman"/>
                <a:cs typeface="Times New Roman"/>
              </a:rPr>
              <a:t>activity,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alertness.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stimulants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lvl="1" marL="375920" indent="-135890">
              <a:lnSpc>
                <a:spcPts val="1235"/>
              </a:lnSpc>
              <a:buAutoNum type="alphaLcPeriod"/>
              <a:tabLst>
                <a:tab pos="376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Cocaine</a:t>
            </a:r>
            <a:endParaRPr sz="1100">
              <a:latin typeface="Times New Roman"/>
              <a:cs typeface="Times New Roman"/>
            </a:endParaRPr>
          </a:p>
          <a:p>
            <a:pPr lvl="1" marL="390525" indent="-150495">
              <a:lnSpc>
                <a:spcPts val="1235"/>
              </a:lnSpc>
              <a:buAutoNum type="alphaLcPeriod"/>
              <a:tabLst>
                <a:tab pos="391160" algn="l"/>
              </a:tabLst>
            </a:pPr>
            <a:r>
              <a:rPr dirty="0" sz="1100" spc="-20">
                <a:latin typeface="Times New Roman"/>
                <a:cs typeface="Times New Roman"/>
              </a:rPr>
              <a:t>Amphetamines</a:t>
            </a:r>
            <a:endParaRPr sz="1100">
              <a:latin typeface="Times New Roman"/>
              <a:cs typeface="Times New Roman"/>
            </a:endParaRPr>
          </a:p>
          <a:p>
            <a:pPr lvl="1" marL="377825" indent="-137795">
              <a:lnSpc>
                <a:spcPts val="1280"/>
              </a:lnSpc>
              <a:buAutoNum type="alphaLcPeriod"/>
              <a:tabLst>
                <a:tab pos="378460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 tobacco </a:t>
            </a:r>
            <a:r>
              <a:rPr dirty="0" sz="1100" spc="-10">
                <a:latin typeface="Times New Roman"/>
                <a:cs typeface="Times New Roman"/>
              </a:rPr>
              <a:t>products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cigarettes.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70" y="757682"/>
            <a:ext cx="5879465" cy="850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latin typeface="Times New Roman"/>
                <a:cs typeface="Times New Roman"/>
              </a:rPr>
              <a:t>d- </a:t>
            </a:r>
            <a:r>
              <a:rPr dirty="0" sz="1100" spc="-30">
                <a:latin typeface="Times New Roman"/>
                <a:cs typeface="Times New Roman"/>
              </a:rPr>
              <a:t>Caffine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coffee, </a:t>
            </a:r>
            <a:r>
              <a:rPr dirty="0" sz="1100" spc="-20">
                <a:latin typeface="Times New Roman"/>
                <a:cs typeface="Times New Roman"/>
              </a:rPr>
              <a:t>chocolate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soft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drinks.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a-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Cocaine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Cocaine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central </a:t>
            </a:r>
            <a:r>
              <a:rPr dirty="0" sz="1100" spc="-30">
                <a:latin typeface="Times New Roman"/>
                <a:cs typeface="Times New Roman"/>
              </a:rPr>
              <a:t>active </a:t>
            </a:r>
            <a:r>
              <a:rPr dirty="0" sz="1100" spc="-25">
                <a:latin typeface="Times New Roman"/>
                <a:cs typeface="Times New Roman"/>
              </a:rPr>
              <a:t>ingredient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coca </a:t>
            </a:r>
            <a:r>
              <a:rPr dirty="0" sz="1100" spc="-15">
                <a:latin typeface="Times New Roman"/>
                <a:cs typeface="Times New Roman"/>
              </a:rPr>
              <a:t>plant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0">
                <a:latin typeface="Times New Roman"/>
                <a:cs typeface="Times New Roman"/>
              </a:rPr>
              <a:t>powerful natural </a:t>
            </a:r>
            <a:r>
              <a:rPr dirty="0" sz="1100" spc="-25">
                <a:latin typeface="Times New Roman"/>
                <a:cs typeface="Times New Roman"/>
              </a:rPr>
              <a:t>stimulant. 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chew </a:t>
            </a:r>
            <a:r>
              <a:rPr dirty="0" sz="1100" spc="-25">
                <a:latin typeface="Times New Roman"/>
                <a:cs typeface="Times New Roman"/>
              </a:rPr>
              <a:t>coca </a:t>
            </a:r>
            <a:r>
              <a:rPr dirty="0" sz="1100" spc="-40">
                <a:latin typeface="Times New Roman"/>
                <a:cs typeface="Times New Roman"/>
              </a:rPr>
              <a:t>leaves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alertness.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Processed </a:t>
            </a:r>
            <a:r>
              <a:rPr dirty="0" sz="1100" spc="-30">
                <a:latin typeface="Times New Roman"/>
                <a:cs typeface="Times New Roman"/>
              </a:rPr>
              <a:t>cocaine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odorless, </a:t>
            </a:r>
            <a:r>
              <a:rPr dirty="0" sz="1100" spc="-35">
                <a:latin typeface="Times New Roman"/>
                <a:cs typeface="Times New Roman"/>
              </a:rPr>
              <a:t>fluffy </a:t>
            </a:r>
            <a:r>
              <a:rPr dirty="0" sz="1100" spc="-25">
                <a:latin typeface="Times New Roman"/>
                <a:cs typeface="Times New Roman"/>
              </a:rPr>
              <a:t>white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powder.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inhaled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injected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Smoking </a:t>
            </a:r>
            <a:r>
              <a:rPr dirty="0" sz="1100" spc="-25">
                <a:latin typeface="Times New Roman"/>
                <a:cs typeface="Times New Roman"/>
              </a:rPr>
              <a:t>coca </a:t>
            </a:r>
            <a:r>
              <a:rPr dirty="0" sz="1100" spc="-30">
                <a:latin typeface="Times New Roman"/>
                <a:cs typeface="Times New Roman"/>
              </a:rPr>
              <a:t>base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pipe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cigarette.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Serious </a:t>
            </a:r>
            <a:r>
              <a:rPr dirty="0" sz="1100" spc="-30">
                <a:latin typeface="Times New Roman"/>
                <a:cs typeface="Times New Roman"/>
              </a:rPr>
              <a:t>side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users can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irritable, </a:t>
            </a:r>
            <a:r>
              <a:rPr dirty="0" sz="1100" spc="-20">
                <a:latin typeface="Times New Roman"/>
                <a:cs typeface="Times New Roman"/>
              </a:rPr>
              <a:t>depressed, paranoid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their  emotions.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can even </a:t>
            </a:r>
            <a:r>
              <a:rPr dirty="0" sz="1100" spc="-20">
                <a:latin typeface="Times New Roman"/>
                <a:cs typeface="Times New Roman"/>
              </a:rPr>
              <a:t>create </a:t>
            </a:r>
            <a:r>
              <a:rPr dirty="0" sz="1100" spc="-30">
                <a:latin typeface="Times New Roman"/>
                <a:cs typeface="Times New Roman"/>
              </a:rPr>
              <a:t>fatal </a:t>
            </a:r>
            <a:r>
              <a:rPr dirty="0" sz="1100" spc="-15">
                <a:latin typeface="Times New Roman"/>
                <a:cs typeface="Times New Roman"/>
              </a:rPr>
              <a:t>heart problems heart </a:t>
            </a:r>
            <a:r>
              <a:rPr dirty="0" sz="1100" spc="-25">
                <a:latin typeface="Times New Roman"/>
                <a:cs typeface="Times New Roman"/>
              </a:rPr>
              <a:t>beating </a:t>
            </a:r>
            <a:r>
              <a:rPr dirty="0" sz="1100" spc="-40">
                <a:latin typeface="Times New Roman"/>
                <a:cs typeface="Times New Roman"/>
              </a:rPr>
              <a:t>rapidly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irregularly.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can even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breathing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15">
                <a:latin typeface="Times New Roman"/>
                <a:cs typeface="Times New Roman"/>
              </a:rPr>
              <a:t>and heart function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sudden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halt.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b-</a:t>
            </a:r>
            <a:r>
              <a:rPr dirty="0" sz="1100" spc="-5" b="1">
                <a:latin typeface="Times New Roman"/>
                <a:cs typeface="Times New Roman"/>
              </a:rPr>
              <a:t> Amphetamines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Amphetamines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stimulant </a:t>
            </a:r>
            <a:r>
              <a:rPr dirty="0" sz="1100" spc="-30">
                <a:latin typeface="Times New Roman"/>
                <a:cs typeface="Times New Roman"/>
              </a:rPr>
              <a:t>drugs. 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first 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asthma.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5">
                <a:latin typeface="Times New Roman"/>
                <a:cs typeface="Times New Roman"/>
              </a:rPr>
              <a:t>soon </a:t>
            </a:r>
            <a:r>
              <a:rPr dirty="0" sz="1100" spc="-25">
                <a:latin typeface="Times New Roman"/>
                <a:cs typeface="Times New Roman"/>
              </a:rPr>
              <a:t>became </a:t>
            </a:r>
            <a:r>
              <a:rPr dirty="0" sz="1100" spc="-15">
                <a:latin typeface="Times New Roman"/>
                <a:cs typeface="Times New Roman"/>
              </a:rPr>
              <a:t>popular </a:t>
            </a:r>
            <a:r>
              <a:rPr dirty="0" sz="1100" spc="-20">
                <a:latin typeface="Times New Roman"/>
                <a:cs typeface="Times New Roman"/>
              </a:rPr>
              <a:t>amongst people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loose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weight.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Athletes </a:t>
            </a:r>
            <a:r>
              <a:rPr dirty="0" sz="1100" spc="-35">
                <a:latin typeface="Times New Roman"/>
                <a:cs typeface="Times New Roman"/>
              </a:rPr>
              <a:t>seeking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extra </a:t>
            </a:r>
            <a:r>
              <a:rPr dirty="0" sz="1100" spc="-5">
                <a:latin typeface="Times New Roman"/>
                <a:cs typeface="Times New Roman"/>
              </a:rPr>
              <a:t>bust of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energy.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Soldiers, </a:t>
            </a:r>
            <a:r>
              <a:rPr dirty="0" sz="1100" spc="-15">
                <a:latin typeface="Times New Roman"/>
                <a:cs typeface="Times New Roman"/>
              </a:rPr>
              <a:t>truck </a:t>
            </a:r>
            <a:r>
              <a:rPr dirty="0" sz="1100" spc="-30">
                <a:latin typeface="Times New Roman"/>
                <a:cs typeface="Times New Roman"/>
              </a:rPr>
              <a:t>drivers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pilots </a:t>
            </a:r>
            <a:r>
              <a:rPr dirty="0" sz="1100" spc="-30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stay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awake.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Students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exams </a:t>
            </a:r>
            <a:r>
              <a:rPr dirty="0" sz="1100" spc="-5">
                <a:latin typeface="Times New Roman"/>
                <a:cs typeface="Times New Roman"/>
              </a:rPr>
              <a:t>throughout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night.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Amphetamines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most often </a:t>
            </a:r>
            <a:r>
              <a:rPr dirty="0" sz="1100" spc="-20">
                <a:latin typeface="Times New Roman"/>
                <a:cs typeface="Times New Roman"/>
              </a:rPr>
              <a:t>taken in </a:t>
            </a:r>
            <a:r>
              <a:rPr dirty="0" sz="1100" spc="-40">
                <a:latin typeface="Times New Roman"/>
                <a:cs typeface="Times New Roman"/>
              </a:rPr>
              <a:t>pill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capsule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injection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form.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20">
                <a:latin typeface="Times New Roman"/>
                <a:cs typeface="Times New Roman"/>
              </a:rPr>
              <a:t>amphetamines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appetite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weight.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35280" indent="-147955">
              <a:lnSpc>
                <a:spcPct val="100000"/>
              </a:lnSpc>
              <a:buAutoNum type="alphaLcPeriod" startAt="3"/>
              <a:tabLst>
                <a:tab pos="335915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Nicotine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ingredient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tobacco,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only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natural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source.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almost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never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taken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pure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because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toxic.</a:t>
            </a:r>
            <a:endParaRPr sz="1100">
              <a:latin typeface="Times New Roman"/>
              <a:cs typeface="Times New Roman"/>
            </a:endParaRPr>
          </a:p>
          <a:p>
            <a:pPr lvl="1"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nicotine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peripheral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blood  </a:t>
            </a:r>
            <a:r>
              <a:rPr dirty="0" sz="1100" spc="-25">
                <a:latin typeface="Times New Roman"/>
                <a:cs typeface="Times New Roman"/>
              </a:rPr>
              <a:t>pressure.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1100" spc="-5" b="1">
                <a:latin typeface="Times New Roman"/>
                <a:cs typeface="Times New Roman"/>
              </a:rPr>
              <a:t>d- </a:t>
            </a:r>
            <a:r>
              <a:rPr dirty="0" sz="1100" spc="-15" b="1">
                <a:latin typeface="Times New Roman"/>
                <a:cs typeface="Times New Roman"/>
              </a:rPr>
              <a:t>Caffeine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gentle </a:t>
            </a:r>
            <a:r>
              <a:rPr dirty="0" sz="1100" spc="-20">
                <a:latin typeface="Times New Roman"/>
                <a:cs typeface="Times New Roman"/>
              </a:rPr>
              <a:t>stimulant 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90%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241300" marR="3213735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tea, coffee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cola </a:t>
            </a:r>
            <a:r>
              <a:rPr dirty="0" sz="1100" spc="-25">
                <a:latin typeface="Times New Roman"/>
                <a:cs typeface="Times New Roman"/>
              </a:rPr>
              <a:t>drinks.  </a:t>
            </a:r>
            <a:r>
              <a:rPr dirty="0" sz="1100" spc="-40">
                <a:latin typeface="Times New Roman"/>
                <a:cs typeface="Times New Roman"/>
              </a:rPr>
              <a:t>i-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elevates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mood</a:t>
            </a:r>
            <a:endParaRPr sz="1100">
              <a:latin typeface="Times New Roman"/>
              <a:cs typeface="Times New Roman"/>
            </a:endParaRPr>
          </a:p>
          <a:p>
            <a:pPr marL="383540" indent="-142875">
              <a:lnSpc>
                <a:spcPts val="1170"/>
              </a:lnSpc>
              <a:buAutoNum type="romanLcPeriod" startAt="2"/>
              <a:tabLst>
                <a:tab pos="384175" algn="l"/>
              </a:tabLst>
            </a:pPr>
            <a:r>
              <a:rPr dirty="0" sz="1100" spc="-30">
                <a:latin typeface="Times New Roman"/>
                <a:cs typeface="Times New Roman"/>
              </a:rPr>
              <a:t>Reduces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fatigue</a:t>
            </a:r>
            <a:endParaRPr sz="1100">
              <a:latin typeface="Times New Roman"/>
              <a:cs typeface="Times New Roman"/>
            </a:endParaRPr>
          </a:p>
          <a:p>
            <a:pPr marL="415925" indent="-175260">
              <a:lnSpc>
                <a:spcPts val="1275"/>
              </a:lnSpc>
              <a:buAutoNum type="romanLcPeriod" startAt="2"/>
              <a:tabLst>
                <a:tab pos="416559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20">
                <a:latin typeface="Times New Roman"/>
                <a:cs typeface="Times New Roman"/>
              </a:rPr>
              <a:t>denied it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25">
                <a:latin typeface="Times New Roman"/>
                <a:cs typeface="Times New Roman"/>
              </a:rPr>
              <a:t>headaches, drowsiness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unpleasant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mood.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system, </a:t>
            </a:r>
            <a:r>
              <a:rPr dirty="0" sz="1100" spc="-20">
                <a:latin typeface="Times New Roman"/>
                <a:cs typeface="Times New Roman"/>
              </a:rPr>
              <a:t>nicotine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neurotransmitter 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complex influence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subjective </a:t>
            </a:r>
            <a:r>
              <a:rPr dirty="0" sz="1100" spc="-5">
                <a:latin typeface="Times New Roman"/>
                <a:cs typeface="Times New Roman"/>
              </a:rPr>
              <a:t>mood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Nicotine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20">
                <a:latin typeface="Times New Roman"/>
                <a:cs typeface="Times New Roman"/>
              </a:rPr>
              <a:t>harmful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deadly </a:t>
            </a:r>
            <a:r>
              <a:rPr dirty="0" sz="1100" spc="-25">
                <a:latin typeface="Times New Roman"/>
                <a:cs typeface="Times New Roman"/>
              </a:rPr>
              <a:t>addicting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buAutoNum type="arabicPlain" startAt="3"/>
              <a:tabLst>
                <a:tab pos="16002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Hallucinogens</a:t>
            </a:r>
            <a:endParaRPr sz="1100">
              <a:latin typeface="Times New Roman"/>
              <a:cs typeface="Times New Roman"/>
            </a:endParaRPr>
          </a:p>
          <a:p>
            <a:pPr lvl="1" marL="469900" indent="-22987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Hallucinogens are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sensory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perception.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sight, </a:t>
            </a:r>
            <a:r>
              <a:rPr dirty="0" sz="1100" spc="-10">
                <a:latin typeface="Times New Roman"/>
                <a:cs typeface="Times New Roman"/>
              </a:rPr>
              <a:t>sound, </a:t>
            </a:r>
            <a:r>
              <a:rPr dirty="0" sz="1100" spc="-40">
                <a:latin typeface="Times New Roman"/>
                <a:cs typeface="Times New Roman"/>
              </a:rPr>
              <a:t>smell,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15">
                <a:latin typeface="Times New Roman"/>
                <a:cs typeface="Times New Roman"/>
              </a:rPr>
              <a:t>taste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distorted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25">
                <a:latin typeface="Times New Roman"/>
                <a:cs typeface="Times New Roman"/>
              </a:rPr>
              <a:t>in dramatic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Hallucinogens.</a:t>
            </a:r>
            <a:endParaRPr sz="1100">
              <a:latin typeface="Times New Roman"/>
              <a:cs typeface="Times New Roman"/>
            </a:endParaRPr>
          </a:p>
          <a:p>
            <a:pPr marL="469900" marR="470281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  <a:tab pos="697865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  </a:t>
            </a:r>
            <a:r>
              <a:rPr dirty="0" sz="1100" spc="-40">
                <a:latin typeface="Times New Roman"/>
                <a:cs typeface="Times New Roman"/>
              </a:rPr>
              <a:t>a-	</a:t>
            </a:r>
            <a:r>
              <a:rPr dirty="0" sz="1100" spc="-30">
                <a:latin typeface="Times New Roman"/>
                <a:cs typeface="Times New Roman"/>
              </a:rPr>
              <a:t>LSD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10"/>
              </a:lnSpc>
            </a:pPr>
            <a:r>
              <a:rPr dirty="0" sz="1100" spc="-10">
                <a:latin typeface="Times New Roman"/>
                <a:cs typeface="Times New Roman"/>
              </a:rPr>
              <a:t>b- </a:t>
            </a:r>
            <a:r>
              <a:rPr dirty="0" sz="1100" spc="-25">
                <a:latin typeface="Times New Roman"/>
                <a:cs typeface="Times New Roman"/>
              </a:rPr>
              <a:t>Cannabis</a:t>
            </a:r>
            <a:r>
              <a:rPr dirty="0" sz="1100" spc="-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89255" indent="-148590">
              <a:lnSpc>
                <a:spcPts val="1280"/>
              </a:lnSpc>
              <a:buAutoNum type="alphaLcPeriod"/>
              <a:tabLst>
                <a:tab pos="38989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Lysergic </a:t>
            </a:r>
            <a:r>
              <a:rPr dirty="0" sz="1100" b="1">
                <a:latin typeface="Times New Roman"/>
                <a:cs typeface="Times New Roman"/>
              </a:rPr>
              <a:t>acid </a:t>
            </a:r>
            <a:r>
              <a:rPr dirty="0" sz="1100" spc="-10" b="1">
                <a:latin typeface="Times New Roman"/>
                <a:cs typeface="Times New Roman"/>
              </a:rPr>
              <a:t>diethylamide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LSD</a:t>
            </a:r>
            <a:endParaRPr sz="1100">
              <a:latin typeface="Times New Roman"/>
              <a:cs typeface="Times New Roman"/>
            </a:endParaRPr>
          </a:p>
          <a:p>
            <a:pPr marL="469900" marR="6985">
              <a:lnSpc>
                <a:spcPts val="1240"/>
              </a:lnSpc>
              <a:spcBef>
                <a:spcPts val="70"/>
              </a:spcBef>
            </a:pPr>
            <a:r>
              <a:rPr dirty="0" sz="1100" spc="-45">
                <a:latin typeface="Times New Roman"/>
                <a:cs typeface="Times New Roman"/>
              </a:rPr>
              <a:t>Lysergic </a:t>
            </a:r>
            <a:r>
              <a:rPr dirty="0" sz="1100" spc="-40">
                <a:latin typeface="Times New Roman"/>
                <a:cs typeface="Times New Roman"/>
              </a:rPr>
              <a:t>acid </a:t>
            </a:r>
            <a:r>
              <a:rPr dirty="0" sz="1100" spc="-30">
                <a:latin typeface="Times New Roman"/>
                <a:cs typeface="Times New Roman"/>
              </a:rPr>
              <a:t>diethylamide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LSD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naturally </a:t>
            </a:r>
            <a:r>
              <a:rPr dirty="0" sz="1100" spc="-25">
                <a:latin typeface="Times New Roman"/>
                <a:cs typeface="Times New Roman"/>
              </a:rPr>
              <a:t>occurring </a:t>
            </a:r>
            <a:r>
              <a:rPr dirty="0" sz="1100" spc="-30">
                <a:latin typeface="Times New Roman"/>
                <a:cs typeface="Times New Roman"/>
              </a:rPr>
              <a:t>derivates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grain </a:t>
            </a:r>
            <a:r>
              <a:rPr dirty="0" sz="1100" spc="-25">
                <a:latin typeface="Times New Roman"/>
                <a:cs typeface="Times New Roman"/>
              </a:rPr>
              <a:t>fungus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can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synthetically </a:t>
            </a:r>
            <a:r>
              <a:rPr dirty="0" sz="1100" spc="-15">
                <a:latin typeface="Times New Roman"/>
                <a:cs typeface="Times New Roman"/>
              </a:rPr>
              <a:t>produced.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profound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hallucinations.</a:t>
            </a:r>
            <a:endParaRPr sz="1100">
              <a:latin typeface="Times New Roman"/>
              <a:cs typeface="Times New Roman"/>
            </a:endParaRPr>
          </a:p>
          <a:p>
            <a:pPr marL="399415" indent="-158750">
              <a:lnSpc>
                <a:spcPts val="1205"/>
              </a:lnSpc>
              <a:buAutoNum type="alphaLcPeriod" startAt="2"/>
              <a:tabLst>
                <a:tab pos="40005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Cannabis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Cannabis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hemp </a:t>
            </a:r>
            <a:r>
              <a:rPr dirty="0" sz="1100" spc="-15">
                <a:latin typeface="Times New Roman"/>
                <a:cs typeface="Times New Roman"/>
              </a:rPr>
              <a:t>plant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get </a:t>
            </a:r>
            <a:r>
              <a:rPr dirty="0" sz="1100" spc="-20">
                <a:latin typeface="Times New Roman"/>
                <a:cs typeface="Times New Roman"/>
              </a:rPr>
              <a:t>hashish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marijuana.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735" cy="39833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Greek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hedonism </a:t>
            </a:r>
            <a:r>
              <a:rPr dirty="0" sz="1100" spc="-30">
                <a:latin typeface="Times New Roman"/>
                <a:cs typeface="Times New Roman"/>
              </a:rPr>
              <a:t>meaning pleasure.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labeled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libido.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processing </a:t>
            </a:r>
            <a:r>
              <a:rPr dirty="0" sz="1100" spc="-20">
                <a:latin typeface="Times New Roman"/>
                <a:cs typeface="Times New Roman"/>
              </a:rPr>
              <a:t>information,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40">
                <a:latin typeface="Times New Roman"/>
                <a:cs typeface="Times New Roman"/>
              </a:rPr>
              <a:t>style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primary  </a:t>
            </a:r>
            <a:r>
              <a:rPr dirty="0" sz="1100" spc="-20">
                <a:latin typeface="Times New Roman"/>
                <a:cs typeface="Times New Roman"/>
              </a:rPr>
              <a:t>process.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illogical,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irrational, </a:t>
            </a:r>
            <a:r>
              <a:rPr dirty="0" sz="1100" spc="-20">
                <a:latin typeface="Times New Roman"/>
                <a:cs typeface="Times New Roman"/>
              </a:rPr>
              <a:t>emotional immature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purely selfish.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30" b="1">
                <a:latin typeface="Times New Roman"/>
                <a:cs typeface="Times New Roman"/>
              </a:rPr>
              <a:t>Ego </a:t>
            </a:r>
            <a:r>
              <a:rPr dirty="0" sz="1100" spc="-5" b="1">
                <a:latin typeface="Times New Roman"/>
                <a:cs typeface="Times New Roman"/>
              </a:rPr>
              <a:t>– the </a:t>
            </a:r>
            <a:r>
              <a:rPr dirty="0" sz="1100" b="1">
                <a:latin typeface="Times New Roman"/>
                <a:cs typeface="Times New Roman"/>
              </a:rPr>
              <a:t>selfish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dangerous </a:t>
            </a:r>
            <a:r>
              <a:rPr dirty="0" sz="1100" spc="-25">
                <a:latin typeface="Times New Roman"/>
                <a:cs typeface="Times New Roman"/>
              </a:rPr>
              <a:t>drives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id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-20">
                <a:latin typeface="Times New Roman"/>
                <a:cs typeface="Times New Roman"/>
              </a:rPr>
              <a:t>unchecked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ensures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0">
                <a:latin typeface="Times New Roman"/>
                <a:cs typeface="Times New Roman"/>
              </a:rPr>
              <a:t>offending </a:t>
            </a:r>
            <a:r>
              <a:rPr dirty="0" sz="1100" spc="-25">
                <a:latin typeface="Times New Roman"/>
                <a:cs typeface="Times New Roman"/>
              </a:rPr>
              <a:t>everyone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25">
                <a:latin typeface="Times New Roman"/>
                <a:cs typeface="Times New Roman"/>
              </a:rPr>
              <a:t>us.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operates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reality  </a:t>
            </a:r>
            <a:r>
              <a:rPr dirty="0" sz="1100" spc="-25">
                <a:latin typeface="Times New Roman"/>
                <a:cs typeface="Times New Roman"/>
              </a:rPr>
              <a:t>principle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operations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ego 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logic, </a:t>
            </a:r>
            <a:r>
              <a:rPr dirty="0" sz="1100" spc="-15">
                <a:latin typeface="Times New Roman"/>
                <a:cs typeface="Times New Roman"/>
              </a:rPr>
              <a:t>reason and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secondary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master </a:t>
            </a:r>
            <a:r>
              <a:rPr dirty="0" sz="1100" spc="-10">
                <a:latin typeface="Times New Roman"/>
                <a:cs typeface="Times New Roman"/>
              </a:rPr>
              <a:t>control, </a:t>
            </a:r>
            <a:r>
              <a:rPr dirty="0" sz="1100" spc="-25">
                <a:latin typeface="Times New Roman"/>
                <a:cs typeface="Times New Roman"/>
              </a:rPr>
              <a:t>it tries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resolve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demands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25">
                <a:latin typeface="Times New Roman"/>
                <a:cs typeface="Times New Roman"/>
              </a:rPr>
              <a:t>with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permitted  </a:t>
            </a:r>
            <a:r>
              <a:rPr dirty="0" sz="1100" spc="-20">
                <a:latin typeface="Times New Roman"/>
                <a:cs typeface="Times New Roman"/>
              </a:rPr>
              <a:t>boundaries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super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ego.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ego has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mediate conflict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Id </a:t>
            </a:r>
            <a:r>
              <a:rPr dirty="0" sz="1100" spc="-15">
                <a:latin typeface="Times New Roman"/>
                <a:cs typeface="Times New Roman"/>
              </a:rPr>
              <a:t>and super </a:t>
            </a:r>
            <a:r>
              <a:rPr dirty="0" sz="1100" spc="-30">
                <a:latin typeface="Times New Roman"/>
                <a:cs typeface="Times New Roman"/>
              </a:rPr>
              <a:t>ego 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realities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world.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mediates </a:t>
            </a:r>
            <a:r>
              <a:rPr dirty="0" sz="1100" spc="-35">
                <a:latin typeface="Times New Roman"/>
                <a:cs typeface="Times New Roman"/>
              </a:rPr>
              <a:t>successfully,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intelligent, creative individual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25">
                <a:latin typeface="Times New Roman"/>
                <a:cs typeface="Times New Roman"/>
              </a:rPr>
              <a:t>adjusted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unsuccessful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10">
                <a:latin typeface="Times New Roman"/>
                <a:cs typeface="Times New Roman"/>
              </a:rPr>
              <a:t>Id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super </a:t>
            </a:r>
            <a:r>
              <a:rPr dirty="0" sz="1100" spc="-25">
                <a:latin typeface="Times New Roman"/>
                <a:cs typeface="Times New Roman"/>
              </a:rPr>
              <a:t>ego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strong.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800"/>
              </a:lnSpc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strong,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antisocial </a:t>
            </a:r>
            <a:r>
              <a:rPr dirty="0" sz="1100" spc="-35">
                <a:latin typeface="Times New Roman"/>
                <a:cs typeface="Times New Roman"/>
              </a:rPr>
              <a:t>criminal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15">
                <a:latin typeface="Times New Roman"/>
                <a:cs typeface="Times New Roman"/>
              </a:rPr>
              <a:t>super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strong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see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pure, </a:t>
            </a:r>
            <a:r>
              <a:rPr dirty="0" sz="1100" spc="-40">
                <a:latin typeface="Times New Roman"/>
                <a:cs typeface="Times New Roman"/>
              </a:rPr>
              <a:t>rigid, </a:t>
            </a:r>
            <a:r>
              <a:rPr dirty="0" sz="1100" spc="-25">
                <a:latin typeface="Times New Roman"/>
                <a:cs typeface="Times New Roman"/>
              </a:rPr>
              <a:t>nonflexible  </a:t>
            </a:r>
            <a:r>
              <a:rPr dirty="0" sz="1100" spc="-35">
                <a:latin typeface="Times New Roman"/>
                <a:cs typeface="Times New Roman"/>
              </a:rPr>
              <a:t>individual. </a:t>
            </a:r>
            <a:r>
              <a:rPr dirty="0" sz="1100" spc="-30">
                <a:latin typeface="Times New Roman"/>
                <a:cs typeface="Times New Roman"/>
              </a:rPr>
              <a:t>Super </a:t>
            </a:r>
            <a:r>
              <a:rPr dirty="0" sz="1100" spc="-25">
                <a:latin typeface="Times New Roman"/>
                <a:cs typeface="Times New Roman"/>
              </a:rPr>
              <a:t>ego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storehouse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moral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ethical </a:t>
            </a:r>
            <a:r>
              <a:rPr dirty="0" sz="1100" spc="-20">
                <a:latin typeface="Times New Roman"/>
                <a:cs typeface="Times New Roman"/>
              </a:rPr>
              <a:t>standards </a:t>
            </a:r>
            <a:r>
              <a:rPr dirty="0" sz="1100" spc="-15">
                <a:latin typeface="Times New Roman"/>
                <a:cs typeface="Times New Roman"/>
              </a:rPr>
              <a:t>taught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parents, </a:t>
            </a:r>
            <a:r>
              <a:rPr dirty="0" sz="1100" spc="-25">
                <a:latin typeface="Times New Roman"/>
                <a:cs typeface="Times New Roman"/>
              </a:rPr>
              <a:t>teachers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30">
                <a:latin typeface="Times New Roman"/>
                <a:cs typeface="Times New Roman"/>
              </a:rPr>
              <a:t>(it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conscience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psyche).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operates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moral Principle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we 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0">
                <a:latin typeface="Times New Roman"/>
                <a:cs typeface="Times New Roman"/>
              </a:rPr>
              <a:t>something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wrong,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ethical,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standards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violated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super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ego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generates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guilt.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garden where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15">
                <a:latin typeface="Times New Roman"/>
                <a:cs typeface="Times New Roman"/>
              </a:rPr>
              <a:t>red </a:t>
            </a:r>
            <a:r>
              <a:rPr dirty="0" sz="1100" spc="-20">
                <a:latin typeface="Times New Roman"/>
                <a:cs typeface="Times New Roman"/>
              </a:rPr>
              <a:t>roses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face intra-psychic </a:t>
            </a:r>
            <a:r>
              <a:rPr dirty="0" sz="1100" spc="-25">
                <a:latin typeface="Times New Roman"/>
                <a:cs typeface="Times New Roman"/>
              </a:rPr>
              <a:t>conflict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59891" y="4561332"/>
          <a:ext cx="5335905" cy="48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780"/>
                <a:gridCol w="1714499"/>
                <a:gridCol w="1943100"/>
              </a:tblGrid>
              <a:tr h="478535"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Id→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61594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want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red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rose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want  it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now.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25" b="1">
                          <a:latin typeface="Times New Roman"/>
                          <a:cs typeface="Times New Roman"/>
                        </a:rPr>
                        <a:t>Ego↔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62230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afford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buy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red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roses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flower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Super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30" b="1">
                          <a:latin typeface="Times New Roman"/>
                          <a:cs typeface="Times New Roman"/>
                        </a:rPr>
                        <a:t>Ego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62230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Stealing is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bad.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sign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says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don’t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pluck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flowers.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18819" y="5171188"/>
            <a:ext cx="5878195" cy="66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b="1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store </a:t>
            </a:r>
            <a:r>
              <a:rPr dirty="0" sz="1100" spc="-35">
                <a:latin typeface="Times New Roman"/>
                <a:cs typeface="Times New Roman"/>
              </a:rPr>
              <a:t>you see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0">
                <a:latin typeface="Times New Roman"/>
                <a:cs typeface="Times New Roman"/>
              </a:rPr>
              <a:t>lovely </a:t>
            </a:r>
            <a:r>
              <a:rPr dirty="0" sz="1100" spc="-35">
                <a:latin typeface="Times New Roman"/>
                <a:cs typeface="Times New Roman"/>
              </a:rPr>
              <a:t>jacket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price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looking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face intra-psychic  </a:t>
            </a:r>
            <a:r>
              <a:rPr dirty="0" sz="1100" spc="-25">
                <a:latin typeface="Times New Roman"/>
                <a:cs typeface="Times New Roman"/>
              </a:rPr>
              <a:t>conflict: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59891" y="5831585"/>
          <a:ext cx="5335905" cy="48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780"/>
                <a:gridCol w="1714499"/>
                <a:gridCol w="1943100"/>
              </a:tblGrid>
              <a:tr h="477773"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Id→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60325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want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jacket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want 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now.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25" b="1">
                          <a:latin typeface="Times New Roman"/>
                          <a:cs typeface="Times New Roman"/>
                        </a:rPr>
                        <a:t>Ego↔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61594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realistic </a:t>
                      </a:r>
                      <a:r>
                        <a:rPr dirty="0" sz="1100" spc="20">
                          <a:latin typeface="Times New Roman"/>
                          <a:cs typeface="Times New Roman"/>
                        </a:rPr>
                        <a:t>I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cannot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afford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jacket.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Super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30" b="1">
                          <a:latin typeface="Times New Roman"/>
                          <a:cs typeface="Times New Roman"/>
                        </a:rPr>
                        <a:t>Ego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80"/>
                        </a:lnSpc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Stealing is</a:t>
                      </a:r>
                      <a:r>
                        <a:rPr dirty="0" sz="11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bad.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18815" y="6441433"/>
            <a:ext cx="1380490" cy="1607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Levels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Consciousness</a:t>
            </a:r>
            <a:r>
              <a:rPr dirty="0" sz="1100" spc="-25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00" spc="-25">
                <a:latin typeface="Times New Roman"/>
                <a:cs typeface="Times New Roman"/>
              </a:rPr>
              <a:t>Consciousness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7467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Pre</a:t>
            </a:r>
            <a:r>
              <a:rPr dirty="0" sz="1100" spc="-10">
                <a:latin typeface="Times New Roman"/>
                <a:cs typeface="Times New Roman"/>
              </a:rPr>
              <a:t>c</a:t>
            </a:r>
            <a:r>
              <a:rPr dirty="0" sz="1100" spc="-25">
                <a:latin typeface="Times New Roman"/>
                <a:cs typeface="Times New Roman"/>
              </a:rPr>
              <a:t>onsc</a:t>
            </a:r>
            <a:r>
              <a:rPr dirty="0" sz="1100" spc="-10">
                <a:latin typeface="Times New Roman"/>
                <a:cs typeface="Times New Roman"/>
              </a:rPr>
              <a:t>i</a:t>
            </a:r>
            <a:r>
              <a:rPr dirty="0" sz="1100" spc="40">
                <a:latin typeface="Times New Roman"/>
                <a:cs typeface="Times New Roman"/>
              </a:rPr>
              <a:t>ous/  </a:t>
            </a:r>
            <a:r>
              <a:rPr dirty="0" sz="1100" spc="-35">
                <a:latin typeface="Times New Roman"/>
                <a:cs typeface="Times New Roman"/>
              </a:rPr>
              <a:t>Sub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conscious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20">
                <a:latin typeface="Times New Roman"/>
                <a:cs typeface="Times New Roman"/>
              </a:rPr>
              <a:t>Unconscious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60220" y="6888480"/>
            <a:ext cx="2089785" cy="1986280"/>
            <a:chOff x="1760220" y="6888480"/>
            <a:chExt cx="2089785" cy="1986280"/>
          </a:xfrm>
        </p:grpSpPr>
        <p:sp>
          <p:nvSpPr>
            <p:cNvPr id="18" name="object 18"/>
            <p:cNvSpPr/>
            <p:nvPr/>
          </p:nvSpPr>
          <p:spPr>
            <a:xfrm>
              <a:off x="1988820" y="6926580"/>
              <a:ext cx="1828800" cy="1943100"/>
            </a:xfrm>
            <a:custGeom>
              <a:avLst/>
              <a:gdLst/>
              <a:ahLst/>
              <a:cxnLst/>
              <a:rect l="l" t="t" r="r" b="b"/>
              <a:pathLst>
                <a:path w="1828800" h="1943100">
                  <a:moveTo>
                    <a:pt x="914400" y="0"/>
                  </a:moveTo>
                  <a:lnTo>
                    <a:pt x="0" y="1943100"/>
                  </a:lnTo>
                  <a:lnTo>
                    <a:pt x="1828800" y="1943100"/>
                  </a:lnTo>
                  <a:lnTo>
                    <a:pt x="914400" y="0"/>
                  </a:lnTo>
                  <a:close/>
                </a:path>
                <a:path w="1828800" h="1943100">
                  <a:moveTo>
                    <a:pt x="685800" y="485394"/>
                  </a:moveTo>
                  <a:lnTo>
                    <a:pt x="1143000" y="485394"/>
                  </a:lnTo>
                </a:path>
                <a:path w="1828800" h="1943100">
                  <a:moveTo>
                    <a:pt x="416813" y="1050036"/>
                  </a:moveTo>
                  <a:lnTo>
                    <a:pt x="1404366" y="105003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60220" y="6888480"/>
              <a:ext cx="2089785" cy="1533525"/>
            </a:xfrm>
            <a:custGeom>
              <a:avLst/>
              <a:gdLst/>
              <a:ahLst/>
              <a:cxnLst/>
              <a:rect l="l" t="t" r="r" b="b"/>
              <a:pathLst>
                <a:path w="2089785" h="1533525">
                  <a:moveTo>
                    <a:pt x="461772" y="1495044"/>
                  </a:moveTo>
                  <a:lnTo>
                    <a:pt x="460248" y="1491996"/>
                  </a:lnTo>
                  <a:lnTo>
                    <a:pt x="457200" y="1490472"/>
                  </a:lnTo>
                  <a:lnTo>
                    <a:pt x="76200" y="1490472"/>
                  </a:lnTo>
                  <a:lnTo>
                    <a:pt x="76200" y="1456944"/>
                  </a:lnTo>
                  <a:lnTo>
                    <a:pt x="0" y="1495044"/>
                  </a:lnTo>
                  <a:lnTo>
                    <a:pt x="76200" y="1533144"/>
                  </a:lnTo>
                  <a:lnTo>
                    <a:pt x="76200" y="1500378"/>
                  </a:lnTo>
                  <a:lnTo>
                    <a:pt x="457200" y="1500378"/>
                  </a:lnTo>
                  <a:lnTo>
                    <a:pt x="460248" y="1498854"/>
                  </a:lnTo>
                  <a:lnTo>
                    <a:pt x="461772" y="1495044"/>
                  </a:lnTo>
                  <a:close/>
                </a:path>
                <a:path w="2089785" h="1533525">
                  <a:moveTo>
                    <a:pt x="690372" y="1009650"/>
                  </a:moveTo>
                  <a:lnTo>
                    <a:pt x="688848" y="1006602"/>
                  </a:lnTo>
                  <a:lnTo>
                    <a:pt x="685800" y="1005078"/>
                  </a:lnTo>
                  <a:lnTo>
                    <a:pt x="304800" y="1005078"/>
                  </a:lnTo>
                  <a:lnTo>
                    <a:pt x="304800" y="971550"/>
                  </a:lnTo>
                  <a:lnTo>
                    <a:pt x="228600" y="1009650"/>
                  </a:lnTo>
                  <a:lnTo>
                    <a:pt x="304800" y="1047750"/>
                  </a:lnTo>
                  <a:lnTo>
                    <a:pt x="304800" y="1014222"/>
                  </a:lnTo>
                  <a:lnTo>
                    <a:pt x="685800" y="1014222"/>
                  </a:lnTo>
                  <a:lnTo>
                    <a:pt x="688848" y="1012698"/>
                  </a:lnTo>
                  <a:lnTo>
                    <a:pt x="690372" y="1009650"/>
                  </a:lnTo>
                  <a:close/>
                </a:path>
                <a:path w="2089785" h="1533525">
                  <a:moveTo>
                    <a:pt x="1033272" y="281178"/>
                  </a:moveTo>
                  <a:lnTo>
                    <a:pt x="1031748" y="278130"/>
                  </a:lnTo>
                  <a:lnTo>
                    <a:pt x="1028700" y="276606"/>
                  </a:lnTo>
                  <a:lnTo>
                    <a:pt x="647700" y="276606"/>
                  </a:lnTo>
                  <a:lnTo>
                    <a:pt x="647700" y="243078"/>
                  </a:lnTo>
                  <a:lnTo>
                    <a:pt x="571500" y="281178"/>
                  </a:lnTo>
                  <a:lnTo>
                    <a:pt x="647700" y="319278"/>
                  </a:lnTo>
                  <a:lnTo>
                    <a:pt x="647700" y="285750"/>
                  </a:lnTo>
                  <a:lnTo>
                    <a:pt x="1028700" y="285750"/>
                  </a:lnTo>
                  <a:lnTo>
                    <a:pt x="1031748" y="284988"/>
                  </a:lnTo>
                  <a:lnTo>
                    <a:pt x="1033272" y="281178"/>
                  </a:lnTo>
                  <a:close/>
                </a:path>
                <a:path w="2089785" h="1533525">
                  <a:moveTo>
                    <a:pt x="1176528" y="38100"/>
                  </a:moveTo>
                  <a:lnTo>
                    <a:pt x="1175004" y="35052"/>
                  </a:lnTo>
                  <a:lnTo>
                    <a:pt x="1171194" y="33528"/>
                  </a:lnTo>
                  <a:lnTo>
                    <a:pt x="1143000" y="33528"/>
                  </a:lnTo>
                  <a:lnTo>
                    <a:pt x="1139952" y="35052"/>
                  </a:lnTo>
                  <a:lnTo>
                    <a:pt x="1138428" y="38100"/>
                  </a:lnTo>
                  <a:lnTo>
                    <a:pt x="1139952" y="41148"/>
                  </a:lnTo>
                  <a:lnTo>
                    <a:pt x="1143000" y="42672"/>
                  </a:lnTo>
                  <a:lnTo>
                    <a:pt x="1171194" y="42672"/>
                  </a:lnTo>
                  <a:lnTo>
                    <a:pt x="1175004" y="41148"/>
                  </a:lnTo>
                  <a:lnTo>
                    <a:pt x="1176528" y="38100"/>
                  </a:lnTo>
                  <a:close/>
                </a:path>
                <a:path w="2089785" h="1533525">
                  <a:moveTo>
                    <a:pt x="1242822" y="38100"/>
                  </a:moveTo>
                  <a:lnTo>
                    <a:pt x="1241298" y="35052"/>
                  </a:lnTo>
                  <a:lnTo>
                    <a:pt x="1238250" y="33528"/>
                  </a:lnTo>
                  <a:lnTo>
                    <a:pt x="1209294" y="33528"/>
                  </a:lnTo>
                  <a:lnTo>
                    <a:pt x="1206246" y="35052"/>
                  </a:lnTo>
                  <a:lnTo>
                    <a:pt x="1204722" y="38100"/>
                  </a:lnTo>
                  <a:lnTo>
                    <a:pt x="1206246" y="41148"/>
                  </a:lnTo>
                  <a:lnTo>
                    <a:pt x="1209294" y="42672"/>
                  </a:lnTo>
                  <a:lnTo>
                    <a:pt x="1238250" y="42672"/>
                  </a:lnTo>
                  <a:lnTo>
                    <a:pt x="1241298" y="41148"/>
                  </a:lnTo>
                  <a:lnTo>
                    <a:pt x="1242822" y="38100"/>
                  </a:lnTo>
                  <a:close/>
                </a:path>
                <a:path w="2089785" h="1533525">
                  <a:moveTo>
                    <a:pt x="1309878" y="38100"/>
                  </a:moveTo>
                  <a:lnTo>
                    <a:pt x="1308354" y="35052"/>
                  </a:lnTo>
                  <a:lnTo>
                    <a:pt x="1304544" y="33528"/>
                  </a:lnTo>
                  <a:lnTo>
                    <a:pt x="1276350" y="33528"/>
                  </a:lnTo>
                  <a:lnTo>
                    <a:pt x="1273302" y="35052"/>
                  </a:lnTo>
                  <a:lnTo>
                    <a:pt x="1271778" y="38100"/>
                  </a:lnTo>
                  <a:lnTo>
                    <a:pt x="1273302" y="41148"/>
                  </a:lnTo>
                  <a:lnTo>
                    <a:pt x="1276350" y="42672"/>
                  </a:lnTo>
                  <a:lnTo>
                    <a:pt x="1304544" y="42672"/>
                  </a:lnTo>
                  <a:lnTo>
                    <a:pt x="1308354" y="41148"/>
                  </a:lnTo>
                  <a:lnTo>
                    <a:pt x="1309878" y="38100"/>
                  </a:lnTo>
                  <a:close/>
                </a:path>
                <a:path w="2089785" h="1533525">
                  <a:moveTo>
                    <a:pt x="1376172" y="38100"/>
                  </a:moveTo>
                  <a:lnTo>
                    <a:pt x="1374648" y="35052"/>
                  </a:lnTo>
                  <a:lnTo>
                    <a:pt x="1371600" y="33528"/>
                  </a:lnTo>
                  <a:lnTo>
                    <a:pt x="1342644" y="33528"/>
                  </a:lnTo>
                  <a:lnTo>
                    <a:pt x="1339596" y="35052"/>
                  </a:lnTo>
                  <a:lnTo>
                    <a:pt x="1338072" y="38100"/>
                  </a:lnTo>
                  <a:lnTo>
                    <a:pt x="1339596" y="41148"/>
                  </a:lnTo>
                  <a:lnTo>
                    <a:pt x="1342644" y="42672"/>
                  </a:lnTo>
                  <a:lnTo>
                    <a:pt x="1371600" y="42672"/>
                  </a:lnTo>
                  <a:lnTo>
                    <a:pt x="1374648" y="41148"/>
                  </a:lnTo>
                  <a:lnTo>
                    <a:pt x="1376172" y="38100"/>
                  </a:lnTo>
                  <a:close/>
                </a:path>
                <a:path w="2089785" h="1533525">
                  <a:moveTo>
                    <a:pt x="1405128" y="523494"/>
                  </a:moveTo>
                  <a:lnTo>
                    <a:pt x="1403604" y="520446"/>
                  </a:lnTo>
                  <a:lnTo>
                    <a:pt x="1399794" y="518922"/>
                  </a:lnTo>
                  <a:lnTo>
                    <a:pt x="1371600" y="518922"/>
                  </a:lnTo>
                  <a:lnTo>
                    <a:pt x="1368552" y="520446"/>
                  </a:lnTo>
                  <a:lnTo>
                    <a:pt x="1367028" y="523494"/>
                  </a:lnTo>
                  <a:lnTo>
                    <a:pt x="1368552" y="527304"/>
                  </a:lnTo>
                  <a:lnTo>
                    <a:pt x="1371600" y="528828"/>
                  </a:lnTo>
                  <a:lnTo>
                    <a:pt x="1399794" y="528828"/>
                  </a:lnTo>
                  <a:lnTo>
                    <a:pt x="1403604" y="527304"/>
                  </a:lnTo>
                  <a:lnTo>
                    <a:pt x="1405128" y="523494"/>
                  </a:lnTo>
                  <a:close/>
                </a:path>
                <a:path w="2089785" h="1533525">
                  <a:moveTo>
                    <a:pt x="1443228" y="38100"/>
                  </a:moveTo>
                  <a:lnTo>
                    <a:pt x="1441704" y="35052"/>
                  </a:lnTo>
                  <a:lnTo>
                    <a:pt x="1437894" y="33528"/>
                  </a:lnTo>
                  <a:lnTo>
                    <a:pt x="1409700" y="33528"/>
                  </a:lnTo>
                  <a:lnTo>
                    <a:pt x="1406652" y="35052"/>
                  </a:lnTo>
                  <a:lnTo>
                    <a:pt x="1405128" y="38100"/>
                  </a:lnTo>
                  <a:lnTo>
                    <a:pt x="1406652" y="41148"/>
                  </a:lnTo>
                  <a:lnTo>
                    <a:pt x="1409700" y="42672"/>
                  </a:lnTo>
                  <a:lnTo>
                    <a:pt x="1437894" y="42672"/>
                  </a:lnTo>
                  <a:lnTo>
                    <a:pt x="1441704" y="41148"/>
                  </a:lnTo>
                  <a:lnTo>
                    <a:pt x="1443228" y="38100"/>
                  </a:lnTo>
                  <a:close/>
                </a:path>
                <a:path w="2089785" h="1533525">
                  <a:moveTo>
                    <a:pt x="1471422" y="523494"/>
                  </a:moveTo>
                  <a:lnTo>
                    <a:pt x="1469898" y="520446"/>
                  </a:lnTo>
                  <a:lnTo>
                    <a:pt x="1466850" y="518922"/>
                  </a:lnTo>
                  <a:lnTo>
                    <a:pt x="1437894" y="518922"/>
                  </a:lnTo>
                  <a:lnTo>
                    <a:pt x="1434846" y="520446"/>
                  </a:lnTo>
                  <a:lnTo>
                    <a:pt x="1433322" y="523494"/>
                  </a:lnTo>
                  <a:lnTo>
                    <a:pt x="1434846" y="527304"/>
                  </a:lnTo>
                  <a:lnTo>
                    <a:pt x="1437894" y="528828"/>
                  </a:lnTo>
                  <a:lnTo>
                    <a:pt x="1466850" y="528828"/>
                  </a:lnTo>
                  <a:lnTo>
                    <a:pt x="1469898" y="527304"/>
                  </a:lnTo>
                  <a:lnTo>
                    <a:pt x="1471422" y="523494"/>
                  </a:lnTo>
                  <a:close/>
                </a:path>
                <a:path w="2089785" h="1533525">
                  <a:moveTo>
                    <a:pt x="1509509" y="38100"/>
                  </a:moveTo>
                  <a:lnTo>
                    <a:pt x="1507985" y="35052"/>
                  </a:lnTo>
                  <a:lnTo>
                    <a:pt x="1504950" y="33528"/>
                  </a:lnTo>
                  <a:lnTo>
                    <a:pt x="1475994" y="33528"/>
                  </a:lnTo>
                  <a:lnTo>
                    <a:pt x="1472946" y="35052"/>
                  </a:lnTo>
                  <a:lnTo>
                    <a:pt x="1471422" y="38100"/>
                  </a:lnTo>
                  <a:lnTo>
                    <a:pt x="1472946" y="41148"/>
                  </a:lnTo>
                  <a:lnTo>
                    <a:pt x="1475994" y="42672"/>
                  </a:lnTo>
                  <a:lnTo>
                    <a:pt x="1504950" y="42672"/>
                  </a:lnTo>
                  <a:lnTo>
                    <a:pt x="1507985" y="41148"/>
                  </a:lnTo>
                  <a:lnTo>
                    <a:pt x="1509509" y="38100"/>
                  </a:lnTo>
                  <a:close/>
                </a:path>
                <a:path w="2089785" h="1533525">
                  <a:moveTo>
                    <a:pt x="1538478" y="523494"/>
                  </a:moveTo>
                  <a:lnTo>
                    <a:pt x="1536954" y="520446"/>
                  </a:lnTo>
                  <a:lnTo>
                    <a:pt x="1533144" y="518922"/>
                  </a:lnTo>
                  <a:lnTo>
                    <a:pt x="1504950" y="518922"/>
                  </a:lnTo>
                  <a:lnTo>
                    <a:pt x="1501902" y="520446"/>
                  </a:lnTo>
                  <a:lnTo>
                    <a:pt x="1500378" y="523494"/>
                  </a:lnTo>
                  <a:lnTo>
                    <a:pt x="1501902" y="527304"/>
                  </a:lnTo>
                  <a:lnTo>
                    <a:pt x="1504950" y="528828"/>
                  </a:lnTo>
                  <a:lnTo>
                    <a:pt x="1533144" y="528828"/>
                  </a:lnTo>
                  <a:lnTo>
                    <a:pt x="1536954" y="527304"/>
                  </a:lnTo>
                  <a:lnTo>
                    <a:pt x="1538478" y="523494"/>
                  </a:lnTo>
                  <a:close/>
                </a:path>
                <a:path w="2089785" h="1533525">
                  <a:moveTo>
                    <a:pt x="1600200" y="38100"/>
                  </a:moveTo>
                  <a:lnTo>
                    <a:pt x="1524000" y="0"/>
                  </a:lnTo>
                  <a:lnTo>
                    <a:pt x="1524000" y="76200"/>
                  </a:lnTo>
                  <a:lnTo>
                    <a:pt x="1600200" y="38100"/>
                  </a:lnTo>
                  <a:close/>
                </a:path>
                <a:path w="2089785" h="1533525">
                  <a:moveTo>
                    <a:pt x="1604772" y="523494"/>
                  </a:moveTo>
                  <a:lnTo>
                    <a:pt x="1603248" y="520446"/>
                  </a:lnTo>
                  <a:lnTo>
                    <a:pt x="1600200" y="518922"/>
                  </a:lnTo>
                  <a:lnTo>
                    <a:pt x="1571244" y="518922"/>
                  </a:lnTo>
                  <a:lnTo>
                    <a:pt x="1568183" y="520446"/>
                  </a:lnTo>
                  <a:lnTo>
                    <a:pt x="1566659" y="523494"/>
                  </a:lnTo>
                  <a:lnTo>
                    <a:pt x="1568183" y="527304"/>
                  </a:lnTo>
                  <a:lnTo>
                    <a:pt x="1571244" y="528828"/>
                  </a:lnTo>
                  <a:lnTo>
                    <a:pt x="1600200" y="528828"/>
                  </a:lnTo>
                  <a:lnTo>
                    <a:pt x="1603248" y="527304"/>
                  </a:lnTo>
                  <a:lnTo>
                    <a:pt x="1604772" y="523494"/>
                  </a:lnTo>
                  <a:close/>
                </a:path>
                <a:path w="2089785" h="1533525">
                  <a:moveTo>
                    <a:pt x="1664970" y="1087374"/>
                  </a:moveTo>
                  <a:lnTo>
                    <a:pt x="1664208" y="1083564"/>
                  </a:lnTo>
                  <a:lnTo>
                    <a:pt x="1660398" y="1082040"/>
                  </a:lnTo>
                  <a:lnTo>
                    <a:pt x="1632204" y="1082040"/>
                  </a:lnTo>
                  <a:lnTo>
                    <a:pt x="1628394" y="1083564"/>
                  </a:lnTo>
                  <a:lnTo>
                    <a:pt x="1626870" y="1087374"/>
                  </a:lnTo>
                  <a:lnTo>
                    <a:pt x="1628394" y="1090422"/>
                  </a:lnTo>
                  <a:lnTo>
                    <a:pt x="1632204" y="1091946"/>
                  </a:lnTo>
                  <a:lnTo>
                    <a:pt x="1660398" y="1091946"/>
                  </a:lnTo>
                  <a:lnTo>
                    <a:pt x="1664208" y="1090422"/>
                  </a:lnTo>
                  <a:lnTo>
                    <a:pt x="1664970" y="1087374"/>
                  </a:lnTo>
                  <a:close/>
                </a:path>
                <a:path w="2089785" h="1533525">
                  <a:moveTo>
                    <a:pt x="1671828" y="523494"/>
                  </a:moveTo>
                  <a:lnTo>
                    <a:pt x="1670304" y="520446"/>
                  </a:lnTo>
                  <a:lnTo>
                    <a:pt x="1666494" y="518922"/>
                  </a:lnTo>
                  <a:lnTo>
                    <a:pt x="1638300" y="518922"/>
                  </a:lnTo>
                  <a:lnTo>
                    <a:pt x="1635252" y="520446"/>
                  </a:lnTo>
                  <a:lnTo>
                    <a:pt x="1633728" y="523494"/>
                  </a:lnTo>
                  <a:lnTo>
                    <a:pt x="1635252" y="527304"/>
                  </a:lnTo>
                  <a:lnTo>
                    <a:pt x="1638300" y="528828"/>
                  </a:lnTo>
                  <a:lnTo>
                    <a:pt x="1666494" y="528828"/>
                  </a:lnTo>
                  <a:lnTo>
                    <a:pt x="1670304" y="527304"/>
                  </a:lnTo>
                  <a:lnTo>
                    <a:pt x="1671828" y="523494"/>
                  </a:lnTo>
                  <a:close/>
                </a:path>
                <a:path w="2089785" h="1533525">
                  <a:moveTo>
                    <a:pt x="1732026" y="1087374"/>
                  </a:moveTo>
                  <a:lnTo>
                    <a:pt x="1730502" y="1083564"/>
                  </a:lnTo>
                  <a:lnTo>
                    <a:pt x="1727454" y="1082040"/>
                  </a:lnTo>
                  <a:lnTo>
                    <a:pt x="1698498" y="1082040"/>
                  </a:lnTo>
                  <a:lnTo>
                    <a:pt x="1695450" y="1083564"/>
                  </a:lnTo>
                  <a:lnTo>
                    <a:pt x="1693926" y="1087374"/>
                  </a:lnTo>
                  <a:lnTo>
                    <a:pt x="1695450" y="1090422"/>
                  </a:lnTo>
                  <a:lnTo>
                    <a:pt x="1698498" y="1091946"/>
                  </a:lnTo>
                  <a:lnTo>
                    <a:pt x="1727454" y="1091946"/>
                  </a:lnTo>
                  <a:lnTo>
                    <a:pt x="1730502" y="1090422"/>
                  </a:lnTo>
                  <a:lnTo>
                    <a:pt x="1732026" y="1087374"/>
                  </a:lnTo>
                  <a:close/>
                </a:path>
                <a:path w="2089785" h="1533525">
                  <a:moveTo>
                    <a:pt x="1738122" y="523494"/>
                  </a:moveTo>
                  <a:lnTo>
                    <a:pt x="1736598" y="520446"/>
                  </a:lnTo>
                  <a:lnTo>
                    <a:pt x="1733550" y="518922"/>
                  </a:lnTo>
                  <a:lnTo>
                    <a:pt x="1704594" y="518922"/>
                  </a:lnTo>
                  <a:lnTo>
                    <a:pt x="1701546" y="520446"/>
                  </a:lnTo>
                  <a:lnTo>
                    <a:pt x="1700022" y="523494"/>
                  </a:lnTo>
                  <a:lnTo>
                    <a:pt x="1701546" y="527304"/>
                  </a:lnTo>
                  <a:lnTo>
                    <a:pt x="1704594" y="528828"/>
                  </a:lnTo>
                  <a:lnTo>
                    <a:pt x="1733550" y="528828"/>
                  </a:lnTo>
                  <a:lnTo>
                    <a:pt x="1736598" y="527304"/>
                  </a:lnTo>
                  <a:lnTo>
                    <a:pt x="1738122" y="523494"/>
                  </a:lnTo>
                  <a:close/>
                </a:path>
                <a:path w="2089785" h="1533525">
                  <a:moveTo>
                    <a:pt x="1798320" y="1087374"/>
                  </a:moveTo>
                  <a:lnTo>
                    <a:pt x="1797558" y="1083564"/>
                  </a:lnTo>
                  <a:lnTo>
                    <a:pt x="1793748" y="1082040"/>
                  </a:lnTo>
                  <a:lnTo>
                    <a:pt x="1765554" y="1082040"/>
                  </a:lnTo>
                  <a:lnTo>
                    <a:pt x="1761744" y="1083564"/>
                  </a:lnTo>
                  <a:lnTo>
                    <a:pt x="1760220" y="1087374"/>
                  </a:lnTo>
                  <a:lnTo>
                    <a:pt x="1761744" y="1090422"/>
                  </a:lnTo>
                  <a:lnTo>
                    <a:pt x="1765554" y="1091946"/>
                  </a:lnTo>
                  <a:lnTo>
                    <a:pt x="1793748" y="1091946"/>
                  </a:lnTo>
                  <a:lnTo>
                    <a:pt x="1797558" y="1090422"/>
                  </a:lnTo>
                  <a:lnTo>
                    <a:pt x="1798320" y="1087374"/>
                  </a:lnTo>
                  <a:close/>
                </a:path>
                <a:path w="2089785" h="1533525">
                  <a:moveTo>
                    <a:pt x="1828800" y="523494"/>
                  </a:moveTo>
                  <a:lnTo>
                    <a:pt x="1752600" y="485394"/>
                  </a:lnTo>
                  <a:lnTo>
                    <a:pt x="1752600" y="561594"/>
                  </a:lnTo>
                  <a:lnTo>
                    <a:pt x="1828800" y="523494"/>
                  </a:lnTo>
                  <a:close/>
                </a:path>
                <a:path w="2089785" h="1533525">
                  <a:moveTo>
                    <a:pt x="1865376" y="1087374"/>
                  </a:moveTo>
                  <a:lnTo>
                    <a:pt x="1863852" y="1083564"/>
                  </a:lnTo>
                  <a:lnTo>
                    <a:pt x="1860804" y="1082040"/>
                  </a:lnTo>
                  <a:lnTo>
                    <a:pt x="1831848" y="1082040"/>
                  </a:lnTo>
                  <a:lnTo>
                    <a:pt x="1828800" y="1083564"/>
                  </a:lnTo>
                  <a:lnTo>
                    <a:pt x="1827276" y="1087374"/>
                  </a:lnTo>
                  <a:lnTo>
                    <a:pt x="1828800" y="1090422"/>
                  </a:lnTo>
                  <a:lnTo>
                    <a:pt x="1831848" y="1091946"/>
                  </a:lnTo>
                  <a:lnTo>
                    <a:pt x="1860804" y="1091946"/>
                  </a:lnTo>
                  <a:lnTo>
                    <a:pt x="1863852" y="1090422"/>
                  </a:lnTo>
                  <a:lnTo>
                    <a:pt x="1865376" y="1087374"/>
                  </a:lnTo>
                  <a:close/>
                </a:path>
                <a:path w="2089785" h="1533525">
                  <a:moveTo>
                    <a:pt x="1931670" y="1087374"/>
                  </a:moveTo>
                  <a:lnTo>
                    <a:pt x="1930908" y="1083564"/>
                  </a:lnTo>
                  <a:lnTo>
                    <a:pt x="1927098" y="1082040"/>
                  </a:lnTo>
                  <a:lnTo>
                    <a:pt x="1898904" y="1082040"/>
                  </a:lnTo>
                  <a:lnTo>
                    <a:pt x="1895094" y="1083564"/>
                  </a:lnTo>
                  <a:lnTo>
                    <a:pt x="1893570" y="1087374"/>
                  </a:lnTo>
                  <a:lnTo>
                    <a:pt x="1895094" y="1090422"/>
                  </a:lnTo>
                  <a:lnTo>
                    <a:pt x="1898904" y="1091946"/>
                  </a:lnTo>
                  <a:lnTo>
                    <a:pt x="1927098" y="1091946"/>
                  </a:lnTo>
                  <a:lnTo>
                    <a:pt x="1930908" y="1090422"/>
                  </a:lnTo>
                  <a:lnTo>
                    <a:pt x="1931670" y="1087374"/>
                  </a:lnTo>
                  <a:close/>
                </a:path>
                <a:path w="2089785" h="1533525">
                  <a:moveTo>
                    <a:pt x="1998726" y="1087374"/>
                  </a:moveTo>
                  <a:lnTo>
                    <a:pt x="1997202" y="1083564"/>
                  </a:lnTo>
                  <a:lnTo>
                    <a:pt x="1994154" y="1082040"/>
                  </a:lnTo>
                  <a:lnTo>
                    <a:pt x="1965198" y="1082040"/>
                  </a:lnTo>
                  <a:lnTo>
                    <a:pt x="1962150" y="1083564"/>
                  </a:lnTo>
                  <a:lnTo>
                    <a:pt x="1960626" y="1087374"/>
                  </a:lnTo>
                  <a:lnTo>
                    <a:pt x="1962150" y="1090422"/>
                  </a:lnTo>
                  <a:lnTo>
                    <a:pt x="1965198" y="1091946"/>
                  </a:lnTo>
                  <a:lnTo>
                    <a:pt x="1994154" y="1091946"/>
                  </a:lnTo>
                  <a:lnTo>
                    <a:pt x="1997202" y="1090422"/>
                  </a:lnTo>
                  <a:lnTo>
                    <a:pt x="1998726" y="1087374"/>
                  </a:lnTo>
                  <a:close/>
                </a:path>
                <a:path w="2089785" h="1533525">
                  <a:moveTo>
                    <a:pt x="2089404" y="1087374"/>
                  </a:moveTo>
                  <a:lnTo>
                    <a:pt x="2013204" y="1049274"/>
                  </a:lnTo>
                  <a:lnTo>
                    <a:pt x="2013204" y="1125474"/>
                  </a:lnTo>
                  <a:lnTo>
                    <a:pt x="2089404" y="1087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42" y="767587"/>
            <a:ext cx="5880100" cy="8495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impair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10">
                <a:latin typeface="Times New Roman"/>
                <a:cs typeface="Times New Roman"/>
              </a:rPr>
              <a:t>contributes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lung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 marR="3009900" indent="-228600">
              <a:lnSpc>
                <a:spcPct val="9390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5" b="1">
                <a:latin typeface="Times New Roman"/>
                <a:cs typeface="Times New Roman"/>
              </a:rPr>
              <a:t>substance </a:t>
            </a:r>
            <a:r>
              <a:rPr dirty="0" sz="1100" b="1">
                <a:latin typeface="Times New Roman"/>
                <a:cs typeface="Times New Roman"/>
              </a:rPr>
              <a:t>abuse </a:t>
            </a:r>
            <a:r>
              <a:rPr dirty="0" sz="1100" spc="-20" b="1">
                <a:latin typeface="Times New Roman"/>
                <a:cs typeface="Times New Roman"/>
              </a:rPr>
              <a:t>disorders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include  </a:t>
            </a:r>
            <a:r>
              <a:rPr dirty="0" sz="1100" spc="-45">
                <a:latin typeface="Times New Roman"/>
                <a:cs typeface="Times New Roman"/>
              </a:rPr>
              <a:t>1-Biological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350520" indent="-109855">
              <a:lnSpc>
                <a:spcPts val="1195"/>
              </a:lnSpc>
              <a:buSzPct val="90909"/>
              <a:buAutoNum type="arabicPlain" startAt="2"/>
              <a:tabLst>
                <a:tab pos="351155" algn="l"/>
              </a:tabLst>
            </a:pPr>
            <a:r>
              <a:rPr dirty="0" sz="1100" spc="-20">
                <a:latin typeface="Times New Roman"/>
                <a:cs typeface="Times New Roman"/>
              </a:rPr>
              <a:t>Insight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241300" marR="1557655">
              <a:lnSpc>
                <a:spcPts val="1240"/>
              </a:lnSpc>
              <a:spcBef>
                <a:spcPts val="70"/>
              </a:spcBef>
              <a:buSzPct val="90909"/>
              <a:buAutoNum type="arabicPlain" startAt="2"/>
              <a:tabLst>
                <a:tab pos="351155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40">
                <a:latin typeface="Times New Roman"/>
                <a:cs typeface="Times New Roman"/>
              </a:rPr>
              <a:t>(Aversive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Relapse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30">
                <a:latin typeface="Times New Roman"/>
                <a:cs typeface="Times New Roman"/>
              </a:rPr>
              <a:t>training)  4- </a:t>
            </a:r>
            <a:r>
              <a:rPr dirty="0" sz="1100" spc="-50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10"/>
              </a:lnSpc>
            </a:pPr>
            <a:r>
              <a:rPr dirty="0" sz="1100" spc="-25">
                <a:latin typeface="Times New Roman"/>
                <a:cs typeface="Times New Roman"/>
              </a:rPr>
              <a:t>5-Therapeutic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communities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goals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matter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controversy.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40"/>
              </a:lnSpc>
              <a:buAutoNum type="arabicPlain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clinicians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believe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only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acceptable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goal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absence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drinking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280"/>
              </a:lnSpc>
              <a:buAutoNum type="arabicPlain"/>
              <a:tabLst>
                <a:tab pos="386080" algn="l"/>
              </a:tabLst>
            </a:pPr>
            <a:r>
              <a:rPr dirty="0" sz="1100">
                <a:latin typeface="Times New Roman"/>
                <a:cs typeface="Times New Roman"/>
              </a:rPr>
              <a:t>Others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 argued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people,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reasonable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moderate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legal </a:t>
            </a:r>
            <a:r>
              <a:rPr dirty="0" sz="1100" spc="-30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49860" marR="4591685" indent="-149860">
              <a:lnSpc>
                <a:spcPts val="1240"/>
              </a:lnSpc>
              <a:buAutoNum type="arabicPlain"/>
              <a:tabLst>
                <a:tab pos="14986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Biological</a:t>
            </a:r>
            <a:r>
              <a:rPr dirty="0" sz="1100" spc="-7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  </a:t>
            </a:r>
            <a:r>
              <a:rPr dirty="0" sz="1100" spc="-15" b="1">
                <a:latin typeface="Times New Roman"/>
                <a:cs typeface="Times New Roman"/>
              </a:rPr>
              <a:t>a- </a:t>
            </a:r>
            <a:r>
              <a:rPr dirty="0" sz="1100" b="1">
                <a:latin typeface="Times New Roman"/>
                <a:cs typeface="Times New Roman"/>
              </a:rPr>
              <a:t>Detoxification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Alcoholism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chronic </a:t>
            </a:r>
            <a:r>
              <a:rPr dirty="0" sz="1100" spc="-15">
                <a:latin typeface="Times New Roman"/>
                <a:cs typeface="Times New Roman"/>
              </a:rPr>
              <a:t>conditions and their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typically  </a:t>
            </a:r>
            <a:r>
              <a:rPr dirty="0" sz="1100" spc="-25">
                <a:latin typeface="Times New Roman"/>
                <a:cs typeface="Times New Roman"/>
              </a:rPr>
              <a:t>accomplished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sequence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stages,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brief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detoxification</a:t>
            </a:r>
            <a:r>
              <a:rPr dirty="0" sz="1100" spc="-5">
                <a:latin typeface="Times New Roman"/>
                <a:cs typeface="Times New Roman"/>
              </a:rPr>
              <a:t>—the  </a:t>
            </a:r>
            <a:r>
              <a:rPr dirty="0" sz="1100" spc="-30">
                <a:latin typeface="Times New Roman"/>
                <a:cs typeface="Times New Roman"/>
              </a:rPr>
              <a:t>removal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has become </a:t>
            </a:r>
            <a:r>
              <a:rPr dirty="0" sz="1100" spc="-10">
                <a:latin typeface="Times New Roman"/>
                <a:cs typeface="Times New Roman"/>
              </a:rPr>
              <a:t>dependent—for </a:t>
            </a:r>
            <a:r>
              <a:rPr dirty="0" sz="1100" spc="-40">
                <a:latin typeface="Times New Roman"/>
                <a:cs typeface="Times New Roman"/>
              </a:rPr>
              <a:t>3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 weeks.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222885">
              <a:lnSpc>
                <a:spcPts val="1315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b-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Medications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detoxification,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efforts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aimed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maintain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remission.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person </a:t>
            </a:r>
            <a:r>
              <a:rPr dirty="0" sz="1100" spc="-20">
                <a:latin typeface="Times New Roman"/>
                <a:cs typeface="Times New Roman"/>
              </a:rPr>
              <a:t>refrain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drinking.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taking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 spc="-20">
                <a:latin typeface="Times New Roman"/>
                <a:cs typeface="Times New Roman"/>
              </a:rPr>
              <a:t>consumes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alcohol,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60">
                <a:latin typeface="Times New Roman"/>
                <a:cs typeface="Times New Roman"/>
              </a:rPr>
              <a:t>will 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40">
                <a:latin typeface="Times New Roman"/>
                <a:cs typeface="Times New Roman"/>
              </a:rPr>
              <a:t>severely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buAutoNum type="arabicPlain" startAt="2"/>
              <a:tabLst>
                <a:tab pos="16002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Insight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Insight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40">
                <a:latin typeface="Times New Roman"/>
                <a:cs typeface="Times New Roman"/>
              </a:rPr>
              <a:t>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address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2"/>
              <a:tabLst>
                <a:tab pos="16002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Behavioral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Techniques</a:t>
            </a:r>
            <a:endParaRPr sz="1100">
              <a:latin typeface="Times New Roman"/>
              <a:cs typeface="Times New Roman"/>
            </a:endParaRPr>
          </a:p>
          <a:p>
            <a:pPr marL="222885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a- </a:t>
            </a:r>
            <a:r>
              <a:rPr dirty="0" sz="1100" spc="-5" b="1">
                <a:latin typeface="Times New Roman"/>
                <a:cs typeface="Times New Roman"/>
              </a:rPr>
              <a:t>Cognitive </a:t>
            </a:r>
            <a:r>
              <a:rPr dirty="0" sz="1100" spc="-20" b="1">
                <a:latin typeface="Times New Roman"/>
                <a:cs typeface="Times New Roman"/>
              </a:rPr>
              <a:t>Behavior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teaches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respond more </a:t>
            </a:r>
            <a:r>
              <a:rPr dirty="0" sz="1100" spc="-25">
                <a:latin typeface="Times New Roman"/>
                <a:cs typeface="Times New Roman"/>
              </a:rPr>
              <a:t>appropriately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circumstances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regularly </a:t>
            </a:r>
            <a:r>
              <a:rPr dirty="0" sz="1100" spc="-25">
                <a:latin typeface="Times New Roman"/>
                <a:cs typeface="Times New Roman"/>
              </a:rPr>
              <a:t>precipitate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element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therapy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training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45">
                <a:latin typeface="Times New Roman"/>
                <a:cs typeface="Times New Roman"/>
              </a:rPr>
              <a:t>skills,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might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resist </a:t>
            </a:r>
            <a:r>
              <a:rPr dirty="0" sz="1100" spc="-20">
                <a:latin typeface="Times New Roman"/>
                <a:cs typeface="Times New Roman"/>
              </a:rPr>
              <a:t>pressures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drink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heavily.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addicted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quitting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easy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more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-35">
                <a:latin typeface="Times New Roman"/>
                <a:cs typeface="Times New Roman"/>
              </a:rPr>
              <a:t>challenge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maintain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25">
                <a:latin typeface="Times New Roman"/>
                <a:cs typeface="Times New Roman"/>
              </a:rPr>
              <a:t>it has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accomplished.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22885">
              <a:lnSpc>
                <a:spcPts val="1315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b- Relapse </a:t>
            </a:r>
            <a:r>
              <a:rPr dirty="0" sz="1100" spc="-15" b="1">
                <a:latin typeface="Times New Roman"/>
                <a:cs typeface="Times New Roman"/>
              </a:rPr>
              <a:t>Prevention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Alan </a:t>
            </a:r>
            <a:r>
              <a:rPr dirty="0" sz="1100" spc="-30">
                <a:latin typeface="Times New Roman"/>
                <a:cs typeface="Times New Roman"/>
              </a:rPr>
              <a:t>Marlatt, </a:t>
            </a:r>
            <a:r>
              <a:rPr dirty="0" sz="1100" spc="-45">
                <a:latin typeface="Times New Roman"/>
                <a:cs typeface="Times New Roman"/>
              </a:rPr>
              <a:t>a clinical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University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Washington,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0">
                <a:latin typeface="Times New Roman"/>
                <a:cs typeface="Times New Roman"/>
              </a:rPr>
              <a:t>colleagues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5">
                <a:latin typeface="Times New Roman"/>
                <a:cs typeface="Times New Roman"/>
              </a:rPr>
              <a:t>proposed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cognitive behavioral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relapse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algn="just" marL="4699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relapse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addresses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5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issues </a:t>
            </a:r>
            <a:r>
              <a:rPr dirty="0" sz="1100" spc="-5">
                <a:latin typeface="Times New Roman"/>
                <a:cs typeface="Times New Roman"/>
              </a:rPr>
              <a:t>that confront the </a:t>
            </a:r>
            <a:r>
              <a:rPr dirty="0" sz="1100" spc="-25">
                <a:latin typeface="Times New Roman"/>
                <a:cs typeface="Times New Roman"/>
              </a:rPr>
              <a:t>addict in </a:t>
            </a:r>
            <a:r>
              <a:rPr dirty="0" sz="1100" spc="-35">
                <a:latin typeface="Times New Roman"/>
                <a:cs typeface="Times New Roman"/>
              </a:rPr>
              <a:t>trying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deal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challenges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relapse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guilt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perceived 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feels </a:t>
            </a:r>
            <a:r>
              <a:rPr dirty="0" sz="1100" spc="-25">
                <a:latin typeface="Times New Roman"/>
                <a:cs typeface="Times New Roman"/>
              </a:rPr>
              <a:t>whenever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5">
                <a:latin typeface="Times New Roman"/>
                <a:cs typeface="Times New Roman"/>
              </a:rPr>
              <a:t>slips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finds </a:t>
            </a:r>
            <a:r>
              <a:rPr dirty="0" sz="1100" spc="-30">
                <a:latin typeface="Times New Roman"/>
                <a:cs typeface="Times New Roman"/>
              </a:rPr>
              <a:t>himself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herself  </a:t>
            </a:r>
            <a:r>
              <a:rPr dirty="0" sz="1100" spc="-35">
                <a:latin typeface="Times New Roman"/>
                <a:cs typeface="Times New Roman"/>
              </a:rPr>
              <a:t>having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drink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(or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cigarette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whatever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involved)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extended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period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absence.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c- </a:t>
            </a:r>
            <a:r>
              <a:rPr dirty="0" sz="1100" spc="-25" b="1">
                <a:latin typeface="Times New Roman"/>
                <a:cs typeface="Times New Roman"/>
              </a:rPr>
              <a:t>Aversive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469900" marR="7620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Aversive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an unpleasant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paired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taking.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92" y="914656"/>
            <a:ext cx="5878830" cy="3446779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5730" marR="4269105" indent="-125730">
              <a:lnSpc>
                <a:spcPts val="1240"/>
              </a:lnSpc>
              <a:spcBef>
                <a:spcPts val="204"/>
              </a:spcBef>
              <a:buSzPct val="90909"/>
              <a:buAutoNum type="arabicPlain" startAt="4"/>
              <a:tabLst>
                <a:tab pos="125730" algn="l"/>
              </a:tabLst>
            </a:pPr>
            <a:r>
              <a:rPr dirty="0" sz="1100" b="1">
                <a:latin typeface="Times New Roman"/>
                <a:cs typeface="Times New Roman"/>
              </a:rPr>
              <a:t>Self-Help </a:t>
            </a:r>
            <a:r>
              <a:rPr dirty="0" sz="1100" spc="-30" b="1">
                <a:latin typeface="Times New Roman"/>
                <a:cs typeface="Times New Roman"/>
              </a:rPr>
              <a:t>Groups:  </a:t>
            </a:r>
            <a:r>
              <a:rPr dirty="0" sz="1100" spc="-5" b="1">
                <a:latin typeface="Times New Roman"/>
                <a:cs typeface="Times New Roman"/>
              </a:rPr>
              <a:t>Alcoholics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Anonymous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Alcoholics </a:t>
            </a:r>
            <a:r>
              <a:rPr dirty="0" sz="1100" spc="-20">
                <a:latin typeface="Times New Roman"/>
                <a:cs typeface="Times New Roman"/>
              </a:rPr>
              <a:t>Anonymous </a:t>
            </a:r>
            <a:r>
              <a:rPr dirty="0" sz="1100" spc="-50">
                <a:latin typeface="Times New Roman"/>
                <a:cs typeface="Times New Roman"/>
              </a:rPr>
              <a:t>(AA)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maintained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abusers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0">
                <a:latin typeface="Times New Roman"/>
                <a:cs typeface="Times New Roman"/>
              </a:rPr>
              <a:t>sole </a:t>
            </a:r>
            <a:r>
              <a:rPr dirty="0" sz="1100" spc="-10">
                <a:latin typeface="Times New Roman"/>
                <a:cs typeface="Times New Roman"/>
              </a:rPr>
              <a:t>purpose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abuse alcohol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remain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sober.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not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officially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professional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viewpoint </a:t>
            </a:r>
            <a:r>
              <a:rPr dirty="0" sz="1100" spc="-15">
                <a:latin typeface="Times New Roman"/>
                <a:cs typeface="Times New Roman"/>
              </a:rPr>
              <a:t>espoused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5">
                <a:latin typeface="Times New Roman"/>
                <a:cs typeface="Times New Roman"/>
              </a:rPr>
              <a:t>AA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fundamentally spiritual 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nature.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12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35">
                <a:latin typeface="Times New Roman"/>
                <a:cs typeface="Times New Roman"/>
              </a:rPr>
              <a:t>acknowledge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powerless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manage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drinking.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ct val="938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remaining </a:t>
            </a:r>
            <a:r>
              <a:rPr dirty="0" sz="1100" spc="-15">
                <a:latin typeface="Times New Roman"/>
                <a:cs typeface="Times New Roman"/>
              </a:rPr>
              <a:t>steps </a:t>
            </a:r>
            <a:r>
              <a:rPr dirty="0" sz="1100" spc="-30">
                <a:latin typeface="Times New Roman"/>
                <a:cs typeface="Times New Roman"/>
              </a:rPr>
              <a:t>involve spiritual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15">
                <a:latin typeface="Times New Roman"/>
                <a:cs typeface="Times New Roman"/>
              </a:rPr>
              <a:t>matters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accepting </a:t>
            </a:r>
            <a:r>
              <a:rPr dirty="0" sz="1100" spc="-20">
                <a:latin typeface="Times New Roman"/>
                <a:cs typeface="Times New Roman"/>
              </a:rPr>
              <a:t>“a Power </a:t>
            </a:r>
            <a:r>
              <a:rPr dirty="0" sz="1100" spc="-25">
                <a:latin typeface="Times New Roman"/>
                <a:cs typeface="Times New Roman"/>
              </a:rPr>
              <a:t>greater 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ourselves”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direction; </a:t>
            </a:r>
            <a:r>
              <a:rPr dirty="0" sz="1100" spc="-30">
                <a:latin typeface="Times New Roman"/>
                <a:cs typeface="Times New Roman"/>
              </a:rPr>
              <a:t>recognizing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accepting personal  </a:t>
            </a:r>
            <a:r>
              <a:rPr dirty="0" sz="1100" spc="-35">
                <a:latin typeface="Times New Roman"/>
                <a:cs typeface="Times New Roman"/>
              </a:rPr>
              <a:t>weaknesses;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making </a:t>
            </a:r>
            <a:r>
              <a:rPr dirty="0" sz="1100" spc="-25">
                <a:latin typeface="Times New Roman"/>
                <a:cs typeface="Times New Roman"/>
              </a:rPr>
              <a:t>amends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previous </a:t>
            </a:r>
            <a:r>
              <a:rPr dirty="0" sz="1100" spc="-15">
                <a:latin typeface="Times New Roman"/>
                <a:cs typeface="Times New Roman"/>
              </a:rPr>
              <a:t>errors, </a:t>
            </a:r>
            <a:r>
              <a:rPr dirty="0" sz="1100" spc="-40">
                <a:latin typeface="Times New Roman"/>
                <a:cs typeface="Times New Roman"/>
              </a:rPr>
              <a:t>especially </a:t>
            </a:r>
            <a:r>
              <a:rPr dirty="0" sz="1100" spc="-25">
                <a:latin typeface="Times New Roman"/>
                <a:cs typeface="Times New Roman"/>
              </a:rPr>
              <a:t>instances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 </a:t>
            </a:r>
            <a:r>
              <a:rPr dirty="0" sz="1100" spc="-25">
                <a:latin typeface="Times New Roman"/>
                <a:cs typeface="Times New Roman"/>
              </a:rPr>
              <a:t>drinking caused </a:t>
            </a:r>
            <a:r>
              <a:rPr dirty="0" sz="1100" spc="-20">
                <a:latin typeface="Times New Roman"/>
                <a:cs typeface="Times New Roman"/>
              </a:rPr>
              <a:t>hardships </a:t>
            </a:r>
            <a:r>
              <a:rPr dirty="0" sz="1100" spc="-5">
                <a:latin typeface="Times New Roman"/>
                <a:cs typeface="Times New Roman"/>
              </a:rPr>
              <a:t>for other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5"/>
              </a:spcBef>
              <a:buSzPct val="90909"/>
              <a:buAutoNum type="arabicPlain" startAt="4"/>
              <a:tabLst>
                <a:tab pos="16002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Therapeutic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communities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Therapeutic </a:t>
            </a:r>
            <a:r>
              <a:rPr dirty="0" sz="1100" spc="-25">
                <a:latin typeface="Times New Roman"/>
                <a:cs typeface="Times New Roman"/>
              </a:rPr>
              <a:t>communities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residential </a:t>
            </a:r>
            <a:r>
              <a:rPr dirty="0" sz="1100" spc="-15">
                <a:latin typeface="Times New Roman"/>
                <a:cs typeface="Times New Roman"/>
              </a:rPr>
              <a:t>therapeutic </a:t>
            </a:r>
            <a:r>
              <a:rPr dirty="0" sz="1100" spc="-20">
                <a:latin typeface="Times New Roman"/>
                <a:cs typeface="Times New Roman"/>
              </a:rPr>
              <a:t>communities </a:t>
            </a:r>
            <a:r>
              <a:rPr dirty="0" sz="1100" spc="-25">
                <a:latin typeface="Times New Roman"/>
                <a:cs typeface="Times New Roman"/>
              </a:rPr>
              <a:t>where addicts </a:t>
            </a:r>
            <a:r>
              <a:rPr dirty="0" sz="1100" spc="-50">
                <a:latin typeface="Times New Roman"/>
                <a:cs typeface="Times New Roman"/>
              </a:rPr>
              <a:t>live,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socialize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20">
                <a:latin typeface="Times New Roman"/>
                <a:cs typeface="Times New Roman"/>
              </a:rPr>
              <a:t>free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cultural disapproval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unacceptability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drinking, smoking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drugs 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it has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disabling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society.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Just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feels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good.</a:t>
            </a:r>
            <a:endParaRPr sz="1100">
              <a:latin typeface="Times New Roman"/>
              <a:cs typeface="Times New Roman"/>
            </a:endParaRPr>
          </a:p>
          <a:p>
            <a:pPr marL="504825" indent="-264795">
              <a:lnSpc>
                <a:spcPts val="1315"/>
              </a:lnSpc>
              <a:buChar char="•"/>
              <a:tabLst>
                <a:tab pos="504825" algn="l"/>
                <a:tab pos="505459" algn="l"/>
              </a:tabLst>
            </a:pPr>
            <a:r>
              <a:rPr dirty="0" sz="1100" spc="-1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can get </a:t>
            </a:r>
            <a:r>
              <a:rPr dirty="0" sz="1100" spc="-20">
                <a:latin typeface="Times New Roman"/>
                <a:cs typeface="Times New Roman"/>
              </a:rPr>
              <a:t>help in </a:t>
            </a:r>
            <a:r>
              <a:rPr dirty="0" sz="1100" spc="-45">
                <a:latin typeface="Times New Roman"/>
                <a:cs typeface="Times New Roman"/>
              </a:rPr>
              <a:t>saying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35">
                <a:latin typeface="Times New Roman"/>
                <a:cs typeface="Times New Roman"/>
              </a:rPr>
              <a:t>self, </a:t>
            </a:r>
            <a:r>
              <a:rPr dirty="0" sz="1100" spc="-45">
                <a:latin typeface="Times New Roman"/>
                <a:cs typeface="Times New Roman"/>
              </a:rPr>
              <a:t>family,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15">
                <a:latin typeface="Times New Roman"/>
                <a:cs typeface="Times New Roman"/>
              </a:rPr>
              <a:t>and others.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14" y="1140210"/>
            <a:ext cx="5880100" cy="8004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26060">
              <a:lnSpc>
                <a:spcPct val="10000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SCHIZOPHRENIA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41300" marR="5080">
              <a:lnSpc>
                <a:spcPct val="9380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include changes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thinks, </a:t>
            </a:r>
            <a:r>
              <a:rPr dirty="0" sz="1100" spc="-35">
                <a:latin typeface="Times New Roman"/>
                <a:cs typeface="Times New Roman"/>
              </a:rPr>
              <a:t>feels,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relates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environment. </a:t>
            </a:r>
            <a:r>
              <a:rPr dirty="0" sz="1100" spc="-30">
                <a:latin typeface="Times New Roman"/>
                <a:cs typeface="Times New Roman"/>
              </a:rPr>
              <a:t>Psychosis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state in 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30">
                <a:latin typeface="Times New Roman"/>
                <a:cs typeface="Times New Roman"/>
              </a:rPr>
              <a:t>lose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reality.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25">
                <a:latin typeface="Times New Roman"/>
                <a:cs typeface="Times New Roman"/>
              </a:rPr>
              <a:t>appears in </a:t>
            </a:r>
            <a:r>
              <a:rPr dirty="0" sz="1100" spc="-5">
                <a:latin typeface="Times New Roman"/>
                <a:cs typeface="Times New Roman"/>
              </a:rPr>
              <a:t>the form of </a:t>
            </a:r>
            <a:r>
              <a:rPr dirty="0" sz="1100" spc="-20">
                <a:latin typeface="Times New Roman"/>
                <a:cs typeface="Times New Roman"/>
              </a:rPr>
              <a:t>schizophrenia,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previously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personal,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occupational functioning deteriorate 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distorted perceptions, </a:t>
            </a:r>
            <a:r>
              <a:rPr dirty="0" sz="1100" spc="-20">
                <a:latin typeface="Times New Roman"/>
                <a:cs typeface="Times New Roman"/>
              </a:rPr>
              <a:t>disturbed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0">
                <a:latin typeface="Times New Roman"/>
                <a:cs typeface="Times New Roman"/>
              </a:rPr>
              <a:t>processes, </a:t>
            </a:r>
            <a:r>
              <a:rPr dirty="0" sz="1100" spc="-25">
                <a:latin typeface="Times New Roman"/>
                <a:cs typeface="Times New Roman"/>
              </a:rPr>
              <a:t>deviant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states,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motor  </a:t>
            </a:r>
            <a:r>
              <a:rPr dirty="0" sz="1100" spc="-25">
                <a:latin typeface="Times New Roman"/>
                <a:cs typeface="Times New Roman"/>
              </a:rPr>
              <a:t>abnormalities.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world's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20">
                <a:latin typeface="Times New Roman"/>
                <a:cs typeface="Times New Roman"/>
              </a:rPr>
              <a:t>suffers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55">
                <a:latin typeface="Times New Roman"/>
                <a:cs typeface="Times New Roman"/>
              </a:rPr>
              <a:t>Many  </a:t>
            </a:r>
            <a:r>
              <a:rPr dirty="0" sz="1100" spc="-35">
                <a:latin typeface="Times New Roman"/>
                <a:cs typeface="Times New Roman"/>
              </a:rPr>
              <a:t>clinicians believe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distinct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share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feature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195"/>
              </a:lnSpc>
              <a:buAutoNum type="arabicPlain"/>
              <a:tabLst>
                <a:tab pos="386080" algn="l"/>
              </a:tabLst>
            </a:pP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240"/>
              </a:lnSpc>
              <a:buAutoNum type="arabicPlain"/>
              <a:tabLst>
                <a:tab pos="385445" algn="l"/>
              </a:tabLst>
            </a:pPr>
            <a:r>
              <a:rPr dirty="0" sz="1100" spc="-15">
                <a:latin typeface="Times New Roman"/>
                <a:cs typeface="Times New Roman"/>
              </a:rPr>
              <a:t>Deterioration at </a:t>
            </a:r>
            <a:r>
              <a:rPr dirty="0" sz="1100" spc="-40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personal,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occupational </a:t>
            </a:r>
            <a:r>
              <a:rPr dirty="0" sz="1100" spc="-40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241300" marR="6350">
              <a:lnSpc>
                <a:spcPts val="1240"/>
              </a:lnSpc>
              <a:spcBef>
                <a:spcPts val="65"/>
              </a:spcBef>
              <a:buAutoNum type="arabicPlain"/>
              <a:tabLst>
                <a:tab pos="351155" algn="l"/>
              </a:tabLst>
            </a:pPr>
            <a:r>
              <a:rPr dirty="0" sz="1100" spc="-10">
                <a:latin typeface="Times New Roman"/>
                <a:cs typeface="Times New Roman"/>
              </a:rPr>
              <a:t>Distorted </a:t>
            </a:r>
            <a:r>
              <a:rPr dirty="0" sz="1100" spc="-15">
                <a:latin typeface="Times New Roman"/>
                <a:cs typeface="Times New Roman"/>
              </a:rPr>
              <a:t>perceptions, </a:t>
            </a:r>
            <a:r>
              <a:rPr dirty="0" sz="1100" spc="-20">
                <a:latin typeface="Times New Roman"/>
                <a:cs typeface="Times New Roman"/>
              </a:rPr>
              <a:t>disturbed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0">
                <a:latin typeface="Times New Roman"/>
                <a:cs typeface="Times New Roman"/>
              </a:rPr>
              <a:t>processes, </a:t>
            </a:r>
            <a:r>
              <a:rPr dirty="0" sz="1100" spc="-25">
                <a:latin typeface="Times New Roman"/>
                <a:cs typeface="Times New Roman"/>
              </a:rPr>
              <a:t>deviant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states,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motor  </a:t>
            </a:r>
            <a:r>
              <a:rPr dirty="0" sz="1100" spc="-25">
                <a:latin typeface="Times New Roman"/>
                <a:cs typeface="Times New Roman"/>
              </a:rPr>
              <a:t>abnormalities.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160"/>
              </a:lnSpc>
              <a:buFont typeface="Times New Roman"/>
              <a:buAutoNum type="arabicPlain"/>
              <a:tabLst>
                <a:tab pos="385445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Delusions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0">
                <a:latin typeface="Times New Roman"/>
                <a:cs typeface="Times New Roman"/>
              </a:rPr>
              <a:t>as false </a:t>
            </a:r>
            <a:r>
              <a:rPr dirty="0" sz="1100" spc="-35">
                <a:latin typeface="Times New Roman"/>
                <a:cs typeface="Times New Roman"/>
              </a:rPr>
              <a:t>beliefs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incorrect </a:t>
            </a:r>
            <a:r>
              <a:rPr dirty="0" sz="1100" spc="-25">
                <a:latin typeface="Times New Roman"/>
                <a:cs typeface="Times New Roman"/>
              </a:rPr>
              <a:t>inferences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280"/>
              </a:lnSpc>
              <a:buFont typeface="Times New Roman"/>
              <a:buAutoNum type="arabicPlain"/>
              <a:tabLst>
                <a:tab pos="385445" algn="l"/>
              </a:tabLst>
            </a:pPr>
            <a:r>
              <a:rPr dirty="0" sz="1100" b="1">
                <a:latin typeface="Times New Roman"/>
                <a:cs typeface="Times New Roman"/>
              </a:rPr>
              <a:t>Hallucinations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sensory experiences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actual </a:t>
            </a:r>
            <a:r>
              <a:rPr dirty="0" sz="1100" spc="-25">
                <a:latin typeface="Times New Roman"/>
                <a:cs typeface="Times New Roman"/>
              </a:rPr>
              <a:t>external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stimuli.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>
              <a:lnSpc>
                <a:spcPct val="93900"/>
              </a:lnSpc>
              <a:spcBef>
                <a:spcPts val="40"/>
              </a:spcBef>
              <a:buAutoNum type="romanLcParenR"/>
              <a:tabLst>
                <a:tab pos="372110" algn="l"/>
              </a:tabLst>
            </a:pPr>
            <a:r>
              <a:rPr dirty="0" sz="1100" spc="-40">
                <a:latin typeface="Times New Roman"/>
                <a:cs typeface="Times New Roman"/>
              </a:rPr>
              <a:t>Mr.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25">
                <a:latin typeface="Times New Roman"/>
                <a:cs typeface="Times New Roman"/>
              </a:rPr>
              <a:t>hospitalized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hearing </a:t>
            </a:r>
            <a:r>
              <a:rPr dirty="0" sz="1100" spc="-35">
                <a:latin typeface="Times New Roman"/>
                <a:cs typeface="Times New Roman"/>
              </a:rPr>
              <a:t>voices </a:t>
            </a:r>
            <a:r>
              <a:rPr dirty="0" sz="1100" spc="-10">
                <a:latin typeface="Times New Roman"/>
                <a:cs typeface="Times New Roman"/>
              </a:rPr>
              <a:t>ten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35">
                <a:latin typeface="Times New Roman"/>
                <a:cs typeface="Times New Roman"/>
              </a:rPr>
              <a:t>ago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in senior school. </a:t>
            </a:r>
            <a:r>
              <a:rPr dirty="0" sz="1100" spc="-15">
                <a:latin typeface="Times New Roman"/>
                <a:cs typeface="Times New Roman"/>
              </a:rPr>
              <a:t>His 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25">
                <a:latin typeface="Times New Roman"/>
                <a:cs typeface="Times New Roman"/>
              </a:rPr>
              <a:t>seemed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prevent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35">
                <a:latin typeface="Times New Roman"/>
                <a:cs typeface="Times New Roman"/>
              </a:rPr>
              <a:t>beliefs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odd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never </a:t>
            </a:r>
            <a:r>
              <a:rPr dirty="0" sz="1100" spc="-15">
                <a:latin typeface="Times New Roman"/>
                <a:cs typeface="Times New Roman"/>
              </a:rPr>
              <a:t>been 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stay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school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 algn="just" marL="241300" marR="5715">
              <a:lnSpc>
                <a:spcPts val="1240"/>
              </a:lnSpc>
              <a:spcBef>
                <a:spcPts val="25"/>
              </a:spcBef>
              <a:buAutoNum type="romanLcParenR"/>
              <a:tabLst>
                <a:tab pos="386715" algn="l"/>
              </a:tabLst>
            </a:pPr>
            <a:r>
              <a:rPr dirty="0" sz="1100" spc="-40">
                <a:latin typeface="Times New Roman"/>
                <a:cs typeface="Times New Roman"/>
              </a:rPr>
              <a:t>Mr.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0">
                <a:latin typeface="Times New Roman"/>
                <a:cs typeface="Times New Roman"/>
              </a:rPr>
              <a:t>college,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manifested paranoid </a:t>
            </a:r>
            <a:r>
              <a:rPr dirty="0" sz="1100" spc="-25">
                <a:latin typeface="Times New Roman"/>
                <a:cs typeface="Times New Roman"/>
              </a:rPr>
              <a:t>delusions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mind 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controlled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forces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broadcast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him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radio </a:t>
            </a:r>
            <a:r>
              <a:rPr dirty="0" sz="1100" spc="-45">
                <a:latin typeface="Times New Roman"/>
                <a:cs typeface="Times New Roman"/>
              </a:rPr>
              <a:t>waves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sure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was  a </a:t>
            </a:r>
            <a:r>
              <a:rPr dirty="0" sz="1100" spc="-10">
                <a:latin typeface="Times New Roman"/>
                <a:cs typeface="Times New Roman"/>
              </a:rPr>
              <a:t>plot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kill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him.</a:t>
            </a:r>
            <a:endParaRPr sz="1100">
              <a:latin typeface="Times New Roman"/>
              <a:cs typeface="Times New Roman"/>
            </a:endParaRPr>
          </a:p>
          <a:p>
            <a:pPr algn="just" marL="422909" indent="-182245">
              <a:lnSpc>
                <a:spcPts val="1165"/>
              </a:lnSpc>
              <a:buAutoNum type="romanLcParenR"/>
              <a:tabLst>
                <a:tab pos="42354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homeless woman </a:t>
            </a:r>
            <a:r>
              <a:rPr dirty="0" sz="1100" spc="-25">
                <a:latin typeface="Times New Roman"/>
                <a:cs typeface="Times New Roman"/>
              </a:rPr>
              <a:t>collects empty </a:t>
            </a:r>
            <a:r>
              <a:rPr dirty="0" sz="1100" spc="-20">
                <a:latin typeface="Times New Roman"/>
                <a:cs typeface="Times New Roman"/>
              </a:rPr>
              <a:t>bottles, </a:t>
            </a:r>
            <a:r>
              <a:rPr dirty="0" sz="1100" spc="-25">
                <a:latin typeface="Times New Roman"/>
                <a:cs typeface="Times New Roman"/>
              </a:rPr>
              <a:t>cans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cartons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trash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last </a:t>
            </a:r>
            <a:r>
              <a:rPr dirty="0" sz="1100" spc="-40">
                <a:latin typeface="Times New Roman"/>
                <a:cs typeface="Times New Roman"/>
              </a:rPr>
              <a:t>week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up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algn="just" marL="2413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camp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tree and </a:t>
            </a:r>
            <a:r>
              <a:rPr dirty="0" sz="1100" spc="-5">
                <a:latin typeface="Times New Roman"/>
                <a:cs typeface="Times New Roman"/>
              </a:rPr>
              <a:t>spent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-15">
                <a:latin typeface="Times New Roman"/>
                <a:cs typeface="Times New Roman"/>
              </a:rPr>
              <a:t>there. </a:t>
            </a:r>
            <a:r>
              <a:rPr dirty="0" sz="1100" spc="-35">
                <a:latin typeface="Times New Roman"/>
                <a:cs typeface="Times New Roman"/>
              </a:rPr>
              <a:t>Regardless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weather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5">
                <a:latin typeface="Times New Roman"/>
                <a:cs typeface="Times New Roman"/>
              </a:rPr>
              <a:t>wears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layers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clothing  </a:t>
            </a:r>
            <a:r>
              <a:rPr dirty="0" sz="1100" spc="-20">
                <a:latin typeface="Times New Roman"/>
                <a:cs typeface="Times New Roman"/>
              </a:rPr>
              <a:t>she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possesses.</a:t>
            </a:r>
            <a:endParaRPr sz="1100">
              <a:latin typeface="Times New Roman"/>
              <a:cs typeface="Times New Roman"/>
            </a:endParaRPr>
          </a:p>
          <a:p>
            <a:pPr algn="just" marL="419100" indent="-178435">
              <a:lnSpc>
                <a:spcPts val="1165"/>
              </a:lnSpc>
              <a:buAutoNum type="romanLcParenR" startAt="4"/>
              <a:tabLst>
                <a:tab pos="4197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student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department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chairperson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professors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plotting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against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her,</a:t>
            </a:r>
            <a:endParaRPr sz="1100">
              <a:latin typeface="Times New Roman"/>
              <a:cs typeface="Times New Roman"/>
            </a:endParaRPr>
          </a:p>
          <a:p>
            <a:pPr algn="just" marL="241300" marR="1624330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15">
                <a:latin typeface="Times New Roman"/>
                <a:cs typeface="Times New Roman"/>
              </a:rPr>
              <a:t>her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university </a:t>
            </a:r>
            <a:r>
              <a:rPr dirty="0" sz="1100">
                <a:latin typeface="Times New Roman"/>
                <a:cs typeface="Times New Roman"/>
              </a:rPr>
              <a:t>doctor </a:t>
            </a:r>
            <a:r>
              <a:rPr dirty="0" sz="1100" spc="-25">
                <a:latin typeface="Times New Roman"/>
                <a:cs typeface="Times New Roman"/>
              </a:rPr>
              <a:t>has plans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20">
                <a:latin typeface="Times New Roman"/>
                <a:cs typeface="Times New Roman"/>
              </a:rPr>
              <a:t>her.  These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examples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suffering </a:t>
            </a:r>
            <a:r>
              <a:rPr dirty="0" sz="1100" spc="-10">
                <a:latin typeface="Times New Roman"/>
                <a:cs typeface="Times New Roman"/>
              </a:rPr>
              <a:t>from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like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diabetes?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3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overwhelming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35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Schizophrenia?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25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Schizophrenic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perceive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0">
                <a:latin typeface="Times New Roman"/>
                <a:cs typeface="Times New Roman"/>
              </a:rPr>
              <a:t>reality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differently?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Can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cured?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Why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Schizophrenia?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31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questions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complex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difficult.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common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include changes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thinks, </a:t>
            </a:r>
            <a:r>
              <a:rPr dirty="0" sz="1100" spc="-35">
                <a:latin typeface="Times New Roman"/>
                <a:cs typeface="Times New Roman"/>
              </a:rPr>
              <a:t>feels,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relates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outside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No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15">
                <a:latin typeface="Times New Roman"/>
                <a:cs typeface="Times New Roman"/>
              </a:rPr>
              <a:t>symptom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schizophrenic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officially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combinations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disturbance,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(especially </a:t>
            </a:r>
            <a:r>
              <a:rPr dirty="0" sz="1100" spc="-25">
                <a:latin typeface="Times New Roman"/>
                <a:cs typeface="Times New Roman"/>
              </a:rPr>
              <a:t>manic episodes), </a:t>
            </a:r>
            <a:r>
              <a:rPr dirty="0" sz="1100" spc="-15">
                <a:latin typeface="Times New Roman"/>
                <a:cs typeface="Times New Roman"/>
              </a:rPr>
              <a:t>substance  dependence, </a:t>
            </a:r>
            <a:r>
              <a:rPr dirty="0" sz="1100" spc="-30">
                <a:latin typeface="Times New Roman"/>
                <a:cs typeface="Times New Roman"/>
              </a:rPr>
              <a:t>delirium,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spcBef>
                <a:spcPts val="5"/>
              </a:spcBef>
            </a:pP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10" b="1">
                <a:latin typeface="Times New Roman"/>
                <a:cs typeface="Times New Roman"/>
              </a:rPr>
              <a:t>Schizophrenia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5" b="1">
                <a:latin typeface="Times New Roman"/>
                <a:cs typeface="Times New Roman"/>
              </a:rPr>
              <a:t>disease </a:t>
            </a:r>
            <a:r>
              <a:rPr dirty="0" sz="1100" spc="-10" b="1">
                <a:latin typeface="Times New Roman"/>
                <a:cs typeface="Times New Roman"/>
              </a:rPr>
              <a:t>like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diabetes?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devastating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15">
                <a:latin typeface="Times New Roman"/>
                <a:cs typeface="Times New Roman"/>
              </a:rPr>
              <a:t>and their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families.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life,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20">
                <a:latin typeface="Times New Roman"/>
                <a:cs typeface="Times New Roman"/>
              </a:rPr>
              <a:t>beyond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imes New Roman"/>
                <a:cs typeface="Times New Roman"/>
              </a:rPr>
              <a:t>Why </a:t>
            </a:r>
            <a:r>
              <a:rPr dirty="0" sz="1100" spc="-10" b="1">
                <a:latin typeface="Times New Roman"/>
                <a:cs typeface="Times New Roman"/>
              </a:rPr>
              <a:t>study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Schizophrenia?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enormous </a:t>
            </a:r>
            <a:r>
              <a:rPr dirty="0" sz="1100" spc="-25">
                <a:latin typeface="Times New Roman"/>
                <a:cs typeface="Times New Roman"/>
              </a:rPr>
              <a:t>impact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society.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735" cy="8781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Among mental disorders,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burden.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occurs </a:t>
            </a:r>
            <a:r>
              <a:rPr dirty="0" sz="1100" spc="-25">
                <a:latin typeface="Times New Roman"/>
                <a:cs typeface="Times New Roman"/>
              </a:rPr>
              <a:t>during adolescence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adulthood.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first episode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15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35.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240665" marR="952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most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25">
                <a:latin typeface="Times New Roman"/>
                <a:cs typeface="Times New Roman"/>
              </a:rPr>
              <a:t>phases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unpredictable duration:  </a:t>
            </a:r>
            <a:r>
              <a:rPr dirty="0" sz="1100" spc="-15">
                <a:latin typeface="Times New Roman"/>
                <a:cs typeface="Times New Roman"/>
              </a:rPr>
              <a:t>prodromal, </a:t>
            </a:r>
            <a:r>
              <a:rPr dirty="0" sz="1100" spc="-35">
                <a:latin typeface="Times New Roman"/>
                <a:cs typeface="Times New Roman"/>
              </a:rPr>
              <a:t>active,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residual.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0665">
              <a:lnSpc>
                <a:spcPct val="100000"/>
              </a:lnSpc>
              <a:spcBef>
                <a:spcPts val="5"/>
              </a:spcBef>
            </a:pP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spc="-30" b="1">
                <a:latin typeface="Times New Roman"/>
                <a:cs typeface="Times New Roman"/>
              </a:rPr>
              <a:t>Prodromal</a:t>
            </a:r>
            <a:r>
              <a:rPr dirty="0" sz="1100" spc="6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Phase</a:t>
            </a:r>
            <a:endParaRPr sz="1100">
              <a:latin typeface="Times New Roman"/>
              <a:cs typeface="Times New Roman"/>
            </a:endParaRPr>
          </a:p>
          <a:p>
            <a:pPr algn="just" marL="469265" marR="889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prodromal </a:t>
            </a:r>
            <a:r>
              <a:rPr dirty="0" sz="1100" b="1">
                <a:latin typeface="Times New Roman"/>
                <a:cs typeface="Times New Roman"/>
              </a:rPr>
              <a:t>phase </a:t>
            </a:r>
            <a:r>
              <a:rPr dirty="0" sz="1100" spc="-20">
                <a:latin typeface="Times New Roman"/>
                <a:cs typeface="Times New Roman"/>
              </a:rPr>
              <a:t>precedes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active </a:t>
            </a:r>
            <a:r>
              <a:rPr dirty="0" sz="1100" spc="-15">
                <a:latin typeface="Times New Roman"/>
                <a:cs typeface="Times New Roman"/>
              </a:rPr>
              <a:t>phase 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marked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obvious deterioration </a:t>
            </a:r>
            <a:r>
              <a:rPr dirty="0" sz="1100" spc="-20">
                <a:latin typeface="Times New Roman"/>
                <a:cs typeface="Times New Roman"/>
              </a:rPr>
              <a:t>in role  functioning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student, </a:t>
            </a:r>
            <a:r>
              <a:rPr dirty="0" sz="1100" spc="-35">
                <a:latin typeface="Times New Roman"/>
                <a:cs typeface="Times New Roman"/>
              </a:rPr>
              <a:t>employee,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homemaker.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Prodromal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5">
                <a:latin typeface="Times New Roman"/>
                <a:cs typeface="Times New Roman"/>
              </a:rPr>
              <a:t>are 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schizotypal personality 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30">
                <a:latin typeface="Times New Roman"/>
                <a:cs typeface="Times New Roman"/>
              </a:rPr>
              <a:t>They include peculiar </a:t>
            </a:r>
            <a:r>
              <a:rPr dirty="0" sz="1100" spc="-25">
                <a:latin typeface="Times New Roman"/>
                <a:cs typeface="Times New Roman"/>
              </a:rPr>
              <a:t>behaviors 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talking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one’s self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public), </a:t>
            </a:r>
            <a:r>
              <a:rPr dirty="0" sz="1100" spc="-25">
                <a:latin typeface="Times New Roman"/>
                <a:cs typeface="Times New Roman"/>
              </a:rPr>
              <a:t>unusual 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25">
                <a:latin typeface="Times New Roman"/>
                <a:cs typeface="Times New Roman"/>
              </a:rPr>
              <a:t>experiences, </a:t>
            </a:r>
            <a:r>
              <a:rPr dirty="0" sz="1100" spc="-5">
                <a:latin typeface="Times New Roman"/>
                <a:cs typeface="Times New Roman"/>
              </a:rPr>
              <a:t>outbursts of </a:t>
            </a:r>
            <a:r>
              <a:rPr dirty="0" sz="1100" spc="-30">
                <a:latin typeface="Times New Roman"/>
                <a:cs typeface="Times New Roman"/>
              </a:rPr>
              <a:t>anger,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5">
                <a:latin typeface="Times New Roman"/>
                <a:cs typeface="Times New Roman"/>
              </a:rPr>
              <a:t>tension, 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restlessness.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Social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withdrawal,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indecisiveness,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lack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willpower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often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seen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prodromal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phase.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Symptoms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hallucinations, delusions,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active  </a:t>
            </a:r>
            <a:r>
              <a:rPr dirty="0" sz="1100" spc="-20">
                <a:latin typeface="Times New Roman"/>
                <a:cs typeface="Times New Roman"/>
              </a:rPr>
              <a:t>phase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-5" b="1">
                <a:latin typeface="Times New Roman"/>
                <a:cs typeface="Times New Roman"/>
              </a:rPr>
              <a:t>Residual</a:t>
            </a:r>
            <a:r>
              <a:rPr dirty="0" sz="1100" spc="-1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Phase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residual </a:t>
            </a:r>
            <a:r>
              <a:rPr dirty="0" sz="1100" b="1">
                <a:latin typeface="Times New Roman"/>
                <a:cs typeface="Times New Roman"/>
              </a:rPr>
              <a:t>phase </a:t>
            </a:r>
            <a:r>
              <a:rPr dirty="0" sz="1100" spc="-30">
                <a:latin typeface="Times New Roman"/>
                <a:cs typeface="Times New Roman"/>
              </a:rPr>
              <a:t>follows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phase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symptoms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respects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seen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prodromal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phase.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point, 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dramatic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psychosis have </a:t>
            </a:r>
            <a:r>
              <a:rPr dirty="0" sz="1100" spc="-20">
                <a:latin typeface="Times New Roman"/>
                <a:cs typeface="Times New Roman"/>
              </a:rPr>
              <a:t>improved,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continues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impaired in various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30">
                <a:latin typeface="Times New Roman"/>
                <a:cs typeface="Times New Roman"/>
              </a:rPr>
              <a:t>dimensions: </a:t>
            </a:r>
            <a:r>
              <a:rPr dirty="0" sz="1100" spc="-25">
                <a:latin typeface="Times New Roman"/>
                <a:cs typeface="Times New Roman"/>
              </a:rPr>
              <a:t>positive symptoms, </a:t>
            </a:r>
            <a:r>
              <a:rPr dirty="0" sz="1100" spc="-30">
                <a:latin typeface="Times New Roman"/>
                <a:cs typeface="Times New Roman"/>
              </a:rPr>
              <a:t>negative 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5" b="1">
                <a:latin typeface="Times New Roman"/>
                <a:cs typeface="Times New Roman"/>
              </a:rPr>
              <a:t>a) Positive </a:t>
            </a:r>
            <a:r>
              <a:rPr dirty="0" sz="1100" b="1">
                <a:latin typeface="Times New Roman"/>
                <a:cs typeface="Times New Roman"/>
              </a:rPr>
              <a:t>symptoms,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125" i="1">
                <a:latin typeface="Times New Roman"/>
                <a:cs typeface="Times New Roman"/>
              </a:rPr>
              <a:t>psychotic</a:t>
            </a:r>
            <a:r>
              <a:rPr dirty="0" sz="1100" spc="-90" i="1">
                <a:latin typeface="Times New Roman"/>
                <a:cs typeface="Times New Roman"/>
              </a:rPr>
              <a:t> </a:t>
            </a:r>
            <a:r>
              <a:rPr dirty="0" sz="1100" spc="-100" i="1">
                <a:latin typeface="Times New Roman"/>
                <a:cs typeface="Times New Roman"/>
              </a:rPr>
              <a:t>symptoms</a:t>
            </a:r>
            <a:r>
              <a:rPr dirty="0" sz="1100" spc="-10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 marR="952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manifestations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excess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distortion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 behavior 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95" i="1">
                <a:latin typeface="Times New Roman"/>
                <a:cs typeface="Times New Roman"/>
              </a:rPr>
              <a:t>hallucinations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delusions.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30">
                <a:latin typeface="Times New Roman"/>
                <a:cs typeface="Times New Roman"/>
              </a:rPr>
              <a:t>dimensions: </a:t>
            </a:r>
            <a:r>
              <a:rPr dirty="0" sz="1100" spc="-25">
                <a:latin typeface="Times New Roman"/>
                <a:cs typeface="Times New Roman"/>
              </a:rPr>
              <a:t>positive symptoms, </a:t>
            </a:r>
            <a:r>
              <a:rPr dirty="0" sz="1100" spc="-30">
                <a:latin typeface="Times New Roman"/>
                <a:cs typeface="Times New Roman"/>
              </a:rPr>
              <a:t>negative 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disorganization.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aberrant response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hearing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voice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0">
                <a:latin typeface="Times New Roman"/>
                <a:cs typeface="Times New Roman"/>
              </a:rPr>
              <a:t>really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b)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Negative </a:t>
            </a:r>
            <a:r>
              <a:rPr dirty="0" sz="1100" spc="-5" b="1">
                <a:latin typeface="Times New Roman"/>
                <a:cs typeface="Times New Roman"/>
              </a:rPr>
              <a:t>symptoms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5">
                <a:latin typeface="Times New Roman"/>
                <a:cs typeface="Times New Roman"/>
              </a:rPr>
              <a:t>hand,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response 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emotion, </a:t>
            </a:r>
            <a:r>
              <a:rPr dirty="0" sz="1100" spc="-25">
                <a:latin typeface="Times New Roman"/>
                <a:cs typeface="Times New Roman"/>
              </a:rPr>
              <a:t>speech,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willpower).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Hallucinations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sensory experiences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 spc="-25">
                <a:latin typeface="Times New Roman"/>
                <a:cs typeface="Times New Roman"/>
              </a:rPr>
              <a:t>external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stimuli.</a:t>
            </a:r>
            <a:endParaRPr sz="1100">
              <a:latin typeface="Times New Roman"/>
              <a:cs typeface="Times New Roman"/>
            </a:endParaRPr>
          </a:p>
          <a:p>
            <a:pPr marL="469265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0">
                <a:latin typeface="Times New Roman"/>
                <a:cs typeface="Times New Roman"/>
              </a:rPr>
              <a:t>hallucinations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senses,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schizophrenic patients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most often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auditory.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Hallucinations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25">
                <a:latin typeface="Times New Roman"/>
                <a:cs typeface="Times New Roman"/>
              </a:rPr>
              <a:t>distinguished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5">
                <a:latin typeface="Times New Roman"/>
                <a:cs typeface="Times New Roman"/>
              </a:rPr>
              <a:t>transient </a:t>
            </a:r>
            <a:r>
              <a:rPr dirty="0" sz="1100" spc="-25">
                <a:latin typeface="Times New Roman"/>
                <a:cs typeface="Times New Roman"/>
              </a:rPr>
              <a:t>mistaken </a:t>
            </a:r>
            <a:r>
              <a:rPr dirty="0" sz="1100" spc="-15">
                <a:latin typeface="Times New Roman"/>
                <a:cs typeface="Times New Roman"/>
              </a:rPr>
              <a:t>perceptions </a:t>
            </a:r>
            <a:r>
              <a:rPr dirty="0" sz="1100" spc="-5">
                <a:latin typeface="Times New Roman"/>
                <a:cs typeface="Times New Roman"/>
              </a:rPr>
              <a:t>that most </a:t>
            </a:r>
            <a:r>
              <a:rPr dirty="0" sz="1100" spc="-20">
                <a:latin typeface="Times New Roman"/>
                <a:cs typeface="Times New Roman"/>
              </a:rPr>
              <a:t>people 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Hallucinations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strike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real,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spite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basis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persistent over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schizophrenic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5" b="1">
                <a:latin typeface="Times New Roman"/>
                <a:cs typeface="Times New Roman"/>
              </a:rPr>
              <a:t>delusions,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idiosyncratic beliefs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rigidly </a:t>
            </a:r>
            <a:r>
              <a:rPr dirty="0" sz="1100" spc="-25">
                <a:latin typeface="Times New Roman"/>
                <a:cs typeface="Times New Roman"/>
              </a:rPr>
              <a:t>held in </a:t>
            </a:r>
            <a:r>
              <a:rPr dirty="0" sz="1100" spc="-20">
                <a:latin typeface="Times New Roman"/>
                <a:cs typeface="Times New Roman"/>
              </a:rPr>
              <a:t>spite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0">
                <a:latin typeface="Times New Roman"/>
                <a:cs typeface="Times New Roman"/>
              </a:rPr>
              <a:t>preposterous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nature.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Delusions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false </a:t>
            </a:r>
            <a:r>
              <a:rPr dirty="0" sz="1100" spc="-30">
                <a:latin typeface="Times New Roman"/>
                <a:cs typeface="Times New Roman"/>
              </a:rPr>
              <a:t>beliefs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incorrect </a:t>
            </a:r>
            <a:r>
              <a:rPr dirty="0" sz="1100" spc="-25">
                <a:latin typeface="Times New Roman"/>
                <a:cs typeface="Times New Roman"/>
              </a:rPr>
              <a:t>inferences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difficulty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establishing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ultimate </a:t>
            </a:r>
            <a:r>
              <a:rPr dirty="0" sz="1100">
                <a:latin typeface="Times New Roman"/>
                <a:cs typeface="Times New Roman"/>
              </a:rPr>
              <a:t>truth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0">
                <a:latin typeface="Times New Roman"/>
                <a:cs typeface="Times New Roman"/>
              </a:rPr>
              <a:t>obvious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delusional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-15">
                <a:latin typeface="Times New Roman"/>
                <a:cs typeface="Times New Roman"/>
              </a:rPr>
              <a:t>and defend their </a:t>
            </a:r>
            <a:r>
              <a:rPr dirty="0" sz="1100" spc="-30">
                <a:latin typeface="Times New Roman"/>
                <a:cs typeface="Times New Roman"/>
              </a:rPr>
              <a:t>beliefs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utmost  </a:t>
            </a:r>
            <a:r>
              <a:rPr dirty="0" sz="1100" spc="-20">
                <a:latin typeface="Times New Roman"/>
                <a:cs typeface="Times New Roman"/>
              </a:rPr>
              <a:t>conviction,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contradictory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evidence.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Delusional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5">
                <a:latin typeface="Times New Roman"/>
                <a:cs typeface="Times New Roman"/>
              </a:rPr>
              <a:t>that 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hold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beliefs.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8644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ct val="93900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delusions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belief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30">
                <a:latin typeface="Times New Roman"/>
                <a:cs typeface="Times New Roman"/>
              </a:rPr>
              <a:t>are being </a:t>
            </a:r>
            <a:r>
              <a:rPr dirty="0" sz="1100" spc="-20">
                <a:latin typeface="Times New Roman"/>
                <a:cs typeface="Times New Roman"/>
              </a:rPr>
              <a:t>inserted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25">
                <a:latin typeface="Times New Roman"/>
                <a:cs typeface="Times New Roman"/>
              </a:rPr>
              <a:t>head, </a:t>
            </a:r>
            <a:r>
              <a:rPr dirty="0" sz="1100" spc="-5">
                <a:latin typeface="Times New Roman"/>
                <a:cs typeface="Times New Roman"/>
              </a:rPr>
              <a:t>that  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reading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15">
                <a:latin typeface="Times New Roman"/>
                <a:cs typeface="Times New Roman"/>
              </a:rPr>
              <a:t>thoughts,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controlled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25">
                <a:latin typeface="Times New Roman"/>
                <a:cs typeface="Times New Roman"/>
              </a:rPr>
              <a:t>mysterious, external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forces.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delusions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grandiose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paranoid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content.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practice, delusions are complex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define.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">
                <a:latin typeface="Times New Roman"/>
                <a:cs typeface="Times New Roman"/>
              </a:rPr>
              <a:t>content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confusing.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contrast, </a:t>
            </a:r>
            <a:r>
              <a:rPr dirty="0" sz="1100" b="1">
                <a:latin typeface="Times New Roman"/>
                <a:cs typeface="Times New Roman"/>
              </a:rPr>
              <a:t>negative symptoms </a:t>
            </a:r>
            <a:r>
              <a:rPr dirty="0" sz="1100" spc="-15" b="1">
                <a:latin typeface="Times New Roman"/>
                <a:cs typeface="Times New Roman"/>
              </a:rPr>
              <a:t>involve </a:t>
            </a:r>
            <a:r>
              <a:rPr dirty="0" sz="1100" spc="-5" b="1">
                <a:latin typeface="Times New Roman"/>
                <a:cs typeface="Times New Roman"/>
              </a:rPr>
              <a:t>deficits in </a:t>
            </a:r>
            <a:r>
              <a:rPr dirty="0" sz="1100" spc="-25" b="1">
                <a:latin typeface="Times New Roman"/>
                <a:cs typeface="Times New Roman"/>
              </a:rPr>
              <a:t>normal behavior </a:t>
            </a:r>
            <a:r>
              <a:rPr dirty="0" sz="1100" spc="-5" b="1">
                <a:latin typeface="Times New Roman"/>
                <a:cs typeface="Times New Roman"/>
              </a:rPr>
              <a:t>in the </a:t>
            </a:r>
            <a:r>
              <a:rPr dirty="0" sz="1100" spc="-25" b="1">
                <a:latin typeface="Times New Roman"/>
                <a:cs typeface="Times New Roman"/>
              </a:rPr>
              <a:t>areas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15" b="1">
                <a:latin typeface="Times New Roman"/>
                <a:cs typeface="Times New Roman"/>
              </a:rPr>
              <a:t>speech  </a:t>
            </a:r>
            <a:r>
              <a:rPr dirty="0" sz="1100" spc="5" b="1">
                <a:latin typeface="Times New Roman"/>
                <a:cs typeface="Times New Roman"/>
              </a:rPr>
              <a:t>emotion </a:t>
            </a:r>
            <a:r>
              <a:rPr dirty="0" sz="1100" spc="-15" b="1">
                <a:latin typeface="Times New Roman"/>
                <a:cs typeface="Times New Roman"/>
              </a:rPr>
              <a:t>and motivation</a:t>
            </a:r>
            <a:r>
              <a:rPr dirty="0" sz="1100" spc="-15">
                <a:latin typeface="Times New Roman"/>
                <a:cs typeface="Times New Roman"/>
              </a:rPr>
              <a:t>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initiative,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withdrawal.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additional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incoherent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speech,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fit 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negative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are defined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missing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person’s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sense, 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45">
                <a:latin typeface="Times New Roman"/>
                <a:cs typeface="Times New Roman"/>
              </a:rPr>
              <a:t>initially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subtle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symptoms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stable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positive symptoms,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fluctuate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severity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moves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5">
                <a:latin typeface="Times New Roman"/>
                <a:cs typeface="Times New Roman"/>
              </a:rPr>
              <a:t>phases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psychosis.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8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Blunted affect,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14" i="1">
                <a:latin typeface="Times New Roman"/>
                <a:cs typeface="Times New Roman"/>
              </a:rPr>
              <a:t>affective </a:t>
            </a:r>
            <a:r>
              <a:rPr dirty="0" sz="1100" spc="-85" i="1">
                <a:latin typeface="Times New Roman"/>
                <a:cs typeface="Times New Roman"/>
              </a:rPr>
              <a:t>flattening,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flattening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restriction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nonverbal  </a:t>
            </a:r>
            <a:r>
              <a:rPr dirty="0" sz="1100" spc="-40">
                <a:latin typeface="Times New Roman"/>
                <a:cs typeface="Times New Roman"/>
              </a:rPr>
              <a:t>display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deficit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 b="1">
                <a:latin typeface="Times New Roman"/>
                <a:cs typeface="Times New Roman"/>
              </a:rPr>
              <a:t>anhedonia,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experience  </a:t>
            </a:r>
            <a:r>
              <a:rPr dirty="0" sz="1100" spc="-30">
                <a:latin typeface="Times New Roman"/>
                <a:cs typeface="Times New Roman"/>
              </a:rPr>
              <a:t>pleasure.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50">
                <a:latin typeface="Times New Roman"/>
                <a:cs typeface="Times New Roman"/>
              </a:rPr>
              <a:t>socially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withdrawn.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withdrawal </a:t>
            </a:r>
            <a:r>
              <a:rPr dirty="0" sz="1100" spc="-25">
                <a:latin typeface="Times New Roman"/>
                <a:cs typeface="Times New Roman"/>
              </a:rPr>
              <a:t>seen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schizophrenic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indecisiveness,  ambivalence,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willpower.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avolition.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suffers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avolition </a:t>
            </a:r>
            <a:r>
              <a:rPr dirty="0" sz="1100" spc="-20">
                <a:latin typeface="Times New Roman"/>
                <a:cs typeface="Times New Roman"/>
              </a:rPr>
              <a:t>becomes apathetic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ceases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20">
                <a:latin typeface="Times New Roman"/>
                <a:cs typeface="Times New Roman"/>
              </a:rPr>
              <a:t>toward personal </a:t>
            </a:r>
            <a:r>
              <a:rPr dirty="0" sz="1100" spc="-40">
                <a:latin typeface="Times New Roman"/>
                <a:cs typeface="Times New Roman"/>
              </a:rPr>
              <a:t>goals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function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independently.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speech disturbance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b="1">
                <a:latin typeface="Times New Roman"/>
                <a:cs typeface="Times New Roman"/>
              </a:rPr>
              <a:t>alogia,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impoverished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thinking.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5">
                <a:latin typeface="Times New Roman"/>
                <a:cs typeface="Times New Roman"/>
              </a:rPr>
              <a:t>alogia,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20" i="1">
                <a:latin typeface="Times New Roman"/>
                <a:cs typeface="Times New Roman"/>
              </a:rPr>
              <a:t>poverty of </a:t>
            </a:r>
            <a:r>
              <a:rPr dirty="0" sz="1100" spc="-130" i="1">
                <a:latin typeface="Times New Roman"/>
                <a:cs typeface="Times New Roman"/>
              </a:rPr>
              <a:t>speech,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show </a:t>
            </a:r>
            <a:r>
              <a:rPr dirty="0" sz="1100" spc="-30">
                <a:latin typeface="Times New Roman"/>
                <a:cs typeface="Times New Roman"/>
              </a:rPr>
              <a:t>remarkable </a:t>
            </a:r>
            <a:r>
              <a:rPr dirty="0" sz="1100" spc="-20">
                <a:latin typeface="Times New Roman"/>
                <a:cs typeface="Times New Roman"/>
              </a:rPr>
              <a:t>reductions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amount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speech.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15">
                <a:latin typeface="Times New Roman"/>
                <a:cs typeface="Times New Roman"/>
              </a:rPr>
              <a:t>form,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0" i="1">
                <a:latin typeface="Times New Roman"/>
                <a:cs typeface="Times New Roman"/>
              </a:rPr>
              <a:t>thought </a:t>
            </a:r>
            <a:r>
              <a:rPr dirty="0" sz="1100" spc="-90" i="1">
                <a:latin typeface="Times New Roman"/>
                <a:cs typeface="Times New Roman"/>
              </a:rPr>
              <a:t>blocking,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patient’s </a:t>
            </a:r>
            <a:r>
              <a:rPr dirty="0" sz="1100" spc="-15">
                <a:latin typeface="Times New Roman"/>
                <a:cs typeface="Times New Roman"/>
              </a:rPr>
              <a:t>train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interrupted before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idea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completed.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dirty="0" sz="1100" spc="20" b="1">
                <a:latin typeface="Times New Roman"/>
                <a:cs typeface="Times New Roman"/>
              </a:rPr>
              <a:t>c)</a:t>
            </a:r>
            <a:r>
              <a:rPr dirty="0" sz="1100" spc="-5" b="1">
                <a:latin typeface="Times New Roman"/>
                <a:cs typeface="Times New Roman"/>
              </a:rPr>
              <a:t> Disorganization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Verbal </a:t>
            </a: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-15">
                <a:latin typeface="Times New Roman"/>
                <a:cs typeface="Times New Roman"/>
              </a:rPr>
              <a:t>problems and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25">
                <a:latin typeface="Times New Roman"/>
                <a:cs typeface="Times New Roman"/>
              </a:rPr>
              <a:t>dimension,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disorganization.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fit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negative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20">
                <a:latin typeface="Times New Roman"/>
                <a:cs typeface="Times New Roman"/>
              </a:rPr>
              <a:t>disturbances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represent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25">
                <a:latin typeface="Times New Roman"/>
                <a:cs typeface="Times New Roman"/>
              </a:rPr>
              <a:t>dimension,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disorganization.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schizophrenic symptoms,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b="1">
                <a:latin typeface="Times New Roman"/>
                <a:cs typeface="Times New Roman"/>
              </a:rPr>
              <a:t>disorganized </a:t>
            </a:r>
            <a:r>
              <a:rPr dirty="0" sz="1100" spc="15" b="1">
                <a:latin typeface="Times New Roman"/>
                <a:cs typeface="Times New Roman"/>
              </a:rPr>
              <a:t>speech,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tendency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25">
                <a:latin typeface="Times New Roman"/>
                <a:cs typeface="Times New Roman"/>
              </a:rPr>
              <a:t>things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don’t </a:t>
            </a:r>
            <a:r>
              <a:rPr dirty="0" sz="1100" spc="-35">
                <a:latin typeface="Times New Roman"/>
                <a:cs typeface="Times New Roman"/>
              </a:rPr>
              <a:t>make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sense.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Signs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disorganized </a:t>
            </a:r>
            <a:r>
              <a:rPr dirty="0" sz="1100" spc="-15">
                <a:latin typeface="Times New Roman"/>
                <a:cs typeface="Times New Roman"/>
              </a:rPr>
              <a:t>speech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making </a:t>
            </a:r>
            <a:r>
              <a:rPr dirty="0" sz="1100" spc="-25">
                <a:latin typeface="Times New Roman"/>
                <a:cs typeface="Times New Roman"/>
              </a:rPr>
              <a:t>irrelevant </a:t>
            </a:r>
            <a:r>
              <a:rPr dirty="0" sz="1100" spc="-15">
                <a:latin typeface="Times New Roman"/>
                <a:cs typeface="Times New Roman"/>
              </a:rPr>
              <a:t>responses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questions, </a:t>
            </a:r>
            <a:r>
              <a:rPr dirty="0" sz="1100" spc="-30">
                <a:latin typeface="Times New Roman"/>
                <a:cs typeface="Times New Roman"/>
              </a:rPr>
              <a:t>expressing  </a:t>
            </a:r>
            <a:r>
              <a:rPr dirty="0" sz="1100" spc="-15">
                <a:latin typeface="Times New Roman"/>
                <a:cs typeface="Times New Roman"/>
              </a:rPr>
              <a:t>disconnected </a:t>
            </a:r>
            <a:r>
              <a:rPr dirty="0" sz="1100" spc="-35">
                <a:latin typeface="Times New Roman"/>
                <a:cs typeface="Times New Roman"/>
              </a:rPr>
              <a:t>ideas,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20">
                <a:latin typeface="Times New Roman"/>
                <a:cs typeface="Times New Roman"/>
              </a:rPr>
              <a:t>words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peculiar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symptom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105" i="1">
                <a:latin typeface="Times New Roman"/>
                <a:cs typeface="Times New Roman"/>
              </a:rPr>
              <a:t>thought </a:t>
            </a:r>
            <a:r>
              <a:rPr dirty="0" sz="1100" spc="-110" i="1">
                <a:latin typeface="Times New Roman"/>
                <a:cs typeface="Times New Roman"/>
              </a:rPr>
              <a:t>disorder,</a:t>
            </a:r>
            <a:r>
              <a:rPr dirty="0" sz="1100" spc="55" i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35">
                <a:latin typeface="Times New Roman"/>
                <a:cs typeface="Times New Roman"/>
              </a:rPr>
              <a:t>clinicians </a:t>
            </a:r>
            <a:r>
              <a:rPr dirty="0" sz="1100" spc="-30">
                <a:latin typeface="Times New Roman"/>
                <a:cs typeface="Times New Roman"/>
              </a:rPr>
              <a:t>have assumed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communicate </a:t>
            </a:r>
            <a:r>
              <a:rPr dirty="0" sz="1100" spc="-35">
                <a:latin typeface="Times New Roman"/>
                <a:cs typeface="Times New Roman"/>
              </a:rPr>
              <a:t>successfully </a:t>
            </a:r>
            <a:r>
              <a:rPr dirty="0" sz="1100" spc="-30">
                <a:latin typeface="Times New Roman"/>
                <a:cs typeface="Times New Roman"/>
              </a:rPr>
              <a:t>reflects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disturbance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thought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govern </a:t>
            </a:r>
            <a:r>
              <a:rPr dirty="0" sz="1100" spc="-30">
                <a:latin typeface="Times New Roman"/>
                <a:cs typeface="Times New Roman"/>
              </a:rPr>
              <a:t>verbal  </a:t>
            </a:r>
            <a:r>
              <a:rPr dirty="0" sz="1100" spc="-25">
                <a:latin typeface="Times New Roman"/>
                <a:cs typeface="Times New Roman"/>
              </a:rPr>
              <a:t>discourse.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include shifting </a:t>
            </a:r>
            <a:r>
              <a:rPr dirty="0" sz="1100" spc="-20">
                <a:latin typeface="Times New Roman"/>
                <a:cs typeface="Times New Roman"/>
              </a:rPr>
              <a:t>topics </a:t>
            </a:r>
            <a:r>
              <a:rPr dirty="0" sz="1100" spc="10">
                <a:latin typeface="Times New Roman"/>
                <a:cs typeface="Times New Roman"/>
              </a:rPr>
              <a:t>too </a:t>
            </a:r>
            <a:r>
              <a:rPr dirty="0" sz="1100" spc="-25">
                <a:latin typeface="Times New Roman"/>
                <a:cs typeface="Times New Roman"/>
              </a:rPr>
              <a:t>abruptly, 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10" b="1">
                <a:latin typeface="Times New Roman"/>
                <a:cs typeface="Times New Roman"/>
              </a:rPr>
              <a:t>loose </a:t>
            </a:r>
            <a:r>
              <a:rPr dirty="0" sz="1100" spc="5" b="1">
                <a:latin typeface="Times New Roman"/>
                <a:cs typeface="Times New Roman"/>
              </a:rPr>
              <a:t>associations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 b="1">
                <a:latin typeface="Times New Roman"/>
                <a:cs typeface="Times New Roman"/>
              </a:rPr>
              <a:t>derailment</a:t>
            </a:r>
            <a:r>
              <a:rPr dirty="0" sz="1100" spc="-30" i="1">
                <a:latin typeface="Times New Roman"/>
                <a:cs typeface="Times New Roman"/>
              </a:rPr>
              <a:t>; </a:t>
            </a:r>
            <a:r>
              <a:rPr dirty="0" sz="1100" spc="-35">
                <a:latin typeface="Times New Roman"/>
                <a:cs typeface="Times New Roman"/>
              </a:rPr>
              <a:t>replying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irrelevant </a:t>
            </a:r>
            <a:r>
              <a:rPr dirty="0" sz="1100" spc="-20">
                <a:latin typeface="Times New Roman"/>
                <a:cs typeface="Times New Roman"/>
              </a:rPr>
              <a:t>response, </a:t>
            </a:r>
            <a:r>
              <a:rPr dirty="0" sz="1100" spc="-40">
                <a:latin typeface="Times New Roman"/>
                <a:cs typeface="Times New Roman"/>
              </a:rPr>
              <a:t>called  </a:t>
            </a:r>
            <a:r>
              <a:rPr dirty="0" sz="1100" spc="-20" b="1">
                <a:latin typeface="Times New Roman"/>
                <a:cs typeface="Times New Roman"/>
              </a:rPr>
              <a:t>tangentiality</a:t>
            </a:r>
            <a:r>
              <a:rPr dirty="0" sz="1100" spc="-20" i="1">
                <a:latin typeface="Times New Roman"/>
                <a:cs typeface="Times New Roman"/>
              </a:rPr>
              <a:t>;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persistently </a:t>
            </a:r>
            <a:r>
              <a:rPr dirty="0" sz="1100" spc="-25">
                <a:latin typeface="Times New Roman"/>
                <a:cs typeface="Times New Roman"/>
              </a:rPr>
              <a:t>repeating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phrase over </a:t>
            </a:r>
            <a:r>
              <a:rPr dirty="0" sz="1100" spc="-15">
                <a:latin typeface="Times New Roman"/>
                <a:cs typeface="Times New Roman"/>
              </a:rPr>
              <a:t>and over </a:t>
            </a:r>
            <a:r>
              <a:rPr dirty="0" sz="1100" spc="-40">
                <a:latin typeface="Times New Roman"/>
                <a:cs typeface="Times New Roman"/>
              </a:rPr>
              <a:t>again, called  </a:t>
            </a:r>
            <a:r>
              <a:rPr dirty="0" sz="1100" spc="-20" b="1">
                <a:latin typeface="Times New Roman"/>
                <a:cs typeface="Times New Roman"/>
              </a:rPr>
              <a:t>perseveration</a:t>
            </a:r>
            <a:r>
              <a:rPr dirty="0" sz="1100" spc="-20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exhibit various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unusual </a:t>
            </a:r>
            <a:r>
              <a:rPr dirty="0" sz="1100">
                <a:latin typeface="Times New Roman"/>
                <a:cs typeface="Times New Roman"/>
              </a:rPr>
              <a:t>motor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571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10160" indent="-229235">
              <a:lnSpc>
                <a:spcPts val="124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Catatonia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immobility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30">
                <a:latin typeface="Times New Roman"/>
                <a:cs typeface="Times New Roman"/>
              </a:rPr>
              <a:t>muscular </a:t>
            </a:r>
            <a:r>
              <a:rPr dirty="0" sz="1100" spc="-45">
                <a:latin typeface="Times New Roman"/>
                <a:cs typeface="Times New Roman"/>
              </a:rPr>
              <a:t>rigidity,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excitement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overactivity.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Catatonic </a:t>
            </a:r>
            <a:r>
              <a:rPr dirty="0" sz="1100" spc="-15">
                <a:latin typeface="Times New Roman"/>
                <a:cs typeface="Times New Roman"/>
              </a:rPr>
              <a:t>posturing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10" i="1">
                <a:latin typeface="Times New Roman"/>
                <a:cs typeface="Times New Roman"/>
              </a:rPr>
              <a:t>stuporous </a:t>
            </a:r>
            <a:r>
              <a:rPr dirty="0" sz="1100" spc="-85" i="1">
                <a:latin typeface="Times New Roman"/>
                <a:cs typeface="Times New Roman"/>
              </a:rPr>
              <a:t>state,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generally </a:t>
            </a:r>
            <a:r>
              <a:rPr dirty="0" sz="1100" spc="-20">
                <a:latin typeface="Times New Roman"/>
                <a:cs typeface="Times New Roman"/>
              </a:rPr>
              <a:t>reduced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kind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involves affective </a:t>
            </a:r>
            <a:r>
              <a:rPr dirty="0" sz="1100" spc="-15">
                <a:latin typeface="Times New Roman"/>
                <a:cs typeface="Times New Roman"/>
              </a:rPr>
              <a:t>responses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obviously </a:t>
            </a:r>
            <a:r>
              <a:rPr dirty="0" sz="1100" spc="-20">
                <a:latin typeface="Times New Roman"/>
                <a:cs typeface="Times New Roman"/>
              </a:rPr>
              <a:t>inconsistent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situation.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remarkable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inappropriate </a:t>
            </a:r>
            <a:r>
              <a:rPr dirty="0" sz="1100" spc="-15" b="1">
                <a:latin typeface="Times New Roman"/>
                <a:cs typeface="Times New Roman"/>
              </a:rPr>
              <a:t>affect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incongruity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adaptability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expression.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2413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Brief </a:t>
            </a:r>
            <a:r>
              <a:rPr dirty="0" sz="1100" spc="-5" b="1">
                <a:latin typeface="Times New Roman"/>
                <a:cs typeface="Times New Roman"/>
              </a:rPr>
              <a:t>Historical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Perspective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schizophrenic symptoms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traced </a:t>
            </a:r>
            <a:r>
              <a:rPr dirty="0" sz="1100" spc="-25">
                <a:latin typeface="Times New Roman"/>
                <a:cs typeface="Times New Roman"/>
              </a:rPr>
              <a:t>far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history,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disorder until </a:t>
            </a:r>
            <a:r>
              <a:rPr dirty="0" sz="1100" spc="-30">
                <a:latin typeface="Times New Roman"/>
                <a:cs typeface="Times New Roman"/>
              </a:rPr>
              <a:t>late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nineteenth </a:t>
            </a:r>
            <a:r>
              <a:rPr dirty="0" sz="1100" spc="-25">
                <a:latin typeface="Times New Roman"/>
                <a:cs typeface="Times New Roman"/>
              </a:rPr>
              <a:t>century.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time, Emil Kraepelin,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German </a:t>
            </a:r>
            <a:r>
              <a:rPr dirty="0" sz="1100" spc="-30">
                <a:latin typeface="Times New Roman"/>
                <a:cs typeface="Times New Roman"/>
              </a:rPr>
              <a:t>psychiatrist, suggested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5">
                <a:latin typeface="Times New Roman"/>
                <a:cs typeface="Times New Roman"/>
              </a:rPr>
              <a:t>previously </a:t>
            </a:r>
            <a:r>
              <a:rPr dirty="0" sz="1100" spc="-15">
                <a:latin typeface="Times New Roman"/>
                <a:cs typeface="Times New Roman"/>
              </a:rPr>
              <a:t>had been </a:t>
            </a:r>
            <a:r>
              <a:rPr dirty="0" sz="1100" spc="-35">
                <a:latin typeface="Times New Roman"/>
                <a:cs typeface="Times New Roman"/>
              </a:rPr>
              <a:t>classified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distinct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disorder should be grouped together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50" b="1" i="1">
                <a:latin typeface="Times New Roman"/>
                <a:cs typeface="Times New Roman"/>
              </a:rPr>
              <a:t>dementia</a:t>
            </a:r>
            <a:r>
              <a:rPr dirty="0" sz="1150" spc="105" b="1" i="1">
                <a:latin typeface="Times New Roman"/>
                <a:cs typeface="Times New Roman"/>
              </a:rPr>
              <a:t> </a:t>
            </a:r>
            <a:r>
              <a:rPr dirty="0" sz="1150" spc="-20" b="1" i="1">
                <a:latin typeface="Times New Roman"/>
                <a:cs typeface="Times New Roman"/>
              </a:rPr>
              <a:t>praecox</a:t>
            </a:r>
            <a:r>
              <a:rPr dirty="0" sz="1100" spc="-20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psychoses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ended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20">
                <a:latin typeface="Times New Roman"/>
                <a:cs typeface="Times New Roman"/>
              </a:rPr>
              <a:t>deterioration </a:t>
            </a:r>
            <a:r>
              <a:rPr dirty="0" sz="1100" spc="-25">
                <a:latin typeface="Times New Roman"/>
                <a:cs typeface="Times New Roman"/>
              </a:rPr>
              <a:t>(dementia)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premature </a:t>
            </a:r>
            <a:r>
              <a:rPr dirty="0" sz="1100" spc="-25">
                <a:latin typeface="Times New Roman"/>
                <a:cs typeface="Times New Roman"/>
              </a:rPr>
              <a:t>(praecox) </a:t>
            </a:r>
            <a:r>
              <a:rPr dirty="0" sz="1100" spc="-15">
                <a:latin typeface="Times New Roman"/>
                <a:cs typeface="Times New Roman"/>
              </a:rPr>
              <a:t>onset,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during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adolescence.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8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Kraepelin argued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patients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distinguished </a:t>
            </a:r>
            <a:r>
              <a:rPr dirty="0" sz="1100" spc="-10">
                <a:latin typeface="Times New Roman"/>
                <a:cs typeface="Times New Roman"/>
              </a:rPr>
              <a:t>from those </a:t>
            </a:r>
            <a:r>
              <a:rPr dirty="0" sz="1100" spc="-30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other 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(most </a:t>
            </a:r>
            <a:r>
              <a:rPr dirty="0" sz="1100" spc="-25">
                <a:latin typeface="Times New Roman"/>
                <a:cs typeface="Times New Roman"/>
              </a:rPr>
              <a:t>notably manic–depressive </a:t>
            </a:r>
            <a:r>
              <a:rPr dirty="0" sz="1100" spc="-35">
                <a:latin typeface="Times New Roman"/>
                <a:cs typeface="Times New Roman"/>
              </a:rPr>
              <a:t>psychosis) </a:t>
            </a:r>
            <a:r>
              <a:rPr dirty="0" sz="1100" spc="-55">
                <a:latin typeface="Times New Roman"/>
                <a:cs typeface="Times New Roman"/>
              </a:rPr>
              <a:t>largely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occurred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progressed over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30">
                <a:latin typeface="Times New Roman"/>
                <a:cs typeface="Times New Roman"/>
              </a:rPr>
              <a:t>involving </a:t>
            </a:r>
            <a:r>
              <a:rPr dirty="0" sz="1100" spc="-1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integrity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20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1911, </a:t>
            </a:r>
            <a:r>
              <a:rPr dirty="0" sz="1100" spc="-15">
                <a:latin typeface="Times New Roman"/>
                <a:cs typeface="Times New Roman"/>
              </a:rPr>
              <a:t>Eugen </a:t>
            </a:r>
            <a:r>
              <a:rPr dirty="0" sz="1100" spc="-35">
                <a:latin typeface="Times New Roman"/>
                <a:cs typeface="Times New Roman"/>
              </a:rPr>
              <a:t>Bleuler </a:t>
            </a:r>
            <a:r>
              <a:rPr dirty="0" sz="1100" spc="-25">
                <a:latin typeface="Times New Roman"/>
                <a:cs typeface="Times New Roman"/>
              </a:rPr>
              <a:t>published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influential </a:t>
            </a:r>
            <a:r>
              <a:rPr dirty="0" sz="1100" spc="-10">
                <a:latin typeface="Times New Roman"/>
                <a:cs typeface="Times New Roman"/>
              </a:rPr>
              <a:t>monograph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agreed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most of  </a:t>
            </a:r>
            <a:r>
              <a:rPr dirty="0" sz="1100" spc="-30">
                <a:latin typeface="Times New Roman"/>
                <a:cs typeface="Times New Roman"/>
              </a:rPr>
              <a:t>Kraepelin’s </a:t>
            </a:r>
            <a:r>
              <a:rPr dirty="0" sz="1100" spc="-25">
                <a:latin typeface="Times New Roman"/>
                <a:cs typeface="Times New Roman"/>
              </a:rPr>
              <a:t>suggestions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believe,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15">
                <a:latin typeface="Times New Roman"/>
                <a:cs typeface="Times New Roman"/>
              </a:rPr>
              <a:t>ended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profound </a:t>
            </a:r>
            <a:r>
              <a:rPr dirty="0" sz="1100" spc="-15">
                <a:latin typeface="Times New Roman"/>
                <a:cs typeface="Times New Roman"/>
              </a:rPr>
              <a:t>deterioration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it 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25">
                <a:latin typeface="Times New Roman"/>
                <a:cs typeface="Times New Roman"/>
              </a:rPr>
              <a:t>began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late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adolescence.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Kraepelin’s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110" i="1">
                <a:latin typeface="Times New Roman"/>
                <a:cs typeface="Times New Roman"/>
              </a:rPr>
              <a:t>dementia </a:t>
            </a:r>
            <a:r>
              <a:rPr dirty="0" sz="1100" spc="-114" i="1">
                <a:latin typeface="Times New Roman"/>
                <a:cs typeface="Times New Roman"/>
              </a:rPr>
              <a:t>praecox </a:t>
            </a:r>
            <a:r>
              <a:rPr dirty="0" sz="1100" spc="-45">
                <a:latin typeface="Times New Roman"/>
                <a:cs typeface="Times New Roman"/>
              </a:rPr>
              <a:t>was, </a:t>
            </a:r>
            <a:r>
              <a:rPr dirty="0" sz="1100" spc="-10">
                <a:latin typeface="Times New Roman"/>
                <a:cs typeface="Times New Roman"/>
              </a:rPr>
              <a:t>therefore, </a:t>
            </a:r>
            <a:r>
              <a:rPr dirty="0" sz="1100" spc="-25">
                <a:latin typeface="Times New Roman"/>
                <a:cs typeface="Times New Roman"/>
              </a:rPr>
              <a:t>unacceptable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him.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Bleuler </a:t>
            </a:r>
            <a:r>
              <a:rPr dirty="0" sz="1100" spc="-30">
                <a:latin typeface="Times New Roman"/>
                <a:cs typeface="Times New Roman"/>
              </a:rPr>
              <a:t>suggested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name </a:t>
            </a:r>
            <a:r>
              <a:rPr dirty="0" sz="1100" spc="-5">
                <a:latin typeface="Times New Roman"/>
                <a:cs typeface="Times New Roman"/>
              </a:rPr>
              <a:t>for the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65">
                <a:latin typeface="Times New Roman"/>
                <a:cs typeface="Times New Roman"/>
              </a:rPr>
              <a:t>disorder—</a:t>
            </a:r>
            <a:r>
              <a:rPr dirty="0" sz="1100" spc="-65" i="1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85" i="1">
                <a:latin typeface="Times New Roman"/>
                <a:cs typeface="Times New Roman"/>
              </a:rPr>
              <a:t>splitting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95" i="1">
                <a:latin typeface="Times New Roman"/>
                <a:cs typeface="Times New Roman"/>
              </a:rPr>
              <a:t>mental </a:t>
            </a:r>
            <a:r>
              <a:rPr dirty="0" sz="1100" spc="-105" i="1">
                <a:latin typeface="Times New Roman"/>
                <a:cs typeface="Times New Roman"/>
              </a:rPr>
              <a:t>associations,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Bleuler believed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fundamental  disturbance 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30">
                <a:latin typeface="Times New Roman"/>
                <a:cs typeface="Times New Roman"/>
              </a:rPr>
              <a:t>lists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specific criteria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requirement </a:t>
            </a:r>
            <a:r>
              <a:rPr dirty="0" sz="1100" spc="-25">
                <a:latin typeface="Times New Roman"/>
                <a:cs typeface="Times New Roman"/>
              </a:rPr>
              <a:t>(Criterion </a:t>
            </a:r>
            <a:r>
              <a:rPr dirty="0" sz="1100" spc="-50">
                <a:latin typeface="Times New Roman"/>
                <a:cs typeface="Times New Roman"/>
              </a:rPr>
              <a:t>A)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15">
                <a:latin typeface="Times New Roman"/>
                <a:cs typeface="Times New Roman"/>
              </a:rPr>
              <a:t>two (or </a:t>
            </a:r>
            <a:r>
              <a:rPr dirty="0" sz="1100" spc="-20">
                <a:latin typeface="Times New Roman"/>
                <a:cs typeface="Times New Roman"/>
              </a:rPr>
              <a:t>more)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symptoms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month.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takes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account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occupational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duration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(Criteria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C).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5081270"/>
            <a:chOff x="731519" y="737616"/>
            <a:chExt cx="5852160" cy="508127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0119" y="789432"/>
              <a:ext cx="5143500" cy="5029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02" y="6112256"/>
            <a:ext cx="5878195" cy="27578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469900" marR="5080" indent="-228600">
              <a:lnSpc>
                <a:spcPct val="93900"/>
              </a:lnSpc>
              <a:spcBef>
                <a:spcPts val="1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decline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occupational 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disturbed behavior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continuous 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6  </a:t>
            </a:r>
            <a:r>
              <a:rPr dirty="0" sz="1100" spc="-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final </a:t>
            </a:r>
            <a:r>
              <a:rPr dirty="0" sz="1100" spc="-15">
                <a:latin typeface="Times New Roman"/>
                <a:cs typeface="Times New Roman"/>
              </a:rPr>
              <a:t>consideration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arriving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exclusion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related  </a:t>
            </a:r>
            <a:r>
              <a:rPr dirty="0" sz="1100" spc="-15">
                <a:latin typeface="Times New Roman"/>
                <a:cs typeface="Times New Roman"/>
              </a:rPr>
              <a:t>conditions,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Subtypes</a:t>
            </a:r>
            <a:endParaRPr sz="1100">
              <a:latin typeface="Times New Roman"/>
              <a:cs typeface="Times New Roman"/>
            </a:endParaRPr>
          </a:p>
          <a:p>
            <a:pPr algn="just"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DSM-IV-TR recognizes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20">
                <a:latin typeface="Times New Roman"/>
                <a:cs typeface="Times New Roman"/>
              </a:rPr>
              <a:t>subtypes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105"/>
              </a:spcBef>
              <a:buAutoNum type="romanLcParenR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catatonic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30">
                <a:latin typeface="Times New Roman"/>
                <a:cs typeface="Times New Roman"/>
              </a:rPr>
              <a:t>immobility (including </a:t>
            </a:r>
            <a:r>
              <a:rPr dirty="0" sz="1100" spc="-45">
                <a:latin typeface="Times New Roman"/>
                <a:cs typeface="Times New Roman"/>
              </a:rPr>
              <a:t>rigidity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posturing)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purposeless </a:t>
            </a:r>
            <a:r>
              <a:rPr dirty="0" sz="1100">
                <a:latin typeface="Times New Roman"/>
                <a:cs typeface="Times New Roman"/>
              </a:rPr>
              <a:t>motor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activity.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70"/>
              </a:spcBef>
              <a:buAutoNum type="romanLcParenR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disorganized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speech, </a:t>
            </a:r>
            <a:r>
              <a:rPr dirty="0" sz="1100" spc="-25">
                <a:latin typeface="Times New Roman"/>
                <a:cs typeface="Times New Roman"/>
              </a:rPr>
              <a:t>disorganized  behavior,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flat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inappropriate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affect.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75"/>
              </a:spcBef>
              <a:buAutoNum type="romanLcParenR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prominent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paranoid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delusions with </a:t>
            </a:r>
            <a:r>
              <a:rPr dirty="0" sz="1100" spc="-20">
                <a:latin typeface="Times New Roman"/>
                <a:cs typeface="Times New Roman"/>
              </a:rPr>
              <a:t>persecutory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grandiose</a:t>
            </a:r>
            <a:r>
              <a:rPr dirty="0" sz="1100" spc="-5">
                <a:latin typeface="Times New Roman"/>
                <a:cs typeface="Times New Roman"/>
              </a:rPr>
              <a:t> content.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9235">
              <a:lnSpc>
                <a:spcPts val="1240"/>
              </a:lnSpc>
              <a:spcBef>
                <a:spcPts val="80"/>
              </a:spcBef>
              <a:buAutoNum type="romanLcParenR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undifferentiated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includes </a:t>
            </a:r>
            <a:r>
              <a:rPr dirty="0" sz="1100" spc="-20">
                <a:latin typeface="Times New Roman"/>
                <a:cs typeface="Times New Roman"/>
              </a:rPr>
              <a:t>schizophrenic </a:t>
            </a:r>
            <a:r>
              <a:rPr dirty="0" sz="1100" spc="-15">
                <a:latin typeface="Times New Roman"/>
                <a:cs typeface="Times New Roman"/>
              </a:rPr>
              <a:t>patients who </a:t>
            </a:r>
            <a:r>
              <a:rPr dirty="0" sz="1100" spc="-45">
                <a:latin typeface="Times New Roman"/>
                <a:cs typeface="Times New Roman"/>
              </a:rPr>
              <a:t>display  </a:t>
            </a:r>
            <a:r>
              <a:rPr dirty="0" sz="1100" spc="-10">
                <a:latin typeface="Times New Roman"/>
                <a:cs typeface="Times New Roman"/>
              </a:rPr>
              <a:t>prominent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either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subtypes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otherwise </a:t>
            </a:r>
            <a:r>
              <a:rPr dirty="0" sz="1100" spc="-5">
                <a:latin typeface="Times New Roman"/>
                <a:cs typeface="Times New Roman"/>
              </a:rPr>
              <a:t>do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catatonic, </a:t>
            </a:r>
            <a:r>
              <a:rPr dirty="0" sz="1100" spc="-30">
                <a:latin typeface="Times New Roman"/>
                <a:cs typeface="Times New Roman"/>
              </a:rPr>
              <a:t>disorganized,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paranoid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735" cy="596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</a:pPr>
            <a:r>
              <a:rPr dirty="0" sz="1100" spc="-5">
                <a:latin typeface="Times New Roman"/>
                <a:cs typeface="Times New Roman"/>
              </a:rPr>
              <a:t>v)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residual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15">
                <a:latin typeface="Times New Roman"/>
                <a:cs typeface="Times New Roman"/>
              </a:rPr>
              <a:t>patients who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phase symptoms </a:t>
            </a:r>
            <a:r>
              <a:rPr dirty="0" sz="1100">
                <a:latin typeface="Times New Roman"/>
                <a:cs typeface="Times New Roman"/>
              </a:rPr>
              <a:t>but  </a:t>
            </a:r>
            <a:r>
              <a:rPr dirty="0" sz="1100" spc="-25">
                <a:latin typeface="Times New Roman"/>
                <a:cs typeface="Times New Roman"/>
              </a:rPr>
              <a:t>nevertheless </a:t>
            </a:r>
            <a:r>
              <a:rPr dirty="0" sz="1100" spc="-15">
                <a:latin typeface="Times New Roman"/>
                <a:cs typeface="Times New Roman"/>
              </a:rPr>
              <a:t>demonstrate continued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attenuated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delusions,  hallucinations,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in “partial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remission.”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40665" marR="8890">
              <a:lnSpc>
                <a:spcPts val="1240"/>
              </a:lnSpc>
            </a:pPr>
            <a:r>
              <a:rPr dirty="0" sz="1100" spc="-5" b="1">
                <a:latin typeface="Times New Roman"/>
                <a:cs typeface="Times New Roman"/>
              </a:rPr>
              <a:t>Schizoaffective </a:t>
            </a:r>
            <a:r>
              <a:rPr dirty="0" sz="1100" spc="-25" b="1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episode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0">
                <a:latin typeface="Times New Roman"/>
                <a:cs typeface="Times New Roman"/>
              </a:rPr>
              <a:t>partially  </a:t>
            </a:r>
            <a:r>
              <a:rPr dirty="0" sz="1100" spc="-25">
                <a:latin typeface="Times New Roman"/>
                <a:cs typeface="Times New Roman"/>
              </a:rPr>
              <a:t>overlap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major depressive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episode.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People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delusional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meet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full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symptomatic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criteria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schizophrenia,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they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preoccupied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>
                <a:latin typeface="Times New Roman"/>
                <a:cs typeface="Times New Roman"/>
              </a:rPr>
              <a:t>month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delusions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bizarre.</a:t>
            </a:r>
            <a:endParaRPr sz="1100">
              <a:latin typeface="Times New Roman"/>
              <a:cs typeface="Times New Roman"/>
            </a:endParaRPr>
          </a:p>
          <a:p>
            <a:pPr marL="240665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 b="1">
                <a:latin typeface="Times New Roman"/>
                <a:cs typeface="Times New Roman"/>
              </a:rPr>
              <a:t>Brief </a:t>
            </a:r>
            <a:r>
              <a:rPr dirty="0" sz="1100" spc="-5" b="1">
                <a:latin typeface="Times New Roman"/>
                <a:cs typeface="Times New Roman"/>
              </a:rPr>
              <a:t>psychotic </a:t>
            </a:r>
            <a:r>
              <a:rPr dirty="0" sz="1100" spc="-25" b="1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exhibit psychotic </a:t>
            </a:r>
            <a:r>
              <a:rPr dirty="0" sz="1100" spc="-20">
                <a:latin typeface="Times New Roman"/>
                <a:cs typeface="Times New Roman"/>
              </a:rPr>
              <a:t>symptoms—  </a:t>
            </a:r>
            <a:r>
              <a:rPr dirty="0" sz="1100" spc="-25">
                <a:latin typeface="Times New Roman"/>
                <a:cs typeface="Times New Roman"/>
              </a:rPr>
              <a:t>delusions, hallucinations, disorganized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grossly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speech.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spc="-20" b="1">
                <a:latin typeface="Times New Roman"/>
                <a:cs typeface="Times New Roman"/>
              </a:rPr>
              <a:t>Course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Outcome</a:t>
            </a:r>
            <a:endParaRPr sz="1100">
              <a:latin typeface="Times New Roman"/>
              <a:cs typeface="Times New Roman"/>
            </a:endParaRPr>
          </a:p>
          <a:p>
            <a:pPr marL="469265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severe, progressive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that most often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25">
                <a:latin typeface="Times New Roman"/>
                <a:cs typeface="Times New Roman"/>
              </a:rPr>
              <a:t>in adolescence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typically 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poor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outcome.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Follow-up 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schizophrenic patients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the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complicated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9235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factors must be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consideration </a:t>
            </a:r>
            <a:r>
              <a:rPr dirty="0" sz="1100" spc="-5">
                <a:latin typeface="Times New Roman"/>
                <a:cs typeface="Times New Roman"/>
              </a:rPr>
              <a:t>other than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hospital.  Disorganized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catatonic </a:t>
            </a:r>
            <a:r>
              <a:rPr dirty="0" sz="1100" spc="-30">
                <a:latin typeface="Times New Roman"/>
                <a:cs typeface="Times New Roman"/>
              </a:rPr>
              <a:t>behavior—may </a:t>
            </a:r>
            <a:r>
              <a:rPr dirty="0" sz="1100" spc="-35">
                <a:latin typeface="Times New Roman"/>
                <a:cs typeface="Times New Roman"/>
              </a:rPr>
              <a:t>last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5">
                <a:latin typeface="Times New Roman"/>
                <a:cs typeface="Times New Roman"/>
              </a:rPr>
              <a:t>month.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25">
                <a:latin typeface="Times New Roman"/>
                <a:cs typeface="Times New Roman"/>
              </a:rPr>
              <a:t>informative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examining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90" i="1">
                <a:latin typeface="Times New Roman"/>
                <a:cs typeface="Times New Roman"/>
              </a:rPr>
              <a:t>lifetime </a:t>
            </a:r>
            <a:r>
              <a:rPr dirty="0" sz="1100" spc="-95" i="1">
                <a:latin typeface="Times New Roman"/>
                <a:cs typeface="Times New Roman"/>
              </a:rPr>
              <a:t>morbidity </a:t>
            </a:r>
            <a:r>
              <a:rPr dirty="0" sz="1100" spc="-25" i="1">
                <a:latin typeface="Times New Roman"/>
                <a:cs typeface="Times New Roman"/>
              </a:rPr>
              <a:t>risk</a:t>
            </a:r>
            <a:r>
              <a:rPr dirty="0" sz="1100" spc="-25">
                <a:latin typeface="Times New Roman"/>
                <a:cs typeface="Times New Roman"/>
              </a:rPr>
              <a:t>—that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5">
                <a:latin typeface="Times New Roman"/>
                <a:cs typeface="Times New Roman"/>
              </a:rPr>
              <a:t>the proportion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time during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Europe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reported </a:t>
            </a:r>
            <a:r>
              <a:rPr dirty="0" sz="1100" spc="-30">
                <a:latin typeface="Times New Roman"/>
                <a:cs typeface="Times New Roman"/>
              </a:rPr>
              <a:t>lifetime </a:t>
            </a:r>
            <a:r>
              <a:rPr dirty="0" sz="1100" spc="-10">
                <a:latin typeface="Times New Roman"/>
                <a:cs typeface="Times New Roman"/>
              </a:rPr>
              <a:t>morbid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30">
                <a:latin typeface="Times New Roman"/>
                <a:cs typeface="Times New Roman"/>
              </a:rPr>
              <a:t>figures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reported that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span men and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equally 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schizophrenic </a:t>
            </a:r>
            <a:r>
              <a:rPr dirty="0" sz="1100" spc="-40">
                <a:latin typeface="Times New Roman"/>
                <a:cs typeface="Times New Roman"/>
              </a:rPr>
              <a:t>males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15">
                <a:latin typeface="Times New Roman"/>
                <a:cs typeface="Times New Roman"/>
              </a:rPr>
              <a:t>overt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younger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about  </a:t>
            </a:r>
            <a:r>
              <a:rPr dirty="0" sz="1100" spc="-40">
                <a:latin typeface="Times New Roman"/>
                <a:cs typeface="Times New Roman"/>
              </a:rPr>
              <a:t>4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5 years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schizophrenic women first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Male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female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35">
                <a:latin typeface="Times New Roman"/>
                <a:cs typeface="Times New Roman"/>
              </a:rPr>
              <a:t>also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chronic, </a:t>
            </a:r>
            <a:r>
              <a:rPr dirty="0" sz="1100" spc="-25">
                <a:latin typeface="Times New Roman"/>
                <a:cs typeface="Times New Roman"/>
              </a:rPr>
              <a:t>deteriorating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course.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222885">
              <a:lnSpc>
                <a:spcPts val="1315"/>
              </a:lnSpc>
              <a:spcBef>
                <a:spcPts val="5"/>
              </a:spcBef>
            </a:pPr>
            <a:r>
              <a:rPr dirty="0" sz="1100" spc="-30" b="1">
                <a:latin typeface="Times New Roman"/>
                <a:cs typeface="Times New Roman"/>
              </a:rPr>
              <a:t>Cross-Cultural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Comparisons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ct val="938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has </a:t>
            </a:r>
            <a:r>
              <a:rPr dirty="0" sz="1100" spc="-15">
                <a:latin typeface="Times New Roman"/>
                <a:cs typeface="Times New Roman"/>
              </a:rPr>
              <a:t>been observed </a:t>
            </a:r>
            <a:r>
              <a:rPr dirty="0" sz="1100" spc="-40">
                <a:latin typeface="Times New Roman"/>
                <a:cs typeface="Times New Roman"/>
              </a:rPr>
              <a:t>virtually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subjected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careful  scrutiny. </a:t>
            </a: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40">
                <a:latin typeface="Times New Roman"/>
                <a:cs typeface="Times New Roman"/>
              </a:rPr>
              <a:t>large-scale </a:t>
            </a: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5">
                <a:latin typeface="Times New Roman"/>
                <a:cs typeface="Times New Roman"/>
              </a:rPr>
              <a:t>studies,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teams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35">
                <a:latin typeface="Times New Roman"/>
                <a:cs typeface="Times New Roman"/>
              </a:rPr>
              <a:t>working </a:t>
            </a:r>
            <a:r>
              <a:rPr dirty="0" sz="1100" spc="-5">
                <a:latin typeface="Times New Roman"/>
                <a:cs typeface="Times New Roman"/>
              </a:rPr>
              <a:t>for the  </a:t>
            </a:r>
            <a:r>
              <a:rPr dirty="0" sz="1100" spc="-30">
                <a:latin typeface="Times New Roman"/>
                <a:cs typeface="Times New Roman"/>
              </a:rPr>
              <a:t>World </a:t>
            </a:r>
            <a:r>
              <a:rPr dirty="0" sz="1100" spc="-15">
                <a:latin typeface="Times New Roman"/>
                <a:cs typeface="Times New Roman"/>
              </a:rPr>
              <a:t>Health </a:t>
            </a:r>
            <a:r>
              <a:rPr dirty="0" sz="1100" spc="-20">
                <a:latin typeface="Times New Roman"/>
                <a:cs typeface="Times New Roman"/>
              </a:rPr>
              <a:t>Organization (WHO),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relatively  </a:t>
            </a:r>
            <a:r>
              <a:rPr dirty="0" sz="1100" spc="-10">
                <a:latin typeface="Times New Roman"/>
                <a:cs typeface="Times New Roman"/>
              </a:rPr>
              <a:t>constant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cultural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settings.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39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380" y="948947"/>
            <a:ext cx="5650865" cy="8044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22885">
              <a:lnSpc>
                <a:spcPct val="10000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SCHIZOPHRENIA</a:t>
            </a:r>
            <a:r>
              <a:rPr dirty="0" sz="1100" b="1">
                <a:latin typeface="Times New Roman"/>
                <a:cs typeface="Times New Roman"/>
              </a:rPr>
              <a:t> 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49225" indent="-137160">
              <a:lnSpc>
                <a:spcPts val="1315"/>
              </a:lnSpc>
              <a:buAutoNum type="arabicPlain"/>
              <a:tabLst>
                <a:tab pos="149860" algn="l"/>
              </a:tabLst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Schizophrenia?</a:t>
            </a:r>
            <a:endParaRPr sz="1100">
              <a:latin typeface="Times New Roman"/>
              <a:cs typeface="Times New Roman"/>
            </a:endParaRPr>
          </a:p>
          <a:p>
            <a:pPr lvl="1" marL="6985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7865" algn="l"/>
                <a:tab pos="699135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includes 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thinks, </a:t>
            </a:r>
            <a:r>
              <a:rPr dirty="0" sz="1100" spc="-35">
                <a:latin typeface="Times New Roman"/>
                <a:cs typeface="Times New Roman"/>
              </a:rPr>
              <a:t>feels,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relates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outside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lvl="1" marL="698500" marR="825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697865" algn="l"/>
                <a:tab pos="699135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disorder in </a:t>
            </a:r>
            <a:r>
              <a:rPr dirty="0" sz="1100" spc="-30">
                <a:latin typeface="Times New Roman"/>
                <a:cs typeface="Times New Roman"/>
              </a:rPr>
              <a:t>which previously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personal,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occupational  functioning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deteriorate.</a:t>
            </a:r>
            <a:endParaRPr sz="1100">
              <a:latin typeface="Times New Roman"/>
              <a:cs typeface="Times New Roman"/>
            </a:endParaRPr>
          </a:p>
          <a:p>
            <a:pPr lvl="1" marL="6985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7865" algn="l"/>
                <a:tab pos="699135" algn="l"/>
              </a:tabLst>
            </a:pPr>
            <a:r>
              <a:rPr dirty="0" sz="1100" spc="25">
                <a:latin typeface="Times New Roman"/>
                <a:cs typeface="Times New Roman"/>
              </a:rPr>
              <a:t>No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symptoms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schizophrenic  patients.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buAutoNum type="arabicPlain"/>
              <a:tabLst>
                <a:tab pos="160655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10" b="1">
                <a:latin typeface="Times New Roman"/>
                <a:cs typeface="Times New Roman"/>
              </a:rPr>
              <a:t>Schizophrenia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5" b="1">
                <a:latin typeface="Times New Roman"/>
                <a:cs typeface="Times New Roman"/>
              </a:rPr>
              <a:t>disease </a:t>
            </a:r>
            <a:r>
              <a:rPr dirty="0" sz="1100" spc="-10" b="1">
                <a:latin typeface="Times New Roman"/>
                <a:cs typeface="Times New Roman"/>
              </a:rPr>
              <a:t>like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diabetes?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9135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like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diabetes.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315"/>
              </a:lnSpc>
              <a:buChar char="•"/>
              <a:tabLst>
                <a:tab pos="697865" algn="l"/>
                <a:tab pos="699135" algn="l"/>
              </a:tabLst>
            </a:pPr>
            <a:r>
              <a:rPr dirty="0" sz="1100" spc="-30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modified.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ts val="1315"/>
              </a:lnSpc>
              <a:buChar char="•"/>
              <a:tabLst>
                <a:tab pos="697865" algn="l"/>
                <a:tab pos="699135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devastating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15">
                <a:latin typeface="Times New Roman"/>
                <a:cs typeface="Times New Roman"/>
              </a:rPr>
              <a:t>and their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families.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buAutoNum type="arabicPlain" startAt="3"/>
              <a:tabLst>
                <a:tab pos="160020" algn="l"/>
              </a:tabLst>
            </a:pPr>
            <a:r>
              <a:rPr dirty="0" sz="1100" spc="-50" b="1">
                <a:latin typeface="Times New Roman"/>
                <a:cs typeface="Times New Roman"/>
              </a:rPr>
              <a:t>Or </a:t>
            </a:r>
            <a:r>
              <a:rPr dirty="0" sz="1100" spc="20" b="1">
                <a:latin typeface="Times New Roman"/>
                <a:cs typeface="Times New Roman"/>
              </a:rPr>
              <a:t>some </a:t>
            </a:r>
            <a:r>
              <a:rPr dirty="0" sz="1100" spc="-10" b="1">
                <a:latin typeface="Times New Roman"/>
                <a:cs typeface="Times New Roman"/>
              </a:rPr>
              <a:t>overwhelming </a:t>
            </a:r>
            <a:r>
              <a:rPr dirty="0" sz="1100" spc="-5" b="1">
                <a:latin typeface="Times New Roman"/>
                <a:cs typeface="Times New Roman"/>
              </a:rPr>
              <a:t>stress </a:t>
            </a:r>
            <a:r>
              <a:rPr dirty="0" sz="1100" spc="-20" b="1">
                <a:latin typeface="Times New Roman"/>
                <a:cs typeface="Times New Roman"/>
              </a:rPr>
              <a:t>that </a:t>
            </a:r>
            <a:r>
              <a:rPr dirty="0" sz="1100" spc="-5" b="1">
                <a:latin typeface="Times New Roman"/>
                <a:cs typeface="Times New Roman"/>
              </a:rPr>
              <a:t>leads to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Schizophrenia?</a:t>
            </a:r>
            <a:endParaRPr sz="1100">
              <a:latin typeface="Times New Roman"/>
              <a:cs typeface="Times New Roman"/>
            </a:endParaRPr>
          </a:p>
          <a:p>
            <a:pPr lvl="1" marL="698500" indent="-229235">
              <a:lnSpc>
                <a:spcPts val="1315"/>
              </a:lnSpc>
              <a:buChar char="•"/>
              <a:tabLst>
                <a:tab pos="697865" algn="l"/>
                <a:tab pos="699135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stressors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buAutoNum type="arabicPlain" startAt="3"/>
              <a:tabLst>
                <a:tab pos="160020" algn="l"/>
              </a:tabLst>
            </a:pPr>
            <a:r>
              <a:rPr dirty="0" sz="1100" spc="40" b="1">
                <a:latin typeface="Times New Roman"/>
                <a:cs typeface="Times New Roman"/>
              </a:rPr>
              <a:t>Do </a:t>
            </a:r>
            <a:r>
              <a:rPr dirty="0" sz="1100" spc="-5" b="1">
                <a:latin typeface="Times New Roman"/>
                <a:cs typeface="Times New Roman"/>
              </a:rPr>
              <a:t>Schizophrenic </a:t>
            </a:r>
            <a:r>
              <a:rPr dirty="0" sz="1100" spc="5" b="1">
                <a:latin typeface="Times New Roman"/>
                <a:cs typeface="Times New Roman"/>
              </a:rPr>
              <a:t>people </a:t>
            </a:r>
            <a:r>
              <a:rPr dirty="0" sz="1100" spc="-10" b="1">
                <a:latin typeface="Times New Roman"/>
                <a:cs typeface="Times New Roman"/>
              </a:rPr>
              <a:t>Perceive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experience </a:t>
            </a:r>
            <a:r>
              <a:rPr dirty="0" sz="1100" spc="-30" b="1">
                <a:latin typeface="Times New Roman"/>
                <a:cs typeface="Times New Roman"/>
              </a:rPr>
              <a:t>reality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differently?</a:t>
            </a:r>
            <a:endParaRPr sz="1100">
              <a:latin typeface="Times New Roman"/>
              <a:cs typeface="Times New Roman"/>
            </a:endParaRPr>
          </a:p>
          <a:p>
            <a:pPr lvl="1" marL="733425" indent="-264160">
              <a:lnSpc>
                <a:spcPts val="1315"/>
              </a:lnSpc>
              <a:buChar char="•"/>
              <a:tabLst>
                <a:tab pos="733425" algn="l"/>
                <a:tab pos="734060" algn="l"/>
              </a:tabLst>
            </a:pPr>
            <a:r>
              <a:rPr dirty="0" sz="1100" spc="-50">
                <a:latin typeface="Times New Roman"/>
                <a:cs typeface="Times New Roman"/>
              </a:rPr>
              <a:t>Yes </a:t>
            </a:r>
            <a:r>
              <a:rPr dirty="0" sz="1100" spc="-25">
                <a:latin typeface="Times New Roman"/>
                <a:cs typeface="Times New Roman"/>
              </a:rPr>
              <a:t>Schizophrenic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Perceive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0">
                <a:latin typeface="Times New Roman"/>
                <a:cs typeface="Times New Roman"/>
              </a:rPr>
              <a:t>reality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differently.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3"/>
              <a:tabLst>
                <a:tab pos="160020" algn="l"/>
              </a:tabLst>
            </a:pPr>
            <a:r>
              <a:rPr dirty="0" sz="1100" spc="-35" b="1">
                <a:latin typeface="Times New Roman"/>
                <a:cs typeface="Times New Roman"/>
              </a:rPr>
              <a:t>Can </a:t>
            </a:r>
            <a:r>
              <a:rPr dirty="0" sz="1100" spc="-5" b="1">
                <a:latin typeface="Times New Roman"/>
                <a:cs typeface="Times New Roman"/>
              </a:rPr>
              <a:t>Schizophrenics </a:t>
            </a:r>
            <a:r>
              <a:rPr dirty="0" sz="1100" spc="5" b="1">
                <a:latin typeface="Times New Roman"/>
                <a:cs typeface="Times New Roman"/>
              </a:rPr>
              <a:t>be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cured?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75"/>
              </a:lnSpc>
            </a:pPr>
            <a:r>
              <a:rPr dirty="0" sz="1100" spc="-10">
                <a:latin typeface="Times New Roman"/>
                <a:cs typeface="Times New Roman"/>
              </a:rPr>
              <a:t>The treatment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includes</a:t>
            </a:r>
            <a:endParaRPr sz="1100">
              <a:latin typeface="Times New Roman"/>
              <a:cs typeface="Times New Roman"/>
            </a:endParaRPr>
          </a:p>
          <a:p>
            <a:pPr lvl="1" marL="504825" indent="-264160">
              <a:lnSpc>
                <a:spcPts val="1315"/>
              </a:lnSpc>
              <a:buChar char="•"/>
              <a:tabLst>
                <a:tab pos="504825" algn="l"/>
                <a:tab pos="505459" algn="l"/>
              </a:tabLst>
            </a:pPr>
            <a:r>
              <a:rPr dirty="0" sz="1100" spc="-30">
                <a:latin typeface="Times New Roman"/>
                <a:cs typeface="Times New Roman"/>
              </a:rPr>
              <a:t>Medication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Psychotherapy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Rehabilitation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spcBef>
                <a:spcPts val="5"/>
              </a:spcBef>
              <a:buAutoNum type="arabicPlain" startAt="6"/>
              <a:tabLst>
                <a:tab pos="160020" algn="l"/>
              </a:tabLst>
            </a:pPr>
            <a:r>
              <a:rPr dirty="0" sz="1100" spc="-55" b="1">
                <a:latin typeface="Times New Roman"/>
                <a:cs typeface="Times New Roman"/>
              </a:rPr>
              <a:t>Why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10" b="1">
                <a:latin typeface="Times New Roman"/>
                <a:cs typeface="Times New Roman"/>
              </a:rPr>
              <a:t>study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Schizophrenia?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has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enormous </a:t>
            </a:r>
            <a:r>
              <a:rPr dirty="0" sz="1100" spc="-25">
                <a:latin typeface="Times New Roman"/>
                <a:cs typeface="Times New Roman"/>
              </a:rPr>
              <a:t>impact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25">
                <a:latin typeface="Times New Roman"/>
                <a:cs typeface="Times New Roman"/>
              </a:rPr>
              <a:t>Among mental disorders,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burden.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most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25">
                <a:latin typeface="Times New Roman"/>
                <a:cs typeface="Times New Roman"/>
              </a:rPr>
              <a:t>phases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unpredictable duration:  </a:t>
            </a:r>
            <a:r>
              <a:rPr dirty="0" sz="1100" spc="-15">
                <a:latin typeface="Times New Roman"/>
                <a:cs typeface="Times New Roman"/>
              </a:rPr>
              <a:t>prodromal, </a:t>
            </a:r>
            <a:r>
              <a:rPr dirty="0" sz="1100" spc="-35">
                <a:latin typeface="Times New Roman"/>
                <a:cs typeface="Times New Roman"/>
              </a:rPr>
              <a:t>active,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residual.</a:t>
            </a:r>
            <a:endParaRPr sz="1100">
              <a:latin typeface="Times New Roman"/>
              <a:cs typeface="Times New Roman"/>
            </a:endParaRPr>
          </a:p>
          <a:p>
            <a:pPr algn="just" marL="375920" indent="-135890">
              <a:lnSpc>
                <a:spcPts val="1165"/>
              </a:lnSpc>
              <a:buFont typeface="Times New Roman"/>
              <a:buAutoNum type="romanLcParenR"/>
              <a:tabLst>
                <a:tab pos="3765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prodromal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phase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precedes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phase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marked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obvious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deterioration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algn="just" marL="24066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student, </a:t>
            </a:r>
            <a:r>
              <a:rPr dirty="0" sz="1100" spc="-35">
                <a:latin typeface="Times New Roman"/>
                <a:cs typeface="Times New Roman"/>
              </a:rPr>
              <a:t>employee,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homemaker.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Prodromal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5">
                <a:latin typeface="Times New Roman"/>
                <a:cs typeface="Times New Roman"/>
              </a:rPr>
              <a:t>are 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schizotypal personality 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30">
                <a:latin typeface="Times New Roman"/>
                <a:cs typeface="Times New Roman"/>
              </a:rPr>
              <a:t>They include peculiar </a:t>
            </a:r>
            <a:r>
              <a:rPr dirty="0" sz="1100" spc="-25">
                <a:latin typeface="Times New Roman"/>
                <a:cs typeface="Times New Roman"/>
              </a:rPr>
              <a:t>behaviors 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talking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one’s self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public), </a:t>
            </a:r>
            <a:r>
              <a:rPr dirty="0" sz="1100" spc="-25">
                <a:latin typeface="Times New Roman"/>
                <a:cs typeface="Times New Roman"/>
              </a:rPr>
              <a:t>unusual 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25">
                <a:latin typeface="Times New Roman"/>
                <a:cs typeface="Times New Roman"/>
              </a:rPr>
              <a:t>experiences, </a:t>
            </a:r>
            <a:r>
              <a:rPr dirty="0" sz="1100" spc="-5">
                <a:latin typeface="Times New Roman"/>
                <a:cs typeface="Times New Roman"/>
              </a:rPr>
              <a:t>outbursts of </a:t>
            </a:r>
            <a:r>
              <a:rPr dirty="0" sz="1100" spc="-30">
                <a:latin typeface="Times New Roman"/>
                <a:cs typeface="Times New Roman"/>
              </a:rPr>
              <a:t>anger,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5">
                <a:latin typeface="Times New Roman"/>
                <a:cs typeface="Times New Roman"/>
              </a:rPr>
              <a:t>tension, 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restlessness.</a:t>
            </a:r>
            <a:endParaRPr sz="1100">
              <a:latin typeface="Times New Roman"/>
              <a:cs typeface="Times New Roman"/>
            </a:endParaRPr>
          </a:p>
          <a:p>
            <a:pPr algn="just" marL="422275" indent="-181610">
              <a:lnSpc>
                <a:spcPts val="1165"/>
              </a:lnSpc>
              <a:buFont typeface="Times New Roman"/>
              <a:buAutoNum type="romanLcParenR" startAt="2"/>
              <a:tabLst>
                <a:tab pos="422909" algn="l"/>
              </a:tabLst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35">
                <a:latin typeface="Times New Roman"/>
                <a:cs typeface="Times New Roman"/>
              </a:rPr>
              <a:t>withdrawal, </a:t>
            </a:r>
            <a:r>
              <a:rPr dirty="0" sz="1100" spc="-30">
                <a:latin typeface="Times New Roman"/>
                <a:cs typeface="Times New Roman"/>
              </a:rPr>
              <a:t>indecisiveness,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willpower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seen during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prodromal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phase. </a:t>
            </a:r>
            <a:r>
              <a:rPr dirty="0" sz="1100" spc="-30">
                <a:latin typeface="Times New Roman"/>
                <a:cs typeface="Times New Roman"/>
              </a:rPr>
              <a:t>Symptoms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hallucinations, delusions,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10">
                <a:latin typeface="Times New Roman"/>
                <a:cs typeface="Times New Roman"/>
              </a:rPr>
              <a:t>of  the </a:t>
            </a:r>
            <a:r>
              <a:rPr dirty="0" sz="1100" spc="-10" b="1">
                <a:latin typeface="Times New Roman"/>
                <a:cs typeface="Times New Roman"/>
              </a:rPr>
              <a:t>active </a:t>
            </a:r>
            <a:r>
              <a:rPr dirty="0" sz="1100" b="1">
                <a:latin typeface="Times New Roman"/>
                <a:cs typeface="Times New Roman"/>
              </a:rPr>
              <a:t>phase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470534" indent="-229870">
              <a:lnSpc>
                <a:spcPts val="1165"/>
              </a:lnSpc>
              <a:buFont typeface="Times New Roman"/>
              <a:buAutoNum type="romanLcParenR" startAt="3"/>
              <a:tabLst>
                <a:tab pos="47117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residual </a:t>
            </a:r>
            <a:r>
              <a:rPr dirty="0" sz="1100" b="1">
                <a:latin typeface="Times New Roman"/>
                <a:cs typeface="Times New Roman"/>
              </a:rPr>
              <a:t>phase </a:t>
            </a:r>
            <a:r>
              <a:rPr dirty="0" sz="1100" spc="-30">
                <a:latin typeface="Times New Roman"/>
                <a:cs typeface="Times New Roman"/>
              </a:rPr>
              <a:t>follows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phase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signs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respects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seen 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prodromal </a:t>
            </a:r>
            <a:r>
              <a:rPr dirty="0" sz="1100" spc="-25">
                <a:latin typeface="Times New Roman"/>
                <a:cs typeface="Times New Roman"/>
              </a:rPr>
              <a:t>phase.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30">
                <a:latin typeface="Times New Roman"/>
                <a:cs typeface="Times New Roman"/>
              </a:rPr>
              <a:t>dimensions: </a:t>
            </a:r>
            <a:r>
              <a:rPr dirty="0" sz="1100" spc="-25">
                <a:latin typeface="Times New Roman"/>
                <a:cs typeface="Times New Roman"/>
              </a:rPr>
              <a:t>positive symptoms, </a:t>
            </a:r>
            <a:r>
              <a:rPr dirty="0" sz="1100" spc="-30">
                <a:latin typeface="Times New Roman"/>
                <a:cs typeface="Times New Roman"/>
              </a:rPr>
              <a:t>negative  </a:t>
            </a:r>
            <a:r>
              <a:rPr dirty="0" sz="1100" spc="-25">
                <a:latin typeface="Times New Roman"/>
                <a:cs typeface="Times New Roman"/>
              </a:rPr>
              <a:t>symptoms,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>
              <a:lnSpc>
                <a:spcPts val="1315"/>
              </a:lnSpc>
            </a:pPr>
            <a:r>
              <a:rPr dirty="0" sz="1100" spc="-5" b="1">
                <a:latin typeface="Times New Roman"/>
                <a:cs typeface="Times New Roman"/>
              </a:rPr>
              <a:t>a) Positive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Symptoms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125" i="1">
                <a:latin typeface="Times New Roman"/>
                <a:cs typeface="Times New Roman"/>
              </a:rPr>
              <a:t>psychotic </a:t>
            </a:r>
            <a:r>
              <a:rPr dirty="0" sz="1100" spc="-100" i="1">
                <a:latin typeface="Times New Roman"/>
                <a:cs typeface="Times New Roman"/>
              </a:rPr>
              <a:t>symptoms</a:t>
            </a:r>
            <a:r>
              <a:rPr dirty="0" sz="1100" spc="-100">
                <a:latin typeface="Times New Roman"/>
                <a:cs typeface="Times New Roman"/>
              </a:rPr>
              <a:t>.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hearing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voice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really </a:t>
            </a:r>
            <a:r>
              <a:rPr dirty="0" sz="1100" spc="-20">
                <a:latin typeface="Times New Roman"/>
                <a:cs typeface="Times New Roman"/>
              </a:rPr>
              <a:t>there).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Hallucinations </a:t>
            </a:r>
            <a:r>
              <a:rPr dirty="0" sz="1100" spc="-30">
                <a:latin typeface="Times New Roman"/>
                <a:cs typeface="Times New Roman"/>
              </a:rPr>
              <a:t>are sensory experiences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 spc="-25">
                <a:latin typeface="Times New Roman"/>
                <a:cs typeface="Times New Roman"/>
              </a:rPr>
              <a:t>external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stimuli.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8473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697865" marR="8255" indent="-228600">
              <a:lnSpc>
                <a:spcPts val="1240"/>
              </a:lnSpc>
              <a:buChar char="•"/>
              <a:tabLst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0">
                <a:latin typeface="Times New Roman"/>
                <a:cs typeface="Times New Roman"/>
              </a:rPr>
              <a:t>hallucinations </a:t>
            </a:r>
            <a:r>
              <a:rPr dirty="0" sz="1100" spc="-20">
                <a:latin typeface="Times New Roman"/>
                <a:cs typeface="Times New Roman"/>
              </a:rPr>
              <a:t>can 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senses,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schizophrenic 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most often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auditory.</a:t>
            </a:r>
            <a:endParaRPr sz="1100">
              <a:latin typeface="Times New Roman"/>
              <a:cs typeface="Times New Roman"/>
            </a:endParaRPr>
          </a:p>
          <a:p>
            <a:pPr algn="just" marL="697865" marR="5715" indent="-228600">
              <a:lnSpc>
                <a:spcPct val="93800"/>
              </a:lnSpc>
              <a:spcBef>
                <a:spcPts val="50"/>
              </a:spcBef>
              <a:buChar char="•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Hallucinations </a:t>
            </a:r>
            <a:r>
              <a:rPr dirty="0" sz="1100" spc="-30">
                <a:latin typeface="Times New Roman"/>
                <a:cs typeface="Times New Roman"/>
              </a:rPr>
              <a:t>strike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40">
                <a:latin typeface="Times New Roman"/>
                <a:cs typeface="Times New Roman"/>
              </a:rPr>
              <a:t>real,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spite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have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40">
                <a:latin typeface="Times New Roman"/>
                <a:cs typeface="Times New Roman"/>
              </a:rPr>
              <a:t>reality. </a:t>
            </a:r>
            <a:r>
              <a:rPr dirty="0" sz="1100" spc="-30">
                <a:latin typeface="Times New Roman"/>
                <a:cs typeface="Times New Roman"/>
              </a:rPr>
              <a:t>They are also </a:t>
            </a:r>
            <a:r>
              <a:rPr dirty="0" sz="1100" spc="-15">
                <a:latin typeface="Times New Roman"/>
                <a:cs typeface="Times New Roman"/>
              </a:rPr>
              <a:t>persistent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time. </a:t>
            </a:r>
            <a:r>
              <a:rPr dirty="0" sz="1100" spc="-5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schizophrenic patients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-30">
                <a:latin typeface="Times New Roman"/>
                <a:cs typeface="Times New Roman"/>
              </a:rPr>
              <a:t>delusions,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false </a:t>
            </a:r>
            <a:r>
              <a:rPr dirty="0" sz="1100" spc="-30">
                <a:latin typeface="Times New Roman"/>
                <a:cs typeface="Times New Roman"/>
              </a:rPr>
              <a:t>beliefs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rigidly </a:t>
            </a:r>
            <a:r>
              <a:rPr dirty="0" sz="1100" spc="-25">
                <a:latin typeface="Times New Roman"/>
                <a:cs typeface="Times New Roman"/>
              </a:rPr>
              <a:t>held. </a:t>
            </a:r>
            <a:r>
              <a:rPr dirty="0" sz="1100" spc="-15">
                <a:latin typeface="Times New Roman"/>
                <a:cs typeface="Times New Roman"/>
              </a:rPr>
              <a:t>Delusions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false beliefs </a:t>
            </a:r>
            <a:r>
              <a:rPr dirty="0" sz="1100" spc="-20">
                <a:latin typeface="Times New Roman"/>
                <a:cs typeface="Times New Roman"/>
              </a:rPr>
              <a:t>based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incorrect </a:t>
            </a:r>
            <a:r>
              <a:rPr dirty="0" sz="1100" spc="-25">
                <a:latin typeface="Times New Roman"/>
                <a:cs typeface="Times New Roman"/>
              </a:rPr>
              <a:t>inferences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reality.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0">
                <a:latin typeface="Times New Roman"/>
                <a:cs typeface="Times New Roman"/>
              </a:rPr>
              <a:t>obvious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delusional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defend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beliefs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utmost </a:t>
            </a:r>
            <a:r>
              <a:rPr dirty="0" sz="1100" spc="-20">
                <a:latin typeface="Times New Roman"/>
                <a:cs typeface="Times New Roman"/>
              </a:rPr>
              <a:t>conviction,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contradictory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evidence.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469900">
              <a:lnSpc>
                <a:spcPts val="1315"/>
              </a:lnSpc>
            </a:pPr>
            <a:r>
              <a:rPr dirty="0" sz="1100" spc="5" b="1">
                <a:latin typeface="Times New Roman"/>
                <a:cs typeface="Times New Roman"/>
              </a:rPr>
              <a:t>b)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Negative</a:t>
            </a:r>
            <a:r>
              <a:rPr dirty="0" sz="1100" spc="-4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Symptoms</a:t>
            </a:r>
            <a:endParaRPr sz="1100">
              <a:latin typeface="Times New Roman"/>
              <a:cs typeface="Times New Roman"/>
            </a:endParaRPr>
          </a:p>
          <a:p>
            <a:pPr algn="just" marL="6978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85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contrast, </a:t>
            </a:r>
            <a:r>
              <a:rPr dirty="0" sz="1100" b="1">
                <a:latin typeface="Times New Roman"/>
                <a:cs typeface="Times New Roman"/>
              </a:rPr>
              <a:t>negative symptoms </a:t>
            </a:r>
            <a:r>
              <a:rPr dirty="0" sz="1100" spc="-30">
                <a:latin typeface="Times New Roman"/>
                <a:cs typeface="Times New Roman"/>
              </a:rPr>
              <a:t>involve deficits </a:t>
            </a:r>
            <a:r>
              <a:rPr dirty="0" sz="1100" spc="-20">
                <a:latin typeface="Times New Roman"/>
                <a:cs typeface="Times New Roman"/>
              </a:rPr>
              <a:t>in normal behavior in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speech 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motivation,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initiative, social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withdrawal.</a:t>
            </a:r>
            <a:endParaRPr sz="1100">
              <a:latin typeface="Times New Roman"/>
              <a:cs typeface="Times New Roman"/>
            </a:endParaRPr>
          </a:p>
          <a:p>
            <a:pPr algn="just" marL="697865" marR="7620" indent="-228600">
              <a:lnSpc>
                <a:spcPct val="93500"/>
              </a:lnSpc>
              <a:buFont typeface="Times New Roman"/>
              <a:buChar char="•"/>
              <a:tabLst>
                <a:tab pos="69850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Blunted affect,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50" spc="-15" b="1" i="1">
                <a:latin typeface="Times New Roman"/>
                <a:cs typeface="Times New Roman"/>
              </a:rPr>
              <a:t>affective </a:t>
            </a:r>
            <a:r>
              <a:rPr dirty="0" sz="1150" spc="-20" b="1" i="1">
                <a:latin typeface="Times New Roman"/>
                <a:cs typeface="Times New Roman"/>
              </a:rPr>
              <a:t>flattening</a:t>
            </a:r>
            <a:r>
              <a:rPr dirty="0" sz="1100" spc="-20" i="1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flattening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restriction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 </a:t>
            </a:r>
            <a:r>
              <a:rPr dirty="0" sz="1100" spc="-20">
                <a:latin typeface="Times New Roman"/>
                <a:cs typeface="Times New Roman"/>
              </a:rPr>
              <a:t>nonverbal </a:t>
            </a:r>
            <a:r>
              <a:rPr dirty="0" sz="1100" spc="-45">
                <a:latin typeface="Times New Roman"/>
                <a:cs typeface="Times New Roman"/>
              </a:rPr>
              <a:t>display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responses.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deficit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 </a:t>
            </a:r>
            <a:r>
              <a:rPr dirty="0" sz="1100" spc="-10" b="1">
                <a:latin typeface="Times New Roman"/>
                <a:cs typeface="Times New Roman"/>
              </a:rPr>
              <a:t>anhedonia</a:t>
            </a:r>
            <a:r>
              <a:rPr dirty="0" sz="1100" spc="-10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experience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pleasure.</a:t>
            </a:r>
            <a:endParaRPr sz="1100">
              <a:latin typeface="Times New Roman"/>
              <a:cs typeface="Times New Roman"/>
            </a:endParaRPr>
          </a:p>
          <a:p>
            <a:pPr algn="just" marL="697865" marR="5080" indent="-229235">
              <a:lnSpc>
                <a:spcPct val="93800"/>
              </a:lnSpc>
              <a:spcBef>
                <a:spcPts val="75"/>
              </a:spcBef>
              <a:buChar char="•"/>
              <a:tabLst>
                <a:tab pos="6985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suffers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 b="1">
                <a:latin typeface="Times New Roman"/>
                <a:cs typeface="Times New Roman"/>
              </a:rPr>
              <a:t>avolition </a:t>
            </a:r>
            <a:r>
              <a:rPr dirty="0" sz="1100" spc="-20">
                <a:latin typeface="Times New Roman"/>
                <a:cs typeface="Times New Roman"/>
              </a:rPr>
              <a:t>becomes apathetic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ceases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15">
                <a:latin typeface="Times New Roman"/>
                <a:cs typeface="Times New Roman"/>
              </a:rPr>
              <a:t>toward </a:t>
            </a:r>
            <a:r>
              <a:rPr dirty="0" sz="1100" spc="-20">
                <a:latin typeface="Times New Roman"/>
                <a:cs typeface="Times New Roman"/>
              </a:rPr>
              <a:t>personal  </a:t>
            </a:r>
            <a:r>
              <a:rPr dirty="0" sz="1100" spc="-40">
                <a:latin typeface="Times New Roman"/>
                <a:cs typeface="Times New Roman"/>
              </a:rPr>
              <a:t>goals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25">
                <a:latin typeface="Times New Roman"/>
                <a:cs typeface="Times New Roman"/>
              </a:rPr>
              <a:t>independently.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0">
                <a:latin typeface="Times New Roman"/>
                <a:cs typeface="Times New Roman"/>
              </a:rPr>
              <a:t>speech  </a:t>
            </a:r>
            <a:r>
              <a:rPr dirty="0" sz="1100" spc="-15">
                <a:latin typeface="Times New Roman"/>
                <a:cs typeface="Times New Roman"/>
              </a:rPr>
              <a:t>disturbance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10" b="1">
                <a:latin typeface="Times New Roman"/>
                <a:cs typeface="Times New Roman"/>
              </a:rPr>
              <a:t>alogia</a:t>
            </a:r>
            <a:r>
              <a:rPr dirty="0" sz="1100" spc="-10">
                <a:latin typeface="Times New Roman"/>
                <a:cs typeface="Times New Roman"/>
              </a:rPr>
              <a:t>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alogia,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20" i="1">
                <a:latin typeface="Times New Roman"/>
                <a:cs typeface="Times New Roman"/>
              </a:rPr>
              <a:t>poverty of </a:t>
            </a:r>
            <a:r>
              <a:rPr dirty="0" sz="1100" spc="-125" i="1">
                <a:latin typeface="Times New Roman"/>
                <a:cs typeface="Times New Roman"/>
              </a:rPr>
              <a:t>speech, </a:t>
            </a:r>
            <a:r>
              <a:rPr dirty="0" sz="1100" spc="-20">
                <a:latin typeface="Times New Roman"/>
                <a:cs typeface="Times New Roman"/>
              </a:rPr>
              <a:t>patients show  </a:t>
            </a:r>
            <a:r>
              <a:rPr dirty="0" sz="1100" spc="-30">
                <a:latin typeface="Times New Roman"/>
                <a:cs typeface="Times New Roman"/>
              </a:rPr>
              <a:t>remarkable </a:t>
            </a:r>
            <a:r>
              <a:rPr dirty="0" sz="1100" spc="-20">
                <a:latin typeface="Times New Roman"/>
                <a:cs typeface="Times New Roman"/>
              </a:rPr>
              <a:t>reductions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speech.</a:t>
            </a:r>
            <a:endParaRPr sz="1100">
              <a:latin typeface="Times New Roman"/>
              <a:cs typeface="Times New Roman"/>
            </a:endParaRPr>
          </a:p>
          <a:p>
            <a:pPr algn="just" marL="6978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6985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another form,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0" i="1">
                <a:latin typeface="Times New Roman"/>
                <a:cs typeface="Times New Roman"/>
              </a:rPr>
              <a:t>thought </a:t>
            </a:r>
            <a:r>
              <a:rPr dirty="0" sz="1100" spc="-95" i="1">
                <a:latin typeface="Times New Roman"/>
                <a:cs typeface="Times New Roman"/>
              </a:rPr>
              <a:t>blocking,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20">
                <a:latin typeface="Times New Roman"/>
                <a:cs typeface="Times New Roman"/>
              </a:rPr>
              <a:t>train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interrupted </a:t>
            </a:r>
            <a:r>
              <a:rPr dirty="0" sz="1100" spc="-10">
                <a:latin typeface="Times New Roman"/>
                <a:cs typeface="Times New Roman"/>
              </a:rPr>
              <a:t>before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idea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completed.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469900">
              <a:lnSpc>
                <a:spcPct val="100000"/>
              </a:lnSpc>
            </a:pPr>
            <a:r>
              <a:rPr dirty="0" sz="1100" spc="20" b="1">
                <a:latin typeface="Times New Roman"/>
                <a:cs typeface="Times New Roman"/>
              </a:rPr>
              <a:t>c)</a:t>
            </a:r>
            <a:r>
              <a:rPr dirty="0" sz="1100" spc="-5" b="1">
                <a:latin typeface="Times New Roman"/>
                <a:cs typeface="Times New Roman"/>
              </a:rPr>
              <a:t> Disorganization</a:t>
            </a:r>
            <a:endParaRPr sz="1100">
              <a:latin typeface="Times New Roman"/>
              <a:cs typeface="Times New Roman"/>
            </a:endParaRPr>
          </a:p>
          <a:p>
            <a:pPr algn="just" marL="697865" marR="7620" indent="-228600">
              <a:lnSpc>
                <a:spcPct val="93800"/>
              </a:lnSpc>
              <a:spcBef>
                <a:spcPts val="85"/>
              </a:spcBef>
              <a:buChar char="•"/>
              <a:tabLst>
                <a:tab pos="698500" algn="l"/>
              </a:tabLst>
            </a:pPr>
            <a:r>
              <a:rPr dirty="0" sz="1100" spc="-35">
                <a:latin typeface="Times New Roman"/>
                <a:cs typeface="Times New Roman"/>
              </a:rPr>
              <a:t>Verbal </a:t>
            </a:r>
            <a:r>
              <a:rPr dirty="0" sz="1100" spc="-20">
                <a:latin typeface="Times New Roman"/>
                <a:cs typeface="Times New Roman"/>
              </a:rPr>
              <a:t>communication problems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represent this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25">
                <a:latin typeface="Times New Roman"/>
                <a:cs typeface="Times New Roman"/>
              </a:rPr>
              <a:t>dimension,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25">
                <a:latin typeface="Times New Roman"/>
                <a:cs typeface="Times New Roman"/>
              </a:rPr>
              <a:t>disorganization. </a:t>
            </a: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schizophrenia 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5">
                <a:latin typeface="Times New Roman"/>
                <a:cs typeface="Times New Roman"/>
              </a:rPr>
              <a:t>shifting </a:t>
            </a:r>
            <a:r>
              <a:rPr dirty="0" sz="1100" spc="-20">
                <a:latin typeface="Times New Roman"/>
                <a:cs typeface="Times New Roman"/>
              </a:rPr>
              <a:t>topics </a:t>
            </a:r>
            <a:r>
              <a:rPr dirty="0" sz="1100" spc="10">
                <a:latin typeface="Times New Roman"/>
                <a:cs typeface="Times New Roman"/>
              </a:rPr>
              <a:t>too </a:t>
            </a:r>
            <a:r>
              <a:rPr dirty="0" sz="1100" spc="-30">
                <a:latin typeface="Times New Roman"/>
                <a:cs typeface="Times New Roman"/>
              </a:rPr>
              <a:t>abruptly,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5">
                <a:latin typeface="Times New Roman"/>
                <a:cs typeface="Times New Roman"/>
              </a:rPr>
              <a:t>loose associations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derailment</a:t>
            </a:r>
            <a:r>
              <a:rPr dirty="0" sz="1100" spc="-30" i="1">
                <a:latin typeface="Times New Roman"/>
                <a:cs typeface="Times New Roman"/>
              </a:rPr>
              <a:t>; </a:t>
            </a:r>
            <a:r>
              <a:rPr dirty="0" sz="1100" spc="-40">
                <a:latin typeface="Times New Roman"/>
                <a:cs typeface="Times New Roman"/>
              </a:rPr>
              <a:t>replying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question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irrelevant </a:t>
            </a:r>
            <a:r>
              <a:rPr dirty="0" sz="1100" spc="-20">
                <a:latin typeface="Times New Roman"/>
                <a:cs typeface="Times New Roman"/>
              </a:rPr>
              <a:t>response, </a:t>
            </a:r>
            <a:r>
              <a:rPr dirty="0" sz="1100" spc="-40">
                <a:latin typeface="Times New Roman"/>
                <a:cs typeface="Times New Roman"/>
              </a:rPr>
              <a:t>called tangentiality</a:t>
            </a:r>
            <a:r>
              <a:rPr dirty="0" sz="1100" spc="-40" i="1">
                <a:latin typeface="Times New Roman"/>
                <a:cs typeface="Times New Roman"/>
              </a:rPr>
              <a:t>;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persistently repeating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phrase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15">
                <a:latin typeface="Times New Roman"/>
                <a:cs typeface="Times New Roman"/>
              </a:rPr>
              <a:t>and over </a:t>
            </a:r>
            <a:r>
              <a:rPr dirty="0" sz="1100" spc="-40">
                <a:latin typeface="Times New Roman"/>
                <a:cs typeface="Times New Roman"/>
              </a:rPr>
              <a:t>again, called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perseveration</a:t>
            </a:r>
            <a:r>
              <a:rPr dirty="0" sz="1100" spc="-2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69900" marR="5715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30">
                <a:latin typeface="Times New Roman"/>
                <a:cs typeface="Times New Roman"/>
              </a:rPr>
              <a:t>lists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schizophrenia.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requirement (Criterion </a:t>
            </a:r>
            <a:r>
              <a:rPr dirty="0" sz="1100" spc="-55">
                <a:latin typeface="Times New Roman"/>
                <a:cs typeface="Times New Roman"/>
              </a:rPr>
              <a:t>A)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patient must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15">
                <a:latin typeface="Times New Roman"/>
                <a:cs typeface="Times New Roman"/>
              </a:rPr>
              <a:t>two (or </a:t>
            </a:r>
            <a:r>
              <a:rPr dirty="0" sz="1100" spc="-20">
                <a:latin typeface="Times New Roman"/>
                <a:cs typeface="Times New Roman"/>
              </a:rPr>
              <a:t>more)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5">
                <a:latin typeface="Times New Roman"/>
                <a:cs typeface="Times New Roman"/>
              </a:rPr>
              <a:t>month.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takes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account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occupational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duration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(Criteria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C).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decline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occupational functioning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disturbed behavior over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continuous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6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69900" marR="6350">
              <a:lnSpc>
                <a:spcPts val="124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final </a:t>
            </a:r>
            <a:r>
              <a:rPr dirty="0" sz="1100" spc="-15">
                <a:latin typeface="Times New Roman"/>
                <a:cs typeface="Times New Roman"/>
              </a:rPr>
              <a:t>consideration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arriving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exclusion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related  </a:t>
            </a:r>
            <a:r>
              <a:rPr dirty="0" sz="1100" spc="-15">
                <a:latin typeface="Times New Roman"/>
                <a:cs typeface="Times New Roman"/>
              </a:rPr>
              <a:t>conditions,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5">
                <a:latin typeface="Times New Roman"/>
                <a:cs typeface="Times New Roman"/>
              </a:rPr>
              <a:t>recognizes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25">
                <a:latin typeface="Times New Roman"/>
                <a:cs typeface="Times New Roman"/>
              </a:rPr>
              <a:t>subtypes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algn="just" marL="608965" indent="-139700">
              <a:lnSpc>
                <a:spcPts val="1170"/>
              </a:lnSpc>
              <a:buFont typeface="Times New Roman"/>
              <a:buAutoNum type="romanLcParenR"/>
              <a:tabLst>
                <a:tab pos="6096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catatonic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35">
                <a:latin typeface="Times New Roman"/>
                <a:cs typeface="Times New Roman"/>
              </a:rPr>
              <a:t>immobility (including </a:t>
            </a:r>
            <a:r>
              <a:rPr dirty="0" sz="1100" spc="-45">
                <a:latin typeface="Times New Roman"/>
                <a:cs typeface="Times New Roman"/>
              </a:rPr>
              <a:t>rigidity</a:t>
            </a:r>
            <a:r>
              <a:rPr dirty="0" sz="1100" spc="-20">
                <a:latin typeface="Times New Roman"/>
                <a:cs typeface="Times New Roman"/>
              </a:rPr>
              <a:t> and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posturing)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purposeless </a:t>
            </a:r>
            <a:r>
              <a:rPr dirty="0" sz="1100">
                <a:latin typeface="Times New Roman"/>
                <a:cs typeface="Times New Roman"/>
              </a:rPr>
              <a:t>motor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activity.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635">
              <a:lnSpc>
                <a:spcPts val="1240"/>
              </a:lnSpc>
              <a:spcBef>
                <a:spcPts val="65"/>
              </a:spcBef>
              <a:buFont typeface="Times New Roman"/>
              <a:buAutoNum type="romanLcParenR" startAt="2"/>
              <a:tabLst>
                <a:tab pos="71501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disorganized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speech,  </a:t>
            </a:r>
            <a:r>
              <a:rPr dirty="0" sz="1100" spc="-30">
                <a:latin typeface="Times New Roman"/>
                <a:cs typeface="Times New Roman"/>
              </a:rPr>
              <a:t>disorganized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flat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inappropriate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affect.</a:t>
            </a:r>
            <a:endParaRPr sz="1100">
              <a:latin typeface="Times New Roman"/>
              <a:cs typeface="Times New Roman"/>
            </a:endParaRPr>
          </a:p>
          <a:p>
            <a:pPr algn="just" marL="673100" indent="-203835">
              <a:lnSpc>
                <a:spcPts val="1170"/>
              </a:lnSpc>
              <a:buFont typeface="Times New Roman"/>
              <a:buAutoNum type="romanLcParenR" startAt="2"/>
              <a:tabLst>
                <a:tab pos="6737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prominent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paranoid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type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systematic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delusions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persecutory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35"/>
              </a:lnSpc>
            </a:pP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grandiose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content.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>
              <a:lnSpc>
                <a:spcPct val="93900"/>
              </a:lnSpc>
              <a:spcBef>
                <a:spcPts val="40"/>
              </a:spcBef>
              <a:buFont typeface="Times New Roman"/>
              <a:buAutoNum type="romanLcParenR" startAt="4"/>
              <a:tabLst>
                <a:tab pos="69659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undifferentiated 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25">
                <a:latin typeface="Times New Roman"/>
                <a:cs typeface="Times New Roman"/>
              </a:rPr>
              <a:t>includes </a:t>
            </a:r>
            <a:r>
              <a:rPr dirty="0" sz="1100" spc="-20">
                <a:latin typeface="Times New Roman"/>
                <a:cs typeface="Times New Roman"/>
              </a:rPr>
              <a:t>schizophrenic patients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display  </a:t>
            </a:r>
            <a:r>
              <a:rPr dirty="0" sz="1100" spc="-10">
                <a:latin typeface="Times New Roman"/>
                <a:cs typeface="Times New Roman"/>
              </a:rPr>
              <a:t>prominent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either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subtypes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otherwise </a:t>
            </a:r>
            <a:r>
              <a:rPr dirty="0" sz="1100" spc="-5">
                <a:latin typeface="Times New Roman"/>
                <a:cs typeface="Times New Roman"/>
              </a:rPr>
              <a:t>do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catatonic, </a:t>
            </a:r>
            <a:r>
              <a:rPr dirty="0" sz="1100" spc="-30">
                <a:latin typeface="Times New Roman"/>
                <a:cs typeface="Times New Roman"/>
              </a:rPr>
              <a:t>disorganized,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paranoid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types.</a:t>
            </a:r>
            <a:endParaRPr sz="1100">
              <a:latin typeface="Times New Roman"/>
              <a:cs typeface="Times New Roman"/>
            </a:endParaRPr>
          </a:p>
          <a:p>
            <a:pPr algn="just" marL="698500" marR="762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6991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prominent </a:t>
            </a:r>
            <a:r>
              <a:rPr dirty="0" sz="1100" spc="-20">
                <a:latin typeface="Times New Roman"/>
                <a:cs typeface="Times New Roman"/>
              </a:rPr>
              <a:t>symptoms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paranoid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delusions with persecutory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grandiose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content.</a:t>
            </a:r>
            <a:endParaRPr sz="1100">
              <a:latin typeface="Times New Roman"/>
              <a:cs typeface="Times New Roman"/>
            </a:endParaRPr>
          </a:p>
          <a:p>
            <a:pPr algn="just" marL="6985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91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undifferentiated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20">
                <a:latin typeface="Times New Roman"/>
                <a:cs typeface="Times New Roman"/>
              </a:rPr>
              <a:t>schizophrenic patients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0">
                <a:latin typeface="Times New Roman"/>
                <a:cs typeface="Times New Roman"/>
              </a:rPr>
              <a:t>display  </a:t>
            </a:r>
            <a:r>
              <a:rPr dirty="0" sz="1100" spc="-10">
                <a:latin typeface="Times New Roman"/>
                <a:cs typeface="Times New Roman"/>
              </a:rPr>
              <a:t>prominent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either meet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subtypes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otherwise 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catatonic, </a:t>
            </a:r>
            <a:r>
              <a:rPr dirty="0" sz="1100" spc="-30">
                <a:latin typeface="Times New Roman"/>
                <a:cs typeface="Times New Roman"/>
              </a:rPr>
              <a:t>disorganized,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paranoid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2567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triangle,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35">
                <a:latin typeface="Times New Roman"/>
                <a:cs typeface="Times New Roman"/>
              </a:rPr>
              <a:t>smallest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50">
                <a:latin typeface="Times New Roman"/>
                <a:cs typeface="Times New Roman"/>
              </a:rPr>
              <a:t>layer is  </a:t>
            </a:r>
            <a:r>
              <a:rPr dirty="0" sz="1100" spc="-20">
                <a:latin typeface="Times New Roman"/>
                <a:cs typeface="Times New Roman"/>
              </a:rPr>
              <a:t>subconscious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largest </a:t>
            </a:r>
            <a:r>
              <a:rPr dirty="0" sz="1100" spc="-5">
                <a:latin typeface="Times New Roman"/>
                <a:cs typeface="Times New Roman"/>
              </a:rPr>
              <a:t>portion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unconscious.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mind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aware is </a:t>
            </a:r>
            <a:r>
              <a:rPr dirty="0" sz="1100" spc="-25">
                <a:latin typeface="Times New Roman"/>
                <a:cs typeface="Times New Roman"/>
              </a:rPr>
              <a:t>consciousness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40">
                <a:latin typeface="Times New Roman"/>
                <a:cs typeface="Times New Roman"/>
              </a:rPr>
              <a:t>life. </a:t>
            </a:r>
            <a:r>
              <a:rPr dirty="0" sz="1100" spc="-30">
                <a:latin typeface="Times New Roman"/>
                <a:cs typeface="Times New Roman"/>
              </a:rPr>
              <a:t>You are listening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me it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35">
                <a:latin typeface="Times New Roman"/>
                <a:cs typeface="Times New Roman"/>
              </a:rPr>
              <a:t>activity.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preconscious </a:t>
            </a:r>
            <a:r>
              <a:rPr dirty="0" sz="1100" spc="-25">
                <a:latin typeface="Times New Roman"/>
                <a:cs typeface="Times New Roman"/>
              </a:rPr>
              <a:t>comprises </a:t>
            </a:r>
            <a:r>
              <a:rPr dirty="0" sz="1100" spc="-10">
                <a:latin typeface="Times New Roman"/>
                <a:cs typeface="Times New Roman"/>
              </a:rPr>
              <a:t>of  thoughts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25">
                <a:latin typeface="Times New Roman"/>
                <a:cs typeface="Times New Roman"/>
              </a:rPr>
              <a:t>made conscious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effort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remember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say,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present  </a:t>
            </a:r>
            <a:r>
              <a:rPr dirty="0" sz="1100" spc="-40">
                <a:latin typeface="Times New Roman"/>
                <a:cs typeface="Times New Roman"/>
              </a:rPr>
              <a:t>lecture’s </a:t>
            </a:r>
            <a:r>
              <a:rPr dirty="0" sz="1100" spc="-5">
                <a:latin typeface="Times New Roman"/>
                <a:cs typeface="Times New Roman"/>
              </a:rPr>
              <a:t>handout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front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writing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it.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largest </a:t>
            </a:r>
            <a:r>
              <a:rPr dirty="0" sz="1100" spc="-25">
                <a:latin typeface="Times New Roman"/>
                <a:cs typeface="Times New Roman"/>
              </a:rPr>
              <a:t>segment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30">
                <a:latin typeface="Times New Roman"/>
                <a:cs typeface="Times New Roman"/>
              </a:rPr>
              <a:t>reachable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gives </a:t>
            </a:r>
            <a:r>
              <a:rPr dirty="0" sz="1100" spc="-35">
                <a:latin typeface="Times New Roman"/>
                <a:cs typeface="Times New Roman"/>
              </a:rPr>
              <a:t>rise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influences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b="1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nightmares, phobias,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get rid </a:t>
            </a:r>
            <a:r>
              <a:rPr dirty="0" sz="1100" spc="-5">
                <a:latin typeface="Times New Roman"/>
                <a:cs typeface="Times New Roman"/>
              </a:rPr>
              <a:t>of them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lie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20">
                <a:latin typeface="Times New Roman"/>
                <a:cs typeface="Times New Roman"/>
              </a:rPr>
              <a:t>unconscious.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30">
                <a:latin typeface="Times New Roman"/>
                <a:cs typeface="Times New Roman"/>
              </a:rPr>
              <a:t>suggested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reaching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unconscious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2755265" marR="2209165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Free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Association  </a:t>
            </a:r>
            <a:r>
              <a:rPr dirty="0" sz="1100" spc="-10">
                <a:latin typeface="Times New Roman"/>
                <a:cs typeface="Times New Roman"/>
              </a:rPr>
              <a:t>Dream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019" y="3115309"/>
            <a:ext cx="1014730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3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Tapping  Unconscious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8692" y="3115309"/>
            <a:ext cx="73342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latin typeface="Times New Roman"/>
                <a:cs typeface="Times New Roman"/>
              </a:rPr>
              <a:t>Transfe</a:t>
            </a:r>
            <a:r>
              <a:rPr dirty="0" sz="1100" spc="-5">
                <a:latin typeface="Times New Roman"/>
                <a:cs typeface="Times New Roman"/>
              </a:rPr>
              <a:t>r</a:t>
            </a:r>
            <a:r>
              <a:rPr dirty="0" sz="1100" spc="-25">
                <a:latin typeface="Times New Roman"/>
                <a:cs typeface="Times New Roman"/>
              </a:rPr>
              <a:t>ence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06" y="3429258"/>
            <a:ext cx="5880735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55900">
              <a:lnSpc>
                <a:spcPct val="10000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humor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</a:pP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Freudian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Slips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10">
                <a:latin typeface="Times New Roman"/>
                <a:cs typeface="Times New Roman"/>
              </a:rPr>
              <a:t>stand </a:t>
            </a:r>
            <a:r>
              <a:rPr dirty="0" sz="1100" spc="-20">
                <a:latin typeface="Times New Roman"/>
                <a:cs typeface="Times New Roman"/>
              </a:rPr>
              <a:t>near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river,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25">
                <a:latin typeface="Times New Roman"/>
                <a:cs typeface="Times New Roman"/>
              </a:rPr>
              <a:t>water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15">
                <a:latin typeface="Times New Roman"/>
                <a:cs typeface="Times New Roman"/>
              </a:rPr>
              <a:t>part, </a:t>
            </a:r>
            <a:r>
              <a:rPr dirty="0" sz="1100" spc="-45">
                <a:latin typeface="Times New Roman"/>
                <a:cs typeface="Times New Roman"/>
              </a:rPr>
              <a:t>fill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muddy water in </a:t>
            </a:r>
            <a:r>
              <a:rPr dirty="0" sz="1100" spc="-15">
                <a:latin typeface="Times New Roman"/>
                <a:cs typeface="Times New Roman"/>
              </a:rPr>
              <a:t>container,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sub-conscious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dug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river </a:t>
            </a:r>
            <a:r>
              <a:rPr dirty="0" sz="1100" spc="-15">
                <a:latin typeface="Times New Roman"/>
                <a:cs typeface="Times New Roman"/>
              </a:rPr>
              <a:t>bed and find something </a:t>
            </a:r>
            <a:r>
              <a:rPr dirty="0" sz="1100" spc="-20">
                <a:latin typeface="Times New Roman"/>
                <a:cs typeface="Times New Roman"/>
              </a:rPr>
              <a:t>buried </a:t>
            </a:r>
            <a:r>
              <a:rPr dirty="0" sz="1100" spc="-25">
                <a:latin typeface="Times New Roman"/>
                <a:cs typeface="Times New Roman"/>
              </a:rPr>
              <a:t>in it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unconscious  part.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Defense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Mechanism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25">
                <a:latin typeface="Times New Roman"/>
                <a:cs typeface="Times New Roman"/>
              </a:rPr>
              <a:t>fights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battle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stay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super </a:t>
            </a:r>
            <a:r>
              <a:rPr dirty="0" sz="1100" spc="-30">
                <a:latin typeface="Times New Roman"/>
                <a:cs typeface="Times New Roman"/>
              </a:rPr>
              <a:t>ego.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0">
                <a:latin typeface="Times New Roman"/>
                <a:cs typeface="Times New Roman"/>
              </a:rPr>
              <a:t>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super </a:t>
            </a:r>
            <a:r>
              <a:rPr dirty="0" sz="1100" spc="-25">
                <a:latin typeface="Times New Roman"/>
                <a:cs typeface="Times New Roman"/>
              </a:rPr>
              <a:t>ego </a:t>
            </a:r>
            <a:r>
              <a:rPr dirty="0" sz="1100" spc="-15">
                <a:latin typeface="Times New Roman"/>
                <a:cs typeface="Times New Roman"/>
              </a:rPr>
              <a:t>produce 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threat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ego. </a:t>
            </a:r>
            <a:r>
              <a:rPr dirty="0" sz="1100" spc="-10">
                <a:latin typeface="Times New Roman"/>
                <a:cs typeface="Times New Roman"/>
              </a:rPr>
              <a:t>The threat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ego </a:t>
            </a:r>
            <a:r>
              <a:rPr dirty="0" sz="1100" spc="-45">
                <a:latin typeface="Times New Roman"/>
                <a:cs typeface="Times New Roman"/>
              </a:rPr>
              <a:t>is a signal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alerts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use  </a:t>
            </a:r>
            <a:r>
              <a:rPr dirty="0" sz="1100" spc="-15">
                <a:latin typeface="Times New Roman"/>
                <a:cs typeface="Times New Roman"/>
              </a:rPr>
              <a:t>unconscious </a:t>
            </a:r>
            <a:r>
              <a:rPr dirty="0" sz="1100" spc="-20">
                <a:latin typeface="Times New Roman"/>
                <a:cs typeface="Times New Roman"/>
              </a:rPr>
              <a:t>protective </a:t>
            </a:r>
            <a:r>
              <a:rPr dirty="0" sz="1100" spc="-25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keep </a:t>
            </a:r>
            <a:r>
              <a:rPr dirty="0" sz="1100" spc="-30">
                <a:latin typeface="Times New Roman"/>
                <a:cs typeface="Times New Roman"/>
              </a:rPr>
              <a:t>primitive </a:t>
            </a:r>
            <a:r>
              <a:rPr dirty="0" sz="1100" spc="-10">
                <a:latin typeface="Times New Roman"/>
                <a:cs typeface="Times New Roman"/>
              </a:rPr>
              <a:t>emotions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20">
                <a:latin typeface="Times New Roman"/>
                <a:cs typeface="Times New Roman"/>
              </a:rPr>
              <a:t>conflicts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check. </a:t>
            </a:r>
            <a:r>
              <a:rPr dirty="0" sz="1100" spc="-20">
                <a:latin typeface="Times New Roman"/>
                <a:cs typeface="Times New Roman"/>
              </a:rPr>
              <a:t>These  protective </a:t>
            </a:r>
            <a:r>
              <a:rPr dirty="0" sz="1100" spc="-25">
                <a:latin typeface="Times New Roman"/>
                <a:cs typeface="Times New Roman"/>
              </a:rPr>
              <a:t>processes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defense </a:t>
            </a:r>
            <a:r>
              <a:rPr dirty="0" sz="1100" spc="-25">
                <a:latin typeface="Times New Roman"/>
                <a:cs typeface="Times New Roman"/>
              </a:rPr>
              <a:t>mechanisms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coping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styles.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384300">
              <a:lnSpc>
                <a:spcPts val="1280"/>
              </a:lnSpc>
            </a:pPr>
            <a:r>
              <a:rPr dirty="0" sz="1100" spc="10">
                <a:latin typeface="Times New Roman"/>
                <a:cs typeface="Times New Roman"/>
              </a:rPr>
              <a:t>Id</a:t>
            </a:r>
            <a:endParaRPr sz="1100">
              <a:latin typeface="Times New Roman"/>
              <a:cs typeface="Times New Roman"/>
            </a:endParaRPr>
          </a:p>
          <a:p>
            <a:pPr marL="138430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↓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06" y="6258561"/>
            <a:ext cx="7480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Times New Roman"/>
                <a:cs typeface="Times New Roman"/>
              </a:rPr>
              <a:t>Coping</a:t>
            </a:r>
            <a:r>
              <a:rPr dirty="0" sz="1100" spc="-45">
                <a:latin typeface="Times New Roman"/>
                <a:cs typeface="Times New Roman"/>
              </a:rPr>
              <a:t> styles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7573" y="6258561"/>
            <a:ext cx="563245" cy="506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Ego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5">
                <a:latin typeface="Times New Roman"/>
                <a:cs typeface="Times New Roman"/>
              </a:rPr>
              <a:t>↑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Super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ego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06" y="6887212"/>
            <a:ext cx="11817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Defense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Mechanisms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4585" y="7044186"/>
            <a:ext cx="127000" cy="978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a.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b.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c.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f.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1787" y="7044186"/>
            <a:ext cx="1322070" cy="97853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49554">
              <a:lnSpc>
                <a:spcPct val="93800"/>
              </a:lnSpc>
              <a:spcBef>
                <a:spcPts val="180"/>
              </a:spcBef>
            </a:pPr>
            <a:r>
              <a:rPr dirty="0" sz="1100" spc="-25">
                <a:latin typeface="Times New Roman"/>
                <a:cs typeface="Times New Roman"/>
              </a:rPr>
              <a:t>Denial  </a:t>
            </a:r>
            <a:r>
              <a:rPr dirty="0" sz="1100" spc="-20">
                <a:latin typeface="Times New Roman"/>
                <a:cs typeface="Times New Roman"/>
              </a:rPr>
              <a:t>Displacement  </a:t>
            </a:r>
            <a:r>
              <a:rPr dirty="0" sz="1100" spc="-15">
                <a:latin typeface="Times New Roman"/>
                <a:cs typeface="Times New Roman"/>
              </a:rPr>
              <a:t>Projection  </a:t>
            </a:r>
            <a:r>
              <a:rPr dirty="0" sz="1100" spc="-25">
                <a:latin typeface="Times New Roman"/>
                <a:cs typeface="Times New Roman"/>
              </a:rPr>
              <a:t>Rationalization  Reaction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formation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Repression,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sublimation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55748" y="2811779"/>
            <a:ext cx="1164590" cy="1059180"/>
          </a:xfrm>
          <a:custGeom>
            <a:avLst/>
            <a:gdLst/>
            <a:ahLst/>
            <a:cxnLst/>
            <a:rect l="l" t="t" r="r" b="b"/>
            <a:pathLst>
              <a:path w="1164589" h="1059179">
                <a:moveTo>
                  <a:pt x="1164336" y="188976"/>
                </a:moveTo>
                <a:lnTo>
                  <a:pt x="1079754" y="179832"/>
                </a:lnTo>
                <a:lnTo>
                  <a:pt x="1090930" y="210769"/>
                </a:lnTo>
                <a:lnTo>
                  <a:pt x="417055" y="456438"/>
                </a:lnTo>
                <a:lnTo>
                  <a:pt x="391972" y="456438"/>
                </a:lnTo>
                <a:lnTo>
                  <a:pt x="391972" y="465582"/>
                </a:lnTo>
                <a:lnTo>
                  <a:pt x="383082" y="468820"/>
                </a:lnTo>
                <a:lnTo>
                  <a:pt x="374167" y="465582"/>
                </a:lnTo>
                <a:lnTo>
                  <a:pt x="391972" y="465582"/>
                </a:lnTo>
                <a:lnTo>
                  <a:pt x="391972" y="456438"/>
                </a:lnTo>
                <a:lnTo>
                  <a:pt x="357759" y="456438"/>
                </a:lnTo>
                <a:lnTo>
                  <a:pt x="1083830" y="42189"/>
                </a:lnTo>
                <a:lnTo>
                  <a:pt x="1100328" y="70866"/>
                </a:lnTo>
                <a:lnTo>
                  <a:pt x="1129792" y="26670"/>
                </a:lnTo>
                <a:lnTo>
                  <a:pt x="1147572" y="0"/>
                </a:lnTo>
                <a:lnTo>
                  <a:pt x="1062228" y="4572"/>
                </a:lnTo>
                <a:lnTo>
                  <a:pt x="1079080" y="33921"/>
                </a:lnTo>
                <a:lnTo>
                  <a:pt x="345186" y="453390"/>
                </a:lnTo>
                <a:lnTo>
                  <a:pt x="343662" y="454152"/>
                </a:lnTo>
                <a:lnTo>
                  <a:pt x="343471" y="455104"/>
                </a:lnTo>
                <a:lnTo>
                  <a:pt x="342900" y="455676"/>
                </a:lnTo>
                <a:lnTo>
                  <a:pt x="343052" y="456438"/>
                </a:lnTo>
                <a:lnTo>
                  <a:pt x="4572" y="456438"/>
                </a:lnTo>
                <a:lnTo>
                  <a:pt x="1524" y="457962"/>
                </a:lnTo>
                <a:lnTo>
                  <a:pt x="0" y="461010"/>
                </a:lnTo>
                <a:lnTo>
                  <a:pt x="1524" y="464058"/>
                </a:lnTo>
                <a:lnTo>
                  <a:pt x="4572" y="465582"/>
                </a:lnTo>
                <a:lnTo>
                  <a:pt x="345948" y="465582"/>
                </a:lnTo>
                <a:lnTo>
                  <a:pt x="354761" y="468795"/>
                </a:lnTo>
                <a:lnTo>
                  <a:pt x="364032" y="475767"/>
                </a:lnTo>
                <a:lnTo>
                  <a:pt x="362712" y="476250"/>
                </a:lnTo>
                <a:lnTo>
                  <a:pt x="359664" y="478536"/>
                </a:lnTo>
                <a:lnTo>
                  <a:pt x="359664" y="482346"/>
                </a:lnTo>
                <a:lnTo>
                  <a:pt x="361950" y="484632"/>
                </a:lnTo>
                <a:lnTo>
                  <a:pt x="365760" y="485394"/>
                </a:lnTo>
                <a:lnTo>
                  <a:pt x="373227" y="482676"/>
                </a:lnTo>
                <a:lnTo>
                  <a:pt x="1083868" y="1017104"/>
                </a:lnTo>
                <a:lnTo>
                  <a:pt x="1063752" y="1043940"/>
                </a:lnTo>
                <a:lnTo>
                  <a:pt x="1147572" y="1059180"/>
                </a:lnTo>
                <a:lnTo>
                  <a:pt x="1130808" y="1025652"/>
                </a:lnTo>
                <a:lnTo>
                  <a:pt x="1109472" y="982980"/>
                </a:lnTo>
                <a:lnTo>
                  <a:pt x="1089456" y="1009662"/>
                </a:lnTo>
                <a:lnTo>
                  <a:pt x="386092" y="480174"/>
                </a:lnTo>
                <a:lnTo>
                  <a:pt x="1074356" y="730123"/>
                </a:lnTo>
                <a:lnTo>
                  <a:pt x="1062990" y="761238"/>
                </a:lnTo>
                <a:lnTo>
                  <a:pt x="1147572" y="752094"/>
                </a:lnTo>
                <a:lnTo>
                  <a:pt x="1130909" y="734568"/>
                </a:lnTo>
                <a:lnTo>
                  <a:pt x="1088898" y="690372"/>
                </a:lnTo>
                <a:lnTo>
                  <a:pt x="1077671" y="721080"/>
                </a:lnTo>
                <a:lnTo>
                  <a:pt x="397179" y="473938"/>
                </a:lnTo>
                <a:lnTo>
                  <a:pt x="420103" y="465582"/>
                </a:lnTo>
                <a:lnTo>
                  <a:pt x="1071372" y="465582"/>
                </a:lnTo>
                <a:lnTo>
                  <a:pt x="1071372" y="499110"/>
                </a:lnTo>
                <a:lnTo>
                  <a:pt x="1138428" y="465582"/>
                </a:lnTo>
                <a:lnTo>
                  <a:pt x="1147572" y="461010"/>
                </a:lnTo>
                <a:lnTo>
                  <a:pt x="1138428" y="456438"/>
                </a:lnTo>
                <a:lnTo>
                  <a:pt x="1071372" y="422910"/>
                </a:lnTo>
                <a:lnTo>
                  <a:pt x="1071372" y="456438"/>
                </a:lnTo>
                <a:lnTo>
                  <a:pt x="445173" y="456438"/>
                </a:lnTo>
                <a:lnTo>
                  <a:pt x="1094206" y="219824"/>
                </a:lnTo>
                <a:lnTo>
                  <a:pt x="1105662" y="251460"/>
                </a:lnTo>
                <a:lnTo>
                  <a:pt x="1147876" y="206502"/>
                </a:lnTo>
                <a:lnTo>
                  <a:pt x="1164336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8" y="425449"/>
            <a:ext cx="5881370" cy="878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900" marR="5080">
              <a:lnSpc>
                <a:spcPct val="93900"/>
              </a:lnSpc>
            </a:pPr>
            <a:r>
              <a:rPr dirty="0" sz="1100" spc="-15" b="1">
                <a:latin typeface="Times New Roman"/>
                <a:cs typeface="Times New Roman"/>
              </a:rPr>
              <a:t>v)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residual </a:t>
            </a:r>
            <a:r>
              <a:rPr dirty="0" sz="1100" spc="-10" b="1">
                <a:latin typeface="Times New Roman"/>
                <a:cs typeface="Times New Roman"/>
              </a:rPr>
              <a:t>type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active </a:t>
            </a:r>
            <a:r>
              <a:rPr dirty="0" sz="1100" spc="-20">
                <a:latin typeface="Times New Roman"/>
                <a:cs typeface="Times New Roman"/>
              </a:rPr>
              <a:t>phase  symptoms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nevertheless </a:t>
            </a:r>
            <a:r>
              <a:rPr dirty="0" sz="1100" spc="-15">
                <a:latin typeface="Times New Roman"/>
                <a:cs typeface="Times New Roman"/>
              </a:rPr>
              <a:t>demonstrate continued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delusions, hallucinations,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disorganized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speech.</a:t>
            </a:r>
            <a:endParaRPr sz="1100">
              <a:latin typeface="Times New Roman"/>
              <a:cs typeface="Times New Roman"/>
            </a:endParaRPr>
          </a:p>
          <a:p>
            <a:pPr algn="just" marL="698500" indent="-228600">
              <a:lnSpc>
                <a:spcPts val="1315"/>
              </a:lnSpc>
              <a:buChar char="•"/>
              <a:tabLst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in “partial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remission.”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-10" b="1">
                <a:latin typeface="Times New Roman"/>
                <a:cs typeface="Times New Roman"/>
              </a:rPr>
              <a:t>Related </a:t>
            </a:r>
            <a:r>
              <a:rPr dirty="0" sz="1100" b="1">
                <a:latin typeface="Times New Roman"/>
                <a:cs typeface="Times New Roman"/>
              </a:rPr>
              <a:t>Psychotic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697865" marR="8255" indent="-228600">
              <a:lnSpc>
                <a:spcPct val="93800"/>
              </a:lnSpc>
              <a:spcBef>
                <a:spcPts val="80"/>
              </a:spcBef>
              <a:buChar char="•"/>
              <a:tabLst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Schizoaffective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episode </a:t>
            </a:r>
            <a:r>
              <a:rPr dirty="0" sz="1100" spc="-25">
                <a:latin typeface="Times New Roman"/>
                <a:cs typeface="Times New Roman"/>
              </a:rPr>
              <a:t>in 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 </a:t>
            </a:r>
            <a:r>
              <a:rPr dirty="0" sz="1100" spc="-40">
                <a:latin typeface="Times New Roman"/>
                <a:cs typeface="Times New Roman"/>
              </a:rPr>
              <a:t>partially </a:t>
            </a:r>
            <a:r>
              <a:rPr dirty="0" sz="1100" spc="-25">
                <a:latin typeface="Times New Roman"/>
                <a:cs typeface="Times New Roman"/>
              </a:rPr>
              <a:t>overlap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depressive </a:t>
            </a:r>
            <a:r>
              <a:rPr dirty="0" sz="1100" spc="-20">
                <a:latin typeface="Times New Roman"/>
                <a:cs typeface="Times New Roman"/>
              </a:rPr>
              <a:t>episode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25">
                <a:latin typeface="Times New Roman"/>
                <a:cs typeface="Times New Roman"/>
              </a:rPr>
              <a:t>episode.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delusional 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25">
                <a:latin typeface="Times New Roman"/>
                <a:cs typeface="Times New Roman"/>
              </a:rPr>
              <a:t>symptomatic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schizophrenia,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preoccupied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5">
                <a:latin typeface="Times New Roman"/>
                <a:cs typeface="Times New Roman"/>
              </a:rPr>
              <a:t>month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delusions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bizarre.</a:t>
            </a:r>
            <a:endParaRPr sz="1100">
              <a:latin typeface="Times New Roman"/>
              <a:cs typeface="Times New Roman"/>
            </a:endParaRPr>
          </a:p>
          <a:p>
            <a:pPr algn="just" marL="697865" marR="7620" indent="-228600">
              <a:lnSpc>
                <a:spcPct val="93800"/>
              </a:lnSpc>
              <a:spcBef>
                <a:spcPts val="75"/>
              </a:spcBef>
              <a:buChar char="•"/>
              <a:tabLst>
                <a:tab pos="6985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Brief </a:t>
            </a:r>
            <a:r>
              <a:rPr dirty="0" sz="1100" spc="-30">
                <a:latin typeface="Times New Roman"/>
                <a:cs typeface="Times New Roman"/>
              </a:rPr>
              <a:t>psychotic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people who </a:t>
            </a:r>
            <a:r>
              <a:rPr dirty="0" sz="1100" spc="-25">
                <a:latin typeface="Times New Roman"/>
                <a:cs typeface="Times New Roman"/>
              </a:rPr>
              <a:t>exhibit psychotic  </a:t>
            </a:r>
            <a:r>
              <a:rPr dirty="0" sz="1100" spc="-20">
                <a:latin typeface="Times New Roman"/>
                <a:cs typeface="Times New Roman"/>
              </a:rPr>
              <a:t>symptoms—delusions, </a:t>
            </a:r>
            <a:r>
              <a:rPr dirty="0" sz="1100" spc="-30">
                <a:latin typeface="Times New Roman"/>
                <a:cs typeface="Times New Roman"/>
              </a:rPr>
              <a:t>hallucinations, </a:t>
            </a:r>
            <a:r>
              <a:rPr dirty="0" sz="1100" spc="-25">
                <a:latin typeface="Times New Roman"/>
                <a:cs typeface="Times New Roman"/>
              </a:rPr>
              <a:t>disorganized </a:t>
            </a:r>
            <a:r>
              <a:rPr dirty="0" sz="1100" spc="-20">
                <a:latin typeface="Times New Roman"/>
                <a:cs typeface="Times New Roman"/>
              </a:rPr>
              <a:t>speech,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grossly </a:t>
            </a:r>
            <a:r>
              <a:rPr dirty="0" sz="1100" spc="-25">
                <a:latin typeface="Times New Roman"/>
                <a:cs typeface="Times New Roman"/>
              </a:rPr>
              <a:t>disorganized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catatonic  </a:t>
            </a:r>
            <a:r>
              <a:rPr dirty="0" sz="1100" spc="-15">
                <a:latin typeface="Times New Roman"/>
                <a:cs typeface="Times New Roman"/>
              </a:rPr>
              <a:t>behavior—for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5">
                <a:latin typeface="Times New Roman"/>
                <a:cs typeface="Times New Roman"/>
              </a:rPr>
              <a:t>month.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severe, </a:t>
            </a:r>
            <a:r>
              <a:rPr dirty="0" sz="1100" spc="-30">
                <a:latin typeface="Times New Roman"/>
                <a:cs typeface="Times New Roman"/>
              </a:rPr>
              <a:t>progressive 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25">
                <a:latin typeface="Times New Roman"/>
                <a:cs typeface="Times New Roman"/>
              </a:rPr>
              <a:t>in adolescence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-15">
                <a:latin typeface="Times New Roman"/>
                <a:cs typeface="Times New Roman"/>
              </a:rPr>
              <a:t>outcome. </a:t>
            </a:r>
            <a:r>
              <a:rPr dirty="0" sz="1100" spc="-25">
                <a:latin typeface="Times New Roman"/>
                <a:cs typeface="Times New Roman"/>
              </a:rPr>
              <a:t>Follow-up  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the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complicated process. </a:t>
            </a:r>
            <a:r>
              <a:rPr dirty="0" sz="1100" spc="-5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consideration </a:t>
            </a:r>
            <a:r>
              <a:rPr dirty="0" sz="1100" spc="-5">
                <a:latin typeface="Times New Roman"/>
                <a:cs typeface="Times New Roman"/>
              </a:rPr>
              <a:t>other than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 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hospital.</a:t>
            </a:r>
            <a:endParaRPr sz="1100">
              <a:latin typeface="Times New Roman"/>
              <a:cs typeface="Times New Roman"/>
            </a:endParaRPr>
          </a:p>
          <a:p>
            <a:pPr algn="just" marL="697865" marR="8255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6985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25">
                <a:latin typeface="Times New Roman"/>
                <a:cs typeface="Times New Roman"/>
              </a:rPr>
              <a:t>informative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examining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consider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90" i="1">
                <a:latin typeface="Times New Roman"/>
                <a:cs typeface="Times New Roman"/>
              </a:rPr>
              <a:t>lifetime </a:t>
            </a:r>
            <a:r>
              <a:rPr dirty="0" sz="1100" spc="-100" i="1">
                <a:latin typeface="Times New Roman"/>
                <a:cs typeface="Times New Roman"/>
              </a:rPr>
              <a:t>morbidity </a:t>
            </a:r>
            <a:r>
              <a:rPr dirty="0" sz="1100" spc="-25" i="1">
                <a:latin typeface="Times New Roman"/>
                <a:cs typeface="Times New Roman"/>
              </a:rPr>
              <a:t>risk</a:t>
            </a:r>
            <a:r>
              <a:rPr dirty="0" sz="1100" spc="-25">
                <a:latin typeface="Times New Roman"/>
                <a:cs typeface="Times New Roman"/>
              </a:rPr>
              <a:t>—that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5">
                <a:latin typeface="Times New Roman"/>
                <a:cs typeface="Times New Roman"/>
              </a:rPr>
              <a:t>the proportion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affected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 algn="just" marL="698500" marR="889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699135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Europe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have </a:t>
            </a:r>
            <a:r>
              <a:rPr dirty="0" sz="1100" spc="-5">
                <a:latin typeface="Times New Roman"/>
                <a:cs typeface="Times New Roman"/>
              </a:rPr>
              <a:t>reported </a:t>
            </a:r>
            <a:r>
              <a:rPr dirty="0" sz="1100" spc="-35">
                <a:latin typeface="Times New Roman"/>
                <a:cs typeface="Times New Roman"/>
              </a:rPr>
              <a:t>lifetime </a:t>
            </a:r>
            <a:r>
              <a:rPr dirty="0" sz="1100" spc="-10">
                <a:latin typeface="Times New Roman"/>
                <a:cs typeface="Times New Roman"/>
              </a:rPr>
              <a:t>morbid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30">
                <a:latin typeface="Times New Roman"/>
                <a:cs typeface="Times New Roman"/>
              </a:rPr>
              <a:t>figures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Gender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Differences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reported that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span men and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equally 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Cross-Cultural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Comparisons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Schizophrenia has </a:t>
            </a:r>
            <a:r>
              <a:rPr dirty="0" sz="1100" spc="-15">
                <a:latin typeface="Times New Roman"/>
                <a:cs typeface="Times New Roman"/>
              </a:rPr>
              <a:t>been observed </a:t>
            </a:r>
            <a:r>
              <a:rPr dirty="0" sz="1100" spc="-40">
                <a:latin typeface="Times New Roman"/>
                <a:cs typeface="Times New Roman"/>
              </a:rPr>
              <a:t>virtually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subjected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careful  scrutiny. </a:t>
            </a: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40">
                <a:latin typeface="Times New Roman"/>
                <a:cs typeface="Times New Roman"/>
              </a:rPr>
              <a:t>large-scale </a:t>
            </a: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5">
                <a:latin typeface="Times New Roman"/>
                <a:cs typeface="Times New Roman"/>
              </a:rPr>
              <a:t>studies,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teams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35">
                <a:latin typeface="Times New Roman"/>
                <a:cs typeface="Times New Roman"/>
              </a:rPr>
              <a:t>working </a:t>
            </a:r>
            <a:r>
              <a:rPr dirty="0" sz="1100" spc="-5">
                <a:latin typeface="Times New Roman"/>
                <a:cs typeface="Times New Roman"/>
              </a:rPr>
              <a:t>for the  </a:t>
            </a:r>
            <a:r>
              <a:rPr dirty="0" sz="1100" spc="-30">
                <a:latin typeface="Times New Roman"/>
                <a:cs typeface="Times New Roman"/>
              </a:rPr>
              <a:t>World </a:t>
            </a:r>
            <a:r>
              <a:rPr dirty="0" sz="1100" spc="-15">
                <a:latin typeface="Times New Roman"/>
                <a:cs typeface="Times New Roman"/>
              </a:rPr>
              <a:t>Health </a:t>
            </a:r>
            <a:r>
              <a:rPr dirty="0" sz="1100" spc="-20">
                <a:latin typeface="Times New Roman"/>
                <a:cs typeface="Times New Roman"/>
              </a:rPr>
              <a:t>Organization (WHO),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relatively  </a:t>
            </a:r>
            <a:r>
              <a:rPr dirty="0" sz="1100" spc="-5">
                <a:latin typeface="Times New Roman"/>
                <a:cs typeface="Times New Roman"/>
              </a:rPr>
              <a:t>constant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cultural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settings.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Schizophrenia</a:t>
            </a:r>
            <a:endParaRPr sz="1100">
              <a:latin typeface="Times New Roman"/>
              <a:cs typeface="Times New Roman"/>
            </a:endParaRPr>
          </a:p>
          <a:p>
            <a:pPr algn="just" marL="469900" marR="889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20">
                <a:latin typeface="Times New Roman"/>
                <a:cs typeface="Times New Roman"/>
              </a:rPr>
              <a:t>interaction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sociological, biological,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30">
                <a:latin typeface="Times New Roman"/>
                <a:cs typeface="Times New Roman"/>
              </a:rPr>
              <a:t>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lain"/>
              <a:tabLst>
                <a:tab pos="14986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Socio-cultural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socio-cultural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principle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society </a:t>
            </a:r>
            <a:r>
              <a:rPr dirty="0" sz="1100" spc="-25">
                <a:latin typeface="Times New Roman"/>
                <a:cs typeface="Times New Roman"/>
              </a:rPr>
              <a:t>has certain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labeled as </a:t>
            </a:r>
            <a:r>
              <a:rPr dirty="0" sz="1100" spc="-20">
                <a:latin typeface="Times New Roman"/>
                <a:cs typeface="Times New Roman"/>
              </a:rPr>
              <a:t>schizophrenic,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>
                <a:latin typeface="Times New Roman"/>
                <a:cs typeface="Times New Roman"/>
              </a:rPr>
              <a:t>promote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315"/>
              </a:lnSpc>
              <a:buAutoNum type="arabicPlain" startAt="2"/>
              <a:tabLst>
                <a:tab pos="160020" algn="l"/>
              </a:tabLst>
            </a:pPr>
            <a:r>
              <a:rPr dirty="0" sz="1100" b="1">
                <a:latin typeface="Times New Roman"/>
                <a:cs typeface="Times New Roman"/>
              </a:rPr>
              <a:t>Biological </a:t>
            </a:r>
            <a:r>
              <a:rPr dirty="0" sz="1100" spc="-15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lvl="1" marL="6985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91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history data twin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adoption </a:t>
            </a:r>
            <a:r>
              <a:rPr dirty="0" sz="1100" spc="-25">
                <a:latin typeface="Times New Roman"/>
                <a:cs typeface="Times New Roman"/>
              </a:rPr>
              <a:t>studies are </a:t>
            </a:r>
            <a:r>
              <a:rPr dirty="0" sz="1100" spc="-15">
                <a:latin typeface="Times New Roman"/>
                <a:cs typeface="Times New Roman"/>
              </a:rPr>
              <a:t>consistent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0">
                <a:latin typeface="Times New Roman"/>
                <a:cs typeface="Times New Roman"/>
              </a:rPr>
              <a:t>transmission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genetic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080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6985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35">
                <a:latin typeface="Times New Roman"/>
                <a:cs typeface="Times New Roman"/>
              </a:rPr>
              <a:t>exciting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genetics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schizophrenia 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search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40">
                <a:latin typeface="Times New Roman"/>
                <a:cs typeface="Times New Roman"/>
              </a:rPr>
              <a:t>linkage. </a:t>
            </a:r>
            <a:r>
              <a:rPr dirty="0" sz="1100" spc="-30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type are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location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gene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5">
                <a:latin typeface="Times New Roman"/>
                <a:cs typeface="Times New Roman"/>
              </a:rPr>
              <a:t>disorder (or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5">
                <a:latin typeface="Times New Roman"/>
                <a:cs typeface="Times New Roman"/>
              </a:rPr>
              <a:t>component of the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disorder).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ct val="93900"/>
              </a:lnSpc>
              <a:spcBef>
                <a:spcPts val="70"/>
              </a:spcBef>
              <a:buChar char="•"/>
              <a:tabLst>
                <a:tab pos="698500" algn="l"/>
              </a:tabLst>
            </a:pPr>
            <a:r>
              <a:rPr dirty="0" sz="1100" spc="-45">
                <a:latin typeface="Times New Roman"/>
                <a:cs typeface="Times New Roman"/>
              </a:rPr>
              <a:t>Linkage analysis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20" i="1">
                <a:latin typeface="Times New Roman"/>
                <a:cs typeface="Times New Roman"/>
              </a:rPr>
              <a:t>specific </a:t>
            </a:r>
            <a:r>
              <a:rPr dirty="0" sz="1100" spc="-155" i="1">
                <a:latin typeface="Times New Roman"/>
                <a:cs typeface="Times New Roman"/>
              </a:rPr>
              <a:t>gene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schizophrenia,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has  </a:t>
            </a:r>
            <a:r>
              <a:rPr dirty="0" sz="1100" spc="-30">
                <a:latin typeface="Times New Roman"/>
                <a:cs typeface="Times New Roman"/>
              </a:rPr>
              <a:t>implicated </a:t>
            </a:r>
            <a:r>
              <a:rPr dirty="0" sz="1100" spc="-130" i="1">
                <a:latin typeface="Times New Roman"/>
                <a:cs typeface="Times New Roman"/>
              </a:rPr>
              <a:t>regions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chromosomes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8500" algn="l"/>
              </a:tabLst>
            </a:pP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10">
                <a:latin typeface="Times New Roman"/>
                <a:cs typeface="Times New Roman"/>
              </a:rPr>
              <a:t>reports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40">
                <a:latin typeface="Times New Roman"/>
                <a:cs typeface="Times New Roman"/>
              </a:rPr>
              <a:t>linkage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regions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chromosomes </a:t>
            </a:r>
            <a:r>
              <a:rPr dirty="0" sz="1100" spc="-40">
                <a:latin typeface="Times New Roman"/>
                <a:cs typeface="Times New Roman"/>
              </a:rPr>
              <a:t>6, 8, 13,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22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 </a:t>
            </a:r>
            <a:r>
              <a:rPr dirty="0" sz="1100" spc="-30">
                <a:latin typeface="Times New Roman"/>
                <a:cs typeface="Times New Roman"/>
              </a:rPr>
              <a:t>verified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laboratory.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757682"/>
            <a:ext cx="5880100" cy="8171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59385" indent="-147320">
              <a:lnSpc>
                <a:spcPts val="1315"/>
              </a:lnSpc>
              <a:spcBef>
                <a:spcPts val="95"/>
              </a:spcBef>
              <a:buAutoNum type="arabicPlain" startAt="3"/>
              <a:tabLst>
                <a:tab pos="16002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Pregnancy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30" b="1">
                <a:latin typeface="Times New Roman"/>
                <a:cs typeface="Times New Roman"/>
              </a:rPr>
              <a:t>Birth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Complications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mother’s </a:t>
            </a:r>
            <a:r>
              <a:rPr dirty="0" sz="1100" spc="-30">
                <a:latin typeface="Times New Roman"/>
                <a:cs typeface="Times New Roman"/>
              </a:rPr>
              <a:t>pregnancy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suffered </a:t>
            </a:r>
            <a:r>
              <a:rPr dirty="0" sz="1100" spc="-10">
                <a:latin typeface="Times New Roman"/>
                <a:cs typeface="Times New Roman"/>
              </a:rPr>
              <a:t>birth </a:t>
            </a:r>
            <a:r>
              <a:rPr dirty="0" sz="1100" spc="-35">
                <a:latin typeface="Times New Roman"/>
                <a:cs typeface="Times New Roman"/>
              </a:rPr>
              <a:t>injuries. </a:t>
            </a:r>
            <a:r>
              <a:rPr dirty="0" sz="1100" spc="-15">
                <a:latin typeface="Times New Roman"/>
                <a:cs typeface="Times New Roman"/>
              </a:rPr>
              <a:t>Problems 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30">
                <a:latin typeface="Times New Roman"/>
                <a:cs typeface="Times New Roman"/>
              </a:rPr>
              <a:t>pregnancy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mother’s </a:t>
            </a:r>
            <a:r>
              <a:rPr dirty="0" sz="1100" spc="-15">
                <a:latin typeface="Times New Roman"/>
                <a:cs typeface="Times New Roman"/>
              </a:rPr>
              <a:t>contracting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diseases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infections.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762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Birth complications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extended </a:t>
            </a:r>
            <a:r>
              <a:rPr dirty="0" sz="1100" spc="-20">
                <a:latin typeface="Times New Roman"/>
                <a:cs typeface="Times New Roman"/>
              </a:rPr>
              <a:t>labor, </a:t>
            </a:r>
            <a:r>
              <a:rPr dirty="0" sz="1100" spc="-15">
                <a:latin typeface="Times New Roman"/>
                <a:cs typeface="Times New Roman"/>
              </a:rPr>
              <a:t>breech </a:t>
            </a:r>
            <a:r>
              <a:rPr dirty="0" sz="1100" spc="-40">
                <a:latin typeface="Times New Roman"/>
                <a:cs typeface="Times New Roman"/>
              </a:rPr>
              <a:t>delivery, </a:t>
            </a:r>
            <a:r>
              <a:rPr dirty="0" sz="1100" spc="-15">
                <a:latin typeface="Times New Roman"/>
                <a:cs typeface="Times New Roman"/>
              </a:rPr>
              <a:t>forceps </a:t>
            </a:r>
            <a:r>
              <a:rPr dirty="0" sz="1100" spc="-40">
                <a:latin typeface="Times New Roman"/>
                <a:cs typeface="Times New Roman"/>
              </a:rPr>
              <a:t>delivery,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umbilical  </a:t>
            </a:r>
            <a:r>
              <a:rPr dirty="0" sz="1100" spc="-10">
                <a:latin typeface="Times New Roman"/>
                <a:cs typeface="Times New Roman"/>
              </a:rPr>
              <a:t>cord </a:t>
            </a:r>
            <a:r>
              <a:rPr dirty="0" sz="1100" spc="-20">
                <a:latin typeface="Times New Roman"/>
                <a:cs typeface="Times New Roman"/>
              </a:rPr>
              <a:t>wrapped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baby’s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neck.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ct val="100000"/>
              </a:lnSpc>
              <a:buAutoNum type="arabicPlain" startAt="3"/>
              <a:tabLst>
                <a:tab pos="160020" algn="l"/>
              </a:tabLst>
            </a:pPr>
            <a:r>
              <a:rPr dirty="0" sz="1100" spc="-45" b="1">
                <a:latin typeface="Times New Roman"/>
                <a:cs typeface="Times New Roman"/>
              </a:rPr>
              <a:t>Viral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Infections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6985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speculation has </a:t>
            </a:r>
            <a:r>
              <a:rPr dirty="0" sz="1100" spc="-20">
                <a:latin typeface="Times New Roman"/>
                <a:cs typeface="Times New Roman"/>
              </a:rPr>
              <a:t>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potential role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viral </a:t>
            </a:r>
            <a:r>
              <a:rPr dirty="0" sz="1100" spc="-20">
                <a:latin typeface="Times New Roman"/>
                <a:cs typeface="Times New Roman"/>
              </a:rPr>
              <a:t>infections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etiology 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080" indent="-228600">
              <a:lnSpc>
                <a:spcPct val="93800"/>
              </a:lnSpc>
              <a:spcBef>
                <a:spcPts val="40"/>
              </a:spcBef>
              <a:buChar char="•"/>
              <a:tabLst>
                <a:tab pos="6985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indirect </a:t>
            </a:r>
            <a:r>
              <a:rPr dirty="0" sz="1100" spc="-40">
                <a:latin typeface="Times New Roman"/>
                <a:cs typeface="Times New Roman"/>
              </a:rPr>
              <a:t>line </a:t>
            </a:r>
            <a:r>
              <a:rPr dirty="0" sz="1100" spc="-5">
                <a:latin typeface="Times New Roman"/>
                <a:cs typeface="Times New Roman"/>
              </a:rPr>
              <a:t>of support for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hypothesis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indicating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-5">
                <a:latin typeface="Times New Roman"/>
                <a:cs typeface="Times New Roman"/>
              </a:rPr>
              <a:t>than 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5">
                <a:latin typeface="Times New Roman"/>
                <a:cs typeface="Times New Roman"/>
              </a:rPr>
              <a:t>born </a:t>
            </a:r>
            <a:r>
              <a:rPr dirty="0" sz="1100" spc="-25">
                <a:latin typeface="Times New Roman"/>
                <a:cs typeface="Times New Roman"/>
              </a:rPr>
              <a:t>during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winter </a:t>
            </a:r>
            <a:r>
              <a:rPr dirty="0" sz="1100" spc="-10">
                <a:latin typeface="Times New Roman"/>
                <a:cs typeface="Times New Roman"/>
              </a:rPr>
              <a:t>months. 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infection </a:t>
            </a:r>
            <a:r>
              <a:rPr dirty="0" sz="1100" spc="-30">
                <a:latin typeface="Times New Roman"/>
                <a:cs typeface="Times New Roman"/>
              </a:rPr>
              <a:t>presumably </a:t>
            </a:r>
            <a:r>
              <a:rPr dirty="0" sz="1100" spc="-20">
                <a:latin typeface="Times New Roman"/>
                <a:cs typeface="Times New Roman"/>
              </a:rPr>
              <a:t>interferes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brain development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fetus.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support for the </a:t>
            </a:r>
            <a:r>
              <a:rPr dirty="0" sz="1100" spc="-25">
                <a:latin typeface="Times New Roman"/>
                <a:cs typeface="Times New Roman"/>
              </a:rPr>
              <a:t>hypothesis remains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inconsistent.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buAutoNum type="arabicPlain" startAt="3"/>
              <a:tabLst>
                <a:tab pos="160020" algn="l"/>
              </a:tabLst>
            </a:pPr>
            <a:r>
              <a:rPr dirty="0" sz="1100" b="1">
                <a:latin typeface="Times New Roman"/>
                <a:cs typeface="Times New Roman"/>
              </a:rPr>
              <a:t>Neuropathology</a:t>
            </a:r>
            <a:endParaRPr sz="1100">
              <a:latin typeface="Times New Roman"/>
              <a:cs typeface="Times New Roman"/>
            </a:endParaRPr>
          </a:p>
          <a:p>
            <a:pPr lvl="1" marL="6978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investigations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have employed magnetic  </a:t>
            </a:r>
            <a:r>
              <a:rPr dirty="0" sz="1100" spc="-20">
                <a:latin typeface="Times New Roman"/>
                <a:cs typeface="Times New Roman"/>
              </a:rPr>
              <a:t>resonance </a:t>
            </a:r>
            <a:r>
              <a:rPr dirty="0" sz="1100" spc="-40">
                <a:latin typeface="Times New Roman"/>
                <a:cs typeface="Times New Roman"/>
              </a:rPr>
              <a:t>imaging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(MRI).</a:t>
            </a:r>
            <a:endParaRPr sz="1100">
              <a:latin typeface="Times New Roman"/>
              <a:cs typeface="Times New Roman"/>
            </a:endParaRPr>
          </a:p>
          <a:p>
            <a:pPr lvl="1" marL="6978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30">
                <a:latin typeface="Times New Roman"/>
                <a:cs typeface="Times New Roman"/>
              </a:rPr>
              <a:t>seems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affect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regions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10">
                <a:latin typeface="Times New Roman"/>
                <a:cs typeface="Times New Roman"/>
              </a:rPr>
              <a:t>connect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communicate </a:t>
            </a:r>
            <a:r>
              <a:rPr dirty="0" sz="1100" spc="-25">
                <a:latin typeface="Times New Roman"/>
                <a:cs typeface="Times New Roman"/>
              </a:rPr>
              <a:t>with each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 lvl="1" marL="697865" marR="825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MRI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reported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decrease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total </a:t>
            </a:r>
            <a:r>
              <a:rPr dirty="0" sz="1100" spc="-25">
                <a:latin typeface="Times New Roman"/>
                <a:cs typeface="Times New Roman"/>
              </a:rPr>
              <a:t>volume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0">
                <a:latin typeface="Times New Roman"/>
                <a:cs typeface="Times New Roman"/>
              </a:rPr>
              <a:t>tissue </a:t>
            </a:r>
            <a:r>
              <a:rPr dirty="0" sz="1100" spc="-25">
                <a:latin typeface="Times New Roman"/>
                <a:cs typeface="Times New Roman"/>
              </a:rPr>
              <a:t>among  </a:t>
            </a:r>
            <a:r>
              <a:rPr dirty="0" sz="1100" spc="-20">
                <a:latin typeface="Times New Roman"/>
                <a:cs typeface="Times New Roman"/>
              </a:rPr>
              <a:t>schizophrenic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35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15">
                <a:latin typeface="Times New Roman"/>
                <a:cs typeface="Times New Roman"/>
              </a:rPr>
              <a:t>consistent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5">
                <a:latin typeface="Times New Roman"/>
                <a:cs typeface="Times New Roman"/>
              </a:rPr>
              <a:t>point </a:t>
            </a:r>
            <a:r>
              <a:rPr dirty="0" sz="1100" spc="-20">
                <a:latin typeface="Times New Roman"/>
                <a:cs typeface="Times New Roman"/>
              </a:rPr>
              <a:t>toward structural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functional </a:t>
            </a:r>
            <a:r>
              <a:rPr dirty="0" sz="1100" spc="-30">
                <a:latin typeface="Times New Roman"/>
                <a:cs typeface="Times New Roman"/>
              </a:rPr>
              <a:t>irregularities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frontal cortex and </a:t>
            </a:r>
            <a:r>
              <a:rPr dirty="0" sz="1100" spc="-35">
                <a:latin typeface="Times New Roman"/>
                <a:cs typeface="Times New Roman"/>
              </a:rPr>
              <a:t>limbic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temporal </a:t>
            </a:r>
            <a:r>
              <a:rPr dirty="0" sz="1100" spc="-25">
                <a:latin typeface="Times New Roman"/>
                <a:cs typeface="Times New Roman"/>
              </a:rPr>
              <a:t>lobes,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cognitive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buAutoNum type="arabicPlain" startAt="3"/>
              <a:tabLst>
                <a:tab pos="1600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Neurochemistry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proposed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25">
                <a:latin typeface="Times New Roman"/>
                <a:cs typeface="Times New Roman"/>
              </a:rPr>
              <a:t>neurochemical </a:t>
            </a:r>
            <a:r>
              <a:rPr dirty="0" sz="1100" spc="-20">
                <a:latin typeface="Times New Roman"/>
                <a:cs typeface="Times New Roman"/>
              </a:rPr>
              <a:t>theories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account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schizophrenia. </a:t>
            </a: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30">
                <a:latin typeface="Times New Roman"/>
                <a:cs typeface="Times New Roman"/>
              </a:rPr>
              <a:t>influential </a:t>
            </a:r>
            <a:r>
              <a:rPr dirty="0" sz="1100" spc="-20">
                <a:latin typeface="Times New Roman"/>
                <a:cs typeface="Times New Roman"/>
              </a:rPr>
              <a:t>theory, 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14" i="1">
                <a:latin typeface="Times New Roman"/>
                <a:cs typeface="Times New Roman"/>
              </a:rPr>
              <a:t>dopamine </a:t>
            </a:r>
            <a:r>
              <a:rPr dirty="0" sz="1100" spc="-105" i="1">
                <a:latin typeface="Times New Roman"/>
                <a:cs typeface="Times New Roman"/>
              </a:rPr>
              <a:t>hypothesis,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function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dopamine </a:t>
            </a:r>
            <a:r>
              <a:rPr dirty="0" sz="1100" spc="-35">
                <a:latin typeface="Times New Roman"/>
                <a:cs typeface="Times New Roman"/>
              </a:rPr>
              <a:t>pathways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limbic area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brain. </a:t>
            </a:r>
            <a:r>
              <a:rPr dirty="0" sz="1100" spc="-4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decreased  </a:t>
            </a:r>
            <a:r>
              <a:rPr dirty="0" sz="1100" spc="-10">
                <a:latin typeface="Times New Roman"/>
                <a:cs typeface="Times New Roman"/>
              </a:rPr>
              <a:t>serotonin </a:t>
            </a:r>
            <a:r>
              <a:rPr dirty="0" sz="1100" spc="-15">
                <a:latin typeface="Times New Roman"/>
                <a:cs typeface="Times New Roman"/>
              </a:rPr>
              <a:t>receptor </a:t>
            </a:r>
            <a:r>
              <a:rPr dirty="0" sz="1100" spc="-30">
                <a:latin typeface="Times New Roman"/>
                <a:cs typeface="Times New Roman"/>
              </a:rPr>
              <a:t>density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cortical 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schizophrenic patients. </a:t>
            </a:r>
            <a:r>
              <a:rPr dirty="0" sz="1100" spc="-35">
                <a:latin typeface="Times New Roman"/>
                <a:cs typeface="Times New Roman"/>
              </a:rPr>
              <a:t>Brain </a:t>
            </a:r>
            <a:r>
              <a:rPr dirty="0" sz="1100" spc="-45">
                <a:latin typeface="Times New Roman"/>
                <a:cs typeface="Times New Roman"/>
              </a:rPr>
              <a:t>imaging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that  point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prefrontal cortex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drawn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glutamate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GABA  (gammaaminobutyric </a:t>
            </a:r>
            <a:r>
              <a:rPr dirty="0" sz="1100" spc="-40">
                <a:latin typeface="Times New Roman"/>
                <a:cs typeface="Times New Roman"/>
              </a:rPr>
              <a:t>acid),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principal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cerebral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cortex.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spcBef>
                <a:spcPts val="5"/>
              </a:spcBef>
              <a:buAutoNum type="arabicPlain" startAt="7"/>
              <a:tabLst>
                <a:tab pos="16002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Social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>
              <a:lnSpc>
                <a:spcPct val="93900"/>
              </a:lnSpc>
              <a:spcBef>
                <a:spcPts val="3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-15">
                <a:latin typeface="Times New Roman"/>
                <a:cs typeface="Times New Roman"/>
              </a:rPr>
              <a:t>supporting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inverse </a:t>
            </a:r>
            <a:r>
              <a:rPr dirty="0" sz="1100" spc="-20">
                <a:latin typeface="Times New Roman"/>
                <a:cs typeface="Times New Roman"/>
              </a:rPr>
              <a:t>relationship between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substantial. </a:t>
            </a:r>
            <a:r>
              <a:rPr dirty="0" sz="1100" spc="-30">
                <a:latin typeface="Times New Roman"/>
                <a:cs typeface="Times New Roman"/>
              </a:rPr>
              <a:t>Adverse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economic </a:t>
            </a:r>
            <a:r>
              <a:rPr dirty="0" sz="1100" spc="-25">
                <a:latin typeface="Times New Roman"/>
                <a:cs typeface="Times New Roman"/>
              </a:rPr>
              <a:t>circumstances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probability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persons  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genetically </a:t>
            </a:r>
            <a:r>
              <a:rPr dirty="0" sz="1100" spc="-20">
                <a:latin typeface="Times New Roman"/>
                <a:cs typeface="Times New Roman"/>
              </a:rPr>
              <a:t>predisposed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develop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40">
                <a:latin typeface="Times New Roman"/>
                <a:cs typeface="Times New Roman"/>
              </a:rPr>
              <a:t>clinical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</a:t>
            </a:r>
            <a:endParaRPr sz="1100">
              <a:latin typeface="Times New Roman"/>
              <a:cs typeface="Times New Roman"/>
            </a:endParaRPr>
          </a:p>
          <a:p>
            <a:pPr marL="149860" indent="-102870">
              <a:lnSpc>
                <a:spcPts val="1280"/>
              </a:lnSpc>
              <a:buSzPct val="90909"/>
              <a:buAutoNum type="arabicPlain"/>
              <a:tabLst>
                <a:tab pos="15049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Antipsychotic Medication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080" indent="-228600">
              <a:lnSpc>
                <a:spcPct val="93700"/>
              </a:lnSpc>
              <a:spcBef>
                <a:spcPts val="80"/>
              </a:spcBef>
              <a:buChar char="•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Antipsychotic drugs reduce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severity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35">
                <a:latin typeface="Times New Roman"/>
                <a:cs typeface="Times New Roman"/>
              </a:rPr>
              <a:t>eliminate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symptoms. </a:t>
            </a:r>
            <a:r>
              <a:rPr dirty="0" sz="1100" spc="-45">
                <a:latin typeface="Times New Roman"/>
                <a:cs typeface="Times New Roman"/>
              </a:rPr>
              <a:t>Classical  </a:t>
            </a:r>
            <a:r>
              <a:rPr dirty="0" sz="1100" spc="-25">
                <a:latin typeface="Times New Roman"/>
                <a:cs typeface="Times New Roman"/>
              </a:rPr>
              <a:t>antipsychotics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10" i="1">
                <a:latin typeface="Times New Roman"/>
                <a:cs typeface="Times New Roman"/>
              </a:rPr>
              <a:t>neuroleptic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25">
                <a:latin typeface="Times New Roman"/>
                <a:cs typeface="Times New Roman"/>
              </a:rPr>
              <a:t>because they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induce </a:t>
            </a:r>
            <a:r>
              <a:rPr dirty="0" sz="1100" spc="-30">
                <a:latin typeface="Times New Roman"/>
                <a:cs typeface="Times New Roman"/>
              </a:rPr>
              <a:t>side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resemble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Parkinson’s </a:t>
            </a:r>
            <a:r>
              <a:rPr dirty="0" sz="1100" spc="-35">
                <a:latin typeface="Times New Roman"/>
                <a:cs typeface="Times New Roman"/>
              </a:rPr>
              <a:t>disease.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antipsychotic </a:t>
            </a:r>
            <a:r>
              <a:rPr dirty="0" sz="1100" spc="-30">
                <a:latin typeface="Times New Roman"/>
                <a:cs typeface="Times New Roman"/>
              </a:rPr>
              <a:t>drugs,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obvious </a:t>
            </a:r>
            <a:r>
              <a:rPr dirty="0" sz="1100" spc="-15">
                <a:latin typeface="Times New Roman"/>
                <a:cs typeface="Times New Roman"/>
              </a:rPr>
              <a:t>and troublesome </a:t>
            </a:r>
            <a:r>
              <a:rPr dirty="0" sz="1100" spc="-35">
                <a:latin typeface="Times New Roman"/>
                <a:cs typeface="Times New Roman"/>
              </a:rPr>
              <a:t>side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90" i="1">
                <a:latin typeface="Times New Roman"/>
                <a:cs typeface="Times New Roman"/>
              </a:rPr>
              <a:t>extrapyramidal </a:t>
            </a:r>
            <a:r>
              <a:rPr dirty="0" sz="1100" spc="-110" i="1">
                <a:latin typeface="Times New Roman"/>
                <a:cs typeface="Times New Roman"/>
              </a:rPr>
              <a:t>symptoms  </a:t>
            </a:r>
            <a:r>
              <a:rPr dirty="0" sz="1100" spc="-25">
                <a:latin typeface="Times New Roman"/>
                <a:cs typeface="Times New Roman"/>
              </a:rPr>
              <a:t>(EPS) </a:t>
            </a:r>
            <a:r>
              <a:rPr dirty="0" sz="1100" spc="-30">
                <a:latin typeface="Times New Roman"/>
                <a:cs typeface="Times New Roman"/>
              </a:rPr>
              <a:t>which  include neurological </a:t>
            </a:r>
            <a:r>
              <a:rPr dirty="0" sz="1100" spc="-25">
                <a:latin typeface="Times New Roman"/>
                <a:cs typeface="Times New Roman"/>
              </a:rPr>
              <a:t>disturbances,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muscular </a:t>
            </a:r>
            <a:r>
              <a:rPr dirty="0" sz="1100" spc="-45">
                <a:latin typeface="Times New Roman"/>
                <a:cs typeface="Times New Roman"/>
              </a:rPr>
              <a:t>rigidity, </a:t>
            </a:r>
            <a:r>
              <a:rPr dirty="0" sz="1100" spc="-15">
                <a:latin typeface="Times New Roman"/>
                <a:cs typeface="Times New Roman"/>
              </a:rPr>
              <a:t>tremors, </a:t>
            </a:r>
            <a:r>
              <a:rPr dirty="0" sz="1100" spc="-30">
                <a:latin typeface="Times New Roman"/>
                <a:cs typeface="Times New Roman"/>
              </a:rPr>
              <a:t>restless agitation, peculiar  </a:t>
            </a:r>
            <a:r>
              <a:rPr dirty="0" sz="1100" spc="-25">
                <a:latin typeface="Times New Roman"/>
                <a:cs typeface="Times New Roman"/>
              </a:rPr>
              <a:t>involuntary </a:t>
            </a:r>
            <a:r>
              <a:rPr dirty="0" sz="1100" spc="-15">
                <a:latin typeface="Times New Roman"/>
                <a:cs typeface="Times New Roman"/>
              </a:rPr>
              <a:t>postures, and </a:t>
            </a:r>
            <a:r>
              <a:rPr dirty="0" sz="1100">
                <a:latin typeface="Times New Roman"/>
                <a:cs typeface="Times New Roman"/>
              </a:rPr>
              <a:t>motor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inertia.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315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Atypical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antipsychotics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produce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side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effects,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weight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gain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obesity.</a:t>
            </a:r>
            <a:endParaRPr sz="1100">
              <a:latin typeface="Times New Roman"/>
              <a:cs typeface="Times New Roman"/>
            </a:endParaRPr>
          </a:p>
          <a:p>
            <a:pPr lvl="1" marL="6978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antipsychotic </a:t>
            </a:r>
            <a:r>
              <a:rPr dirty="0" sz="1100" spc="-15">
                <a:latin typeface="Times New Roman"/>
                <a:cs typeface="Times New Roman"/>
              </a:rPr>
              <a:t>medications—both </a:t>
            </a:r>
            <a:r>
              <a:rPr dirty="0" sz="1100" spc="-25">
                <a:latin typeface="Times New Roman"/>
                <a:cs typeface="Times New Roman"/>
              </a:rPr>
              <a:t>traditional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atypical </a:t>
            </a:r>
            <a:r>
              <a:rPr dirty="0" sz="1100" spc="-15">
                <a:latin typeface="Times New Roman"/>
                <a:cs typeface="Times New Roman"/>
              </a:rPr>
              <a:t>forms—act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blocking </a:t>
            </a:r>
            <a:r>
              <a:rPr dirty="0" sz="1100" spc="-20">
                <a:latin typeface="Times New Roman"/>
                <a:cs typeface="Times New Roman"/>
              </a:rPr>
              <a:t>dopamine  </a:t>
            </a:r>
            <a:r>
              <a:rPr dirty="0" sz="1100" spc="-15">
                <a:latin typeface="Times New Roman"/>
                <a:cs typeface="Times New Roman"/>
              </a:rPr>
              <a:t>receptors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cortical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limbic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also </a:t>
            </a:r>
            <a:r>
              <a:rPr dirty="0" sz="1100" spc="-20">
                <a:latin typeface="Times New Roman"/>
                <a:cs typeface="Times New Roman"/>
              </a:rPr>
              <a:t>affect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15">
                <a:latin typeface="Times New Roman"/>
                <a:cs typeface="Times New Roman"/>
              </a:rPr>
              <a:t>neurotransmitters,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10">
                <a:latin typeface="Times New Roman"/>
                <a:cs typeface="Times New Roman"/>
              </a:rPr>
              <a:t>serotonin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acetylcholine.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419" y="757682"/>
            <a:ext cx="5650865" cy="3219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5095" indent="-113030">
              <a:lnSpc>
                <a:spcPts val="1315"/>
              </a:lnSpc>
              <a:spcBef>
                <a:spcPts val="95"/>
              </a:spcBef>
              <a:buSzPct val="90909"/>
              <a:buAutoNum type="arabicPlain" startAt="2"/>
              <a:tabLst>
                <a:tab pos="12573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Psychosocial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Treatment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080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5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coping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members,  </a:t>
            </a:r>
            <a:r>
              <a:rPr dirty="0" sz="1100" spc="-30">
                <a:latin typeface="Times New Roman"/>
                <a:cs typeface="Times New Roman"/>
              </a:rPr>
              <a:t>recognizing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burdens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15">
                <a:latin typeface="Times New Roman"/>
                <a:cs typeface="Times New Roman"/>
              </a:rPr>
              <a:t>endure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caring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family </a:t>
            </a:r>
            <a:r>
              <a:rPr dirty="0" sz="1100" spc="-15">
                <a:latin typeface="Times New Roman"/>
                <a:cs typeface="Times New Roman"/>
              </a:rPr>
              <a:t>member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different approaches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family  </a:t>
            </a:r>
            <a:r>
              <a:rPr dirty="0" sz="1100" spc="-15">
                <a:latin typeface="Times New Roman"/>
                <a:cs typeface="Times New Roman"/>
              </a:rPr>
              <a:t>intervention. </a:t>
            </a: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educational </a:t>
            </a:r>
            <a:r>
              <a:rPr dirty="0" sz="1100" spc="-5">
                <a:latin typeface="Times New Roman"/>
                <a:cs typeface="Times New Roman"/>
              </a:rPr>
              <a:t>component 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members  </a:t>
            </a:r>
            <a:r>
              <a:rPr dirty="0" sz="1100" spc="-10">
                <a:latin typeface="Times New Roman"/>
                <a:cs typeface="Times New Roman"/>
              </a:rPr>
              <a:t>understand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accept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lvl="2" marL="469900" marR="7620" indent="-635">
              <a:lnSpc>
                <a:spcPts val="1240"/>
              </a:lnSpc>
              <a:spcBef>
                <a:spcPts val="25"/>
              </a:spcBef>
              <a:buSzPct val="95652"/>
              <a:buFont typeface="Times New Roman"/>
              <a:buAutoNum type="romanLcPeriod"/>
              <a:tabLst>
                <a:tab pos="658495" algn="l"/>
              </a:tabLst>
            </a:pPr>
            <a:r>
              <a:rPr dirty="0" sz="1150" spc="-30" b="1" i="1">
                <a:latin typeface="Times New Roman"/>
                <a:cs typeface="Times New Roman"/>
              </a:rPr>
              <a:t>Social </a:t>
            </a:r>
            <a:r>
              <a:rPr dirty="0" sz="1150" spc="-10" b="1" i="1">
                <a:latin typeface="Times New Roman"/>
                <a:cs typeface="Times New Roman"/>
              </a:rPr>
              <a:t>skills </a:t>
            </a:r>
            <a:r>
              <a:rPr dirty="0" sz="1150" spc="-25" b="1" i="1">
                <a:latin typeface="Times New Roman"/>
                <a:cs typeface="Times New Roman"/>
              </a:rPr>
              <a:t>training </a:t>
            </a:r>
            <a:r>
              <a:rPr dirty="0" sz="1100" spc="-10" b="1">
                <a:latin typeface="Times New Roman"/>
                <a:cs typeface="Times New Roman"/>
              </a:rPr>
              <a:t>(SST)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structured, </a:t>
            </a:r>
            <a:r>
              <a:rPr dirty="0" sz="1100" spc="-25">
                <a:latin typeface="Times New Roman"/>
                <a:cs typeface="Times New Roman"/>
              </a:rPr>
              <a:t>educational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involves  modeling,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45">
                <a:latin typeface="Times New Roman"/>
                <a:cs typeface="Times New Roman"/>
              </a:rPr>
              <a:t>playing,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provision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reinforcement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appropriate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 lvl="2" marL="634365" indent="-165100">
              <a:lnSpc>
                <a:spcPts val="1170"/>
              </a:lnSpc>
              <a:buSzPct val="95652"/>
              <a:buFont typeface="Times New Roman"/>
              <a:buAutoNum type="romanLcPeriod"/>
              <a:tabLst>
                <a:tab pos="635000" algn="l"/>
              </a:tabLst>
            </a:pPr>
            <a:r>
              <a:rPr dirty="0" sz="1150" spc="-10" b="1" i="1">
                <a:latin typeface="Times New Roman"/>
                <a:cs typeface="Times New Roman"/>
              </a:rPr>
              <a:t>Assertive </a:t>
            </a:r>
            <a:r>
              <a:rPr dirty="0" sz="1150" b="1" i="1">
                <a:latin typeface="Times New Roman"/>
                <a:cs typeface="Times New Roman"/>
              </a:rPr>
              <a:t>community </a:t>
            </a:r>
            <a:r>
              <a:rPr dirty="0" sz="1150" spc="-5" b="1" i="1">
                <a:latin typeface="Times New Roman"/>
                <a:cs typeface="Times New Roman"/>
              </a:rPr>
              <a:t>treatment </a:t>
            </a:r>
            <a:r>
              <a:rPr dirty="0" sz="1100" spc="-15" b="1">
                <a:latin typeface="Times New Roman"/>
                <a:cs typeface="Times New Roman"/>
              </a:rPr>
              <a:t>(ACT)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psychosocial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delivered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75"/>
              </a:lnSpc>
            </a:pP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interdisciplinary </a:t>
            </a:r>
            <a:r>
              <a:rPr dirty="0" sz="1100" spc="-20">
                <a:latin typeface="Times New Roman"/>
                <a:cs typeface="Times New Roman"/>
              </a:rPr>
              <a:t>team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clinicians.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350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treatments—including education, </a:t>
            </a:r>
            <a:r>
              <a:rPr dirty="0" sz="1100" spc="-5">
                <a:latin typeface="Times New Roman"/>
                <a:cs typeface="Times New Roman"/>
              </a:rPr>
              <a:t>support, </a:t>
            </a:r>
            <a:r>
              <a:rPr dirty="0" sz="1100" spc="-45">
                <a:latin typeface="Times New Roman"/>
                <a:cs typeface="Times New Roman"/>
              </a:rPr>
              <a:t>skills  </a:t>
            </a:r>
            <a:r>
              <a:rPr dirty="0" sz="1100" spc="-25">
                <a:latin typeface="Times New Roman"/>
                <a:cs typeface="Times New Roman"/>
              </a:rPr>
              <a:t>training,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rehabilitation—as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ct val="93700"/>
              </a:lnSpc>
              <a:spcBef>
                <a:spcPts val="50"/>
              </a:spcBef>
              <a:buChar char="•"/>
              <a:tabLst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chronically </a:t>
            </a:r>
            <a:r>
              <a:rPr dirty="0" sz="1100" spc="-20">
                <a:latin typeface="Times New Roman"/>
                <a:cs typeface="Times New Roman"/>
              </a:rPr>
              <a:t>disturbed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require </a:t>
            </a:r>
            <a:r>
              <a:rPr dirty="0" sz="1100" spc="-20">
                <a:latin typeface="Times New Roman"/>
                <a:cs typeface="Times New Roman"/>
              </a:rPr>
              <a:t>long-term institutional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Social  </a:t>
            </a:r>
            <a:r>
              <a:rPr dirty="0" sz="1100" spc="-35">
                <a:latin typeface="Times New Roman"/>
                <a:cs typeface="Times New Roman"/>
              </a:rPr>
              <a:t>learning </a:t>
            </a:r>
            <a:r>
              <a:rPr dirty="0" sz="1100" spc="-20">
                <a:latin typeface="Times New Roman"/>
                <a:cs typeface="Times New Roman"/>
              </a:rPr>
              <a:t>programs, sometimes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75" i="1">
                <a:latin typeface="Times New Roman"/>
                <a:cs typeface="Times New Roman"/>
              </a:rPr>
              <a:t>token </a:t>
            </a:r>
            <a:r>
              <a:rPr dirty="0" sz="1100" spc="-125" i="1">
                <a:latin typeface="Times New Roman"/>
                <a:cs typeface="Times New Roman"/>
              </a:rPr>
              <a:t>economies,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patients.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behavioral contingencies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30">
                <a:latin typeface="Times New Roman"/>
                <a:cs typeface="Times New Roman"/>
              </a:rPr>
              <a:t>ward.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desired </a:t>
            </a:r>
            <a:r>
              <a:rPr dirty="0" sz="1100" spc="-25">
                <a:latin typeface="Times New Roman"/>
                <a:cs typeface="Times New Roman"/>
              </a:rPr>
              <a:t>behaviors,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appropriate  </a:t>
            </a:r>
            <a:r>
              <a:rPr dirty="0" sz="1100" spc="-25">
                <a:latin typeface="Times New Roman"/>
                <a:cs typeface="Times New Roman"/>
              </a:rPr>
              <a:t>grooming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participation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35">
                <a:latin typeface="Times New Roman"/>
                <a:cs typeface="Times New Roman"/>
              </a:rPr>
              <a:t>activities,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decrease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undesirable  </a:t>
            </a:r>
            <a:r>
              <a:rPr dirty="0" sz="1100" spc="-20">
                <a:latin typeface="Times New Roman"/>
                <a:cs typeface="Times New Roman"/>
              </a:rPr>
              <a:t>behaviors, 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violence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incoherent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speech.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Carefully </a:t>
            </a:r>
            <a:r>
              <a:rPr dirty="0" sz="1100" spc="-10">
                <a:latin typeface="Times New Roman"/>
                <a:cs typeface="Times New Roman"/>
              </a:rPr>
              <a:t>structured </a:t>
            </a:r>
            <a:r>
              <a:rPr dirty="0" sz="1100" spc="-20">
                <a:latin typeface="Times New Roman"/>
                <a:cs typeface="Times New Roman"/>
              </a:rPr>
              <a:t>inpatient </a:t>
            </a:r>
            <a:r>
              <a:rPr dirty="0" sz="1100" spc="-25">
                <a:latin typeface="Times New Roman"/>
                <a:cs typeface="Times New Roman"/>
              </a:rPr>
              <a:t>programs,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25">
                <a:latin typeface="Times New Roman"/>
                <a:cs typeface="Times New Roman"/>
              </a:rPr>
              <a:t>behavioral principles, can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20">
                <a:latin typeface="Times New Roman"/>
                <a:cs typeface="Times New Roman"/>
              </a:rPr>
              <a:t>schizophrenic patients, </a:t>
            </a:r>
            <a:r>
              <a:rPr dirty="0" sz="1100" spc="-10">
                <a:latin typeface="Times New Roman"/>
                <a:cs typeface="Times New Roman"/>
              </a:rPr>
              <a:t>Fountain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house.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76000" y="8228321"/>
            <a:ext cx="3922395" cy="120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b="1">
                <a:latin typeface="Times New Roman"/>
                <a:cs typeface="Times New Roman"/>
              </a:rPr>
              <a:t>Degenerative </a:t>
            </a:r>
            <a:r>
              <a:rPr dirty="0" sz="1100" spc="-30" b="1">
                <a:latin typeface="Times New Roman"/>
                <a:cs typeface="Times New Roman"/>
              </a:rPr>
              <a:t>Brain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Diseases</a:t>
            </a:r>
            <a:endParaRPr sz="1100">
              <a:latin typeface="Times New Roman"/>
              <a:cs typeface="Times New Roman"/>
            </a:endParaRPr>
          </a:p>
          <a:p>
            <a:pPr marL="469900" marR="1685289" indent="-45720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degenerative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30">
                <a:latin typeface="Times New Roman"/>
                <a:cs typeface="Times New Roman"/>
              </a:rPr>
              <a:t>include  </a:t>
            </a:r>
            <a:r>
              <a:rPr dirty="0" sz="1100" spc="-35">
                <a:latin typeface="Times New Roman"/>
                <a:cs typeface="Times New Roman"/>
              </a:rPr>
              <a:t>1-Alzheimer’s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marL="579120" indent="-109855">
              <a:lnSpc>
                <a:spcPts val="1160"/>
              </a:lnSpc>
              <a:buSzPct val="90909"/>
              <a:buAutoNum type="arabicPlain" startAt="2"/>
              <a:tabLst>
                <a:tab pos="579755" algn="l"/>
              </a:tabLst>
            </a:pPr>
            <a:r>
              <a:rPr dirty="0" sz="1100" spc="-30">
                <a:latin typeface="Times New Roman"/>
                <a:cs typeface="Times New Roman"/>
              </a:rPr>
              <a:t>Parkinson’s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marL="469900" marR="2205355">
              <a:lnSpc>
                <a:spcPts val="1240"/>
              </a:lnSpc>
              <a:spcBef>
                <a:spcPts val="65"/>
              </a:spcBef>
              <a:buSzPct val="90909"/>
              <a:buAutoNum type="arabicPlain" startAt="2"/>
              <a:tabLst>
                <a:tab pos="579755" algn="l"/>
              </a:tabLst>
            </a:pPr>
            <a:r>
              <a:rPr dirty="0" sz="1100" spc="-15">
                <a:latin typeface="Times New Roman"/>
                <a:cs typeface="Times New Roman"/>
              </a:rPr>
              <a:t>Huntington’s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  </a:t>
            </a:r>
            <a:r>
              <a:rPr dirty="0" sz="1100" spc="-45">
                <a:latin typeface="Times New Roman"/>
                <a:cs typeface="Times New Roman"/>
              </a:rPr>
              <a:t>4-Pick’s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marL="1738630">
              <a:lnSpc>
                <a:spcPct val="100000"/>
              </a:lnSpc>
              <a:spcBef>
                <a:spcPts val="56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4" y="779018"/>
            <a:ext cx="5880100" cy="73285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dirty="0" sz="1100" spc="20" b="1">
                <a:latin typeface="Times New Roman"/>
                <a:cs typeface="Times New Roman"/>
              </a:rPr>
              <a:t>DEMENTIA </a:t>
            </a:r>
            <a:r>
              <a:rPr dirty="0" sz="1100" spc="5" b="1">
                <a:latin typeface="Times New Roman"/>
                <a:cs typeface="Times New Roman"/>
              </a:rPr>
              <a:t>DELIRIUM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AMNESTIC DISORDERS</a:t>
            </a:r>
            <a:r>
              <a:rPr dirty="0" sz="1100" spc="-6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Formerly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organic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disorders, now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name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cognitive 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marL="12700" marR="6985" indent="-635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Dementia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gradual </a:t>
            </a:r>
            <a:r>
              <a:rPr dirty="0" sz="1100" spc="-25">
                <a:latin typeface="Times New Roman"/>
                <a:cs typeface="Times New Roman"/>
              </a:rPr>
              <a:t>worsening 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functions,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language, 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reasoning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decision </a:t>
            </a:r>
            <a:r>
              <a:rPr dirty="0" sz="1100" spc="-40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Delirium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confusion and </a:t>
            </a:r>
            <a:r>
              <a:rPr dirty="0" sz="1100" spc="-20">
                <a:latin typeface="Times New Roman"/>
                <a:cs typeface="Times New Roman"/>
              </a:rPr>
              <a:t>disorientation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develops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often 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agitation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hyperactivity.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Amnesia</a:t>
            </a:r>
            <a:endParaRPr sz="1100">
              <a:latin typeface="Times New Roman"/>
              <a:cs typeface="Times New Roman"/>
            </a:endParaRPr>
          </a:p>
          <a:p>
            <a:pPr marL="12700" marR="5080" indent="-635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experience memory </a:t>
            </a:r>
            <a:r>
              <a:rPr dirty="0" sz="1100" spc="-20">
                <a:latin typeface="Times New Roman"/>
                <a:cs typeface="Times New Roman"/>
              </a:rPr>
              <a:t>impairments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5">
                <a:latin typeface="Times New Roman"/>
                <a:cs typeface="Times New Roman"/>
              </a:rPr>
              <a:t>than those </a:t>
            </a:r>
            <a:r>
              <a:rPr dirty="0" sz="1100" spc="-20">
                <a:latin typeface="Times New Roman"/>
                <a:cs typeface="Times New Roman"/>
              </a:rPr>
              <a:t>seen in  dementia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delirium.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0">
                <a:latin typeface="Times New Roman"/>
                <a:cs typeface="Times New Roman"/>
              </a:rPr>
              <a:t>Miss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looks pretty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30">
                <a:latin typeface="Times New Roman"/>
                <a:cs typeface="Times New Roman"/>
              </a:rPr>
              <a:t>healthy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30">
                <a:latin typeface="Times New Roman"/>
                <a:cs typeface="Times New Roman"/>
              </a:rPr>
              <a:t>late seventies.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sweet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now she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45">
                <a:latin typeface="Times New Roman"/>
                <a:cs typeface="Times New Roman"/>
              </a:rPr>
              <a:t>verbally </a:t>
            </a:r>
            <a:r>
              <a:rPr dirty="0" sz="1100" spc="-30">
                <a:latin typeface="Times New Roman"/>
                <a:cs typeface="Times New Roman"/>
              </a:rPr>
              <a:t>abusive, </a:t>
            </a:r>
            <a:r>
              <a:rPr dirty="0" sz="1100" spc="-25">
                <a:latin typeface="Times New Roman"/>
                <a:cs typeface="Times New Roman"/>
              </a:rPr>
              <a:t>suspicious,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forgetful.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Mr.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injured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car </a:t>
            </a:r>
            <a:r>
              <a:rPr dirty="0" sz="1100" spc="-30">
                <a:latin typeface="Times New Roman"/>
                <a:cs typeface="Times New Roman"/>
              </a:rPr>
              <a:t>accident, </a:t>
            </a:r>
            <a:r>
              <a:rPr dirty="0" sz="1100" spc="-15">
                <a:latin typeface="Times New Roman"/>
                <a:cs typeface="Times New Roman"/>
              </a:rPr>
              <a:t>he 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head </a:t>
            </a:r>
            <a:r>
              <a:rPr dirty="0" sz="1100" spc="-35">
                <a:latin typeface="Times New Roman"/>
                <a:cs typeface="Times New Roman"/>
              </a:rPr>
              <a:t>injury. </a:t>
            </a:r>
            <a:r>
              <a:rPr dirty="0" sz="1100" spc="-15">
                <a:latin typeface="Times New Roman"/>
                <a:cs typeface="Times New Roman"/>
              </a:rPr>
              <a:t>His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25">
                <a:latin typeface="Times New Roman"/>
                <a:cs typeface="Times New Roman"/>
              </a:rPr>
              <a:t>changed its sad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watch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decline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intelligent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Miss. </a:t>
            </a:r>
            <a:r>
              <a:rPr dirty="0" sz="1100" spc="-40">
                <a:latin typeface="Times New Roman"/>
                <a:cs typeface="Times New Roman"/>
              </a:rPr>
              <a:t>C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>
                <a:latin typeface="Times New Roman"/>
                <a:cs typeface="Times New Roman"/>
              </a:rPr>
              <a:t>shot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innocent </a:t>
            </a:r>
            <a:r>
              <a:rPr dirty="0" sz="1100" spc="-25">
                <a:latin typeface="Times New Roman"/>
                <a:cs typeface="Times New Roman"/>
              </a:rPr>
              <a:t>bystander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robbery.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physically </a:t>
            </a:r>
            <a:r>
              <a:rPr dirty="0" sz="1100" spc="-25">
                <a:latin typeface="Times New Roman"/>
                <a:cs typeface="Times New Roman"/>
              </a:rPr>
              <a:t>fine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almost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20">
                <a:latin typeface="Times New Roman"/>
                <a:cs typeface="Times New Roman"/>
              </a:rPr>
              <a:t>recent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Muhammad </a:t>
            </a:r>
            <a:r>
              <a:rPr dirty="0" sz="1100" spc="-60">
                <a:latin typeface="Times New Roman"/>
                <a:cs typeface="Times New Roman"/>
              </a:rPr>
              <a:t>Ali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greatest </a:t>
            </a:r>
            <a:r>
              <a:rPr dirty="0" sz="1100" spc="-40">
                <a:latin typeface="Times New Roman"/>
                <a:cs typeface="Times New Roman"/>
              </a:rPr>
              <a:t>heavy </a:t>
            </a:r>
            <a:r>
              <a:rPr dirty="0" sz="1100" spc="-35">
                <a:latin typeface="Times New Roman"/>
                <a:cs typeface="Times New Roman"/>
              </a:rPr>
              <a:t>weight </a:t>
            </a:r>
            <a:r>
              <a:rPr dirty="0" sz="1100" spc="-25">
                <a:latin typeface="Times New Roman"/>
                <a:cs typeface="Times New Roman"/>
              </a:rPr>
              <a:t>boxing </a:t>
            </a:r>
            <a:r>
              <a:rPr dirty="0" sz="1100" spc="-20">
                <a:latin typeface="Times New Roman"/>
                <a:cs typeface="Times New Roman"/>
              </a:rPr>
              <a:t>champions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20">
                <a:latin typeface="Times New Roman"/>
                <a:cs typeface="Times New Roman"/>
              </a:rPr>
              <a:t>suffers </a:t>
            </a:r>
            <a:r>
              <a:rPr dirty="0" sz="1100" spc="-5">
                <a:latin typeface="Times New Roman"/>
                <a:cs typeface="Times New Roman"/>
              </a:rPr>
              <a:t>from  </a:t>
            </a:r>
            <a:r>
              <a:rPr dirty="0" sz="1100" spc="-15">
                <a:latin typeface="Times New Roman"/>
                <a:cs typeface="Times New Roman"/>
              </a:rPr>
              <a:t>Parkinson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25">
                <a:latin typeface="Times New Roman"/>
                <a:cs typeface="Times New Roman"/>
              </a:rPr>
              <a:t>blows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head during </a:t>
            </a:r>
            <a:r>
              <a:rPr dirty="0" sz="1100" spc="-30">
                <a:latin typeface="Times New Roman"/>
                <a:cs typeface="Times New Roman"/>
              </a:rPr>
              <a:t>his boxing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career.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0">
                <a:latin typeface="Times New Roman"/>
                <a:cs typeface="Times New Roman"/>
              </a:rPr>
              <a:t>U.S. </a:t>
            </a:r>
            <a:r>
              <a:rPr dirty="0" sz="1100" spc="-20">
                <a:latin typeface="Times New Roman"/>
                <a:cs typeface="Times New Roman"/>
              </a:rPr>
              <a:t>president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famous </a:t>
            </a:r>
            <a:r>
              <a:rPr dirty="0" sz="1100" spc="-15">
                <a:latin typeface="Times New Roman"/>
                <a:cs typeface="Times New Roman"/>
              </a:rPr>
              <a:t>handsome actor </a:t>
            </a:r>
            <a:r>
              <a:rPr dirty="0" sz="1100" spc="-25">
                <a:latin typeface="Times New Roman"/>
                <a:cs typeface="Times New Roman"/>
              </a:rPr>
              <a:t>Ronald </a:t>
            </a:r>
            <a:r>
              <a:rPr dirty="0" sz="1100" spc="-40">
                <a:latin typeface="Times New Roman"/>
                <a:cs typeface="Times New Roman"/>
              </a:rPr>
              <a:t>Regan </a:t>
            </a:r>
            <a:r>
              <a:rPr dirty="0" sz="1100" spc="-25">
                <a:latin typeface="Times New Roman"/>
                <a:cs typeface="Times New Roman"/>
              </a:rPr>
              <a:t>suffered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Alzhemeir’s  </a:t>
            </a:r>
            <a:r>
              <a:rPr dirty="0" sz="1100" spc="-25">
                <a:latin typeface="Times New Roman"/>
                <a:cs typeface="Times New Roman"/>
              </a:rPr>
              <a:t>which altered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preventing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public </a:t>
            </a:r>
            <a:r>
              <a:rPr dirty="0" sz="1100" spc="-25">
                <a:latin typeface="Times New Roman"/>
                <a:cs typeface="Times New Roman"/>
              </a:rPr>
              <a:t>appearances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ex- </a:t>
            </a:r>
            <a:r>
              <a:rPr dirty="0" sz="1100" spc="-15">
                <a:latin typeface="Times New Roman"/>
                <a:cs typeface="Times New Roman"/>
              </a:rPr>
              <a:t>presidents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enjoy.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30">
                <a:latin typeface="Times New Roman"/>
                <a:cs typeface="Times New Roman"/>
              </a:rPr>
              <a:t>have increased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recent </a:t>
            </a:r>
            <a:r>
              <a:rPr dirty="0" sz="1100" spc="-40">
                <a:latin typeface="Times New Roman"/>
                <a:cs typeface="Times New Roman"/>
              </a:rPr>
              <a:t>years. </a:t>
            </a: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30">
                <a:latin typeface="Times New Roman"/>
                <a:cs typeface="Times New Roman"/>
              </a:rPr>
              <a:t>organic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dropped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adopted.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signify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35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memory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4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attention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4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perception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thinking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generally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first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appear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during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patient’s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50’s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60’s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accelerate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after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age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70.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Cognitive </a:t>
            </a:r>
            <a:r>
              <a:rPr dirty="0" sz="1100" spc="-15" b="1">
                <a:latin typeface="Times New Roman"/>
                <a:cs typeface="Times New Roman"/>
              </a:rPr>
              <a:t>Impairment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8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35">
                <a:latin typeface="Times New Roman"/>
                <a:cs typeface="Times New Roman"/>
              </a:rPr>
              <a:t>Amnesia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757682"/>
            <a:ext cx="5878830" cy="6021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Cognitive </a:t>
            </a:r>
            <a:r>
              <a:rPr dirty="0" sz="1100" spc="-15" b="1">
                <a:latin typeface="Times New Roman"/>
                <a:cs typeface="Times New Roman"/>
              </a:rPr>
              <a:t>Impairment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614045" indent="-144780">
              <a:lnSpc>
                <a:spcPts val="1240"/>
              </a:lnSpc>
              <a:buAutoNum type="arabicPlain"/>
              <a:tabLst>
                <a:tab pos="614680" algn="l"/>
              </a:tabLst>
            </a:pPr>
            <a:r>
              <a:rPr dirty="0" sz="1100" spc="-5">
                <a:latin typeface="Times New Roman"/>
                <a:cs typeface="Times New Roman"/>
              </a:rPr>
              <a:t>Old </a:t>
            </a:r>
            <a:r>
              <a:rPr dirty="0" sz="1100" spc="-50">
                <a:latin typeface="Times New Roman"/>
                <a:cs typeface="Times New Roman"/>
              </a:rPr>
              <a:t>age</a:t>
            </a:r>
            <a:endParaRPr sz="1100">
              <a:latin typeface="Times New Roman"/>
              <a:cs typeface="Times New Roman"/>
            </a:endParaRPr>
          </a:p>
          <a:p>
            <a:pPr marL="469900" marR="3688079">
              <a:lnSpc>
                <a:spcPts val="1240"/>
              </a:lnSpc>
              <a:spcBef>
                <a:spcPts val="70"/>
              </a:spcBef>
              <a:buAutoNum type="arabicPlain"/>
              <a:tabLst>
                <a:tab pos="614045" algn="l"/>
              </a:tabLst>
            </a:pPr>
            <a:r>
              <a:rPr dirty="0" sz="1100" spc="-5">
                <a:latin typeface="Times New Roman"/>
                <a:cs typeface="Times New Roman"/>
              </a:rPr>
              <a:t>Improper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medications  </a:t>
            </a:r>
            <a:r>
              <a:rPr dirty="0" sz="1100" spc="-30">
                <a:latin typeface="Times New Roman"/>
                <a:cs typeface="Times New Roman"/>
              </a:rPr>
              <a:t>3- </a:t>
            </a:r>
            <a:r>
              <a:rPr dirty="0" sz="1100" spc="-15">
                <a:latin typeface="Times New Roman"/>
                <a:cs typeface="Times New Roman"/>
              </a:rPr>
              <a:t>Head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injuries</a:t>
            </a:r>
            <a:endParaRPr sz="1100">
              <a:latin typeface="Times New Roman"/>
              <a:cs typeface="Times New Roman"/>
            </a:endParaRPr>
          </a:p>
          <a:p>
            <a:pPr marL="613410" indent="-144145">
              <a:lnSpc>
                <a:spcPts val="1205"/>
              </a:lnSpc>
              <a:buAutoNum type="arabicPlain" startAt="4"/>
              <a:tabLst>
                <a:tab pos="614045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Various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traumas.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lain" startAt="4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10" b="1">
                <a:latin typeface="Times New Roman"/>
                <a:cs typeface="Times New Roman"/>
              </a:rPr>
              <a:t>of Cognitive </a:t>
            </a:r>
            <a:r>
              <a:rPr dirty="0" sz="1100" spc="-15" b="1">
                <a:latin typeface="Times New Roman"/>
                <a:cs typeface="Times New Roman"/>
              </a:rPr>
              <a:t>Impairment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22885" marR="1811655" indent="-21082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patients and </a:t>
            </a:r>
            <a:r>
              <a:rPr dirty="0" sz="1100" spc="-5">
                <a:latin typeface="Times New Roman"/>
                <a:cs typeface="Times New Roman"/>
              </a:rPr>
              <a:t>other for </a:t>
            </a:r>
            <a:r>
              <a:rPr dirty="0" sz="1100" spc="-40">
                <a:latin typeface="Times New Roman"/>
                <a:cs typeface="Times New Roman"/>
              </a:rPr>
              <a:t>caregivers  </a:t>
            </a:r>
            <a:r>
              <a:rPr dirty="0" sz="1100" spc="-15">
                <a:latin typeface="Times New Roman"/>
                <a:cs typeface="Times New Roman"/>
              </a:rPr>
              <a:t>1-Treatment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</a:t>
            </a:r>
            <a:endParaRPr sz="1100">
              <a:latin typeface="Times New Roman"/>
              <a:cs typeface="Times New Roman"/>
            </a:endParaRPr>
          </a:p>
          <a:p>
            <a:pPr lvl="1" marL="604520" indent="-135255">
              <a:lnSpc>
                <a:spcPts val="1165"/>
              </a:lnSpc>
              <a:buAutoNum type="alphaLcPeriod"/>
              <a:tabLst>
                <a:tab pos="605155" algn="l"/>
              </a:tabLst>
            </a:pPr>
            <a:r>
              <a:rPr dirty="0" sz="1100" spc="-20">
                <a:latin typeface="Times New Roman"/>
                <a:cs typeface="Times New Roman"/>
              </a:rPr>
              <a:t>Psychotropic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Medications</a:t>
            </a:r>
            <a:endParaRPr sz="1100">
              <a:latin typeface="Times New Roman"/>
              <a:cs typeface="Times New Roman"/>
            </a:endParaRPr>
          </a:p>
          <a:p>
            <a:pPr lvl="1" marL="619125" indent="-149860">
              <a:lnSpc>
                <a:spcPts val="1240"/>
              </a:lnSpc>
              <a:buAutoNum type="alphaLcPeriod"/>
              <a:tabLst>
                <a:tab pos="61976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Programs</a:t>
            </a:r>
            <a:endParaRPr sz="1100">
              <a:latin typeface="Times New Roman"/>
              <a:cs typeface="Times New Roman"/>
            </a:endParaRPr>
          </a:p>
          <a:p>
            <a:pPr lvl="1" marL="222885" marR="3951604" indent="246379">
              <a:lnSpc>
                <a:spcPts val="1240"/>
              </a:lnSpc>
              <a:spcBef>
                <a:spcPts val="65"/>
              </a:spcBef>
              <a:buAutoNum type="alphaLcPeriod"/>
              <a:tabLst>
                <a:tab pos="607060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Rehabilitation  </a:t>
            </a:r>
            <a:r>
              <a:rPr dirty="0" sz="1100" spc="-15">
                <a:latin typeface="Times New Roman"/>
                <a:cs typeface="Times New Roman"/>
              </a:rPr>
              <a:t>2-Treatment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Caregivers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marL="697865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confusional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develops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short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associated  </a:t>
            </a:r>
            <a:r>
              <a:rPr dirty="0" sz="1100" spc="-25">
                <a:latin typeface="Times New Roman"/>
                <a:cs typeface="Times New Roman"/>
              </a:rPr>
              <a:t>with agitation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hyperactivity.</a:t>
            </a:r>
            <a:endParaRPr sz="1100">
              <a:latin typeface="Times New Roman"/>
              <a:cs typeface="Times New Roman"/>
            </a:endParaRPr>
          </a:p>
          <a:p>
            <a:pPr marL="697865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15">
                <a:latin typeface="Times New Roman"/>
                <a:cs typeface="Times New Roman"/>
              </a:rPr>
              <a:t>symptom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delirium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clouding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consciousness </a:t>
            </a:r>
            <a:r>
              <a:rPr dirty="0" sz="1100" spc="-25">
                <a:latin typeface="Times New Roman"/>
                <a:cs typeface="Times New Roman"/>
              </a:rPr>
              <a:t>in association with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reduced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maintain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shift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attention.</a:t>
            </a:r>
            <a:endParaRPr sz="1100">
              <a:latin typeface="Times New Roman"/>
              <a:cs typeface="Times New Roman"/>
            </a:endParaRPr>
          </a:p>
          <a:p>
            <a:pPr marL="697865" marR="5080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20">
                <a:latin typeface="Times New Roman"/>
                <a:cs typeface="Times New Roman"/>
              </a:rPr>
              <a:t>appears </a:t>
            </a:r>
            <a:r>
              <a:rPr dirty="0" sz="1100" spc="-30">
                <a:latin typeface="Times New Roman"/>
                <a:cs typeface="Times New Roman"/>
              </a:rPr>
              <a:t>disorganized, </a:t>
            </a:r>
            <a:r>
              <a:rPr dirty="0" sz="1100" spc="-15">
                <a:latin typeface="Times New Roman"/>
                <a:cs typeface="Times New Roman"/>
              </a:rPr>
              <a:t>and 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speak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rambling, </a:t>
            </a:r>
            <a:r>
              <a:rPr dirty="0" sz="1100" spc="-15">
                <a:latin typeface="Times New Roman"/>
                <a:cs typeface="Times New Roman"/>
              </a:rPr>
              <a:t>incoherent  </a:t>
            </a:r>
            <a:r>
              <a:rPr dirty="0" sz="1100" spc="-25">
                <a:latin typeface="Times New Roman"/>
                <a:cs typeface="Times New Roman"/>
              </a:rPr>
              <a:t>fashion.</a:t>
            </a:r>
            <a:endParaRPr sz="1100">
              <a:latin typeface="Times New Roman"/>
              <a:cs typeface="Times New Roman"/>
            </a:endParaRPr>
          </a:p>
          <a:p>
            <a:pPr marL="697865" marR="5715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Fleeting </a:t>
            </a:r>
            <a:r>
              <a:rPr dirty="0" sz="1100" spc="-20">
                <a:latin typeface="Times New Roman"/>
                <a:cs typeface="Times New Roman"/>
              </a:rPr>
              <a:t>perceptual disturbances,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40">
                <a:latin typeface="Times New Roman"/>
                <a:cs typeface="Times New Roman"/>
              </a:rPr>
              <a:t>visual </a:t>
            </a:r>
            <a:r>
              <a:rPr dirty="0" sz="1100" spc="-30">
                <a:latin typeface="Times New Roman"/>
                <a:cs typeface="Times New Roman"/>
              </a:rPr>
              <a:t>hallucinations, are also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in delirious 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marL="697865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delirium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rapid </a:t>
            </a:r>
            <a:r>
              <a:rPr dirty="0" sz="1100" spc="-5">
                <a:latin typeface="Times New Roman"/>
                <a:cs typeface="Times New Roman"/>
              </a:rPr>
              <a:t>onset—from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5">
                <a:latin typeface="Times New Roman"/>
                <a:cs typeface="Times New Roman"/>
              </a:rPr>
              <a:t>hours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days—and 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fluctuate </a:t>
            </a:r>
            <a:r>
              <a:rPr dirty="0" sz="1100" spc="-5">
                <a:latin typeface="Times New Roman"/>
                <a:cs typeface="Times New Roman"/>
              </a:rPr>
              <a:t>throughout 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 marL="697865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alternate between </a:t>
            </a:r>
            <a:r>
              <a:rPr dirty="0" sz="1100" spc="-25">
                <a:latin typeface="Times New Roman"/>
                <a:cs typeface="Times New Roman"/>
              </a:rPr>
              <a:t>extreme </a:t>
            </a:r>
            <a:r>
              <a:rPr dirty="0" sz="1100" spc="-15">
                <a:latin typeface="Times New Roman"/>
                <a:cs typeface="Times New Roman"/>
              </a:rPr>
              <a:t>confusion and </a:t>
            </a:r>
            <a:r>
              <a:rPr dirty="0" sz="1100" spc="-20">
                <a:latin typeface="Times New Roman"/>
                <a:cs typeface="Times New Roman"/>
              </a:rPr>
              <a:t>periods 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clearheaded.</a:t>
            </a:r>
            <a:endParaRPr sz="11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Symptoms are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5">
                <a:latin typeface="Times New Roman"/>
                <a:cs typeface="Times New Roman"/>
              </a:rPr>
              <a:t>worse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night.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allowed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progress,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senses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5">
                <a:latin typeface="Times New Roman"/>
                <a:cs typeface="Times New Roman"/>
              </a:rPr>
              <a:t>dull </a:t>
            </a:r>
            <a:r>
              <a:rPr dirty="0" sz="1100" spc="-15">
                <a:latin typeface="Times New Roman"/>
                <a:cs typeface="Times New Roman"/>
              </a:rPr>
              <a:t>and 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 spc="-35">
                <a:latin typeface="Times New Roman"/>
                <a:cs typeface="Times New Roman"/>
              </a:rPr>
              <a:t>eventually lapse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coma.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isn’t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50">
                <a:latin typeface="Times New Roman"/>
                <a:cs typeface="Times New Roman"/>
              </a:rPr>
              <a:t>easy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20">
                <a:latin typeface="Times New Roman"/>
                <a:cs typeface="Times New Roman"/>
              </a:rPr>
              <a:t>between dementia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delirium,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35">
                <a:latin typeface="Times New Roman"/>
                <a:cs typeface="Times New Roman"/>
              </a:rPr>
              <a:t>simultaneously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patient.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Difference </a:t>
            </a:r>
            <a:r>
              <a:rPr dirty="0" sz="1100" b="1">
                <a:latin typeface="Times New Roman"/>
                <a:cs typeface="Times New Roman"/>
              </a:rPr>
              <a:t>between dementia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number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consideration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over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appear.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3385185"/>
            <a:chOff x="1188719" y="737616"/>
            <a:chExt cx="5852160" cy="3385185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45919" y="789432"/>
              <a:ext cx="4937759" cy="33329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589" y="4248398"/>
            <a:ext cx="5650865" cy="5017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9235">
              <a:lnSpc>
                <a:spcPts val="1280"/>
              </a:lnSpc>
              <a:spcBef>
                <a:spcPts val="9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rapid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onset,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whereas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dementia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slow,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progressive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35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dementia, </a:t>
            </a:r>
            <a:r>
              <a:rPr dirty="0" sz="1100" spc="-5">
                <a:latin typeface="Times New Roman"/>
                <a:cs typeface="Times New Roman"/>
              </a:rPr>
              <a:t>the person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30">
                <a:latin typeface="Times New Roman"/>
                <a:cs typeface="Times New Roman"/>
              </a:rPr>
              <a:t>remains </a:t>
            </a:r>
            <a:r>
              <a:rPr dirty="0" sz="1100" spc="-25">
                <a:latin typeface="Times New Roman"/>
                <a:cs typeface="Times New Roman"/>
              </a:rPr>
              <a:t>alert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responsive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Speech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most often </a:t>
            </a:r>
            <a:r>
              <a:rPr dirty="0" sz="1100" spc="-10">
                <a:latin typeface="Times New Roman"/>
                <a:cs typeface="Times New Roman"/>
              </a:rPr>
              <a:t>coherent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demented </a:t>
            </a:r>
            <a:r>
              <a:rPr dirty="0" sz="1100" spc="-20">
                <a:latin typeface="Times New Roman"/>
                <a:cs typeface="Times New Roman"/>
              </a:rPr>
              <a:t>patients, 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25">
                <a:latin typeface="Times New Roman"/>
                <a:cs typeface="Times New Roman"/>
              </a:rPr>
              <a:t>until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end </a:t>
            </a:r>
            <a:r>
              <a:rPr dirty="0" sz="1100" spc="-35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typically </a:t>
            </a:r>
            <a:r>
              <a:rPr dirty="0" sz="1100" spc="-15">
                <a:latin typeface="Times New Roman"/>
                <a:cs typeface="Times New Roman"/>
              </a:rPr>
              <a:t>confused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delirious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1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Finally, </a:t>
            </a:r>
            <a:r>
              <a:rPr dirty="0" sz="1100" spc="-30">
                <a:latin typeface="Times New Roman"/>
                <a:cs typeface="Times New Roman"/>
              </a:rPr>
              <a:t>delirium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resolved, whereas </a:t>
            </a:r>
            <a:r>
              <a:rPr dirty="0" sz="1100" spc="-20">
                <a:latin typeface="Times New Roman"/>
                <a:cs typeface="Times New Roman"/>
              </a:rPr>
              <a:t>dementia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cannot.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280"/>
              </a:lnSpc>
              <a:buAutoNum type="arabicPlain"/>
              <a:tabLst>
                <a:tab pos="157480" algn="l"/>
              </a:tabLst>
            </a:pPr>
            <a:r>
              <a:rPr dirty="0" sz="1100" spc="-45">
                <a:latin typeface="Times New Roman"/>
                <a:cs typeface="Times New Roman"/>
              </a:rPr>
              <a:t>Medical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conditions</a:t>
            </a:r>
            <a:endParaRPr sz="1100">
              <a:latin typeface="Times New Roman"/>
              <a:cs typeface="Times New Roman"/>
            </a:endParaRPr>
          </a:p>
          <a:p>
            <a:pPr lvl="1" marL="697865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many medical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30">
                <a:latin typeface="Times New Roman"/>
                <a:cs typeface="Times New Roman"/>
              </a:rPr>
              <a:t>impair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20">
                <a:latin typeface="Times New Roman"/>
                <a:cs typeface="Times New Roman"/>
              </a:rPr>
              <a:t>intoxication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drugs, </a:t>
            </a:r>
            <a:r>
              <a:rPr dirty="0" sz="1100" spc="-20">
                <a:latin typeface="Times New Roman"/>
                <a:cs typeface="Times New Roman"/>
              </a:rPr>
              <a:t>poisons,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alcohol.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15">
                <a:latin typeface="Times New Roman"/>
                <a:cs typeface="Times New Roman"/>
              </a:rPr>
              <a:t>Head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injuries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Various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traumas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275"/>
              </a:lnSpc>
              <a:buAutoNum type="arabicPlain"/>
              <a:tabLst>
                <a:tab pos="157480" algn="l"/>
              </a:tabLst>
            </a:pPr>
            <a:r>
              <a:rPr dirty="0" sz="1100" spc="-10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other than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trigger delirium </a:t>
            </a:r>
            <a:r>
              <a:rPr dirty="0" sz="1100" spc="-25">
                <a:latin typeface="Times New Roman"/>
                <a:cs typeface="Times New Roman"/>
              </a:rPr>
              <a:t>which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315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50">
                <a:latin typeface="Times New Roman"/>
                <a:cs typeface="Times New Roman"/>
              </a:rPr>
              <a:t>Age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older 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35">
                <a:latin typeface="Times New Roman"/>
                <a:cs typeface="Times New Roman"/>
              </a:rPr>
              <a:t>delirium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40">
                <a:latin typeface="Times New Roman"/>
                <a:cs typeface="Times New Roman"/>
              </a:rPr>
              <a:t>Sleep </a:t>
            </a:r>
            <a:r>
              <a:rPr dirty="0" sz="1100" spc="-20">
                <a:latin typeface="Times New Roman"/>
                <a:cs typeface="Times New Roman"/>
              </a:rPr>
              <a:t>deprivation, </a:t>
            </a:r>
            <a:r>
              <a:rPr dirty="0" sz="1100" spc="-30">
                <a:latin typeface="Times New Roman"/>
                <a:cs typeface="Times New Roman"/>
              </a:rPr>
              <a:t>immobility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excessive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also cause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delirium.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  <a:buAutoNum type="arabicPlain"/>
              <a:tabLst>
                <a:tab pos="16764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 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brought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improper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 it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older people </a:t>
            </a:r>
            <a:r>
              <a:rPr dirty="0" sz="1100" spc="-30">
                <a:latin typeface="Times New Roman"/>
                <a:cs typeface="Times New Roman"/>
              </a:rPr>
              <a:t>because they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prescription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20">
                <a:latin typeface="Times New Roman"/>
                <a:cs typeface="Times New Roman"/>
              </a:rPr>
              <a:t>group.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risk 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elderly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0">
                <a:latin typeface="Times New Roman"/>
                <a:cs typeface="Times New Roman"/>
              </a:rPr>
              <a:t>further </a:t>
            </a:r>
            <a:r>
              <a:rPr dirty="0" sz="1100" spc="-25">
                <a:latin typeface="Times New Roman"/>
                <a:cs typeface="Times New Roman"/>
              </a:rPr>
              <a:t>because they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eliminate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30">
                <a:latin typeface="Times New Roman"/>
                <a:cs typeface="Times New Roman"/>
              </a:rPr>
              <a:t>systems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5">
                <a:latin typeface="Times New Roman"/>
                <a:cs typeface="Times New Roman"/>
              </a:rPr>
              <a:t>efficiently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younger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20"/>
              </a:spcBef>
              <a:buAutoNum type="arabicPlain"/>
              <a:tabLst>
                <a:tab pos="202565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high fevers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taking </a:t>
            </a:r>
            <a:r>
              <a:rPr dirty="0" sz="1100" spc="-20">
                <a:latin typeface="Times New Roman"/>
                <a:cs typeface="Times New Roman"/>
              </a:rPr>
              <a:t>certain 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are mistaken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noncompliance.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71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underlying </a:t>
            </a:r>
            <a:r>
              <a:rPr dirty="0" sz="1100" spc="-25">
                <a:latin typeface="Times New Roman"/>
                <a:cs typeface="Times New Roman"/>
              </a:rPr>
              <a:t>mechanisms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delirium </a:t>
            </a:r>
            <a:r>
              <a:rPr dirty="0" sz="1100" spc="-15">
                <a:latin typeface="Times New Roman"/>
                <a:cs typeface="Times New Roman"/>
              </a:rPr>
              <a:t>undoubtedly </a:t>
            </a:r>
            <a:r>
              <a:rPr dirty="0" sz="1100" spc="-30">
                <a:latin typeface="Times New Roman"/>
                <a:cs typeface="Times New Roman"/>
              </a:rPr>
              <a:t>involve  </a:t>
            </a:r>
            <a:r>
              <a:rPr dirty="0" sz="1100" spc="-20">
                <a:latin typeface="Times New Roman"/>
                <a:cs typeface="Times New Roman"/>
              </a:rPr>
              <a:t>neuropathology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neurochemistry.</a:t>
            </a:r>
            <a:endParaRPr sz="1100">
              <a:latin typeface="Times New Roman"/>
              <a:cs typeface="Times New Roman"/>
            </a:endParaRPr>
          </a:p>
          <a:p>
            <a:pPr algn="just" lvl="1" marL="698500" indent="-228600">
              <a:lnSpc>
                <a:spcPts val="1280"/>
              </a:lnSpc>
              <a:buChar char="•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develops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conjunction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metabolic </a:t>
            </a:r>
            <a:r>
              <a:rPr dirty="0" sz="1100" spc="-35">
                <a:latin typeface="Times New Roman"/>
                <a:cs typeface="Times New Roman"/>
              </a:rPr>
              <a:t>diseases 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15">
                <a:latin typeface="Times New Roman"/>
                <a:cs typeface="Times New Roman"/>
              </a:rPr>
              <a:t>endocrine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diseases.</a:t>
            </a:r>
            <a:endParaRPr sz="1100">
              <a:latin typeface="Times New Roman"/>
              <a:cs typeface="Times New Roman"/>
            </a:endParaRPr>
          </a:p>
          <a:p>
            <a:pPr algn="just" lvl="1" marL="29209" marR="1717039" indent="440055">
              <a:lnSpc>
                <a:spcPts val="1240"/>
              </a:lnSpc>
              <a:spcBef>
                <a:spcPts val="70"/>
              </a:spcBef>
              <a:buChar char="•"/>
              <a:tabLst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Various kinds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infection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delirium.  </a:t>
            </a:r>
            <a:r>
              <a:rPr dirty="0" sz="1100" spc="-20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25">
                <a:latin typeface="Times New Roman"/>
                <a:cs typeface="Times New Roman"/>
              </a:rPr>
              <a:t>gentleman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brought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name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5">
                <a:latin typeface="Times New Roman"/>
                <a:cs typeface="Times New Roman"/>
              </a:rPr>
              <a:t>he 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recognize his </a:t>
            </a:r>
            <a:r>
              <a:rPr dirty="0" sz="1100" spc="-20">
                <a:latin typeface="Times New Roman"/>
                <a:cs typeface="Times New Roman"/>
              </a:rPr>
              <a:t>daughter. </a:t>
            </a:r>
            <a:r>
              <a:rPr dirty="0" sz="1100" spc="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appeared </a:t>
            </a:r>
            <a:r>
              <a:rPr dirty="0" sz="1100" spc="-15">
                <a:latin typeface="Times New Roman"/>
                <a:cs typeface="Times New Roman"/>
              </a:rPr>
              <a:t>confused, </a:t>
            </a:r>
            <a:r>
              <a:rPr dirty="0" sz="1100" spc="-20">
                <a:latin typeface="Times New Roman"/>
                <a:cs typeface="Times New Roman"/>
              </a:rPr>
              <a:t>disoriented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agitated.</a:t>
            </a:r>
            <a:endParaRPr sz="1100">
              <a:latin typeface="Times New Roman"/>
              <a:cs typeface="Times New Roman"/>
            </a:endParaRPr>
          </a:p>
          <a:p>
            <a:pPr algn="just" lvl="1" marL="697865" indent="-229235">
              <a:lnSpc>
                <a:spcPts val="1290"/>
              </a:lnSpc>
              <a:buChar char="•"/>
              <a:tabLst>
                <a:tab pos="698500" algn="l"/>
              </a:tabLst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30">
                <a:latin typeface="Times New Roman"/>
                <a:cs typeface="Times New Roman"/>
              </a:rPr>
              <a:t>basic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questions.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2" y="757682"/>
            <a:ext cx="5880735" cy="8191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95"/>
              </a:spcBef>
            </a:pPr>
            <a:r>
              <a:rPr dirty="0" sz="1100" spc="25" b="1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appears in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30">
                <a:latin typeface="Times New Roman"/>
                <a:cs typeface="Times New Roman"/>
              </a:rPr>
              <a:t>have previously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unimpaired.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Dementia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gradual </a:t>
            </a:r>
            <a:r>
              <a:rPr dirty="0" sz="1100" spc="-25">
                <a:latin typeface="Times New Roman"/>
                <a:cs typeface="Times New Roman"/>
              </a:rPr>
              <a:t>worsening 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cognitive </a:t>
            </a:r>
            <a:r>
              <a:rPr dirty="0" sz="1100" spc="-15">
                <a:latin typeface="Times New Roman"/>
                <a:cs typeface="Times New Roman"/>
              </a:rPr>
              <a:t>functions,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language,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reasoning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decision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earliest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difficulty </a:t>
            </a:r>
            <a:r>
              <a:rPr dirty="0" sz="1100" spc="-25">
                <a:latin typeface="Times New Roman"/>
                <a:cs typeface="Times New Roman"/>
              </a:rPr>
              <a:t>remembering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names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familiar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objects.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distinguishing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30">
                <a:latin typeface="Times New Roman"/>
                <a:cs typeface="Times New Roman"/>
              </a:rPr>
              <a:t>include cognitive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areas, </a:t>
            </a:r>
            <a:r>
              <a:rPr dirty="0" sz="1100" spc="-30">
                <a:latin typeface="Times New Roman"/>
                <a:cs typeface="Times New Roman"/>
              </a:rPr>
              <a:t>ranging 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impaired memory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learning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deficits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abstract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thinking.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final stages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dementia,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disappear </a:t>
            </a:r>
            <a:r>
              <a:rPr dirty="0" sz="1100" spc="-20">
                <a:latin typeface="Times New Roman"/>
                <a:cs typeface="Times New Roman"/>
              </a:rPr>
              <a:t>almost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completely.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hallmark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memory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loss.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Retrograde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10">
                <a:latin typeface="Times New Roman"/>
                <a:cs typeface="Times New Roman"/>
              </a:rPr>
              <a:t>prior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onset 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traumatic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Anterograde </a:t>
            </a:r>
            <a:r>
              <a:rPr dirty="0" sz="1100" spc="-35">
                <a:latin typeface="Times New Roman"/>
                <a:cs typeface="Times New Roman"/>
              </a:rPr>
              <a:t>amnesia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remember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30">
                <a:latin typeface="Times New Roman"/>
                <a:cs typeface="Times New Roman"/>
              </a:rPr>
              <a:t>material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 </a:t>
            </a:r>
            <a:r>
              <a:rPr dirty="0" sz="1100" spc="-5">
                <a:latin typeface="Times New Roman"/>
                <a:cs typeface="Times New Roman"/>
              </a:rPr>
              <a:t>point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Anterograde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amnesia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usually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obvious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problem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during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beginning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stages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affected in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lvl="1" marL="469900" marR="5080">
              <a:lnSpc>
                <a:spcPts val="1240"/>
              </a:lnSpc>
              <a:spcBef>
                <a:spcPts val="70"/>
              </a:spcBef>
              <a:buFont typeface="Times New Roman"/>
              <a:buAutoNum type="arabicPlain"/>
              <a:tabLst>
                <a:tab pos="61849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Aphasia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describes various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impairment in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caused 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damage.</a:t>
            </a:r>
            <a:endParaRPr sz="1100">
              <a:latin typeface="Times New Roman"/>
              <a:cs typeface="Times New Roman"/>
            </a:endParaRPr>
          </a:p>
          <a:p>
            <a:pPr lvl="1" marL="639445" indent="-170180">
              <a:lnSpc>
                <a:spcPts val="1165"/>
              </a:lnSpc>
              <a:buAutoNum type="arabicPlain"/>
              <a:tabLst>
                <a:tab pos="64008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forming </a:t>
            </a:r>
            <a:r>
              <a:rPr dirty="0" sz="1100" spc="-30">
                <a:latin typeface="Times New Roman"/>
                <a:cs typeface="Times New Roman"/>
              </a:rPr>
              <a:t>meaningful </a:t>
            </a:r>
            <a:r>
              <a:rPr dirty="0" sz="1100" spc="-20">
                <a:latin typeface="Times New Roman"/>
                <a:cs typeface="Times New Roman"/>
              </a:rPr>
              <a:t>sentences,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-1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demented</a:t>
            </a:r>
            <a:endParaRPr sz="1100">
              <a:latin typeface="Times New Roman"/>
              <a:cs typeface="Times New Roman"/>
            </a:endParaRPr>
          </a:p>
          <a:p>
            <a:pPr marL="469900" marR="889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difficulty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performing </a:t>
            </a:r>
            <a:r>
              <a:rPr dirty="0" sz="1100" spc="-15">
                <a:latin typeface="Times New Roman"/>
                <a:cs typeface="Times New Roman"/>
              </a:rPr>
              <a:t>purposeful movements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verbal  </a:t>
            </a:r>
            <a:r>
              <a:rPr dirty="0" sz="1100" spc="-20">
                <a:latin typeface="Times New Roman"/>
                <a:cs typeface="Times New Roman"/>
              </a:rPr>
              <a:t>commands,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problem known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apraxia</a:t>
            </a:r>
            <a:r>
              <a:rPr dirty="0" sz="1100" spc="-3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lvl="1" marL="613410" indent="-144145">
              <a:lnSpc>
                <a:spcPts val="1200"/>
              </a:lnSpc>
              <a:buAutoNum type="arabicPlain" startAt="3"/>
              <a:tabLst>
                <a:tab pos="614045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dementia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identifying stimuli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technical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agnosia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10">
                <a:latin typeface="Times New Roman"/>
                <a:cs typeface="Times New Roman"/>
              </a:rPr>
              <a:t>“perception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25">
                <a:latin typeface="Times New Roman"/>
                <a:cs typeface="Times New Roman"/>
              </a:rPr>
              <a:t>meaning.”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sensory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unimpaired,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source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stimulation.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165"/>
              </a:lnSpc>
            </a:pPr>
            <a:r>
              <a:rPr dirty="0" sz="1100" spc="-35">
                <a:latin typeface="Times New Roman"/>
                <a:cs typeface="Times New Roman"/>
              </a:rPr>
              <a:t>4-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manifestation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 in dementia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abstract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deficits in </a:t>
            </a:r>
            <a:r>
              <a:rPr dirty="0" sz="1100" spc="-15">
                <a:latin typeface="Times New Roman"/>
                <a:cs typeface="Times New Roman"/>
              </a:rPr>
              <a:t>abstract </a:t>
            </a:r>
            <a:r>
              <a:rPr dirty="0" sz="1100" spc="-25">
                <a:latin typeface="Times New Roman"/>
                <a:cs typeface="Times New Roman"/>
              </a:rPr>
              <a:t>reasoning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failure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judgment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problem-solving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marL="469900" marR="3601085" indent="-42227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include  </a:t>
            </a:r>
            <a:r>
              <a:rPr dirty="0" sz="1100" spc="-30">
                <a:latin typeface="Times New Roman"/>
                <a:cs typeface="Times New Roman"/>
              </a:rPr>
              <a:t>1-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Medications</a:t>
            </a:r>
            <a:endParaRPr sz="1100">
              <a:latin typeface="Times New Roman"/>
              <a:cs typeface="Times New Roman"/>
            </a:endParaRPr>
          </a:p>
          <a:p>
            <a:pPr lvl="1" marL="613410" indent="-144145">
              <a:lnSpc>
                <a:spcPts val="1165"/>
              </a:lnSpc>
              <a:buAutoNum type="arabicPlain" startAt="2"/>
              <a:tabLst>
                <a:tab pos="614045" algn="l"/>
              </a:tabLst>
            </a:pPr>
            <a:r>
              <a:rPr dirty="0" sz="1100" spc="-30">
                <a:latin typeface="Times New Roman"/>
                <a:cs typeface="Times New Roman"/>
              </a:rPr>
              <a:t>Vitamin </a:t>
            </a:r>
            <a:r>
              <a:rPr dirty="0" sz="1100" spc="-50">
                <a:latin typeface="Times New Roman"/>
                <a:cs typeface="Times New Roman"/>
              </a:rPr>
              <a:t>B1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deficiency</a:t>
            </a:r>
            <a:endParaRPr sz="1100">
              <a:latin typeface="Times New Roman"/>
              <a:cs typeface="Times New Roman"/>
            </a:endParaRPr>
          </a:p>
          <a:p>
            <a:pPr lvl="1" marL="613410" indent="-144145">
              <a:lnSpc>
                <a:spcPts val="1240"/>
              </a:lnSpc>
              <a:buAutoNum type="arabicPlain" startAt="2"/>
              <a:tabLst>
                <a:tab pos="614045" algn="l"/>
              </a:tabLst>
            </a:pP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alcoholism</a:t>
            </a:r>
            <a:endParaRPr sz="1100">
              <a:latin typeface="Times New Roman"/>
              <a:cs typeface="Times New Roman"/>
            </a:endParaRPr>
          </a:p>
          <a:p>
            <a:pPr lvl="1" marL="613410" indent="-144145">
              <a:lnSpc>
                <a:spcPts val="1235"/>
              </a:lnSpc>
              <a:buAutoNum type="arabicPlain" startAt="2"/>
              <a:tabLst>
                <a:tab pos="614045" algn="l"/>
              </a:tabLst>
            </a:pPr>
            <a:r>
              <a:rPr dirty="0" sz="1100" spc="-10">
                <a:latin typeface="Times New Roman"/>
                <a:cs typeface="Times New Roman"/>
              </a:rPr>
              <a:t>Tumors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infections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endParaRPr sz="1100">
              <a:latin typeface="Times New Roman"/>
              <a:cs typeface="Times New Roman"/>
            </a:endParaRPr>
          </a:p>
          <a:p>
            <a:pPr lvl="1" marL="469900" marR="1909445">
              <a:lnSpc>
                <a:spcPts val="1240"/>
              </a:lnSpc>
              <a:spcBef>
                <a:spcPts val="65"/>
              </a:spcBef>
              <a:buAutoNum type="arabicPlain" startAt="2"/>
              <a:tabLst>
                <a:tab pos="614680" algn="l"/>
              </a:tabLst>
            </a:pPr>
            <a:r>
              <a:rPr dirty="0" sz="1100" spc="-30">
                <a:latin typeface="Times New Roman"/>
                <a:cs typeface="Times New Roman"/>
              </a:rPr>
              <a:t>Metabolic imbalances </a:t>
            </a:r>
            <a:r>
              <a:rPr dirty="0" sz="1100" spc="-25">
                <a:latin typeface="Times New Roman"/>
                <a:cs typeface="Times New Roman"/>
              </a:rPr>
              <a:t>resulting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kidney, </a:t>
            </a:r>
            <a:r>
              <a:rPr dirty="0" sz="1100" spc="-20">
                <a:latin typeface="Times New Roman"/>
                <a:cs typeface="Times New Roman"/>
              </a:rPr>
              <a:t>thyroid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liver.  </a:t>
            </a:r>
            <a:r>
              <a:rPr dirty="0" sz="1100" spc="-30">
                <a:latin typeface="Times New Roman"/>
                <a:cs typeface="Times New Roman"/>
              </a:rPr>
              <a:t>6-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Age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05"/>
              </a:lnSpc>
            </a:pPr>
            <a:r>
              <a:rPr dirty="0" sz="1100" spc="-30">
                <a:latin typeface="Times New Roman"/>
                <a:cs typeface="Times New Roman"/>
              </a:rPr>
              <a:t>7-Twin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15">
                <a:latin typeface="Times New Roman"/>
                <a:cs typeface="Times New Roman"/>
              </a:rPr>
              <a:t>confirm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0">
                <a:latin typeface="Times New Roman"/>
                <a:cs typeface="Times New Roman"/>
              </a:rPr>
              <a:t>play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</a:tabLst>
            </a:pPr>
            <a:r>
              <a:rPr dirty="0" sz="1100" spc="-15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25">
                <a:latin typeface="Times New Roman"/>
                <a:cs typeface="Times New Roman"/>
              </a:rPr>
              <a:t>(located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chromosomes </a:t>
            </a:r>
            <a:r>
              <a:rPr dirty="0" sz="1100" spc="-35">
                <a:latin typeface="Times New Roman"/>
                <a:cs typeface="Times New Roman"/>
              </a:rPr>
              <a:t>21, </a:t>
            </a:r>
            <a:r>
              <a:rPr dirty="0" sz="1100" spc="-40">
                <a:latin typeface="Times New Roman"/>
                <a:cs typeface="Times New Roman"/>
              </a:rPr>
              <a:t>14,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1)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identified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20">
                <a:latin typeface="Times New Roman"/>
                <a:cs typeface="Times New Roman"/>
              </a:rPr>
              <a:t>when mutated, </a:t>
            </a:r>
            <a:r>
              <a:rPr dirty="0" sz="1100" spc="-30">
                <a:latin typeface="Times New Roman"/>
                <a:cs typeface="Times New Roman"/>
              </a:rPr>
              <a:t>cause  </a:t>
            </a:r>
            <a:r>
              <a:rPr dirty="0" sz="1100" spc="-25">
                <a:latin typeface="Times New Roman"/>
                <a:cs typeface="Times New Roman"/>
              </a:rPr>
              <a:t>early-onset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Alzheimer’s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ts val="1290"/>
              </a:lnSpc>
              <a:buChar char="•"/>
              <a:tabLst>
                <a:tab pos="240665" algn="l"/>
                <a:tab pos="24193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fourth </a:t>
            </a:r>
            <a:r>
              <a:rPr dirty="0" sz="1100" spc="-30">
                <a:latin typeface="Times New Roman"/>
                <a:cs typeface="Times New Roman"/>
              </a:rPr>
              <a:t>gene, </a:t>
            </a:r>
            <a:r>
              <a:rPr dirty="0" sz="1100" spc="-20">
                <a:latin typeface="Times New Roman"/>
                <a:cs typeface="Times New Roman"/>
              </a:rPr>
              <a:t>located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chromosome </a:t>
            </a:r>
            <a:r>
              <a:rPr dirty="0" sz="1100" spc="-35">
                <a:latin typeface="Times New Roman"/>
                <a:cs typeface="Times New Roman"/>
              </a:rPr>
              <a:t>19,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late-onset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Degenerative </a:t>
            </a:r>
            <a:r>
              <a:rPr dirty="0" sz="1100" spc="-30" b="1">
                <a:latin typeface="Times New Roman"/>
                <a:cs typeface="Times New Roman"/>
              </a:rPr>
              <a:t>Brain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Diseases</a:t>
            </a:r>
            <a:endParaRPr sz="1100">
              <a:latin typeface="Times New Roman"/>
              <a:cs typeface="Times New Roman"/>
            </a:endParaRPr>
          </a:p>
          <a:p>
            <a:pPr marL="240665" marR="3642995" indent="-22860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degenerative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30">
                <a:latin typeface="Times New Roman"/>
                <a:cs typeface="Times New Roman"/>
              </a:rPr>
              <a:t>include  1- </a:t>
            </a:r>
            <a:r>
              <a:rPr dirty="0" sz="1100" spc="-40">
                <a:latin typeface="Times New Roman"/>
                <a:cs typeface="Times New Roman"/>
              </a:rPr>
              <a:t>Alzheimer’s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lvl="1" marL="384810" indent="-144780">
              <a:lnSpc>
                <a:spcPts val="1170"/>
              </a:lnSpc>
              <a:buAutoNum type="arabicPlain" startAt="2"/>
              <a:tabLst>
                <a:tab pos="385445" algn="l"/>
              </a:tabLst>
            </a:pPr>
            <a:r>
              <a:rPr dirty="0" sz="1100" spc="-30">
                <a:latin typeface="Times New Roman"/>
                <a:cs typeface="Times New Roman"/>
              </a:rPr>
              <a:t>Parkinson’s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lvl="1" marL="384810" indent="-144780">
              <a:lnSpc>
                <a:spcPts val="1235"/>
              </a:lnSpc>
              <a:buAutoNum type="arabicPlain" startAt="2"/>
              <a:tabLst>
                <a:tab pos="385445" algn="l"/>
              </a:tabLst>
            </a:pPr>
            <a:r>
              <a:rPr dirty="0" sz="1100" spc="-20">
                <a:latin typeface="Times New Roman"/>
                <a:cs typeface="Times New Roman"/>
              </a:rPr>
              <a:t>Huntington’s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lvl="1" marL="385445" indent="-145415">
              <a:lnSpc>
                <a:spcPts val="1240"/>
              </a:lnSpc>
              <a:buAutoNum type="arabicPlain" startAt="2"/>
              <a:tabLst>
                <a:tab pos="386080" algn="l"/>
              </a:tabLst>
            </a:pPr>
            <a:r>
              <a:rPr dirty="0" sz="1100" spc="-45">
                <a:latin typeface="Times New Roman"/>
                <a:cs typeface="Times New Roman"/>
              </a:rPr>
              <a:t>Pick’s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lvl="1" marL="384810" indent="-144780">
              <a:lnSpc>
                <a:spcPts val="1240"/>
              </a:lnSpc>
              <a:buAutoNum type="arabicPlain" startAt="2"/>
              <a:tabLst>
                <a:tab pos="385445" algn="l"/>
              </a:tabLst>
            </a:pPr>
            <a:r>
              <a:rPr dirty="0" sz="1100" spc="-30">
                <a:latin typeface="Times New Roman"/>
                <a:cs typeface="Times New Roman"/>
              </a:rPr>
              <a:t>Stroke</a:t>
            </a:r>
            <a:endParaRPr sz="1100">
              <a:latin typeface="Times New Roman"/>
              <a:cs typeface="Times New Roman"/>
            </a:endParaRPr>
          </a:p>
          <a:p>
            <a:pPr lvl="1" marL="384810" indent="-144780">
              <a:lnSpc>
                <a:spcPts val="1280"/>
              </a:lnSpc>
              <a:buAutoNum type="arabicPlain" startAt="2"/>
              <a:tabLst>
                <a:tab pos="385445" algn="l"/>
              </a:tabLst>
            </a:pPr>
            <a:r>
              <a:rPr dirty="0" sz="1100" spc="-15">
                <a:latin typeface="Times New Roman"/>
                <a:cs typeface="Times New Roman"/>
              </a:rPr>
              <a:t>Head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06" y="757682"/>
            <a:ext cx="5880100" cy="7238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225" indent="-137160">
              <a:lnSpc>
                <a:spcPts val="1315"/>
              </a:lnSpc>
              <a:spcBef>
                <a:spcPts val="95"/>
              </a:spcBef>
              <a:buAutoNum type="arabicPlain"/>
              <a:tabLst>
                <a:tab pos="14986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Alzheimer’s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lvl="1" marL="698500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7865" algn="l"/>
                <a:tab pos="6991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speed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main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distinguish </a:t>
            </a:r>
            <a:r>
              <a:rPr dirty="0" sz="1100" spc="-40">
                <a:latin typeface="Times New Roman"/>
                <a:cs typeface="Times New Roman"/>
              </a:rPr>
              <a:t>Alzheimer’s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5">
                <a:latin typeface="Times New Roman"/>
                <a:cs typeface="Times New Roman"/>
              </a:rPr>
              <a:t>from the other 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listed 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 lvl="1" marL="6978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7865" algn="l"/>
                <a:tab pos="699135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 appears </a:t>
            </a:r>
            <a:r>
              <a:rPr dirty="0" sz="1100" spc="-40">
                <a:latin typeface="Times New Roman"/>
                <a:cs typeface="Times New Roman"/>
              </a:rPr>
              <a:t>gradually,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cognitive  </a:t>
            </a:r>
            <a:r>
              <a:rPr dirty="0" sz="1100" spc="-20">
                <a:latin typeface="Times New Roman"/>
                <a:cs typeface="Times New Roman"/>
              </a:rPr>
              <a:t>deterioration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progressive.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5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Alzheimer disease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lvl="1" marL="6978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45">
                <a:latin typeface="Times New Roman"/>
                <a:cs typeface="Times New Roman"/>
              </a:rPr>
              <a:t>display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language.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forget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lose  </a:t>
            </a:r>
            <a:r>
              <a:rPr dirty="0" sz="1100" spc="-25">
                <a:latin typeface="Times New Roman"/>
                <a:cs typeface="Times New Roman"/>
              </a:rPr>
              <a:t>objects.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315"/>
              </a:lnSpc>
              <a:buAutoNum type="arabicPlain"/>
              <a:tabLst>
                <a:tab pos="16002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Parkinson’s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6985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30">
                <a:latin typeface="Times New Roman"/>
                <a:cs typeface="Times New Roman"/>
              </a:rPr>
              <a:t>system,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90" i="1">
                <a:latin typeface="Times New Roman"/>
                <a:cs typeface="Times New Roman"/>
              </a:rPr>
              <a:t>Parkinson’s </a:t>
            </a:r>
            <a:r>
              <a:rPr dirty="0" sz="1100" spc="-110" i="1">
                <a:latin typeface="Times New Roman"/>
                <a:cs typeface="Times New Roman"/>
              </a:rPr>
              <a:t>disease,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25">
                <a:latin typeface="Times New Roman"/>
                <a:cs typeface="Times New Roman"/>
              </a:rPr>
              <a:t>degeneration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30">
                <a:latin typeface="Times New Roman"/>
                <a:cs typeface="Times New Roman"/>
              </a:rPr>
              <a:t>area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stem 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substantia </a:t>
            </a:r>
            <a:r>
              <a:rPr dirty="0" sz="1100" spc="-35">
                <a:latin typeface="Times New Roman"/>
                <a:cs typeface="Times New Roman"/>
              </a:rPr>
              <a:t>nigra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neurotransmitter  </a:t>
            </a:r>
            <a:r>
              <a:rPr dirty="0" sz="1100" spc="-20">
                <a:latin typeface="Times New Roman"/>
                <a:cs typeface="Times New Roman"/>
              </a:rPr>
              <a:t>dopamine,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produced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area.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7620" indent="-229235">
              <a:lnSpc>
                <a:spcPts val="1240"/>
              </a:lnSpc>
              <a:spcBef>
                <a:spcPts val="100"/>
              </a:spcBef>
              <a:buChar char="•"/>
              <a:tabLst>
                <a:tab pos="698500" algn="l"/>
              </a:tabLst>
            </a:pPr>
            <a:r>
              <a:rPr dirty="0" sz="1100" spc="-40">
                <a:latin typeface="Times New Roman"/>
                <a:cs typeface="Times New Roman"/>
              </a:rPr>
              <a:t>Typical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10">
                <a:latin typeface="Times New Roman"/>
                <a:cs typeface="Times New Roman"/>
              </a:rPr>
              <a:t>tremors, </a:t>
            </a:r>
            <a:r>
              <a:rPr dirty="0" sz="1100" spc="-45">
                <a:latin typeface="Times New Roman"/>
                <a:cs typeface="Times New Roman"/>
              </a:rPr>
              <a:t>rigidity, </a:t>
            </a:r>
            <a:r>
              <a:rPr dirty="0" sz="1100" spc="-15">
                <a:latin typeface="Times New Roman"/>
                <a:cs typeface="Times New Roman"/>
              </a:rPr>
              <a:t>postural </a:t>
            </a:r>
            <a:r>
              <a:rPr dirty="0" sz="1100" spc="-25">
                <a:latin typeface="Times New Roman"/>
                <a:cs typeface="Times New Roman"/>
              </a:rPr>
              <a:t>abnormalities, </a:t>
            </a:r>
            <a:r>
              <a:rPr dirty="0" sz="1100" spc="-15">
                <a:latin typeface="Times New Roman"/>
                <a:cs typeface="Times New Roman"/>
              </a:rPr>
              <a:t>and reduction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voluntary  </a:t>
            </a:r>
            <a:r>
              <a:rPr dirty="0" sz="1100" spc="-15">
                <a:latin typeface="Times New Roman"/>
                <a:cs typeface="Times New Roman"/>
              </a:rPr>
              <a:t>movements.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8500" algn="l"/>
              </a:tabLst>
            </a:pPr>
            <a:r>
              <a:rPr dirty="0" sz="1100" spc="-35">
                <a:latin typeface="Times New Roman"/>
                <a:cs typeface="Times New Roman"/>
              </a:rPr>
              <a:t>Unlike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Huntington’s </a:t>
            </a:r>
            <a:r>
              <a:rPr dirty="0" sz="1100" spc="-35">
                <a:latin typeface="Times New Roman"/>
                <a:cs typeface="Times New Roman"/>
              </a:rPr>
              <a:t>disease,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Parkinson’s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demented.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315"/>
              </a:lnSpc>
              <a:buAutoNum type="arabicPlain"/>
              <a:tabLst>
                <a:tab pos="160020" algn="l"/>
              </a:tabLst>
            </a:pPr>
            <a:r>
              <a:rPr dirty="0" sz="1100" b="1">
                <a:latin typeface="Times New Roman"/>
                <a:cs typeface="Times New Roman"/>
              </a:rPr>
              <a:t>Huntington’s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lvl="1" marL="6978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Unusual </a:t>
            </a:r>
            <a:r>
              <a:rPr dirty="0" sz="1100" spc="-25">
                <a:latin typeface="Times New Roman"/>
                <a:cs typeface="Times New Roman"/>
              </a:rPr>
              <a:t>involuntary </a:t>
            </a:r>
            <a:r>
              <a:rPr dirty="0" sz="1100" spc="-30">
                <a:latin typeface="Times New Roman"/>
                <a:cs typeface="Times New Roman"/>
              </a:rPr>
              <a:t>muscle </a:t>
            </a:r>
            <a:r>
              <a:rPr dirty="0" sz="1100" spc="-20">
                <a:latin typeface="Times New Roman"/>
                <a:cs typeface="Times New Roman"/>
              </a:rPr>
              <a:t>movements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chorea </a:t>
            </a:r>
            <a:r>
              <a:rPr dirty="0" sz="1100" spc="-10">
                <a:latin typeface="Times New Roman"/>
                <a:cs typeface="Times New Roman"/>
              </a:rPr>
              <a:t>represent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distinctive </a:t>
            </a:r>
            <a:r>
              <a:rPr dirty="0" sz="1100" spc="-20">
                <a:latin typeface="Times New Roman"/>
                <a:cs typeface="Times New Roman"/>
              </a:rPr>
              <a:t>feature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Huntington’s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lvl="1" marL="697865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5">
                <a:latin typeface="Times New Roman"/>
                <a:cs typeface="Times New Roman"/>
              </a:rPr>
              <a:t>movements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35">
                <a:latin typeface="Times New Roman"/>
                <a:cs typeface="Times New Roman"/>
              </a:rPr>
              <a:t>slow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first,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appearing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merely </a:t>
            </a:r>
            <a:r>
              <a:rPr dirty="0" sz="1100" spc="-30">
                <a:latin typeface="Times New Roman"/>
                <a:cs typeface="Times New Roman"/>
              </a:rPr>
              <a:t>restless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fidgety.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28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progresses, </a:t>
            </a:r>
            <a:r>
              <a:rPr dirty="0" sz="1100" spc="-20">
                <a:latin typeface="Times New Roman"/>
                <a:cs typeface="Times New Roman"/>
              </a:rPr>
              <a:t>sustained </a:t>
            </a:r>
            <a:r>
              <a:rPr dirty="0" sz="1100" spc="-30">
                <a:latin typeface="Times New Roman"/>
                <a:cs typeface="Times New Roman"/>
              </a:rPr>
              <a:t>muscle </a:t>
            </a:r>
            <a:r>
              <a:rPr dirty="0" sz="1100" spc="-15">
                <a:latin typeface="Times New Roman"/>
                <a:cs typeface="Times New Roman"/>
              </a:rPr>
              <a:t>contractions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difficult.</a:t>
            </a:r>
            <a:endParaRPr sz="11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Movements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face, </a:t>
            </a:r>
            <a:r>
              <a:rPr dirty="0" sz="1100" spc="-10">
                <a:latin typeface="Times New Roman"/>
                <a:cs typeface="Times New Roman"/>
              </a:rPr>
              <a:t>trunk,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limbs </a:t>
            </a:r>
            <a:r>
              <a:rPr dirty="0" sz="1100" spc="-35">
                <a:latin typeface="Times New Roman"/>
                <a:cs typeface="Times New Roman"/>
              </a:rPr>
              <a:t>eventually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uncontrolled.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spcBef>
                <a:spcPts val="5"/>
              </a:spcBef>
              <a:buAutoNum type="arabicPlain"/>
              <a:tabLst>
                <a:tab pos="16002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Pick’s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marL="697865" marR="8255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rare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cause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produces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dementia  </a:t>
            </a:r>
            <a:r>
              <a:rPr dirty="0" sz="1100" spc="-45">
                <a:latin typeface="Times New Roman"/>
                <a:cs typeface="Times New Roman"/>
              </a:rPr>
              <a:t>like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Alzheimer’s.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ct val="100000"/>
              </a:lnSpc>
              <a:buAutoNum type="arabicPlain" startAt="5"/>
              <a:tabLst>
                <a:tab pos="160020" algn="l"/>
              </a:tabLst>
            </a:pPr>
            <a:r>
              <a:rPr dirty="0" sz="1100" spc="-35" b="1">
                <a:latin typeface="Times New Roman"/>
                <a:cs typeface="Times New Roman"/>
              </a:rPr>
              <a:t>Stroke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6985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80" i="1">
                <a:latin typeface="Times New Roman"/>
                <a:cs typeface="Times New Roman"/>
              </a:rPr>
              <a:t>stroke,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10">
                <a:latin typeface="Times New Roman"/>
                <a:cs typeface="Times New Roman"/>
              </a:rPr>
              <a:t>interruption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35">
                <a:latin typeface="Times New Roman"/>
                <a:cs typeface="Times New Roman"/>
              </a:rPr>
              <a:t>flow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brain, can </a:t>
            </a:r>
            <a:r>
              <a:rPr dirty="0" sz="1100" spc="-10">
                <a:latin typeface="Times New Roman"/>
                <a:cs typeface="Times New Roman"/>
              </a:rPr>
              <a:t>produce </a:t>
            </a:r>
            <a:r>
              <a:rPr dirty="0" sz="1100" spc="-30">
                <a:latin typeface="Times New Roman"/>
                <a:cs typeface="Times New Roman"/>
              </a:rPr>
              <a:t>various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 </a:t>
            </a:r>
            <a:r>
              <a:rPr dirty="0" sz="1100" spc="-35">
                <a:latin typeface="Times New Roman"/>
                <a:cs typeface="Times New Roman"/>
              </a:rPr>
              <a:t>damage, </a:t>
            </a:r>
            <a:r>
              <a:rPr dirty="0" sz="1100" spc="-25">
                <a:latin typeface="Times New Roman"/>
                <a:cs typeface="Times New Roman"/>
              </a:rPr>
              <a:t>depending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size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0">
                <a:latin typeface="Times New Roman"/>
                <a:cs typeface="Times New Roman"/>
              </a:rPr>
              <a:t>vessel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area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it  </a:t>
            </a:r>
            <a:r>
              <a:rPr dirty="0" sz="1100" spc="-25">
                <a:latin typeface="Times New Roman"/>
                <a:cs typeface="Times New Roman"/>
              </a:rPr>
              <a:t>supplies.</a:t>
            </a:r>
            <a:endParaRPr sz="1100">
              <a:latin typeface="Times New Roman"/>
              <a:cs typeface="Times New Roman"/>
            </a:endParaRPr>
          </a:p>
          <a:p>
            <a:pPr algn="just" lvl="1" marL="697865" marR="508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6985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instances, however, 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stroke </a:t>
            </a:r>
            <a:r>
              <a:rPr dirty="0" sz="1100" spc="-25">
                <a:latin typeface="Times New Roman"/>
                <a:cs typeface="Times New Roman"/>
              </a:rPr>
              <a:t>affects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very small </a:t>
            </a:r>
            <a:r>
              <a:rPr dirty="0" sz="1100" spc="-30">
                <a:latin typeface="Times New Roman"/>
                <a:cs typeface="Times New Roman"/>
              </a:rPr>
              <a:t>artery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observable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spcBef>
                <a:spcPts val="5"/>
              </a:spcBef>
              <a:buAutoNum type="arabicPlain" startAt="5"/>
              <a:tabLst>
                <a:tab pos="16002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Head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Trauma</a:t>
            </a:r>
            <a:endParaRPr sz="1100">
              <a:latin typeface="Times New Roman"/>
              <a:cs typeface="Times New Roman"/>
            </a:endParaRPr>
          </a:p>
          <a:p>
            <a:pPr marL="240665" marR="889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Head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therefore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5">
                <a:latin typeface="Times New Roman"/>
                <a:cs typeface="Times New Roman"/>
              </a:rPr>
              <a:t>is typically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accidents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lead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impairments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(memory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loss).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Mrs. </a:t>
            </a:r>
            <a:r>
              <a:rPr dirty="0" sz="1100" spc="50">
                <a:latin typeface="Times New Roman"/>
                <a:cs typeface="Times New Roman"/>
              </a:rPr>
              <a:t>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45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50">
                <a:latin typeface="Times New Roman"/>
                <a:cs typeface="Times New Roman"/>
              </a:rPr>
              <a:t>legal </a:t>
            </a:r>
            <a:r>
              <a:rPr dirty="0" sz="1100" spc="-25">
                <a:latin typeface="Times New Roman"/>
                <a:cs typeface="Times New Roman"/>
              </a:rPr>
              <a:t>assistant, </a:t>
            </a:r>
            <a:r>
              <a:rPr dirty="0" sz="1100" spc="-40">
                <a:latin typeface="Times New Roman"/>
                <a:cs typeface="Times New Roman"/>
              </a:rPr>
              <a:t>wife,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began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experience  memory </a:t>
            </a:r>
            <a:r>
              <a:rPr dirty="0" sz="1100" spc="-35">
                <a:latin typeface="Times New Roman"/>
                <a:cs typeface="Times New Roman"/>
              </a:rPr>
              <a:t>lapses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tension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work. </a:t>
            </a:r>
            <a:r>
              <a:rPr dirty="0" sz="1100" spc="-5">
                <a:latin typeface="Times New Roman"/>
                <a:cs typeface="Times New Roman"/>
              </a:rPr>
              <a:t>Her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25">
                <a:latin typeface="Times New Roman"/>
                <a:cs typeface="Times New Roman"/>
              </a:rPr>
              <a:t>examination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MRI revealed damage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stroke </a:t>
            </a:r>
            <a:r>
              <a:rPr dirty="0" sz="1100" spc="-35">
                <a:latin typeface="Times New Roman"/>
                <a:cs typeface="Times New Roman"/>
              </a:rPr>
              <a:t>causing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18856" y="7744471"/>
            <a:ext cx="3922395" cy="1690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0">
                <a:latin typeface="Times New Roman"/>
                <a:cs typeface="Times New Roman"/>
              </a:rPr>
              <a:t>Impairment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698500" indent="-228600">
              <a:lnSpc>
                <a:spcPts val="1235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old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age</a:t>
            </a:r>
            <a:endParaRPr sz="1100">
              <a:latin typeface="Times New Roman"/>
              <a:cs typeface="Times New Roman"/>
            </a:endParaRPr>
          </a:p>
          <a:p>
            <a:pPr marL="698500" indent="-228600">
              <a:lnSpc>
                <a:spcPts val="1235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15">
                <a:latin typeface="Times New Roman"/>
                <a:cs typeface="Times New Roman"/>
              </a:rPr>
              <a:t>improper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medications</a:t>
            </a:r>
            <a:endParaRPr sz="1100">
              <a:latin typeface="Times New Roman"/>
              <a:cs typeface="Times New Roman"/>
            </a:endParaRPr>
          </a:p>
          <a:p>
            <a:pPr marL="698500" indent="-228600">
              <a:lnSpc>
                <a:spcPts val="124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head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injuries</a:t>
            </a:r>
            <a:endParaRPr sz="1100">
              <a:latin typeface="Times New Roman"/>
              <a:cs typeface="Times New Roman"/>
            </a:endParaRPr>
          </a:p>
          <a:p>
            <a:pPr marL="12700" marR="1383030" indent="4572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Various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traumas.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0">
                <a:latin typeface="Times New Roman"/>
                <a:cs typeface="Times New Roman"/>
              </a:rPr>
              <a:t>Impairment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43510" indent="-131445">
              <a:lnSpc>
                <a:spcPts val="1160"/>
              </a:lnSpc>
              <a:buAutoNum type="arabicPeriod"/>
              <a:tabLst>
                <a:tab pos="144145" algn="l"/>
              </a:tabLst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Patient</a:t>
            </a:r>
            <a:endParaRPr sz="1100">
              <a:latin typeface="Times New Roman"/>
              <a:cs typeface="Times New Roman"/>
            </a:endParaRPr>
          </a:p>
          <a:p>
            <a:pPr lvl="1" marL="591185" indent="-121920">
              <a:lnSpc>
                <a:spcPts val="1240"/>
              </a:lnSpc>
              <a:buAutoNum type="alphaLcPeriod"/>
              <a:tabLst>
                <a:tab pos="591820" algn="l"/>
              </a:tabLst>
            </a:pPr>
            <a:r>
              <a:rPr dirty="0" sz="1100" spc="-20">
                <a:latin typeface="Times New Roman"/>
                <a:cs typeface="Times New Roman"/>
              </a:rPr>
              <a:t>Psychotropic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Medications</a:t>
            </a:r>
            <a:endParaRPr sz="1100">
              <a:latin typeface="Times New Roman"/>
              <a:cs typeface="Times New Roman"/>
            </a:endParaRPr>
          </a:p>
          <a:p>
            <a:pPr lvl="1" marL="588010" indent="-137160">
              <a:lnSpc>
                <a:spcPts val="1280"/>
              </a:lnSpc>
              <a:buAutoNum type="alphaLcPeriod"/>
              <a:tabLst>
                <a:tab pos="588645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Programs</a:t>
            </a:r>
            <a:endParaRPr sz="1100">
              <a:latin typeface="Times New Roman"/>
              <a:cs typeface="Times New Roman"/>
            </a:endParaRPr>
          </a:p>
          <a:p>
            <a:pPr marL="1737995">
              <a:lnSpc>
                <a:spcPct val="100000"/>
              </a:lnSpc>
              <a:spcBef>
                <a:spcPts val="69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28" y="779018"/>
            <a:ext cx="5880100" cy="684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41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20" b="1">
                <a:latin typeface="Times New Roman"/>
                <a:cs typeface="Times New Roman"/>
              </a:rPr>
              <a:t>DEMENTIA </a:t>
            </a:r>
            <a:r>
              <a:rPr dirty="0" sz="1100" spc="5" b="1">
                <a:latin typeface="Times New Roman"/>
                <a:cs typeface="Times New Roman"/>
              </a:rPr>
              <a:t>DELIRIUM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AMNESTIC DISORDERS</a:t>
            </a:r>
            <a:r>
              <a:rPr dirty="0" sz="1100" spc="-6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35">
                <a:latin typeface="Times New Roman"/>
                <a:cs typeface="Times New Roman"/>
              </a:rPr>
              <a:t>Recap </a:t>
            </a:r>
            <a:r>
              <a:rPr dirty="0" sz="1100" spc="-25">
                <a:latin typeface="Times New Roman"/>
                <a:cs typeface="Times New Roman"/>
              </a:rPr>
              <a:t>lecture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  <a:p>
            <a:pPr marL="2406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Formerly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organic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now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name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cognitive 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25">
                <a:latin typeface="Times New Roman"/>
                <a:cs typeface="Times New Roman"/>
              </a:rPr>
              <a:t>Delirium, </a:t>
            </a:r>
            <a:r>
              <a:rPr dirty="0" sz="1100" spc="-15">
                <a:latin typeface="Times New Roman"/>
                <a:cs typeface="Times New Roman"/>
              </a:rPr>
              <a:t>Dementia and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Amnesia.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marL="12700" marR="6985" indent="-635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Dementia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gradual </a:t>
            </a:r>
            <a:r>
              <a:rPr dirty="0" sz="1100" spc="-25">
                <a:latin typeface="Times New Roman"/>
                <a:cs typeface="Times New Roman"/>
              </a:rPr>
              <a:t>worsening 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functions,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language, 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reasoning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decision </a:t>
            </a:r>
            <a:r>
              <a:rPr dirty="0" sz="1100" spc="-40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Delirium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confusion and </a:t>
            </a:r>
            <a:r>
              <a:rPr dirty="0" sz="1100" spc="-20">
                <a:latin typeface="Times New Roman"/>
                <a:cs typeface="Times New Roman"/>
              </a:rPr>
              <a:t>disorientation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develops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often 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agitation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hyperactivity.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Amnesia</a:t>
            </a:r>
            <a:endParaRPr sz="1100">
              <a:latin typeface="Times New Roman"/>
              <a:cs typeface="Times New Roman"/>
            </a:endParaRPr>
          </a:p>
          <a:p>
            <a:pPr marL="12700" marR="5080" indent="-635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Amnesia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experience memory </a:t>
            </a:r>
            <a:r>
              <a:rPr dirty="0" sz="1100" spc="-20">
                <a:latin typeface="Times New Roman"/>
                <a:cs typeface="Times New Roman"/>
              </a:rPr>
              <a:t>impairments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5">
                <a:latin typeface="Times New Roman"/>
                <a:cs typeface="Times New Roman"/>
              </a:rPr>
              <a:t>than those </a:t>
            </a:r>
            <a:r>
              <a:rPr dirty="0" sz="1100" spc="-20">
                <a:latin typeface="Times New Roman"/>
                <a:cs typeface="Times New Roman"/>
              </a:rPr>
              <a:t>seen in  dementia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delirium.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30">
                <a:latin typeface="Times New Roman"/>
                <a:cs typeface="Times New Roman"/>
              </a:rPr>
              <a:t>have increased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recent </a:t>
            </a:r>
            <a:r>
              <a:rPr dirty="0" sz="1100" spc="-40">
                <a:latin typeface="Times New Roman"/>
                <a:cs typeface="Times New Roman"/>
              </a:rPr>
              <a:t>years. </a:t>
            </a: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30">
                <a:latin typeface="Times New Roman"/>
                <a:cs typeface="Times New Roman"/>
              </a:rPr>
              <a:t>organic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dropped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adopted.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signify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memory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attention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perception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thinking</a:t>
            </a:r>
            <a:endParaRPr sz="1100">
              <a:latin typeface="Times New Roman"/>
              <a:cs typeface="Times New Roman"/>
            </a:endParaRPr>
          </a:p>
          <a:p>
            <a:pPr marL="12700" marR="83185">
              <a:lnSpc>
                <a:spcPts val="2480"/>
              </a:lnSpc>
              <a:spcBef>
                <a:spcPts val="265"/>
              </a:spcBef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20">
                <a:latin typeface="Times New Roman"/>
                <a:cs typeface="Times New Roman"/>
              </a:rPr>
              <a:t>first appear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60">
                <a:latin typeface="Times New Roman"/>
                <a:cs typeface="Times New Roman"/>
              </a:rPr>
              <a:t>50’s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60">
                <a:latin typeface="Times New Roman"/>
                <a:cs typeface="Times New Roman"/>
              </a:rPr>
              <a:t>60’s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accelerate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70. 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115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Amnesia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160"/>
              </a:spcBef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degenerative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5">
                <a:latin typeface="Times New Roman"/>
                <a:cs typeface="Times New Roman"/>
              </a:rPr>
              <a:t>diseases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lvl="2" marL="698500" indent="-229235">
              <a:lnSpc>
                <a:spcPts val="1240"/>
              </a:lnSpc>
              <a:buAutoNum type="arabicPeriod"/>
              <a:tabLst>
                <a:tab pos="697865" algn="l"/>
                <a:tab pos="699135" algn="l"/>
              </a:tabLst>
            </a:pPr>
            <a:r>
              <a:rPr dirty="0" sz="1100" spc="-40">
                <a:latin typeface="Times New Roman"/>
                <a:cs typeface="Times New Roman"/>
              </a:rPr>
              <a:t>Alzheimer’s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lvl="2" marL="698500" indent="-229235">
              <a:lnSpc>
                <a:spcPts val="1240"/>
              </a:lnSpc>
              <a:buAutoNum type="arabicPeriod"/>
              <a:tabLst>
                <a:tab pos="697865" algn="l"/>
                <a:tab pos="699135" algn="l"/>
              </a:tabLst>
            </a:pPr>
            <a:r>
              <a:rPr dirty="0" sz="1100" spc="-30">
                <a:latin typeface="Times New Roman"/>
                <a:cs typeface="Times New Roman"/>
              </a:rPr>
              <a:t>Parkinson’s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lvl="2" marL="698500" indent="-229235">
              <a:lnSpc>
                <a:spcPts val="1235"/>
              </a:lnSpc>
              <a:buAutoNum type="arabicPeriod"/>
              <a:tabLst>
                <a:tab pos="697865" algn="l"/>
                <a:tab pos="699135" algn="l"/>
              </a:tabLst>
            </a:pPr>
            <a:r>
              <a:rPr dirty="0" sz="1100" spc="-20">
                <a:latin typeface="Times New Roman"/>
                <a:cs typeface="Times New Roman"/>
              </a:rPr>
              <a:t>Huntington’s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  <a:p>
            <a:pPr lvl="2" marL="698500" indent="-229235">
              <a:lnSpc>
                <a:spcPts val="1280"/>
              </a:lnSpc>
              <a:buAutoNum type="arabicPeriod"/>
              <a:tabLst>
                <a:tab pos="697865" algn="l"/>
                <a:tab pos="699135" algn="l"/>
              </a:tabLst>
            </a:pPr>
            <a:r>
              <a:rPr dirty="0" sz="1100" spc="-45">
                <a:latin typeface="Times New Roman"/>
                <a:cs typeface="Times New Roman"/>
              </a:rPr>
              <a:t>Pick’s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92" y="757682"/>
            <a:ext cx="5879465" cy="8492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32434">
              <a:lnSpc>
                <a:spcPts val="128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c. Cognitive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Rehabilitation</a:t>
            </a:r>
            <a:endParaRPr sz="1100">
              <a:latin typeface="Times New Roman"/>
              <a:cs typeface="Times New Roman"/>
            </a:endParaRPr>
          </a:p>
          <a:p>
            <a:pPr algn="just" marL="143510" indent="-131445">
              <a:lnSpc>
                <a:spcPts val="1280"/>
              </a:lnSpc>
              <a:buAutoNum type="arabicPeriod" startAt="2"/>
              <a:tabLst>
                <a:tab pos="144145" algn="l"/>
              </a:tabLst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Caregivers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ct val="93900"/>
              </a:lnSpc>
              <a:spcBef>
                <a:spcPts val="16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40">
                <a:latin typeface="Times New Roman"/>
                <a:cs typeface="Times New Roman"/>
              </a:rPr>
              <a:t>link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15">
                <a:latin typeface="Times New Roman"/>
                <a:cs typeface="Times New Roman"/>
              </a:rPr>
              <a:t>and treated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neurologists, </a:t>
            </a:r>
            <a:r>
              <a:rPr dirty="0" sz="1100" spc="-35">
                <a:latin typeface="Times New Roman"/>
                <a:cs typeface="Times New Roman"/>
              </a:rPr>
              <a:t>physicians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deal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nervous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Multidisciplinary clinical </a:t>
            </a:r>
            <a:r>
              <a:rPr dirty="0" sz="1100" spc="-20">
                <a:latin typeface="Times New Roman"/>
                <a:cs typeface="Times New Roman"/>
              </a:rPr>
              <a:t>teams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and provide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amnestic 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Direct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patients and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families </a:t>
            </a:r>
            <a:r>
              <a:rPr dirty="0" sz="1100" spc="-45">
                <a:latin typeface="Times New Roman"/>
                <a:cs typeface="Times New Roman"/>
              </a:rPr>
              <a:t>is usually </a:t>
            </a:r>
            <a:r>
              <a:rPr dirty="0" sz="1100" spc="-15">
                <a:latin typeface="Times New Roman"/>
                <a:cs typeface="Times New Roman"/>
              </a:rPr>
              <a:t>provided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nurses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workers.</a:t>
            </a:r>
            <a:endParaRPr sz="1100">
              <a:latin typeface="Times New Roman"/>
              <a:cs typeface="Times New Roman"/>
            </a:endParaRPr>
          </a:p>
          <a:p>
            <a:pPr lvl="1" marL="4692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Neuropsychologists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particular expertise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assessment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specific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cognitive  </a:t>
            </a:r>
            <a:r>
              <a:rPr dirty="0" sz="1100" spc="-20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lvl="1" marL="469265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0">
                <a:latin typeface="Times New Roman"/>
                <a:cs typeface="Times New Roman"/>
              </a:rPr>
              <a:t>in emotional </a:t>
            </a:r>
            <a:r>
              <a:rPr dirty="0" sz="1100" spc="-25">
                <a:latin typeface="Times New Roman"/>
                <a:cs typeface="Times New Roman"/>
              </a:rPr>
              <a:t>responsiveness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accompany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 </a:t>
            </a:r>
            <a:r>
              <a:rPr dirty="0" sz="1100" spc="-20">
                <a:latin typeface="Times New Roman"/>
                <a:cs typeface="Times New Roman"/>
              </a:rPr>
              <a:t>impairment 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lvl="1" marL="469265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30">
                <a:latin typeface="Times New Roman"/>
                <a:cs typeface="Times New Roman"/>
              </a:rPr>
              <a:t>personality changes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evident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full-blown cognitive 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Assessment </a:t>
            </a:r>
            <a:r>
              <a:rPr dirty="0" sz="1100" spc="-10" b="1">
                <a:latin typeface="Times New Roman"/>
                <a:cs typeface="Times New Roman"/>
              </a:rPr>
              <a:t>of Cognitive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Impairment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level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a.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Mini-Mental </a:t>
            </a:r>
            <a:r>
              <a:rPr dirty="0" sz="1100" spc="-25" b="1">
                <a:latin typeface="Times New Roman"/>
                <a:cs typeface="Times New Roman"/>
              </a:rPr>
              <a:t>State</a:t>
            </a:r>
            <a:r>
              <a:rPr dirty="0" sz="1100" spc="7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Examination</a:t>
            </a:r>
            <a:r>
              <a:rPr dirty="0" sz="1100" spc="-1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exam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directed 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orientation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place.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Others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anterograde </a:t>
            </a:r>
            <a:r>
              <a:rPr dirty="0" sz="1100" spc="-35">
                <a:latin typeface="Times New Roman"/>
                <a:cs typeface="Times New Roman"/>
              </a:rPr>
              <a:t>amnesia,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remember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names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objects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170"/>
              </a:lnSpc>
            </a:pPr>
            <a:r>
              <a:rPr dirty="0" sz="1100" b="1">
                <a:latin typeface="Times New Roman"/>
                <a:cs typeface="Times New Roman"/>
              </a:rPr>
              <a:t>b. Neuropsychological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precise index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evaluation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performance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20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best-known </a:t>
            </a:r>
            <a:r>
              <a:rPr dirty="0" sz="1100" spc="-30">
                <a:latin typeface="Times New Roman"/>
                <a:cs typeface="Times New Roman"/>
              </a:rPr>
              <a:t>neuropsychological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Halstead-Reitan  Neuropsychological </a:t>
            </a:r>
            <a:r>
              <a:rPr dirty="0" sz="1100" spc="-15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Battery, which includes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extensive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tap </a:t>
            </a:r>
            <a:r>
              <a:rPr dirty="0" sz="1100" spc="-15">
                <a:latin typeface="Times New Roman"/>
                <a:cs typeface="Times New Roman"/>
              </a:rPr>
              <a:t>sensorimotor,  </a:t>
            </a:r>
            <a:r>
              <a:rPr dirty="0" sz="1100" spc="-20">
                <a:latin typeface="Times New Roman"/>
                <a:cs typeface="Times New Roman"/>
              </a:rPr>
              <a:t>perceptual,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speech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neuropsychological </a:t>
            </a:r>
            <a:r>
              <a:rPr dirty="0" sz="1100" spc="-25">
                <a:latin typeface="Times New Roman"/>
                <a:cs typeface="Times New Roman"/>
              </a:rPr>
              <a:t>tasks require </a:t>
            </a:r>
            <a:r>
              <a:rPr dirty="0" sz="1100" spc="-5">
                <a:latin typeface="Times New Roman"/>
                <a:cs typeface="Times New Roman"/>
              </a:rPr>
              <a:t>the person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copy simple </a:t>
            </a:r>
            <a:r>
              <a:rPr dirty="0" sz="1100" spc="-20">
                <a:latin typeface="Times New Roman"/>
                <a:cs typeface="Times New Roman"/>
              </a:rPr>
              <a:t>objects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drawings.</a:t>
            </a:r>
            <a:endParaRPr sz="1100">
              <a:latin typeface="Times New Roman"/>
              <a:cs typeface="Times New Roman"/>
            </a:endParaRPr>
          </a:p>
          <a:p>
            <a:pPr algn="just" marL="240665">
              <a:lnSpc>
                <a:spcPts val="1280"/>
              </a:lnSpc>
            </a:pPr>
            <a:r>
              <a:rPr dirty="0" sz="1100" spc="15" b="1">
                <a:latin typeface="Times New Roman"/>
                <a:cs typeface="Times New Roman"/>
              </a:rPr>
              <a:t>c. </a:t>
            </a:r>
            <a:r>
              <a:rPr dirty="0" sz="1100" spc="-15" b="1">
                <a:latin typeface="Times New Roman"/>
                <a:cs typeface="Times New Roman"/>
              </a:rPr>
              <a:t>Personality and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Emotion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emotional consequences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quite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varied.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demented patients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apathetic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emotionally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flat.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times, </a:t>
            </a:r>
            <a:r>
              <a:rPr dirty="0" sz="1100" spc="-20">
                <a:latin typeface="Times New Roman"/>
                <a:cs typeface="Times New Roman"/>
              </a:rPr>
              <a:t>emotional reactions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5">
                <a:latin typeface="Times New Roman"/>
                <a:cs typeface="Times New Roman"/>
              </a:rPr>
              <a:t>exaggerated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predictable.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association with dementia.</a:t>
            </a:r>
            <a:endParaRPr sz="1100">
              <a:latin typeface="Times New Roman"/>
              <a:cs typeface="Times New Roman"/>
            </a:endParaRPr>
          </a:p>
          <a:p>
            <a:pPr marL="222885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d. </a:t>
            </a:r>
            <a:r>
              <a:rPr dirty="0" sz="1100" spc="-25" b="1">
                <a:latin typeface="Times New Roman"/>
                <a:cs typeface="Times New Roman"/>
              </a:rPr>
              <a:t>Motor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Behaviors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Demented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agitated, </a:t>
            </a:r>
            <a:r>
              <a:rPr dirty="0" sz="1100" spc="-35">
                <a:latin typeface="Times New Roman"/>
                <a:cs typeface="Times New Roman"/>
              </a:rPr>
              <a:t>pacing </a:t>
            </a:r>
            <a:r>
              <a:rPr dirty="0" sz="1100" spc="-40">
                <a:latin typeface="Times New Roman"/>
                <a:cs typeface="Times New Roman"/>
              </a:rPr>
              <a:t>restlessly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wandering </a:t>
            </a:r>
            <a:r>
              <a:rPr dirty="0" sz="1100" spc="-60">
                <a:latin typeface="Times New Roman"/>
                <a:cs typeface="Times New Roman"/>
              </a:rPr>
              <a:t>away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familiar  </a:t>
            </a:r>
            <a:r>
              <a:rPr dirty="0" sz="1100" spc="-20">
                <a:latin typeface="Times New Roman"/>
                <a:cs typeface="Times New Roman"/>
              </a:rPr>
              <a:t>surroundings.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35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muscles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central </a:t>
            </a:r>
            <a:r>
              <a:rPr dirty="0" sz="1100" spc="-15">
                <a:latin typeface="Times New Roman"/>
                <a:cs typeface="Times New Roman"/>
              </a:rPr>
              <a:t>nervous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specific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are associated with </a:t>
            </a:r>
            <a:r>
              <a:rPr dirty="0" sz="1100" spc="-30">
                <a:latin typeface="Times New Roman"/>
                <a:cs typeface="Times New Roman"/>
              </a:rPr>
              <a:t>involuntary </a:t>
            </a:r>
            <a:r>
              <a:rPr dirty="0" sz="1100" spc="-20">
                <a:latin typeface="Times New Roman"/>
                <a:cs typeface="Times New Roman"/>
              </a:rPr>
              <a:t>movements,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dyskinesia—tics,  </a:t>
            </a:r>
            <a:r>
              <a:rPr dirty="0" sz="1100" spc="-15">
                <a:latin typeface="Times New Roman"/>
                <a:cs typeface="Times New Roman"/>
              </a:rPr>
              <a:t>tremors, and </a:t>
            </a:r>
            <a:r>
              <a:rPr dirty="0" sz="1100" spc="-50">
                <a:latin typeface="Times New Roman"/>
                <a:cs typeface="Times New Roman"/>
              </a:rPr>
              <a:t>jerky </a:t>
            </a:r>
            <a:r>
              <a:rPr dirty="0" sz="1100" spc="-15">
                <a:latin typeface="Times New Roman"/>
                <a:cs typeface="Times New Roman"/>
              </a:rPr>
              <a:t>movements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face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limbs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chorea.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Amnesia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circumscribed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5">
                <a:latin typeface="Times New Roman"/>
                <a:cs typeface="Times New Roman"/>
              </a:rPr>
              <a:t>than those  </a:t>
            </a:r>
            <a:r>
              <a:rPr dirty="0" sz="1100" spc="-20">
                <a:latin typeface="Times New Roman"/>
                <a:cs typeface="Times New Roman"/>
              </a:rPr>
              <a:t>seen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amnestic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exhibits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memory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45">
                <a:latin typeface="Times New Roman"/>
                <a:cs typeface="Times New Roman"/>
              </a:rPr>
              <a:t>level 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unaffected.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20">
                <a:latin typeface="Times New Roman"/>
                <a:cs typeface="Times New Roman"/>
              </a:rPr>
              <a:t>disturbance interferes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occupational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represents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significant decline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previous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adjustment.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common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amnestic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alcohol-induced </a:t>
            </a:r>
            <a:r>
              <a:rPr dirty="0" sz="1100" spc="-30">
                <a:latin typeface="Times New Roman"/>
                <a:cs typeface="Times New Roman"/>
              </a:rPr>
              <a:t>persisting </a:t>
            </a:r>
            <a:r>
              <a:rPr dirty="0" sz="1100" spc="-25">
                <a:latin typeface="Times New Roman"/>
                <a:cs typeface="Times New Roman"/>
              </a:rPr>
              <a:t>amnestic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0">
                <a:latin typeface="Times New Roman"/>
                <a:cs typeface="Times New Roman"/>
              </a:rPr>
              <a:t>also 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Korsakoff’s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syndrome.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9232" y="3230373"/>
            <a:ext cx="6477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Protect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ego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21" y="3701296"/>
            <a:ext cx="11296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Defense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Mechanism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17042" y="3701296"/>
            <a:ext cx="8153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Times New Roman"/>
                <a:cs typeface="Times New Roman"/>
              </a:rPr>
              <a:t>Distort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821" y="4015998"/>
            <a:ext cx="5781675" cy="176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131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Operate </a:t>
            </a:r>
            <a:r>
              <a:rPr dirty="0" sz="1100" spc="-20">
                <a:latin typeface="Times New Roman"/>
                <a:cs typeface="Times New Roman"/>
              </a:rPr>
              <a:t>at unconscious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Times New Roman"/>
                <a:cs typeface="Times New Roman"/>
              </a:rPr>
              <a:t>Humour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sublimation are defense mechanisms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correlate with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 b="1">
                <a:latin typeface="Times New Roman"/>
                <a:cs typeface="Times New Roman"/>
              </a:rPr>
              <a:t>Who </a:t>
            </a:r>
            <a:r>
              <a:rPr dirty="0" sz="1100" spc="20" b="1">
                <a:latin typeface="Times New Roman"/>
                <a:cs typeface="Times New Roman"/>
              </a:rPr>
              <a:t>uses </a:t>
            </a:r>
            <a:r>
              <a:rPr dirty="0" sz="1100" spc="10" b="1">
                <a:latin typeface="Times New Roman"/>
                <a:cs typeface="Times New Roman"/>
              </a:rPr>
              <a:t>these </a:t>
            </a:r>
            <a:r>
              <a:rPr dirty="0" sz="1100" b="1">
                <a:latin typeface="Times New Roman"/>
                <a:cs typeface="Times New Roman"/>
              </a:rPr>
              <a:t>defense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mechanisms?</a:t>
            </a:r>
            <a:endParaRPr sz="1100">
              <a:latin typeface="Times New Roman"/>
              <a:cs typeface="Times New Roman"/>
            </a:endParaRPr>
          </a:p>
          <a:p>
            <a:pPr marL="12700" marR="450723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abnormal?  </a:t>
            </a:r>
            <a:r>
              <a:rPr dirty="0" sz="1100" spc="-30">
                <a:latin typeface="Times New Roman"/>
                <a:cs typeface="Times New Roman"/>
              </a:rPr>
              <a:t>Both?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Psychosexual </a:t>
            </a:r>
            <a:r>
              <a:rPr dirty="0" sz="1100" spc="10" b="1">
                <a:latin typeface="Times New Roman"/>
                <a:cs typeface="Times New Roman"/>
              </a:rPr>
              <a:t>stages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Freud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theorized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during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childhood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through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number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sexual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stages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 marL="24384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Oral </a:t>
            </a:r>
            <a:r>
              <a:rPr dirty="0" sz="1100" spc="-20">
                <a:latin typeface="Times New Roman"/>
                <a:cs typeface="Times New Roman"/>
              </a:rPr>
              <a:t>Birth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2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0837" y="5901949"/>
            <a:ext cx="518159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270">
              <a:lnSpc>
                <a:spcPts val="1240"/>
              </a:lnSpc>
              <a:spcBef>
                <a:spcPts val="204"/>
              </a:spcBef>
            </a:pPr>
            <a:r>
              <a:rPr dirty="0" sz="1100" spc="-25">
                <a:latin typeface="Times New Roman"/>
                <a:cs typeface="Times New Roman"/>
              </a:rPr>
              <a:t>Oedipal  </a:t>
            </a:r>
            <a:r>
              <a:rPr dirty="0" sz="1100" spc="-45">
                <a:latin typeface="Times New Roman"/>
                <a:cs typeface="Times New Roman"/>
              </a:rPr>
              <a:t>C</a:t>
            </a:r>
            <a:r>
              <a:rPr dirty="0" sz="1100" spc="5">
                <a:latin typeface="Times New Roman"/>
                <a:cs typeface="Times New Roman"/>
              </a:rPr>
              <a:t>o</a:t>
            </a:r>
            <a:r>
              <a:rPr dirty="0" sz="1100" spc="-5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p</a:t>
            </a:r>
            <a:r>
              <a:rPr dirty="0" sz="1100" spc="-55">
                <a:latin typeface="Times New Roman"/>
                <a:cs typeface="Times New Roman"/>
              </a:rPr>
              <a:t>l</a:t>
            </a:r>
            <a:r>
              <a:rPr dirty="0" sz="1100" spc="-40">
                <a:latin typeface="Times New Roman"/>
                <a:cs typeface="Times New Roman"/>
              </a:rPr>
              <a:t>e</a:t>
            </a:r>
            <a:r>
              <a:rPr dirty="0" sz="1100" spc="-50">
                <a:latin typeface="Times New Roman"/>
                <a:cs typeface="Times New Roman"/>
              </a:rPr>
              <a:t>x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1620" y="6215898"/>
            <a:ext cx="1252855" cy="3505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0665" marR="5080" indent="-228600">
              <a:lnSpc>
                <a:spcPts val="1240"/>
              </a:lnSpc>
              <a:spcBef>
                <a:spcPts val="204"/>
              </a:spcBef>
            </a:pPr>
            <a:r>
              <a:rPr dirty="0" sz="1100" spc="-30">
                <a:latin typeface="Times New Roman"/>
                <a:cs typeface="Times New Roman"/>
              </a:rPr>
              <a:t>Psychosexual stages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0823" y="6530600"/>
            <a:ext cx="518159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905">
              <a:lnSpc>
                <a:spcPts val="1240"/>
              </a:lnSpc>
              <a:spcBef>
                <a:spcPts val="204"/>
              </a:spcBef>
            </a:pPr>
            <a:r>
              <a:rPr dirty="0" sz="1100" spc="-20">
                <a:latin typeface="Times New Roman"/>
                <a:cs typeface="Times New Roman"/>
              </a:rPr>
              <a:t>Electra  </a:t>
            </a:r>
            <a:r>
              <a:rPr dirty="0" sz="1100" spc="-45">
                <a:latin typeface="Times New Roman"/>
                <a:cs typeface="Times New Roman"/>
              </a:rPr>
              <a:t>C</a:t>
            </a:r>
            <a:r>
              <a:rPr dirty="0" sz="1100" spc="5">
                <a:latin typeface="Times New Roman"/>
                <a:cs typeface="Times New Roman"/>
              </a:rPr>
              <a:t>o</a:t>
            </a:r>
            <a:r>
              <a:rPr dirty="0" sz="1100" spc="-5">
                <a:latin typeface="Times New Roman"/>
                <a:cs typeface="Times New Roman"/>
              </a:rPr>
              <a:t>m</a:t>
            </a:r>
            <a:r>
              <a:rPr dirty="0" sz="1100" spc="5">
                <a:latin typeface="Times New Roman"/>
                <a:cs typeface="Times New Roman"/>
              </a:rPr>
              <a:t>p</a:t>
            </a:r>
            <a:r>
              <a:rPr dirty="0" sz="1100" spc="-55">
                <a:latin typeface="Times New Roman"/>
                <a:cs typeface="Times New Roman"/>
              </a:rPr>
              <a:t>l</a:t>
            </a:r>
            <a:r>
              <a:rPr dirty="0" sz="1100" spc="-40">
                <a:latin typeface="Times New Roman"/>
                <a:cs typeface="Times New Roman"/>
              </a:rPr>
              <a:t>e</a:t>
            </a:r>
            <a:r>
              <a:rPr dirty="0" sz="1100" spc="-50">
                <a:latin typeface="Times New Roman"/>
                <a:cs typeface="Times New Roman"/>
              </a:rPr>
              <a:t>x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5042" y="5901949"/>
            <a:ext cx="1776730" cy="1135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6765" algn="l"/>
              </a:tabLst>
            </a:pPr>
            <a:r>
              <a:rPr dirty="0" sz="1100" spc="-40">
                <a:latin typeface="Times New Roman"/>
                <a:cs typeface="Times New Roman"/>
              </a:rPr>
              <a:t>Anal	2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3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tabLst>
                <a:tab pos="789940" algn="l"/>
              </a:tabLst>
            </a:pPr>
            <a:r>
              <a:rPr dirty="0" sz="1100" spc="-35">
                <a:latin typeface="Times New Roman"/>
                <a:cs typeface="Times New Roman"/>
              </a:rPr>
              <a:t>Phallic	</a:t>
            </a:r>
            <a:r>
              <a:rPr dirty="0" sz="1100" spc="-40">
                <a:latin typeface="Times New Roman"/>
                <a:cs typeface="Times New Roman"/>
              </a:rPr>
              <a:t>3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5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88035" algn="l"/>
              </a:tabLst>
            </a:pPr>
            <a:r>
              <a:rPr dirty="0" sz="1100" spc="-30">
                <a:latin typeface="Times New Roman"/>
                <a:cs typeface="Times New Roman"/>
              </a:rPr>
              <a:t>Latency	</a:t>
            </a:r>
            <a:r>
              <a:rPr dirty="0" sz="1100" spc="-40">
                <a:latin typeface="Times New Roman"/>
                <a:cs typeface="Times New Roman"/>
              </a:rPr>
              <a:t>5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12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87400" algn="l"/>
              </a:tabLst>
            </a:pPr>
            <a:r>
              <a:rPr dirty="0" sz="1100" spc="-20">
                <a:latin typeface="Times New Roman"/>
                <a:cs typeface="Times New Roman"/>
              </a:rPr>
              <a:t>Genital	</a:t>
            </a:r>
            <a:r>
              <a:rPr dirty="0" sz="1100" spc="-40">
                <a:latin typeface="Times New Roman"/>
                <a:cs typeface="Times New Roman"/>
              </a:rPr>
              <a:t>12 years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(Puberty)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8793" y="7159250"/>
            <a:ext cx="5879465" cy="19221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6350">
              <a:lnSpc>
                <a:spcPts val="1240"/>
              </a:lnSpc>
              <a:spcBef>
                <a:spcPts val="204"/>
              </a:spcBef>
            </a:pPr>
            <a:r>
              <a:rPr dirty="0" sz="1100" spc="-5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development represent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35">
                <a:latin typeface="Times New Roman"/>
                <a:cs typeface="Times New Roman"/>
              </a:rPr>
              <a:t>arise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gratification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needs at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40">
                <a:latin typeface="Times New Roman"/>
                <a:cs typeface="Times New Roman"/>
              </a:rPr>
              <a:t>leaves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strong </a:t>
            </a:r>
            <a:r>
              <a:rPr dirty="0" sz="1100" spc="-20">
                <a:latin typeface="Times New Roman"/>
                <a:cs typeface="Times New Roman"/>
              </a:rPr>
              <a:t>impression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fixation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psychopathology reflected </a:t>
            </a:r>
            <a:r>
              <a:rPr dirty="0" sz="1100" spc="-5">
                <a:latin typeface="Times New Roman"/>
                <a:cs typeface="Times New Roman"/>
              </a:rPr>
              <a:t>throughout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oral stage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20">
                <a:latin typeface="Times New Roman"/>
                <a:cs typeface="Times New Roman"/>
              </a:rPr>
              <a:t>source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pleasure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mouth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infant </a:t>
            </a:r>
            <a:r>
              <a:rPr dirty="0" sz="1100" spc="-30">
                <a:latin typeface="Times New Roman"/>
                <a:cs typeface="Times New Roman"/>
              </a:rPr>
              <a:t>sucks, </a:t>
            </a:r>
            <a:r>
              <a:rPr dirty="0" sz="1100" spc="-25">
                <a:latin typeface="Times New Roman"/>
                <a:cs typeface="Times New Roman"/>
              </a:rPr>
              <a:t>bites, </a:t>
            </a:r>
            <a:r>
              <a:rPr dirty="0" sz="1100" spc="-10">
                <a:latin typeface="Times New Roman"/>
                <a:cs typeface="Times New Roman"/>
              </a:rPr>
              <a:t>through mouth, 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fixation </a:t>
            </a:r>
            <a:r>
              <a:rPr dirty="0" sz="1100" spc="-15">
                <a:latin typeface="Times New Roman"/>
                <a:cs typeface="Times New Roman"/>
              </a:rPr>
              <a:t>at this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20">
                <a:latin typeface="Times New Roman"/>
                <a:cs typeface="Times New Roman"/>
              </a:rPr>
              <a:t>appears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0">
                <a:latin typeface="Times New Roman"/>
                <a:cs typeface="Times New Roman"/>
              </a:rPr>
              <a:t>nail </a:t>
            </a:r>
            <a:r>
              <a:rPr dirty="0" sz="1100" spc="-25">
                <a:latin typeface="Times New Roman"/>
                <a:cs typeface="Times New Roman"/>
              </a:rPr>
              <a:t>biting </a:t>
            </a:r>
            <a:r>
              <a:rPr dirty="0" sz="1100" spc="-35">
                <a:latin typeface="Times New Roman"/>
                <a:cs typeface="Times New Roman"/>
              </a:rPr>
              <a:t>, chewing pencils, </a:t>
            </a:r>
            <a:r>
              <a:rPr dirty="0" sz="1100" spc="-15">
                <a:latin typeface="Times New Roman"/>
                <a:cs typeface="Times New Roman"/>
              </a:rPr>
              <a:t>paper </a:t>
            </a:r>
            <a:r>
              <a:rPr dirty="0" sz="1100" spc="-25">
                <a:latin typeface="Times New Roman"/>
                <a:cs typeface="Times New Roman"/>
              </a:rPr>
              <a:t>etc. smoking </a:t>
            </a:r>
            <a:r>
              <a:rPr dirty="0" sz="1100" spc="-30">
                <a:latin typeface="Times New Roman"/>
                <a:cs typeface="Times New Roman"/>
              </a:rPr>
              <a:t>cigarettes. </a:t>
            </a:r>
            <a:r>
              <a:rPr dirty="0" sz="1100" spc="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Anal </a:t>
            </a:r>
            <a:r>
              <a:rPr dirty="0" sz="1100" spc="-35">
                <a:latin typeface="Times New Roman"/>
                <a:cs typeface="Times New Roman"/>
              </a:rPr>
              <a:t>stage,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extends </a:t>
            </a:r>
            <a:r>
              <a:rPr dirty="0" sz="1100" spc="-10">
                <a:latin typeface="Times New Roman"/>
                <a:cs typeface="Times New Roman"/>
              </a:rPr>
              <a:t>from one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20">
                <a:latin typeface="Times New Roman"/>
                <a:cs typeface="Times New Roman"/>
              </a:rPr>
              <a:t>toilet </a:t>
            </a:r>
            <a:r>
              <a:rPr dirty="0" sz="1100" spc="-25">
                <a:latin typeface="Times New Roman"/>
                <a:cs typeface="Times New Roman"/>
              </a:rPr>
              <a:t>training </a:t>
            </a:r>
            <a:r>
              <a:rPr dirty="0" sz="1100" spc="-30">
                <a:latin typeface="Times New Roman"/>
                <a:cs typeface="Times New Roman"/>
              </a:rPr>
              <a:t>begins. </a:t>
            </a:r>
            <a:r>
              <a:rPr dirty="0" sz="1100" spc="-50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conflict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fixation </a:t>
            </a:r>
            <a:r>
              <a:rPr dirty="0" sz="1100" spc="-20">
                <a:latin typeface="Times New Roman"/>
                <a:cs typeface="Times New Roman"/>
              </a:rPr>
              <a:t>at this  </a:t>
            </a:r>
            <a:r>
              <a:rPr dirty="0" sz="1100" spc="-30">
                <a:latin typeface="Times New Roman"/>
                <a:cs typeface="Times New Roman"/>
              </a:rPr>
              <a:t>stage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appears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who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very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neat,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clean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strict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>
                <a:latin typeface="Times New Roman"/>
                <a:cs typeface="Times New Roman"/>
              </a:rPr>
              <a:t> rules/norms.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35">
                <a:latin typeface="Times New Roman"/>
                <a:cs typeface="Times New Roman"/>
              </a:rPr>
              <a:t>Phallic </a:t>
            </a:r>
            <a:r>
              <a:rPr dirty="0" sz="1100" spc="-30">
                <a:latin typeface="Times New Roman"/>
                <a:cs typeface="Times New Roman"/>
              </a:rPr>
              <a:t>stage begins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goes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40">
                <a:latin typeface="Times New Roman"/>
                <a:cs typeface="Times New Roman"/>
              </a:rPr>
              <a:t>years, </a:t>
            </a:r>
            <a:r>
              <a:rPr dirty="0" sz="1100" spc="-25">
                <a:latin typeface="Times New Roman"/>
                <a:cs typeface="Times New Roman"/>
              </a:rPr>
              <a:t>boys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oedipal complex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wish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15">
                <a:latin typeface="Times New Roman"/>
                <a:cs typeface="Times New Roman"/>
              </a:rPr>
              <a:t>attachment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45">
                <a:latin typeface="Times New Roman"/>
                <a:cs typeface="Times New Roman"/>
              </a:rPr>
              <a:t>while girls </a:t>
            </a:r>
            <a:r>
              <a:rPr dirty="0" sz="1100" spc="-20">
                <a:latin typeface="Times New Roman"/>
                <a:cs typeface="Times New Roman"/>
              </a:rPr>
              <a:t>shift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 mother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get </a:t>
            </a:r>
            <a:r>
              <a:rPr dirty="0" sz="1100" spc="-25">
                <a:latin typeface="Times New Roman"/>
                <a:cs typeface="Times New Roman"/>
              </a:rPr>
              <a:t>closer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father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30">
                <a:latin typeface="Times New Roman"/>
                <a:cs typeface="Times New Roman"/>
              </a:rPr>
              <a:t>labeled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Electra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complex.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1519" y="789431"/>
            <a:ext cx="5257800" cy="2472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98548" y="3369563"/>
            <a:ext cx="1719580" cy="956310"/>
          </a:xfrm>
          <a:custGeom>
            <a:avLst/>
            <a:gdLst/>
            <a:ahLst/>
            <a:cxnLst/>
            <a:rect l="l" t="t" r="r" b="b"/>
            <a:pathLst>
              <a:path w="1719579" h="956310">
                <a:moveTo>
                  <a:pt x="1604772" y="9906"/>
                </a:moveTo>
                <a:lnTo>
                  <a:pt x="1520190" y="0"/>
                </a:lnTo>
                <a:lnTo>
                  <a:pt x="1531696" y="31838"/>
                </a:lnTo>
                <a:lnTo>
                  <a:pt x="345948" y="462534"/>
                </a:lnTo>
                <a:lnTo>
                  <a:pt x="342900" y="464820"/>
                </a:lnTo>
                <a:lnTo>
                  <a:pt x="342900" y="468630"/>
                </a:lnTo>
                <a:lnTo>
                  <a:pt x="345186" y="471678"/>
                </a:lnTo>
                <a:lnTo>
                  <a:pt x="348996" y="471678"/>
                </a:lnTo>
                <a:lnTo>
                  <a:pt x="1534731" y="40233"/>
                </a:lnTo>
                <a:lnTo>
                  <a:pt x="1546098" y="71640"/>
                </a:lnTo>
                <a:lnTo>
                  <a:pt x="1588109" y="27432"/>
                </a:lnTo>
                <a:lnTo>
                  <a:pt x="1604772" y="9906"/>
                </a:lnTo>
                <a:close/>
              </a:path>
              <a:path w="1719579" h="956310">
                <a:moveTo>
                  <a:pt x="1719072" y="489204"/>
                </a:moveTo>
                <a:lnTo>
                  <a:pt x="1709928" y="484632"/>
                </a:lnTo>
                <a:lnTo>
                  <a:pt x="1642872" y="451104"/>
                </a:lnTo>
                <a:lnTo>
                  <a:pt x="1642872" y="484632"/>
                </a:lnTo>
                <a:lnTo>
                  <a:pt x="348996" y="484632"/>
                </a:lnTo>
                <a:lnTo>
                  <a:pt x="4572" y="484632"/>
                </a:lnTo>
                <a:lnTo>
                  <a:pt x="1524" y="486156"/>
                </a:lnTo>
                <a:lnTo>
                  <a:pt x="0" y="489204"/>
                </a:lnTo>
                <a:lnTo>
                  <a:pt x="1524" y="493014"/>
                </a:lnTo>
                <a:lnTo>
                  <a:pt x="4572" y="493776"/>
                </a:lnTo>
                <a:lnTo>
                  <a:pt x="345948" y="493776"/>
                </a:lnTo>
                <a:lnTo>
                  <a:pt x="1531454" y="925156"/>
                </a:lnTo>
                <a:lnTo>
                  <a:pt x="1520190" y="956310"/>
                </a:lnTo>
                <a:lnTo>
                  <a:pt x="1604772" y="946404"/>
                </a:lnTo>
                <a:lnTo>
                  <a:pt x="1588833" y="929640"/>
                </a:lnTo>
                <a:lnTo>
                  <a:pt x="1546098" y="884682"/>
                </a:lnTo>
                <a:lnTo>
                  <a:pt x="1534731" y="916089"/>
                </a:lnTo>
                <a:lnTo>
                  <a:pt x="374116" y="493776"/>
                </a:lnTo>
                <a:lnTo>
                  <a:pt x="1642872" y="493776"/>
                </a:lnTo>
                <a:lnTo>
                  <a:pt x="1642872" y="527304"/>
                </a:lnTo>
                <a:lnTo>
                  <a:pt x="1709928" y="493776"/>
                </a:lnTo>
                <a:lnTo>
                  <a:pt x="1719072" y="489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5648" y="5779769"/>
            <a:ext cx="1376680" cy="1325880"/>
          </a:xfrm>
          <a:custGeom>
            <a:avLst/>
            <a:gdLst/>
            <a:ahLst/>
            <a:cxnLst/>
            <a:rect l="l" t="t" r="r" b="b"/>
            <a:pathLst>
              <a:path w="1376680" h="1325879">
                <a:moveTo>
                  <a:pt x="1376172" y="228600"/>
                </a:moveTo>
                <a:lnTo>
                  <a:pt x="1292352" y="214122"/>
                </a:lnTo>
                <a:lnTo>
                  <a:pt x="1301940" y="245910"/>
                </a:lnTo>
                <a:lnTo>
                  <a:pt x="245935" y="568769"/>
                </a:lnTo>
                <a:lnTo>
                  <a:pt x="1085570" y="44183"/>
                </a:lnTo>
                <a:lnTo>
                  <a:pt x="1103376" y="72390"/>
                </a:lnTo>
                <a:lnTo>
                  <a:pt x="1129893" y="28956"/>
                </a:lnTo>
                <a:lnTo>
                  <a:pt x="1147572" y="0"/>
                </a:lnTo>
                <a:lnTo>
                  <a:pt x="1062990" y="8382"/>
                </a:lnTo>
                <a:lnTo>
                  <a:pt x="1080617" y="36334"/>
                </a:lnTo>
                <a:lnTo>
                  <a:pt x="230886" y="567690"/>
                </a:lnTo>
                <a:lnTo>
                  <a:pt x="228600" y="570738"/>
                </a:lnTo>
                <a:lnTo>
                  <a:pt x="229362" y="573786"/>
                </a:lnTo>
                <a:lnTo>
                  <a:pt x="179654" y="589026"/>
                </a:lnTo>
                <a:lnTo>
                  <a:pt x="4572" y="589026"/>
                </a:lnTo>
                <a:lnTo>
                  <a:pt x="1524" y="590550"/>
                </a:lnTo>
                <a:lnTo>
                  <a:pt x="0" y="593598"/>
                </a:lnTo>
                <a:lnTo>
                  <a:pt x="1524" y="597408"/>
                </a:lnTo>
                <a:lnTo>
                  <a:pt x="4572" y="598170"/>
                </a:lnTo>
                <a:lnTo>
                  <a:pt x="149745" y="598170"/>
                </a:lnTo>
                <a:lnTo>
                  <a:pt x="117348" y="608076"/>
                </a:lnTo>
                <a:lnTo>
                  <a:pt x="115062" y="610362"/>
                </a:lnTo>
                <a:lnTo>
                  <a:pt x="114300" y="614172"/>
                </a:lnTo>
                <a:lnTo>
                  <a:pt x="116586" y="617220"/>
                </a:lnTo>
                <a:lnTo>
                  <a:pt x="120396" y="617220"/>
                </a:lnTo>
                <a:lnTo>
                  <a:pt x="179641" y="599109"/>
                </a:lnTo>
                <a:lnTo>
                  <a:pt x="179070" y="601980"/>
                </a:lnTo>
                <a:lnTo>
                  <a:pt x="181356" y="605028"/>
                </a:lnTo>
                <a:lnTo>
                  <a:pt x="1259573" y="1289392"/>
                </a:lnTo>
                <a:lnTo>
                  <a:pt x="1242060" y="1317498"/>
                </a:lnTo>
                <a:lnTo>
                  <a:pt x="1326642" y="1325880"/>
                </a:lnTo>
                <a:lnTo>
                  <a:pt x="1308684" y="1296162"/>
                </a:lnTo>
                <a:lnTo>
                  <a:pt x="1282446" y="1252728"/>
                </a:lnTo>
                <a:lnTo>
                  <a:pt x="1264831" y="1280972"/>
                </a:lnTo>
                <a:lnTo>
                  <a:pt x="196684" y="603478"/>
                </a:lnTo>
                <a:lnTo>
                  <a:pt x="1253566" y="987729"/>
                </a:lnTo>
                <a:lnTo>
                  <a:pt x="1242060" y="1019556"/>
                </a:lnTo>
                <a:lnTo>
                  <a:pt x="1326642" y="1009662"/>
                </a:lnTo>
                <a:lnTo>
                  <a:pt x="1309979" y="992136"/>
                </a:lnTo>
                <a:lnTo>
                  <a:pt x="1267968" y="947928"/>
                </a:lnTo>
                <a:lnTo>
                  <a:pt x="1256601" y="979335"/>
                </a:lnTo>
                <a:lnTo>
                  <a:pt x="210261" y="598170"/>
                </a:lnTo>
                <a:lnTo>
                  <a:pt x="1250442" y="598170"/>
                </a:lnTo>
                <a:lnTo>
                  <a:pt x="1250442" y="631698"/>
                </a:lnTo>
                <a:lnTo>
                  <a:pt x="1317485" y="598170"/>
                </a:lnTo>
                <a:lnTo>
                  <a:pt x="1326642" y="593598"/>
                </a:lnTo>
                <a:lnTo>
                  <a:pt x="1317498" y="589026"/>
                </a:lnTo>
                <a:lnTo>
                  <a:pt x="1250442" y="555498"/>
                </a:lnTo>
                <a:lnTo>
                  <a:pt x="1250442" y="589026"/>
                </a:lnTo>
                <a:lnTo>
                  <a:pt x="212610" y="589026"/>
                </a:lnTo>
                <a:lnTo>
                  <a:pt x="1304734" y="255130"/>
                </a:lnTo>
                <a:lnTo>
                  <a:pt x="1314450" y="287274"/>
                </a:lnTo>
                <a:lnTo>
                  <a:pt x="1361732" y="242316"/>
                </a:lnTo>
                <a:lnTo>
                  <a:pt x="1376172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27448" y="6086093"/>
            <a:ext cx="576580" cy="494665"/>
          </a:xfrm>
          <a:custGeom>
            <a:avLst/>
            <a:gdLst/>
            <a:ahLst/>
            <a:cxnLst/>
            <a:rect l="l" t="t" r="r" b="b"/>
            <a:pathLst>
              <a:path w="576579" h="494665">
                <a:moveTo>
                  <a:pt x="576072" y="0"/>
                </a:moveTo>
                <a:lnTo>
                  <a:pt x="491490" y="6858"/>
                </a:lnTo>
                <a:lnTo>
                  <a:pt x="508355" y="35306"/>
                </a:lnTo>
                <a:lnTo>
                  <a:pt x="119278" y="268859"/>
                </a:lnTo>
                <a:lnTo>
                  <a:pt x="6858" y="214884"/>
                </a:lnTo>
                <a:lnTo>
                  <a:pt x="3048" y="214884"/>
                </a:lnTo>
                <a:lnTo>
                  <a:pt x="0" y="217170"/>
                </a:lnTo>
                <a:lnTo>
                  <a:pt x="0" y="220980"/>
                </a:lnTo>
                <a:lnTo>
                  <a:pt x="2286" y="224028"/>
                </a:lnTo>
                <a:lnTo>
                  <a:pt x="108940" y="275069"/>
                </a:lnTo>
                <a:lnTo>
                  <a:pt x="2286" y="339090"/>
                </a:lnTo>
                <a:lnTo>
                  <a:pt x="0" y="342138"/>
                </a:lnTo>
                <a:lnTo>
                  <a:pt x="762" y="345948"/>
                </a:lnTo>
                <a:lnTo>
                  <a:pt x="3048" y="348234"/>
                </a:lnTo>
                <a:lnTo>
                  <a:pt x="6858" y="347472"/>
                </a:lnTo>
                <a:lnTo>
                  <a:pt x="119341" y="280047"/>
                </a:lnTo>
                <a:lnTo>
                  <a:pt x="505028" y="464604"/>
                </a:lnTo>
                <a:lnTo>
                  <a:pt x="490728" y="494538"/>
                </a:lnTo>
                <a:lnTo>
                  <a:pt x="576072" y="493014"/>
                </a:lnTo>
                <a:lnTo>
                  <a:pt x="558139" y="470154"/>
                </a:lnTo>
                <a:lnTo>
                  <a:pt x="523494" y="425958"/>
                </a:lnTo>
                <a:lnTo>
                  <a:pt x="509143" y="455993"/>
                </a:lnTo>
                <a:lnTo>
                  <a:pt x="129679" y="273850"/>
                </a:lnTo>
                <a:lnTo>
                  <a:pt x="513410" y="43840"/>
                </a:lnTo>
                <a:lnTo>
                  <a:pt x="530352" y="72390"/>
                </a:lnTo>
                <a:lnTo>
                  <a:pt x="558253" y="28194"/>
                </a:lnTo>
                <a:lnTo>
                  <a:pt x="5760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9465" cy="8688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69900" marR="6350" indent="-229235">
              <a:lnSpc>
                <a:spcPts val="124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chronic </a:t>
            </a:r>
            <a:r>
              <a:rPr dirty="0" sz="1100" spc="-30">
                <a:latin typeface="Times New Roman"/>
                <a:cs typeface="Times New Roman"/>
              </a:rPr>
              <a:t>alcoholism,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impaired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cognitive 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not.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5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accepted theory </a:t>
            </a:r>
            <a:r>
              <a:rPr dirty="0" sz="1100" spc="-30">
                <a:latin typeface="Times New Roman"/>
                <a:cs typeface="Times New Roman"/>
              </a:rPr>
              <a:t>regarding </a:t>
            </a:r>
            <a:r>
              <a:rPr dirty="0" sz="1100" spc="-15">
                <a:latin typeface="Times New Roman"/>
                <a:cs typeface="Times New Roman"/>
              </a:rPr>
              <a:t>this condition </a:t>
            </a:r>
            <a:r>
              <a:rPr dirty="0" sz="1100" spc="-20">
                <a:latin typeface="Times New Roman"/>
                <a:cs typeface="Times New Roman"/>
              </a:rPr>
              <a:t>holds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vitamin </a:t>
            </a:r>
            <a:r>
              <a:rPr dirty="0" sz="1100" spc="-50">
                <a:latin typeface="Times New Roman"/>
                <a:cs typeface="Times New Roman"/>
              </a:rPr>
              <a:t>B1 </a:t>
            </a:r>
            <a:r>
              <a:rPr dirty="0" sz="1100" spc="-30">
                <a:latin typeface="Times New Roman"/>
                <a:cs typeface="Times New Roman"/>
              </a:rPr>
              <a:t>(thiamine) </a:t>
            </a:r>
            <a:r>
              <a:rPr dirty="0" sz="1100" spc="-35">
                <a:latin typeface="Times New Roman"/>
                <a:cs typeface="Times New Roman"/>
              </a:rPr>
              <a:t>leads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atrophy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medial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thalamus.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25" b="1">
                <a:latin typeface="Times New Roman"/>
                <a:cs typeface="Times New Roman"/>
              </a:rPr>
              <a:t>Brief </a:t>
            </a:r>
            <a:r>
              <a:rPr dirty="0" sz="1100" b="1">
                <a:latin typeface="Times New Roman"/>
                <a:cs typeface="Times New Roman"/>
              </a:rPr>
              <a:t>Historical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Perspective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Alois </a:t>
            </a:r>
            <a:r>
              <a:rPr dirty="0" sz="1100" spc="-30">
                <a:latin typeface="Times New Roman"/>
                <a:cs typeface="Times New Roman"/>
              </a:rPr>
              <a:t>Alzheimer,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German </a:t>
            </a:r>
            <a:r>
              <a:rPr dirty="0" sz="1100" spc="-30">
                <a:latin typeface="Times New Roman"/>
                <a:cs typeface="Times New Roman"/>
              </a:rPr>
              <a:t>psychiatrist, </a:t>
            </a:r>
            <a:r>
              <a:rPr dirty="0" sz="1100" spc="-20">
                <a:latin typeface="Times New Roman"/>
                <a:cs typeface="Times New Roman"/>
              </a:rPr>
              <a:t>worked </a:t>
            </a:r>
            <a:r>
              <a:rPr dirty="0" sz="1100" spc="-40">
                <a:latin typeface="Times New Roman"/>
                <a:cs typeface="Times New Roman"/>
              </a:rPr>
              <a:t>closely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Munich </a:t>
            </a:r>
            <a:r>
              <a:rPr dirty="0" sz="1100" spc="-25">
                <a:latin typeface="Times New Roman"/>
                <a:cs typeface="Times New Roman"/>
              </a:rPr>
              <a:t>with Emil Kraepelin,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considered 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modern </a:t>
            </a:r>
            <a:r>
              <a:rPr dirty="0" sz="1100" spc="-30">
                <a:latin typeface="Times New Roman"/>
                <a:cs typeface="Times New Roman"/>
              </a:rPr>
              <a:t>psychiatric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classification.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Alzheimer’s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famous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51-year-old </a:t>
            </a:r>
            <a:r>
              <a:rPr dirty="0" sz="1100" spc="-20">
                <a:latin typeface="Times New Roman"/>
                <a:cs typeface="Times New Roman"/>
              </a:rPr>
              <a:t>woman </a:t>
            </a:r>
            <a:r>
              <a:rPr dirty="0" sz="1100" spc="-15">
                <a:latin typeface="Times New Roman"/>
                <a:cs typeface="Times New Roman"/>
              </a:rPr>
              <a:t>who had become </a:t>
            </a:r>
            <a:r>
              <a:rPr dirty="0" sz="1100" spc="-30">
                <a:latin typeface="Times New Roman"/>
                <a:cs typeface="Times New Roman"/>
              </a:rPr>
              <a:t>delusional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also 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5">
                <a:latin typeface="Times New Roman"/>
                <a:cs typeface="Times New Roman"/>
              </a:rPr>
              <a:t>memory impairment, </a:t>
            </a:r>
            <a:r>
              <a:rPr dirty="0" sz="1100" spc="-20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apraxia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agnosia.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woman </a:t>
            </a:r>
            <a:r>
              <a:rPr dirty="0" sz="1100" spc="-30">
                <a:latin typeface="Times New Roman"/>
                <a:cs typeface="Times New Roman"/>
              </a:rPr>
              <a:t>died </a:t>
            </a:r>
            <a:r>
              <a:rPr dirty="0" sz="1100" spc="-40">
                <a:latin typeface="Times New Roman"/>
                <a:cs typeface="Times New Roman"/>
              </a:rPr>
              <a:t>4 years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9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death, </a:t>
            </a:r>
            <a:r>
              <a:rPr dirty="0" sz="1100" spc="-30">
                <a:latin typeface="Times New Roman"/>
                <a:cs typeface="Times New Roman"/>
              </a:rPr>
              <a:t>Alzheimer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microscopic examination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startling </a:t>
            </a:r>
            <a:r>
              <a:rPr dirty="0" sz="1100" spc="-35">
                <a:latin typeface="Times New Roman"/>
                <a:cs typeface="Times New Roman"/>
              </a:rPr>
              <a:t>discovery: </a:t>
            </a:r>
            <a:r>
              <a:rPr dirty="0" sz="1100" spc="-20">
                <a:latin typeface="Times New Roman"/>
                <a:cs typeface="Times New Roman"/>
              </a:rPr>
              <a:t>bundles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neurofibrillary tangles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amyloid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plaques.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4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Alzheimer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meeting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psychiatrists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1906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published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three-page </a:t>
            </a:r>
            <a:r>
              <a:rPr dirty="0" sz="1100" spc="-15">
                <a:latin typeface="Times New Roman"/>
                <a:cs typeface="Times New Roman"/>
              </a:rPr>
              <a:t>paper 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1907.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Emil Kraepelin began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40">
                <a:latin typeface="Times New Roman"/>
                <a:cs typeface="Times New Roman"/>
              </a:rPr>
              <a:t>as Alzheimer’s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eighth edition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  </a:t>
            </a:r>
            <a:r>
              <a:rPr dirty="0" sz="1100" spc="-20">
                <a:latin typeface="Times New Roman"/>
                <a:cs typeface="Times New Roman"/>
              </a:rPr>
              <a:t>famous </a:t>
            </a:r>
            <a:r>
              <a:rPr dirty="0" sz="1100" spc="-10">
                <a:latin typeface="Times New Roman"/>
                <a:cs typeface="Times New Roman"/>
              </a:rPr>
              <a:t>textbook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psychiatry, </a:t>
            </a:r>
            <a:r>
              <a:rPr dirty="0" sz="1100" spc="-20">
                <a:latin typeface="Times New Roman"/>
                <a:cs typeface="Times New Roman"/>
              </a:rPr>
              <a:t>published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1910.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Until </a:t>
            </a:r>
            <a:r>
              <a:rPr dirty="0" sz="1100" spc="-30">
                <a:latin typeface="Times New Roman"/>
                <a:cs typeface="Times New Roman"/>
              </a:rPr>
              <a:t>recently,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manual </a:t>
            </a:r>
            <a:r>
              <a:rPr dirty="0" sz="1100" spc="-40">
                <a:latin typeface="Times New Roman"/>
                <a:cs typeface="Times New Roman"/>
              </a:rPr>
              <a:t>classified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Organic </a:t>
            </a:r>
            <a:r>
              <a:rPr dirty="0" sz="1100" spc="-35">
                <a:latin typeface="Times New Roman"/>
                <a:cs typeface="Times New Roman"/>
              </a:rPr>
              <a:t>Mental  </a:t>
            </a:r>
            <a:r>
              <a:rPr dirty="0" sz="1100" spc="-1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association with </a:t>
            </a:r>
            <a:r>
              <a:rPr dirty="0" sz="1100" spc="-20">
                <a:latin typeface="Times New Roman"/>
                <a:cs typeface="Times New Roman"/>
              </a:rPr>
              <a:t>known brain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1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consistent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diagnostic manual,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avoid </a:t>
            </a:r>
            <a:r>
              <a:rPr dirty="0" sz="1100" spc="-40">
                <a:latin typeface="Times New Roman"/>
                <a:cs typeface="Times New Roman"/>
              </a:rPr>
              <a:t>falling </a:t>
            </a:r>
            <a:r>
              <a:rPr dirty="0" sz="1100" spc="-5">
                <a:latin typeface="Times New Roman"/>
                <a:cs typeface="Times New Roman"/>
              </a:rPr>
              <a:t>into the  trap of </a:t>
            </a:r>
            <a:r>
              <a:rPr dirty="0" sz="1100" spc="-30">
                <a:latin typeface="Times New Roman"/>
                <a:cs typeface="Times New Roman"/>
              </a:rPr>
              <a:t>simplistic </a:t>
            </a:r>
            <a:r>
              <a:rPr dirty="0" sz="1100" spc="-15">
                <a:latin typeface="Times New Roman"/>
                <a:cs typeface="Times New Roman"/>
              </a:rPr>
              <a:t>mind–body </a:t>
            </a:r>
            <a:r>
              <a:rPr dirty="0" sz="1100" spc="-30">
                <a:latin typeface="Times New Roman"/>
                <a:cs typeface="Times New Roman"/>
              </a:rPr>
              <a:t>dualism,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10">
                <a:latin typeface="Times New Roman"/>
                <a:cs typeface="Times New Roman"/>
              </a:rPr>
              <a:t>phenomena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40">
                <a:latin typeface="Times New Roman"/>
                <a:cs typeface="Times New Roman"/>
              </a:rPr>
              <a:t>classified  as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divided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into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three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major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headings: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deliria,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dementias,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amnestic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100" spc="-10" b="1">
                <a:latin typeface="Times New Roman"/>
                <a:cs typeface="Times New Roman"/>
              </a:rPr>
              <a:t>Frequency of </a:t>
            </a:r>
            <a:r>
              <a:rPr dirty="0" sz="1100" spc="-5" b="1">
                <a:latin typeface="Times New Roman"/>
                <a:cs typeface="Times New Roman"/>
              </a:rPr>
              <a:t>Delirium </a:t>
            </a:r>
            <a:r>
              <a:rPr dirty="0" sz="1100" spc="-10" b="1">
                <a:latin typeface="Times New Roman"/>
                <a:cs typeface="Times New Roman"/>
              </a:rPr>
              <a:t>and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Dementia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much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near </a:t>
            </a:r>
            <a:r>
              <a:rPr dirty="0" sz="1100" spc="-15">
                <a:latin typeface="Times New Roman"/>
                <a:cs typeface="Times New Roman"/>
              </a:rPr>
              <a:t>future,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average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increasing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steadily.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40">
                <a:latin typeface="Times New Roman"/>
                <a:cs typeface="Times New Roman"/>
              </a:rPr>
              <a:t>2030,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9 </a:t>
            </a:r>
            <a:r>
              <a:rPr dirty="0" sz="1100" spc="-35">
                <a:latin typeface="Times New Roman"/>
                <a:cs typeface="Times New Roman"/>
              </a:rPr>
              <a:t>million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Alzheimer’s 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interpreted </a:t>
            </a:r>
            <a:r>
              <a:rPr dirty="0" sz="1100" spc="-25">
                <a:latin typeface="Times New Roman"/>
                <a:cs typeface="Times New Roman"/>
              </a:rPr>
              <a:t>with caution,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course,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problems 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establishing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ct val="93900"/>
              </a:lnSpc>
              <a:spcBef>
                <a:spcPts val="12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Definitive </a:t>
            </a:r>
            <a:r>
              <a:rPr dirty="0" sz="1100" spc="-30">
                <a:latin typeface="Times New Roman"/>
                <a:cs typeface="Times New Roman"/>
              </a:rPr>
              <a:t>diagnoses </a:t>
            </a:r>
            <a:r>
              <a:rPr dirty="0" sz="1100" spc="-10">
                <a:latin typeface="Times New Roman"/>
                <a:cs typeface="Times New Roman"/>
              </a:rPr>
              <a:t>depend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30">
                <a:latin typeface="Times New Roman"/>
                <a:cs typeface="Times New Roman"/>
              </a:rPr>
              <a:t>collected </a:t>
            </a:r>
            <a:r>
              <a:rPr dirty="0" sz="1100" spc="-20">
                <a:latin typeface="Times New Roman"/>
                <a:cs typeface="Times New Roman"/>
              </a:rPr>
              <a:t>over an </a:t>
            </a:r>
            <a:r>
              <a:rPr dirty="0" sz="1100" spc="-15">
                <a:latin typeface="Times New Roman"/>
                <a:cs typeface="Times New Roman"/>
              </a:rPr>
              <a:t>extended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the  </a:t>
            </a:r>
            <a:r>
              <a:rPr dirty="0" sz="1100" spc="-25">
                <a:latin typeface="Times New Roman"/>
                <a:cs typeface="Times New Roman"/>
              </a:rPr>
              <a:t>progressive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impairment, </a:t>
            </a:r>
            <a:r>
              <a:rPr dirty="0" sz="1100" spc="-15">
                <a:latin typeface="Times New Roman"/>
                <a:cs typeface="Times New Roman"/>
              </a:rPr>
              <a:t>and deterioration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earlier,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documented.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Unfortunately,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kind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often</a:t>
            </a:r>
            <a:r>
              <a:rPr dirty="0" sz="1100" spc="5">
                <a:latin typeface="Times New Roman"/>
                <a:cs typeface="Times New Roman"/>
              </a:rPr>
              <a:t> not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available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large-scale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epidemiological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bear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mind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subtypes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 requires microscopic  examination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tissue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Prevalence of Cognitive </a:t>
            </a:r>
            <a:r>
              <a:rPr dirty="0" sz="1100" spc="-15" b="1">
                <a:latin typeface="Times New Roman"/>
                <a:cs typeface="Times New Roman"/>
              </a:rPr>
              <a:t>Impairment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community </a:t>
            </a:r>
            <a:r>
              <a:rPr dirty="0" sz="1100" spc="-30">
                <a:latin typeface="Times New Roman"/>
                <a:cs typeface="Times New Roman"/>
              </a:rPr>
              <a:t>samples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North </a:t>
            </a:r>
            <a:r>
              <a:rPr dirty="0" sz="1100" spc="-35">
                <a:latin typeface="Times New Roman"/>
                <a:cs typeface="Times New Roman"/>
              </a:rPr>
              <a:t>America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Europe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dementia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between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65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69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approximately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people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75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79,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15">
                <a:latin typeface="Times New Roman"/>
                <a:cs typeface="Times New Roman"/>
              </a:rPr>
              <a:t>percent, and </a:t>
            </a:r>
            <a:r>
              <a:rPr dirty="0" sz="1100" spc="-25">
                <a:latin typeface="Times New Roman"/>
                <a:cs typeface="Times New Roman"/>
              </a:rPr>
              <a:t>it 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35">
                <a:latin typeface="Times New Roman"/>
                <a:cs typeface="Times New Roman"/>
              </a:rPr>
              <a:t>dramatically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45">
                <a:latin typeface="Times New Roman"/>
                <a:cs typeface="Times New Roman"/>
              </a:rPr>
              <a:t>age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40">
                <a:latin typeface="Times New Roman"/>
                <a:cs typeface="Times New Roman"/>
              </a:rPr>
              <a:t>40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over </a:t>
            </a:r>
            <a:r>
              <a:rPr dirty="0" sz="1100" spc="-40">
                <a:latin typeface="Times New Roman"/>
                <a:cs typeface="Times New Roman"/>
              </a:rPr>
              <a:t>90 years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moderate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severe 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Survival </a:t>
            </a:r>
            <a:r>
              <a:rPr dirty="0" sz="1100" spc="-25">
                <a:latin typeface="Times New Roman"/>
                <a:cs typeface="Times New Roman"/>
              </a:rPr>
              <a:t>rates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reduced among </a:t>
            </a:r>
            <a:r>
              <a:rPr dirty="0" sz="1100" spc="-15">
                <a:latin typeface="Times New Roman"/>
                <a:cs typeface="Times New Roman"/>
              </a:rPr>
              <a:t>demented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0">
                <a:latin typeface="Times New Roman"/>
                <a:cs typeface="Times New Roman"/>
              </a:rPr>
              <a:t>obvious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men and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dementia, </a:t>
            </a:r>
            <a:r>
              <a:rPr dirty="0" sz="1100" spc="-30">
                <a:latin typeface="Times New Roman"/>
                <a:cs typeface="Times New Roman"/>
              </a:rPr>
              <a:t>broadly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defined.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seems,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men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vascular disease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secondary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alcohol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2" y="425449"/>
            <a:ext cx="5879465" cy="8667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Alzheimer’s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5">
                <a:latin typeface="Times New Roman"/>
                <a:cs typeface="Times New Roman"/>
              </a:rPr>
              <a:t>appears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most common form of </a:t>
            </a:r>
            <a:r>
              <a:rPr dirty="0" sz="1100" spc="-25">
                <a:latin typeface="Times New Roman"/>
                <a:cs typeface="Times New Roman"/>
              </a:rPr>
              <a:t>dementia, accounting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perhaps </a:t>
            </a:r>
            <a:r>
              <a:rPr dirty="0" sz="1100" spc="-30">
                <a:latin typeface="Times New Roman"/>
                <a:cs typeface="Times New Roman"/>
              </a:rPr>
              <a:t>half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cases.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Dementia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60">
                <a:latin typeface="Times New Roman"/>
                <a:cs typeface="Times New Roman"/>
              </a:rPr>
              <a:t>Lewy </a:t>
            </a:r>
            <a:r>
              <a:rPr dirty="0" sz="1100" spc="-20">
                <a:latin typeface="Times New Roman"/>
                <a:cs typeface="Times New Roman"/>
              </a:rPr>
              <a:t>bodies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dementia;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5">
                <a:latin typeface="Times New Roman"/>
                <a:cs typeface="Times New Roman"/>
              </a:rPr>
              <a:t>report  </a:t>
            </a:r>
            <a:r>
              <a:rPr dirty="0" sz="1100" spc="-30">
                <a:latin typeface="Times New Roman"/>
                <a:cs typeface="Times New Roman"/>
              </a:rPr>
              <a:t>prevalence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12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27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percent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DLB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primary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dementia.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Prevalence rates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vascular </a:t>
            </a:r>
            <a:r>
              <a:rPr dirty="0" sz="1100" spc="-25">
                <a:latin typeface="Times New Roman"/>
                <a:cs typeface="Times New Roman"/>
              </a:rPr>
              <a:t>dementia are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those for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DLB.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Pick’s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common than </a:t>
            </a:r>
            <a:r>
              <a:rPr dirty="0" sz="1100" spc="-40">
                <a:latin typeface="Times New Roman"/>
                <a:cs typeface="Times New Roman"/>
              </a:rPr>
              <a:t>Alzheimer’s </a:t>
            </a:r>
            <a:r>
              <a:rPr dirty="0" sz="1100" spc="-35">
                <a:latin typeface="Times New Roman"/>
                <a:cs typeface="Times New Roman"/>
              </a:rPr>
              <a:t>disease, vascular </a:t>
            </a:r>
            <a:r>
              <a:rPr dirty="0" sz="1100" spc="-20">
                <a:latin typeface="Times New Roman"/>
                <a:cs typeface="Times New Roman"/>
              </a:rPr>
              <a:t>dementia,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DLB.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Huntington’s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rare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comparison.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affects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20,000.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100" spc="-25" b="1">
                <a:latin typeface="Times New Roman"/>
                <a:cs typeface="Times New Roman"/>
              </a:rPr>
              <a:t>Cross cultural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Comparisons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Alzheimer’s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15">
                <a:latin typeface="Times New Roman"/>
                <a:cs typeface="Times New Roman"/>
              </a:rPr>
              <a:t>North </a:t>
            </a:r>
            <a:r>
              <a:rPr dirty="0" sz="1100" spc="-35">
                <a:latin typeface="Times New Roman"/>
                <a:cs typeface="Times New Roman"/>
              </a:rPr>
              <a:t>America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Europe,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35">
                <a:latin typeface="Times New Roman"/>
                <a:cs typeface="Times New Roman"/>
              </a:rPr>
              <a:t>vascular 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Japan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China.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also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tentative indications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20">
                <a:latin typeface="Times New Roman"/>
                <a:cs typeface="Times New Roman"/>
              </a:rPr>
              <a:t>rates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dementia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significantly  </a:t>
            </a:r>
            <a:r>
              <a:rPr dirty="0" sz="1100" spc="-35">
                <a:latin typeface="Times New Roman"/>
                <a:cs typeface="Times New Roman"/>
              </a:rPr>
              <a:t>lower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15">
                <a:latin typeface="Times New Roman"/>
                <a:cs typeface="Times New Roman"/>
              </a:rPr>
              <a:t>countries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in developed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countries.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Treatment and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20">
                <a:latin typeface="Times New Roman"/>
                <a:cs typeface="Times New Roman"/>
              </a:rPr>
              <a:t>suffers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primary 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40">
                <a:latin typeface="Times New Roman"/>
                <a:cs typeface="Times New Roman"/>
              </a:rPr>
              <a:t>Alzheimer’s </a:t>
            </a:r>
            <a:r>
              <a:rPr dirty="0" sz="1100" spc="-30">
                <a:latin typeface="Times New Roman"/>
                <a:cs typeface="Times New Roman"/>
              </a:rPr>
              <a:t>type,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return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previous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functioning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extremely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unlikely.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25">
                <a:latin typeface="Times New Roman"/>
                <a:cs typeface="Times New Roman"/>
              </a:rPr>
              <a:t>No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presently capable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producing </a:t>
            </a:r>
            <a:r>
              <a:rPr dirty="0" sz="1100" spc="-25">
                <a:latin typeface="Times New Roman"/>
                <a:cs typeface="Times New Roman"/>
              </a:rPr>
              <a:t>sustained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0">
                <a:latin typeface="Times New Roman"/>
                <a:cs typeface="Times New Roman"/>
              </a:rPr>
              <a:t>significant  </a:t>
            </a:r>
            <a:r>
              <a:rPr dirty="0" sz="1100" spc="-15">
                <a:latin typeface="Times New Roman"/>
                <a:cs typeface="Times New Roman"/>
              </a:rPr>
              <a:t>improvement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Alzheimer’s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Realistic goals </a:t>
            </a:r>
            <a:r>
              <a:rPr dirty="0" sz="1100" spc="-30">
                <a:latin typeface="Times New Roman"/>
                <a:cs typeface="Times New Roman"/>
              </a:rPr>
              <a:t>include helping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maintain 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possible in </a:t>
            </a:r>
            <a:r>
              <a:rPr dirty="0" sz="1100" spc="-20">
                <a:latin typeface="Times New Roman"/>
                <a:cs typeface="Times New Roman"/>
              </a:rPr>
              <a:t>spite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minimizing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distress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family.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39065" indent="-127000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Medication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6985" indent="-228600">
              <a:lnSpc>
                <a:spcPct val="9390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30">
                <a:latin typeface="Times New Roman"/>
                <a:cs typeface="Times New Roman"/>
              </a:rPr>
              <a:t>are 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relieve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boosting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action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acetylcholine (ACh),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neurotransmitter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involved in memory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45">
                <a:latin typeface="Times New Roman"/>
                <a:cs typeface="Times New Roman"/>
              </a:rPr>
              <a:t>level is </a:t>
            </a:r>
            <a:r>
              <a:rPr dirty="0" sz="1100" spc="-20">
                <a:latin typeface="Times New Roman"/>
                <a:cs typeface="Times New Roman"/>
              </a:rPr>
              <a:t>reduced in 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Alzheimer’s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are being </a:t>
            </a:r>
            <a:r>
              <a:rPr dirty="0" sz="1100" spc="-15">
                <a:latin typeface="Times New Roman"/>
                <a:cs typeface="Times New Roman"/>
              </a:rPr>
              <a:t>pursued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aimed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directly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which 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destroyed.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080" indent="-228600">
              <a:lnSpc>
                <a:spcPct val="93900"/>
              </a:lnSpc>
              <a:spcBef>
                <a:spcPts val="12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cognitive deficits 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completely </a:t>
            </a:r>
            <a:r>
              <a:rPr dirty="0" sz="1100" spc="-25">
                <a:latin typeface="Times New Roman"/>
                <a:cs typeface="Times New Roman"/>
              </a:rPr>
              <a:t>reversed  with medication, </a:t>
            </a:r>
            <a:r>
              <a:rPr dirty="0" sz="1100" spc="-20">
                <a:latin typeface="Times New Roman"/>
                <a:cs typeface="Times New Roman"/>
              </a:rPr>
              <a:t>neuroleptic </a:t>
            </a:r>
            <a:r>
              <a:rPr dirty="0" sz="1100" spc="-25">
                <a:latin typeface="Times New Roman"/>
                <a:cs typeface="Times New Roman"/>
              </a:rPr>
              <a:t>medication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treat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develop psychotic 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ct val="100000"/>
              </a:lnSpc>
              <a:buAutoNum type="arabicPeriod"/>
              <a:tabLst>
                <a:tab pos="14986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Environmental and </a:t>
            </a:r>
            <a:r>
              <a:rPr dirty="0" sz="1100" spc="-25" b="1">
                <a:latin typeface="Times New Roman"/>
                <a:cs typeface="Times New Roman"/>
              </a:rPr>
              <a:t>Behavioral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dementia </a:t>
            </a:r>
            <a:r>
              <a:rPr dirty="0" sz="1100" spc="-30">
                <a:latin typeface="Times New Roman"/>
                <a:cs typeface="Times New Roman"/>
              </a:rPr>
              <a:t>experience fewer </a:t>
            </a:r>
            <a:r>
              <a:rPr dirty="0" sz="1100" spc="-20">
                <a:latin typeface="Times New Roman"/>
                <a:cs typeface="Times New Roman"/>
              </a:rPr>
              <a:t>emotional problems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30">
                <a:latin typeface="Times New Roman"/>
                <a:cs typeface="Times New Roman"/>
              </a:rPr>
              <a:t>agitated 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structured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predictable </a:t>
            </a:r>
            <a:r>
              <a:rPr dirty="0" sz="1100" spc="-50">
                <a:latin typeface="Times New Roman"/>
                <a:cs typeface="Times New Roman"/>
              </a:rPr>
              <a:t>daily </a:t>
            </a:r>
            <a:r>
              <a:rPr dirty="0" sz="1100" spc="-25">
                <a:latin typeface="Times New Roman"/>
                <a:cs typeface="Times New Roman"/>
              </a:rPr>
              <a:t>schedule.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Severely </a:t>
            </a:r>
            <a:r>
              <a:rPr dirty="0" sz="1100" spc="-25">
                <a:latin typeface="Times New Roman"/>
                <a:cs typeface="Times New Roman"/>
              </a:rPr>
              <a:t>impaired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reside </a:t>
            </a:r>
            <a:r>
              <a:rPr dirty="0" sz="1100" spc="-25">
                <a:latin typeface="Times New Roman"/>
                <a:cs typeface="Times New Roman"/>
              </a:rPr>
              <a:t>in nursing </a:t>
            </a:r>
            <a:r>
              <a:rPr dirty="0" sz="1100" spc="-10">
                <a:latin typeface="Times New Roman"/>
                <a:cs typeface="Times New Roman"/>
              </a:rPr>
              <a:t>homes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hospitals.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6350" indent="-228600">
              <a:lnSpc>
                <a:spcPct val="9390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25">
                <a:latin typeface="Times New Roman"/>
                <a:cs typeface="Times New Roman"/>
              </a:rPr>
              <a:t>effective residential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15">
                <a:latin typeface="Times New Roman"/>
                <a:cs typeface="Times New Roman"/>
              </a:rPr>
              <a:t>combine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interventions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specifically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maximize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functioning  and </a:t>
            </a:r>
            <a:r>
              <a:rPr dirty="0" sz="1100" spc="-35">
                <a:latin typeface="Times New Roman"/>
                <a:cs typeface="Times New Roman"/>
              </a:rPr>
              <a:t>minimize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distress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patients 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cognitively </a:t>
            </a:r>
            <a:r>
              <a:rPr dirty="0" sz="1100" spc="-30">
                <a:latin typeface="Times New Roman"/>
                <a:cs typeface="Times New Roman"/>
              </a:rPr>
              <a:t>impaired.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issue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management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20">
                <a:latin typeface="Times New Roman"/>
                <a:cs typeface="Times New Roman"/>
              </a:rPr>
              <a:t>expected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patient.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remain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15">
                <a:latin typeface="Times New Roman"/>
                <a:cs typeface="Times New Roman"/>
              </a:rPr>
              <a:t>and interested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everyday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 lvl="1" marL="4692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agitation,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sleep  </a:t>
            </a:r>
            <a:r>
              <a:rPr dirty="0" sz="1100" spc="-15">
                <a:latin typeface="Times New Roman"/>
                <a:cs typeface="Times New Roman"/>
              </a:rPr>
              <a:t>better.</a:t>
            </a:r>
            <a:endParaRPr sz="1100">
              <a:latin typeface="Times New Roman"/>
              <a:cs typeface="Times New Roman"/>
            </a:endParaRPr>
          </a:p>
          <a:p>
            <a:pPr lvl="1" marL="469265" marR="635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interactions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15">
                <a:latin typeface="Times New Roman"/>
                <a:cs typeface="Times New Roman"/>
              </a:rPr>
              <a:t>troublesome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dementia 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distorted </a:t>
            </a:r>
            <a:r>
              <a:rPr dirty="0" sz="1100" spc="-45">
                <a:latin typeface="Times New Roman"/>
                <a:cs typeface="Times New Roman"/>
              </a:rPr>
              <a:t>views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Creative </a:t>
            </a:r>
            <a:r>
              <a:rPr dirty="0" sz="1100" spc="-25">
                <a:latin typeface="Times New Roman"/>
                <a:cs typeface="Times New Roman"/>
              </a:rPr>
              <a:t>problem-solving </a:t>
            </a:r>
            <a:r>
              <a:rPr dirty="0" sz="1100" spc="-30">
                <a:latin typeface="Times New Roman"/>
                <a:cs typeface="Times New Roman"/>
              </a:rPr>
              <a:t>strategies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accommodate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15">
                <a:latin typeface="Times New Roman"/>
                <a:cs typeface="Times New Roman"/>
              </a:rPr>
              <a:t>distorted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reality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25">
                <a:latin typeface="Times New Roman"/>
                <a:cs typeface="Times New Roman"/>
              </a:rPr>
              <a:t>useful 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748228"/>
            <a:ext cx="5879465" cy="18942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49225" indent="-137160">
              <a:lnSpc>
                <a:spcPct val="100000"/>
              </a:lnSpc>
              <a:spcBef>
                <a:spcPts val="170"/>
              </a:spcBef>
              <a:buAutoNum type="arabicPeriod" startAt="3"/>
              <a:tabLst>
                <a:tab pos="14986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Support </a:t>
            </a:r>
            <a:r>
              <a:rPr dirty="0" sz="1100" spc="-45" b="1">
                <a:latin typeface="Times New Roman"/>
                <a:cs typeface="Times New Roman"/>
              </a:rPr>
              <a:t>for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Caregivers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United </a:t>
            </a:r>
            <a:r>
              <a:rPr dirty="0" sz="1100" spc="-35">
                <a:latin typeface="Times New Roman"/>
                <a:cs typeface="Times New Roman"/>
              </a:rPr>
              <a:t>States, </a:t>
            </a:r>
            <a:r>
              <a:rPr dirty="0" sz="1100" spc="-20">
                <a:latin typeface="Times New Roman"/>
                <a:cs typeface="Times New Roman"/>
              </a:rPr>
              <a:t>spouses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care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80 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dementia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Alzheimer’s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15">
                <a:latin typeface="Times New Roman"/>
                <a:cs typeface="Times New Roman"/>
              </a:rPr>
              <a:t>burdens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overwhelming,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emotionally.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080" indent="-228600">
              <a:lnSpc>
                <a:spcPct val="93900"/>
              </a:lnSpc>
              <a:spcBef>
                <a:spcPts val="16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profound </a:t>
            </a:r>
            <a:r>
              <a:rPr dirty="0" sz="1100" spc="-30">
                <a:latin typeface="Times New Roman"/>
                <a:cs typeface="Times New Roman"/>
              </a:rPr>
              <a:t>loneliness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sadness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caregivers </a:t>
            </a:r>
            <a:r>
              <a:rPr dirty="0" sz="1100" spc="-20">
                <a:latin typeface="Times New Roman"/>
                <a:cs typeface="Times New Roman"/>
              </a:rPr>
              <a:t>endure,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tangible </a:t>
            </a:r>
            <a:r>
              <a:rPr dirty="0" sz="1100" spc="-20">
                <a:latin typeface="Times New Roman"/>
                <a:cs typeface="Times New Roman"/>
              </a:rPr>
              <a:t>stressors,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20">
                <a:latin typeface="Times New Roman"/>
                <a:cs typeface="Times New Roman"/>
              </a:rPr>
              <a:t>incontinence, functional </a:t>
            </a:r>
            <a:r>
              <a:rPr dirty="0" sz="1100" spc="-30">
                <a:latin typeface="Times New Roman"/>
                <a:cs typeface="Times New Roman"/>
              </a:rPr>
              <a:t>deficits,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disruptive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825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programs provide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0">
                <a:latin typeface="Times New Roman"/>
                <a:cs typeface="Times New Roman"/>
              </a:rPr>
              <a:t>groups,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informal </a:t>
            </a:r>
            <a:r>
              <a:rPr dirty="0" sz="1100" spc="-30">
                <a:latin typeface="Times New Roman"/>
                <a:cs typeface="Times New Roman"/>
              </a:rPr>
              <a:t>counseling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 </a:t>
            </a:r>
            <a:r>
              <a:rPr dirty="0" sz="1100" spc="-10">
                <a:latin typeface="Times New Roman"/>
                <a:cs typeface="Times New Roman"/>
              </a:rPr>
              <a:t>hoc  </a:t>
            </a:r>
            <a:r>
              <a:rPr dirty="0" sz="1100" spc="-15">
                <a:latin typeface="Times New Roman"/>
                <a:cs typeface="Times New Roman"/>
              </a:rPr>
              <a:t>consultation </a:t>
            </a:r>
            <a:r>
              <a:rPr dirty="0" sz="1100" spc="-35">
                <a:latin typeface="Times New Roman"/>
                <a:cs typeface="Times New Roman"/>
              </a:rPr>
              <a:t>services,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spouses </a:t>
            </a:r>
            <a:r>
              <a:rPr dirty="0" sz="1100" spc="-30">
                <a:latin typeface="Times New Roman"/>
                <a:cs typeface="Times New Roman"/>
              </a:rPr>
              <a:t>caring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Alzheimer’s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30">
                <a:latin typeface="Times New Roman"/>
                <a:cs typeface="Times New Roman"/>
              </a:rPr>
              <a:t>arrange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30">
                <a:latin typeface="Times New Roman"/>
                <a:cs typeface="Times New Roman"/>
              </a:rPr>
              <a:t>assistance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Respite </a:t>
            </a:r>
            <a:r>
              <a:rPr dirty="0" sz="1100" spc="-20">
                <a:latin typeface="Times New Roman"/>
                <a:cs typeface="Times New Roman"/>
              </a:rPr>
              <a:t>programs provide </a:t>
            </a:r>
            <a:r>
              <a:rPr dirty="0" sz="1100" spc="-35">
                <a:latin typeface="Times New Roman"/>
                <a:cs typeface="Times New Roman"/>
              </a:rPr>
              <a:t>caregivers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temporary 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relief </a:t>
            </a:r>
            <a:r>
              <a:rPr dirty="0" sz="1100" spc="-65">
                <a:latin typeface="Times New Roman"/>
                <a:cs typeface="Times New Roman"/>
              </a:rPr>
              <a:t>away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0">
                <a:latin typeface="Times New Roman"/>
                <a:cs typeface="Times New Roman"/>
              </a:rPr>
              <a:t>patient.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36" y="779018"/>
            <a:ext cx="5650865" cy="521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42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MENTAL RETARDATION </a:t>
            </a:r>
            <a:r>
              <a:rPr dirty="0" sz="1100" spc="40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DEVELOPMENTAL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Retardation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Example: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teenage </a:t>
            </a:r>
            <a:r>
              <a:rPr dirty="0" sz="1100" spc="-25">
                <a:latin typeface="Times New Roman"/>
                <a:cs typeface="Times New Roman"/>
              </a:rPr>
              <a:t>boy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shown 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functioning;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needs  help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eat,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bath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dress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retardation?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31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55">
                <a:latin typeface="Times New Roman"/>
                <a:cs typeface="Times New Roman"/>
              </a:rPr>
              <a:t>Why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retardation?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have impaired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35">
                <a:latin typeface="Times New Roman"/>
                <a:cs typeface="Times New Roman"/>
              </a:rPr>
              <a:t>abilities,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40">
                <a:latin typeface="Times New Roman"/>
                <a:cs typeface="Times New Roman"/>
              </a:rPr>
              <a:t>ability,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profound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require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total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entire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institutions.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retardation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-30">
                <a:latin typeface="Times New Roman"/>
                <a:cs typeface="Times New Roman"/>
              </a:rPr>
              <a:t>self-care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vocational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allow </a:t>
            </a:r>
            <a:r>
              <a:rPr dirty="0" sz="1100" spc="-5">
                <a:latin typeface="Times New Roman"/>
                <a:cs typeface="Times New Roman"/>
              </a:rPr>
              <a:t>them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5">
                <a:latin typeface="Times New Roman"/>
                <a:cs typeface="Times New Roman"/>
              </a:rPr>
              <a:t>difficulties,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overlooked </a:t>
            </a:r>
            <a:r>
              <a:rPr dirty="0" sz="1100" spc="-60">
                <a:latin typeface="Times New Roman"/>
                <a:cs typeface="Times New Roman"/>
              </a:rPr>
              <a:t>all  </a:t>
            </a:r>
            <a:r>
              <a:rPr dirty="0" sz="1100" spc="10">
                <a:latin typeface="Times New Roman"/>
                <a:cs typeface="Times New Roman"/>
              </a:rPr>
              <a:t>too</a:t>
            </a:r>
            <a:r>
              <a:rPr dirty="0" sz="1100" spc="-10">
                <a:latin typeface="Times New Roman"/>
                <a:cs typeface="Times New Roman"/>
              </a:rPr>
              <a:t> often.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Retardation?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469900" marR="244475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limitations in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20">
                <a:latin typeface="Times New Roman"/>
                <a:cs typeface="Times New Roman"/>
              </a:rPr>
              <a:t>functioning  </a:t>
            </a:r>
            <a:r>
              <a:rPr dirty="0" sz="1100" spc="-35">
                <a:latin typeface="Times New Roman"/>
                <a:cs typeface="Times New Roman"/>
              </a:rPr>
              <a:t>2- </a:t>
            </a:r>
            <a:r>
              <a:rPr dirty="0" sz="1100" spc="-40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limitations in </a:t>
            </a:r>
            <a:r>
              <a:rPr dirty="0" sz="1100" spc="-30">
                <a:latin typeface="Times New Roman"/>
                <a:cs typeface="Times New Roman"/>
              </a:rPr>
              <a:t>adaptive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10"/>
              </a:lnSpc>
            </a:pPr>
            <a:r>
              <a:rPr dirty="0" sz="1100" spc="-30">
                <a:latin typeface="Times New Roman"/>
                <a:cs typeface="Times New Roman"/>
              </a:rPr>
              <a:t>3- </a:t>
            </a:r>
            <a:r>
              <a:rPr dirty="0" sz="1100">
                <a:latin typeface="Times New Roman"/>
                <a:cs typeface="Times New Roman"/>
              </a:rPr>
              <a:t>Onset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40">
                <a:latin typeface="Times New Roman"/>
                <a:cs typeface="Times New Roman"/>
              </a:rPr>
              <a:t>18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240665" marR="5715" indent="-228600">
              <a:lnSpc>
                <a:spcPct val="938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American </a:t>
            </a:r>
            <a:r>
              <a:rPr dirty="0" sz="1100" spc="-25">
                <a:latin typeface="Times New Roman"/>
                <a:cs typeface="Times New Roman"/>
              </a:rPr>
              <a:t>Association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Retardation </a:t>
            </a:r>
            <a:r>
              <a:rPr dirty="0" sz="1100" spc="-55">
                <a:latin typeface="Times New Roman"/>
                <a:cs typeface="Times New Roman"/>
              </a:rPr>
              <a:t>(AAMR),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20">
                <a:latin typeface="Times New Roman"/>
                <a:cs typeface="Times New Roman"/>
              </a:rPr>
              <a:t>organization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professionals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retardation, </a:t>
            </a:r>
            <a:r>
              <a:rPr dirty="0" sz="1100" spc="-25">
                <a:latin typeface="Times New Roman"/>
                <a:cs typeface="Times New Roman"/>
              </a:rPr>
              <a:t>defines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30">
                <a:latin typeface="Times New Roman"/>
                <a:cs typeface="Times New Roman"/>
              </a:rPr>
              <a:t>differently 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DSM-IV-TR. </a:t>
            </a: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definitions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20">
                <a:latin typeface="Times New Roman"/>
                <a:cs typeface="Times New Roman"/>
              </a:rPr>
              <a:t>retardation, </a:t>
            </a:r>
            <a:r>
              <a:rPr dirty="0" sz="1100" spc="-15">
                <a:latin typeface="Times New Roman"/>
                <a:cs typeface="Times New Roman"/>
              </a:rPr>
              <a:t>mentioned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above.</a:t>
            </a:r>
            <a:endParaRPr sz="1100">
              <a:latin typeface="Times New Roman"/>
              <a:cs typeface="Times New Roman"/>
            </a:endParaRPr>
          </a:p>
          <a:p>
            <a:pPr algn="just" marL="2406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241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AAMR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define </a:t>
            </a:r>
            <a:r>
              <a:rPr dirty="0" sz="1100" spc="-30">
                <a:latin typeface="Times New Roman"/>
                <a:cs typeface="Times New Roman"/>
              </a:rPr>
              <a:t>subaverage intellectual </a:t>
            </a:r>
            <a:r>
              <a:rPr dirty="0" sz="1100" spc="-15">
                <a:latin typeface="Times New Roman"/>
                <a:cs typeface="Times New Roman"/>
              </a:rPr>
              <a:t>functioning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individualized </a:t>
            </a:r>
            <a:r>
              <a:rPr dirty="0" sz="1100" spc="-114" i="1">
                <a:latin typeface="Times New Roman"/>
                <a:cs typeface="Times New Roman"/>
              </a:rPr>
              <a:t>intelligence </a:t>
            </a:r>
            <a:r>
              <a:rPr dirty="0" sz="1100" spc="-75" i="1">
                <a:latin typeface="Times New Roman"/>
                <a:cs typeface="Times New Roman"/>
              </a:rPr>
              <a:t>test,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standardized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assessing </a:t>
            </a:r>
            <a:r>
              <a:rPr dirty="0" sz="1100" spc="-30">
                <a:latin typeface="Times New Roman"/>
                <a:cs typeface="Times New Roman"/>
              </a:rPr>
              <a:t>intellectual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ability.</a:t>
            </a:r>
            <a:endParaRPr sz="1100">
              <a:latin typeface="Times New Roman"/>
              <a:cs typeface="Times New Roman"/>
            </a:endParaRPr>
          </a:p>
          <a:p>
            <a:pPr algn="just" marL="240665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0">
                <a:latin typeface="Times New Roman"/>
                <a:cs typeface="Times New Roman"/>
              </a:rPr>
              <a:t>yield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quotient,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IQ,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test’s </a:t>
            </a:r>
            <a:r>
              <a:rPr dirty="0" sz="1100" spc="-25">
                <a:latin typeface="Times New Roman"/>
                <a:cs typeface="Times New Roman"/>
              </a:rPr>
              <a:t>rating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30">
                <a:latin typeface="Times New Roman"/>
                <a:cs typeface="Times New Roman"/>
              </a:rPr>
              <a:t>intellectual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ability.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42" y="8328136"/>
            <a:ext cx="5878195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Symptoms of </a:t>
            </a: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Retardation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Defining </a:t>
            </a:r>
            <a:r>
              <a:rPr dirty="0" sz="1100" spc="-114" i="1">
                <a:latin typeface="Times New Roman"/>
                <a:cs typeface="Times New Roman"/>
              </a:rPr>
              <a:t>intelligence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controversial,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definitions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measures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changed 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years. </a:t>
            </a:r>
            <a:r>
              <a:rPr dirty="0" sz="1100" spc="-35">
                <a:latin typeface="Times New Roman"/>
                <a:cs typeface="Times New Roman"/>
              </a:rPr>
              <a:t>Early </a:t>
            </a:r>
            <a:r>
              <a:rPr dirty="0" sz="1100" spc="-20">
                <a:latin typeface="Times New Roman"/>
                <a:cs typeface="Times New Roman"/>
              </a:rPr>
              <a:t>versions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5">
                <a:latin typeface="Times New Roman"/>
                <a:cs typeface="Times New Roman"/>
              </a:rPr>
              <a:t>derived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dividing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20">
                <a:latin typeface="Times New Roman"/>
                <a:cs typeface="Times New Roman"/>
              </a:rPr>
              <a:t>“mental </a:t>
            </a:r>
            <a:r>
              <a:rPr dirty="0" sz="1100" spc="-35">
                <a:latin typeface="Times New Roman"/>
                <a:cs typeface="Times New Roman"/>
              </a:rPr>
              <a:t>age”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chronological </a:t>
            </a:r>
            <a:r>
              <a:rPr dirty="0" sz="1100" spc="-45">
                <a:latin typeface="Times New Roman"/>
                <a:cs typeface="Times New Roman"/>
              </a:rPr>
              <a:t>age. </a:t>
            </a: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determined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comparing 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results 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15">
                <a:latin typeface="Times New Roman"/>
                <a:cs typeface="Times New Roman"/>
              </a:rPr>
              <a:t>obtained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20">
                <a:latin typeface="Times New Roman"/>
                <a:cs typeface="Times New Roman"/>
              </a:rPr>
              <a:t>groups. Contemporary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abandoned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8719" y="6144005"/>
            <a:ext cx="5257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735" cy="8747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</a:pP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instead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adopted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“deviation </a:t>
            </a:r>
            <a:r>
              <a:rPr dirty="0" sz="1100" spc="5">
                <a:latin typeface="Times New Roman"/>
                <a:cs typeface="Times New Roman"/>
              </a:rPr>
              <a:t>IQ”.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“deviation </a:t>
            </a:r>
            <a:r>
              <a:rPr dirty="0" sz="1100" spc="10">
                <a:latin typeface="Times New Roman"/>
                <a:cs typeface="Times New Roman"/>
              </a:rPr>
              <a:t>IQ”,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30">
                <a:latin typeface="Times New Roman"/>
                <a:cs typeface="Times New Roman"/>
              </a:rPr>
              <a:t>follows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distribution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population,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bell-shaped frequency  </a:t>
            </a:r>
            <a:r>
              <a:rPr dirty="0" sz="1100" spc="-15">
                <a:latin typeface="Times New Roman"/>
                <a:cs typeface="Times New Roman"/>
              </a:rPr>
              <a:t>distribution.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determined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5">
                <a:latin typeface="Times New Roman"/>
                <a:cs typeface="Times New Roman"/>
              </a:rPr>
              <a:t>relative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norms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group.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5">
                <a:latin typeface="Times New Roman"/>
                <a:cs typeface="Times New Roman"/>
              </a:rPr>
              <a:t>used,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demonstrated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predicting  </a:t>
            </a:r>
            <a:r>
              <a:rPr dirty="0" sz="1100" spc="-15">
                <a:latin typeface="Times New Roman"/>
                <a:cs typeface="Times New Roman"/>
              </a:rPr>
              <a:t>performance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school. Moreover,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trait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stable </a:t>
            </a:r>
            <a:r>
              <a:rPr dirty="0" sz="1100" spc="-15">
                <a:latin typeface="Times New Roman"/>
                <a:cs typeface="Times New Roman"/>
              </a:rPr>
              <a:t>over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15">
                <a:latin typeface="Times New Roman"/>
                <a:cs typeface="Times New Roman"/>
              </a:rPr>
              <a:t>Despite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5">
                <a:latin typeface="Times New Roman"/>
                <a:cs typeface="Times New Roman"/>
              </a:rPr>
              <a:t>in predicting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20">
                <a:latin typeface="Times New Roman"/>
                <a:cs typeface="Times New Roman"/>
              </a:rPr>
              <a:t>performance,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raised </a:t>
            </a:r>
            <a:r>
              <a:rPr dirty="0" sz="1100" spc="-10">
                <a:latin typeface="Times New Roman"/>
                <a:cs typeface="Times New Roman"/>
              </a:rPr>
              <a:t>about them.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25">
                <a:latin typeface="Times New Roman"/>
                <a:cs typeface="Times New Roman"/>
              </a:rPr>
              <a:t>controversial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“culture-  </a:t>
            </a:r>
            <a:r>
              <a:rPr dirty="0" sz="1100" spc="-25">
                <a:latin typeface="Times New Roman"/>
                <a:cs typeface="Times New Roman"/>
              </a:rPr>
              <a:t>fair.” </a:t>
            </a:r>
            <a:r>
              <a:rPr dirty="0" sz="1100" spc="-30">
                <a:latin typeface="Times New Roman"/>
                <a:cs typeface="Times New Roman"/>
              </a:rPr>
              <a:t>Culture-fair </a:t>
            </a:r>
            <a:r>
              <a:rPr dirty="0" sz="1100" spc="-15">
                <a:latin typeface="Times New Roman"/>
                <a:cs typeface="Times New Roman"/>
              </a:rPr>
              <a:t>tests contain </a:t>
            </a:r>
            <a:r>
              <a:rPr dirty="0" sz="1100" spc="-30">
                <a:latin typeface="Times New Roman"/>
                <a:cs typeface="Times New Roman"/>
              </a:rPr>
              <a:t>material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equally </a:t>
            </a:r>
            <a:r>
              <a:rPr dirty="0" sz="1100" spc="-35">
                <a:latin typeface="Times New Roman"/>
                <a:cs typeface="Times New Roman"/>
              </a:rPr>
              <a:t>familiar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people who differ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ethnicity, native  </a:t>
            </a:r>
            <a:r>
              <a:rPr dirty="0" sz="1100" spc="-40">
                <a:latin typeface="Times New Roman"/>
                <a:cs typeface="Times New Roman"/>
              </a:rPr>
              <a:t>language,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immigrant </a:t>
            </a:r>
            <a:r>
              <a:rPr dirty="0" sz="1100" spc="-25">
                <a:latin typeface="Times New Roman"/>
                <a:cs typeface="Times New Roman"/>
              </a:rPr>
              <a:t>status. </a:t>
            </a:r>
            <a:r>
              <a:rPr dirty="0" sz="1100" spc="-20">
                <a:latin typeface="Times New Roman"/>
                <a:cs typeface="Times New Roman"/>
              </a:rPr>
              <a:t>Tests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95" i="1">
                <a:latin typeface="Times New Roman"/>
                <a:cs typeface="Times New Roman"/>
              </a:rPr>
              <a:t>culturally </a:t>
            </a:r>
            <a:r>
              <a:rPr dirty="0" sz="1100" spc="-110" i="1">
                <a:latin typeface="Times New Roman"/>
                <a:cs typeface="Times New Roman"/>
              </a:rPr>
              <a:t>biased </a:t>
            </a:r>
            <a:r>
              <a:rPr dirty="0" sz="1100" spc="-15">
                <a:latin typeface="Times New Roman"/>
                <a:cs typeface="Times New Roman"/>
              </a:rPr>
              <a:t>contain </a:t>
            </a:r>
            <a:r>
              <a:rPr dirty="0" sz="1100" spc="-40">
                <a:latin typeface="Times New Roman"/>
                <a:cs typeface="Times New Roman"/>
              </a:rPr>
              <a:t>language, </a:t>
            </a:r>
            <a:r>
              <a:rPr dirty="0" sz="1100" spc="-35">
                <a:latin typeface="Times New Roman"/>
                <a:cs typeface="Times New Roman"/>
              </a:rPr>
              <a:t>examples,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assumptions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favor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ethnic group,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majority </a:t>
            </a:r>
            <a:r>
              <a:rPr dirty="0" sz="1100" spc="-20">
                <a:latin typeface="Times New Roman"/>
                <a:cs typeface="Times New Roman"/>
              </a:rPr>
              <a:t>group, over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controversy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measured among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retardation. </a:t>
            </a:r>
            <a:r>
              <a:rPr dirty="0" sz="1100" spc="-55">
                <a:latin typeface="Times New Roman"/>
                <a:cs typeface="Times New Roman"/>
              </a:rPr>
              <a:t>Many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disabilities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impede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performance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15">
                <a:latin typeface="Times New Roman"/>
                <a:cs typeface="Times New Roman"/>
              </a:rPr>
              <a:t>standard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25">
                <a:latin typeface="Times New Roman"/>
                <a:cs typeface="Times New Roman"/>
              </a:rPr>
              <a:t>tests; </a:t>
            </a:r>
            <a:r>
              <a:rPr dirty="0" sz="1100" spc="-5">
                <a:latin typeface="Times New Roman"/>
                <a:cs typeface="Times New Roman"/>
              </a:rPr>
              <a:t>thus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40">
                <a:latin typeface="Times New Roman"/>
                <a:cs typeface="Times New Roman"/>
              </a:rPr>
              <a:t>disability. </a:t>
            </a:r>
            <a:r>
              <a:rPr dirty="0" sz="1100" spc="-10">
                <a:latin typeface="Times New Roman"/>
                <a:cs typeface="Times New Roman"/>
              </a:rPr>
              <a:t>Despite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difficulties, </a:t>
            </a:r>
            <a:r>
              <a:rPr dirty="0" sz="1100" spc="-30">
                <a:latin typeface="Times New Roman"/>
                <a:cs typeface="Times New Roman"/>
              </a:rPr>
              <a:t>evidence indicates </a:t>
            </a:r>
            <a:r>
              <a:rPr dirty="0" sz="1100" spc="-15">
                <a:latin typeface="Times New Roman"/>
                <a:cs typeface="Times New Roman"/>
              </a:rPr>
              <a:t>that,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anything,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40" i="1">
                <a:latin typeface="Times New Roman"/>
                <a:cs typeface="Times New Roman"/>
              </a:rPr>
              <a:t>more  </a:t>
            </a:r>
            <a:r>
              <a:rPr dirty="0" sz="1100" spc="-40">
                <a:latin typeface="Times New Roman"/>
                <a:cs typeface="Times New Roman"/>
              </a:rPr>
              <a:t>reliable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valid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20">
                <a:latin typeface="Times New Roman"/>
                <a:cs typeface="Times New Roman"/>
              </a:rPr>
              <a:t>scores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30">
                <a:latin typeface="Times New Roman"/>
                <a:cs typeface="Times New Roman"/>
              </a:rPr>
              <a:t>range. </a:t>
            </a: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sense, </a:t>
            </a:r>
            <a:r>
              <a:rPr dirty="0" sz="1100" spc="-35">
                <a:latin typeface="Times New Roman"/>
                <a:cs typeface="Times New Roman"/>
              </a:rPr>
              <a:t>social sensitivity,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“street </a:t>
            </a:r>
            <a:r>
              <a:rPr dirty="0" sz="1100" spc="-20">
                <a:latin typeface="Times New Roman"/>
                <a:cs typeface="Times New Roman"/>
              </a:rPr>
              <a:t>smarts”  </a:t>
            </a:r>
            <a:r>
              <a:rPr dirty="0" sz="1100" spc="-30">
                <a:latin typeface="Times New Roman"/>
                <a:cs typeface="Times New Roman"/>
              </a:rPr>
              <a:t>are also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5">
                <a:latin typeface="Times New Roman"/>
                <a:cs typeface="Times New Roman"/>
              </a:rPr>
              <a:t>most of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35">
                <a:latin typeface="Times New Roman"/>
                <a:cs typeface="Times New Roman"/>
              </a:rPr>
              <a:t>intelligence,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measured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35">
                <a:latin typeface="Times New Roman"/>
                <a:cs typeface="Times New Roman"/>
              </a:rPr>
              <a:t>IQ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tests.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 indent="-63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AAMR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DSM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25">
                <a:latin typeface="Times New Roman"/>
                <a:cs typeface="Times New Roman"/>
              </a:rPr>
              <a:t>score; </a:t>
            </a:r>
            <a:r>
              <a:rPr dirty="0" sz="1100" spc="-5">
                <a:latin typeface="Times New Roman"/>
                <a:cs typeface="Times New Roman"/>
              </a:rPr>
              <a:t>thus </a:t>
            </a:r>
            <a:r>
              <a:rPr dirty="0" sz="1100" spc="-25">
                <a:latin typeface="Times New Roman"/>
                <a:cs typeface="Times New Roman"/>
              </a:rPr>
              <a:t>they include adaptive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definitions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retardation. </a:t>
            </a:r>
            <a:r>
              <a:rPr dirty="0" sz="1100" spc="-10">
                <a:latin typeface="Times New Roman"/>
                <a:cs typeface="Times New Roman"/>
              </a:rPr>
              <a:t>The most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concern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one: 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intelligence? </a:t>
            </a:r>
            <a:r>
              <a:rPr dirty="0" sz="1100" spc="-2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40">
                <a:latin typeface="Times New Roman"/>
                <a:cs typeface="Times New Roman"/>
              </a:rPr>
              <a:t>precisely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original  </a:t>
            </a:r>
            <a:r>
              <a:rPr dirty="0" sz="1100" spc="-20">
                <a:latin typeface="Times New Roman"/>
                <a:cs typeface="Times New Roman"/>
              </a:rPr>
              <a:t>developer, </a:t>
            </a:r>
            <a:r>
              <a:rPr dirty="0" sz="1100" spc="-40" b="1">
                <a:latin typeface="Times New Roman"/>
                <a:cs typeface="Times New Roman"/>
              </a:rPr>
              <a:t>Alfred </a:t>
            </a:r>
            <a:r>
              <a:rPr dirty="0" sz="1100" spc="-5" b="1">
                <a:latin typeface="Times New Roman"/>
                <a:cs typeface="Times New Roman"/>
              </a:rPr>
              <a:t>Binet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15">
                <a:latin typeface="Times New Roman"/>
                <a:cs typeface="Times New Roman"/>
              </a:rPr>
              <a:t>intended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measure: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school </a:t>
            </a:r>
            <a:r>
              <a:rPr dirty="0" sz="1100" spc="-25">
                <a:latin typeface="Times New Roman"/>
                <a:cs typeface="Times New Roman"/>
              </a:rPr>
              <a:t>achievement.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0">
                <a:latin typeface="Times New Roman"/>
                <a:cs typeface="Times New Roman"/>
              </a:rPr>
              <a:t>predict  </a:t>
            </a:r>
            <a:r>
              <a:rPr dirty="0" sz="1100" spc="-15">
                <a:latin typeface="Times New Roman"/>
                <a:cs typeface="Times New Roman"/>
              </a:rPr>
              <a:t>school </a:t>
            </a:r>
            <a:r>
              <a:rPr dirty="0" sz="1100" spc="-25">
                <a:latin typeface="Times New Roman"/>
                <a:cs typeface="Times New Roman"/>
              </a:rPr>
              <a:t>achievement </a:t>
            </a:r>
            <a:r>
              <a:rPr dirty="0" sz="1100" spc="-45">
                <a:latin typeface="Times New Roman"/>
                <a:cs typeface="Times New Roman"/>
              </a:rPr>
              <a:t>fairly </a:t>
            </a:r>
            <a:r>
              <a:rPr dirty="0" sz="1100" spc="-50">
                <a:latin typeface="Times New Roman"/>
                <a:cs typeface="Times New Roman"/>
              </a:rPr>
              <a:t>well. </a:t>
            </a: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15">
                <a:latin typeface="Times New Roman"/>
                <a:cs typeface="Times New Roman"/>
              </a:rPr>
              <a:t>school </a:t>
            </a:r>
            <a:r>
              <a:rPr dirty="0" sz="1100" spc="-25">
                <a:latin typeface="Times New Roman"/>
                <a:cs typeface="Times New Roman"/>
              </a:rPr>
              <a:t>achievement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“intelligence.”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AAMR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20">
                <a:latin typeface="Times New Roman"/>
                <a:cs typeface="Times New Roman"/>
              </a:rPr>
              <a:t>conceptual, </a:t>
            </a:r>
            <a:r>
              <a:rPr dirty="0" sz="1100" spc="-40">
                <a:latin typeface="Times New Roman"/>
                <a:cs typeface="Times New Roman"/>
              </a:rPr>
              <a:t>social,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practical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110" i="1">
                <a:latin typeface="Times New Roman"/>
                <a:cs typeface="Times New Roman"/>
              </a:rPr>
              <a:t>Conceptual </a:t>
            </a:r>
            <a:r>
              <a:rPr dirty="0" sz="1100" spc="-55" i="1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50">
                <a:latin typeface="Times New Roman"/>
                <a:cs typeface="Times New Roman"/>
              </a:rPr>
              <a:t>largely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35">
                <a:latin typeface="Times New Roman"/>
                <a:cs typeface="Times New Roman"/>
              </a:rPr>
              <a:t>self-sufficiency, </a:t>
            </a:r>
            <a:r>
              <a:rPr dirty="0" sz="1100" spc="-15">
                <a:latin typeface="Times New Roman"/>
                <a:cs typeface="Times New Roman"/>
              </a:rPr>
              <a:t>and incorporate </a:t>
            </a:r>
            <a:r>
              <a:rPr dirty="0" sz="1100" spc="-20">
                <a:latin typeface="Times New Roman"/>
                <a:cs typeface="Times New Roman"/>
              </a:rPr>
              <a:t>communication,  functional </a:t>
            </a:r>
            <a:r>
              <a:rPr dirty="0" sz="1100" spc="-35">
                <a:latin typeface="Times New Roman"/>
                <a:cs typeface="Times New Roman"/>
              </a:rPr>
              <a:t>academics, </a:t>
            </a:r>
            <a:r>
              <a:rPr dirty="0" sz="1100" spc="-25">
                <a:latin typeface="Times New Roman"/>
                <a:cs typeface="Times New Roman"/>
              </a:rPr>
              <a:t>self-direction,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safety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00" i="1">
                <a:latin typeface="Times New Roman"/>
                <a:cs typeface="Times New Roman"/>
              </a:rPr>
              <a:t>Social </a:t>
            </a:r>
            <a:r>
              <a:rPr dirty="0" sz="1100" spc="-55" i="1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understanding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5">
                <a:latin typeface="Times New Roman"/>
                <a:cs typeface="Times New Roman"/>
              </a:rPr>
              <a:t>oneself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leisure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DSM-IV-TR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list.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10" i="1">
                <a:latin typeface="Times New Roman"/>
                <a:cs typeface="Times New Roman"/>
              </a:rPr>
              <a:t>Practical </a:t>
            </a:r>
            <a:r>
              <a:rPr dirty="0" sz="1100" spc="-55" i="1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tasks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daily </a:t>
            </a:r>
            <a:r>
              <a:rPr dirty="0" sz="1100" spc="-45">
                <a:latin typeface="Times New Roman"/>
                <a:cs typeface="Times New Roman"/>
              </a:rPr>
              <a:t>living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include self-care,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45">
                <a:latin typeface="Times New Roman"/>
                <a:cs typeface="Times New Roman"/>
              </a:rPr>
              <a:t>living,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30">
                <a:latin typeface="Times New Roman"/>
                <a:cs typeface="Times New Roman"/>
              </a:rPr>
              <a:t>use, 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safety,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5">
                <a:latin typeface="Times New Roman"/>
                <a:cs typeface="Times New Roman"/>
              </a:rPr>
              <a:t>from 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30">
                <a:latin typeface="Times New Roman"/>
                <a:cs typeface="Times New Roman"/>
              </a:rPr>
              <a:t>are 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quantify.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IQ,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AAMR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25">
                <a:latin typeface="Times New Roman"/>
                <a:cs typeface="Times New Roman"/>
              </a:rPr>
              <a:t>defines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significant  limitation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two standard </a:t>
            </a:r>
            <a:r>
              <a:rPr dirty="0" sz="1100" spc="-25">
                <a:latin typeface="Times New Roman"/>
                <a:cs typeface="Times New Roman"/>
              </a:rPr>
              <a:t>deviations </a:t>
            </a:r>
            <a:r>
              <a:rPr dirty="0" sz="1100" spc="-30">
                <a:latin typeface="Times New Roman"/>
                <a:cs typeface="Times New Roman"/>
              </a:rPr>
              <a:t>below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mean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standardized 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conceptual, </a:t>
            </a:r>
            <a:r>
              <a:rPr dirty="0" sz="1100" spc="-35">
                <a:latin typeface="Times New Roman"/>
                <a:cs typeface="Times New Roman"/>
              </a:rPr>
              <a:t>social,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practical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20">
                <a:latin typeface="Times New Roman"/>
                <a:cs typeface="Times New Roman"/>
              </a:rPr>
              <a:t>argument 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defining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solely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25">
                <a:latin typeface="Times New Roman"/>
                <a:cs typeface="Times New Roman"/>
              </a:rPr>
              <a:t>testing, because 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25">
                <a:latin typeface="Times New Roman"/>
                <a:cs typeface="Times New Roman"/>
              </a:rPr>
              <a:t>measures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30">
                <a:latin typeface="Times New Roman"/>
                <a:cs typeface="Times New Roman"/>
              </a:rPr>
              <a:t>are imprecise. </a:t>
            </a: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adaptive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criterion </a:t>
            </a:r>
            <a:r>
              <a:rPr dirty="0" sz="1100" spc="-30">
                <a:latin typeface="Times New Roman"/>
                <a:cs typeface="Times New Roman"/>
              </a:rPr>
              <a:t>highlights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functioning in borderline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services </a:t>
            </a:r>
            <a:r>
              <a:rPr dirty="0" sz="1100" spc="-20">
                <a:latin typeface="Times New Roman"/>
                <a:cs typeface="Times New Roman"/>
              </a:rPr>
              <a:t>among people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third </a:t>
            </a:r>
            <a:r>
              <a:rPr dirty="0" sz="1100" spc="-20">
                <a:latin typeface="Times New Roman"/>
                <a:cs typeface="Times New Roman"/>
              </a:rPr>
              <a:t>criterion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40">
                <a:latin typeface="Times New Roman"/>
                <a:cs typeface="Times New Roman"/>
              </a:rPr>
              <a:t>18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age.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criterion </a:t>
            </a:r>
            <a:r>
              <a:rPr dirty="0" sz="1100" spc="-35">
                <a:latin typeface="Times New Roman"/>
                <a:cs typeface="Times New Roman"/>
              </a:rPr>
              <a:t>excludes 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whose deficits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intellect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adaptive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25">
                <a:latin typeface="Times New Roman"/>
                <a:cs typeface="Times New Roman"/>
              </a:rPr>
              <a:t>begin later in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5">
                <a:latin typeface="Times New Roman"/>
                <a:cs typeface="Times New Roman"/>
              </a:rPr>
              <a:t>injury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disease. 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 </a:t>
            </a:r>
            <a:r>
              <a:rPr dirty="0" sz="1100" spc="-20">
                <a:latin typeface="Times New Roman"/>
                <a:cs typeface="Times New Roman"/>
              </a:rPr>
              <a:t>retardation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lost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once had </a:t>
            </a:r>
            <a:r>
              <a:rPr dirty="0" sz="1100" spc="-20">
                <a:latin typeface="Times New Roman"/>
                <a:cs typeface="Times New Roman"/>
              </a:rPr>
              <a:t>mastered, </a:t>
            </a:r>
            <a:r>
              <a:rPr dirty="0" sz="1100" spc="5">
                <a:latin typeface="Times New Roman"/>
                <a:cs typeface="Times New Roman"/>
              </a:rPr>
              <a:t>nor </a:t>
            </a:r>
            <a:r>
              <a:rPr dirty="0" sz="1100" spc="-25">
                <a:latin typeface="Times New Roman"/>
                <a:cs typeface="Times New Roman"/>
              </a:rPr>
              <a:t>have they experienced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notable </a:t>
            </a:r>
            <a:r>
              <a:rPr dirty="0" sz="1100" spc="-25">
                <a:latin typeface="Times New Roman"/>
                <a:cs typeface="Times New Roman"/>
              </a:rPr>
              <a:t>change 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condition.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100" spc="15" b="1">
                <a:latin typeface="Times New Roman"/>
                <a:cs typeface="Times New Roman"/>
              </a:rPr>
              <a:t>Diagnosis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Retardation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1866,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British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 spc="-20">
                <a:latin typeface="Times New Roman"/>
                <a:cs typeface="Times New Roman"/>
              </a:rPr>
              <a:t>Langdon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15">
                <a:latin typeface="Times New Roman"/>
                <a:cs typeface="Times New Roman"/>
              </a:rPr>
              <a:t>first </a:t>
            </a:r>
            <a:r>
              <a:rPr dirty="0" sz="1100" spc="-20">
                <a:latin typeface="Times New Roman"/>
                <a:cs typeface="Times New Roman"/>
              </a:rPr>
              <a:t>described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subgroup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 </a:t>
            </a:r>
            <a:r>
              <a:rPr dirty="0" sz="1100" spc="-15">
                <a:latin typeface="Times New Roman"/>
                <a:cs typeface="Times New Roman"/>
              </a:rPr>
              <a:t>retardation who 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characteristic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appearance.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Down’s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20">
                <a:latin typeface="Times New Roman"/>
                <a:cs typeface="Times New Roman"/>
              </a:rPr>
              <a:t>helped subsequent </a:t>
            </a:r>
            <a:r>
              <a:rPr dirty="0" sz="1100" spc="-30">
                <a:latin typeface="Times New Roman"/>
                <a:cs typeface="Times New Roman"/>
              </a:rPr>
              <a:t>scientists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establish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etiology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now  know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Down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syndrome.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84" y="425449"/>
            <a:ext cx="5880735" cy="8670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creation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early </a:t>
            </a:r>
            <a:r>
              <a:rPr dirty="0" sz="1100" spc="-15">
                <a:latin typeface="Times New Roman"/>
                <a:cs typeface="Times New Roman"/>
              </a:rPr>
              <a:t>twentieth </a:t>
            </a:r>
            <a:r>
              <a:rPr dirty="0" sz="1100" spc="-25">
                <a:latin typeface="Times New Roman"/>
                <a:cs typeface="Times New Roman"/>
              </a:rPr>
              <a:t>century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greatly </a:t>
            </a:r>
            <a:r>
              <a:rPr dirty="0" sz="1100" spc="-10">
                <a:latin typeface="Times New Roman"/>
                <a:cs typeface="Times New Roman"/>
              </a:rPr>
              <a:t>furthered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Once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15">
                <a:latin typeface="Times New Roman"/>
                <a:cs typeface="Times New Roman"/>
              </a:rPr>
              <a:t>potential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measured, </a:t>
            </a:r>
            <a:r>
              <a:rPr dirty="0" sz="1100" spc="-20">
                <a:latin typeface="Times New Roman"/>
                <a:cs typeface="Times New Roman"/>
              </a:rPr>
              <a:t>controversy </a:t>
            </a:r>
            <a:r>
              <a:rPr dirty="0" sz="1100" spc="-40">
                <a:latin typeface="Times New Roman"/>
                <a:cs typeface="Times New Roman"/>
              </a:rPr>
              <a:t>grew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15">
                <a:latin typeface="Times New Roman"/>
                <a:cs typeface="Times New Roman"/>
              </a:rPr>
              <a:t>score </a:t>
            </a:r>
            <a:r>
              <a:rPr dirty="0" sz="1100" spc="-10">
                <a:latin typeface="Times New Roman"/>
                <a:cs typeface="Times New Roman"/>
              </a:rPr>
              <a:t>cutoff </a:t>
            </a:r>
            <a:r>
              <a:rPr dirty="0" sz="1100" spc="-15">
                <a:latin typeface="Times New Roman"/>
                <a:cs typeface="Times New Roman"/>
              </a:rPr>
              <a:t>should 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AAMR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cutoff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two standard </a:t>
            </a:r>
            <a:r>
              <a:rPr dirty="0" sz="1100" spc="-25">
                <a:latin typeface="Times New Roman"/>
                <a:cs typeface="Times New Roman"/>
              </a:rPr>
              <a:t>deviations </a:t>
            </a:r>
            <a:r>
              <a:rPr dirty="0" sz="1100" spc="-30">
                <a:latin typeface="Times New Roman"/>
                <a:cs typeface="Times New Roman"/>
              </a:rPr>
              <a:t>below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mean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(70).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Today,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classified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criteria.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criterion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25">
                <a:latin typeface="Times New Roman"/>
                <a:cs typeface="Times New Roman"/>
              </a:rPr>
              <a:t>scores;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presumed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etiology.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AAMR </a:t>
            </a:r>
            <a:r>
              <a:rPr dirty="0" sz="1100" spc="-25">
                <a:latin typeface="Times New Roman"/>
                <a:cs typeface="Times New Roman"/>
              </a:rPr>
              <a:t>uses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multiaxial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health,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35">
                <a:latin typeface="Times New Roman"/>
                <a:cs typeface="Times New Roman"/>
              </a:rPr>
              <a:t>etiological 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rated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separate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axis.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controversial </a:t>
            </a:r>
            <a:r>
              <a:rPr dirty="0" sz="1100" spc="-20">
                <a:latin typeface="Times New Roman"/>
                <a:cs typeface="Times New Roman"/>
              </a:rPr>
              <a:t>aspect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5">
                <a:latin typeface="Times New Roman"/>
                <a:cs typeface="Times New Roman"/>
              </a:rPr>
              <a:t>AAMR </a:t>
            </a:r>
            <a:r>
              <a:rPr dirty="0" sz="1100" spc="-30">
                <a:latin typeface="Times New Roman"/>
                <a:cs typeface="Times New Roman"/>
              </a:rPr>
              <a:t>sub-classification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ratings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“intensity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needed </a:t>
            </a:r>
            <a:r>
              <a:rPr dirty="0" sz="1100" spc="-5">
                <a:latin typeface="Times New Roman"/>
                <a:cs typeface="Times New Roman"/>
              </a:rPr>
              <a:t>support”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20">
                <a:latin typeface="Times New Roman"/>
                <a:cs typeface="Times New Roman"/>
              </a:rPr>
              <a:t>nine different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Today,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classified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criteria.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criterion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25">
                <a:latin typeface="Times New Roman"/>
                <a:cs typeface="Times New Roman"/>
              </a:rPr>
              <a:t>scores;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presumed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etiology.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rating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5">
                <a:latin typeface="Times New Roman"/>
                <a:cs typeface="Times New Roman"/>
              </a:rPr>
              <a:t>intensities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acknowledge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diversity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needs among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adopting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support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intensities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approach,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AAMR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abandoned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long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tradition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still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followed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DSM-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  <a:buSzPct val="90909"/>
              <a:buAutoNum type="romanUcPeriod" startAt="4"/>
              <a:tabLst>
                <a:tab pos="200660" algn="l"/>
              </a:tabLst>
            </a:pPr>
            <a:r>
              <a:rPr dirty="0" sz="1100" spc="-25">
                <a:latin typeface="Times New Roman"/>
                <a:cs typeface="Times New Roman"/>
              </a:rPr>
              <a:t>TR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dividing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30">
                <a:latin typeface="Times New Roman"/>
                <a:cs typeface="Times New Roman"/>
              </a:rPr>
              <a:t>scores: </a:t>
            </a:r>
            <a:r>
              <a:rPr dirty="0" sz="1100" spc="-35">
                <a:latin typeface="Times New Roman"/>
                <a:cs typeface="Times New Roman"/>
              </a:rPr>
              <a:t>mild, </a:t>
            </a:r>
            <a:r>
              <a:rPr dirty="0" sz="1100" spc="-20">
                <a:latin typeface="Times New Roman"/>
                <a:cs typeface="Times New Roman"/>
              </a:rPr>
              <a:t>moderate, </a:t>
            </a:r>
            <a:r>
              <a:rPr dirty="0" sz="1100" spc="-35">
                <a:latin typeface="Times New Roman"/>
                <a:cs typeface="Times New Roman"/>
              </a:rPr>
              <a:t>severe,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profound.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romanUcPeriod" startAt="4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Levels of </a:t>
            </a: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Retardation</a:t>
            </a:r>
            <a:endParaRPr sz="1100">
              <a:latin typeface="Times New Roman"/>
              <a:cs typeface="Times New Roman"/>
            </a:endParaRPr>
          </a:p>
          <a:p>
            <a:pPr algn="just" lvl="1" marL="12700" marR="5080">
              <a:lnSpc>
                <a:spcPct val="93800"/>
              </a:lnSpc>
              <a:spcBef>
                <a:spcPts val="40"/>
              </a:spcBef>
              <a:buAutoNum type="arabicPlain"/>
              <a:tabLst>
                <a:tab pos="15049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Mild </a:t>
            </a:r>
            <a:r>
              <a:rPr dirty="0" sz="1100" spc="-10" b="1">
                <a:latin typeface="Times New Roman"/>
                <a:cs typeface="Times New Roman"/>
              </a:rPr>
              <a:t>mental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designation </a:t>
            </a:r>
            <a:r>
              <a:rPr dirty="0" sz="1100" spc="-5">
                <a:latin typeface="Times New Roman"/>
                <a:cs typeface="Times New Roman"/>
              </a:rPr>
              <a:t>for those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25">
                <a:latin typeface="Times New Roman"/>
                <a:cs typeface="Times New Roman"/>
              </a:rPr>
              <a:t>scores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0">
                <a:latin typeface="Times New Roman"/>
                <a:cs typeface="Times New Roman"/>
              </a:rPr>
              <a:t>50–55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70.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35">
                <a:latin typeface="Times New Roman"/>
                <a:cs typeface="Times New Roman"/>
              </a:rPr>
              <a:t>mild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few,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45">
                <a:latin typeface="Times New Roman"/>
                <a:cs typeface="Times New Roman"/>
              </a:rPr>
              <a:t>any,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impairments,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25">
                <a:latin typeface="Times New Roman"/>
                <a:cs typeface="Times New Roman"/>
              </a:rPr>
              <a:t>reach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sixth-grade </a:t>
            </a:r>
            <a:r>
              <a:rPr dirty="0" sz="1100" spc="-50">
                <a:latin typeface="Times New Roman"/>
                <a:cs typeface="Times New Roman"/>
              </a:rPr>
              <a:t>level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35">
                <a:latin typeface="Times New Roman"/>
                <a:cs typeface="Times New Roman"/>
              </a:rPr>
              <a:t>acquire </a:t>
            </a:r>
            <a:r>
              <a:rPr dirty="0" sz="1100" spc="-25">
                <a:latin typeface="Times New Roman"/>
                <a:cs typeface="Times New Roman"/>
              </a:rPr>
              <a:t>vocational </a:t>
            </a:r>
            <a:r>
              <a:rPr dirty="0" sz="1100" spc="-45">
                <a:latin typeface="Times New Roman"/>
                <a:cs typeface="Times New Roman"/>
              </a:rPr>
              <a:t>skills,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typically 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without  </a:t>
            </a:r>
            <a:r>
              <a:rPr dirty="0" sz="1100" spc="-35">
                <a:latin typeface="Times New Roman"/>
                <a:cs typeface="Times New Roman"/>
              </a:rPr>
              <a:t>special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supports.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AutoNum type="arabicPlain"/>
            </a:pPr>
            <a:endParaRPr sz="1050">
              <a:latin typeface="Times New Roman"/>
              <a:cs typeface="Times New Roman"/>
            </a:endParaRPr>
          </a:p>
          <a:p>
            <a:pPr algn="just" lvl="1" marL="12700" marR="6985">
              <a:lnSpc>
                <a:spcPct val="93800"/>
              </a:lnSpc>
              <a:buFont typeface="Times New Roman"/>
              <a:buAutoNum type="arabicPlain"/>
              <a:tabLst>
                <a:tab pos="160655" algn="l"/>
              </a:tabLst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 b="1">
                <a:latin typeface="Times New Roman"/>
                <a:cs typeface="Times New Roman"/>
              </a:rPr>
              <a:t>moderate mental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5">
                <a:latin typeface="Times New Roman"/>
                <a:cs typeface="Times New Roman"/>
              </a:rPr>
              <a:t>IQs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30">
                <a:latin typeface="Times New Roman"/>
                <a:cs typeface="Times New Roman"/>
              </a:rPr>
              <a:t>35–40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50–55. 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obvious 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0">
                <a:latin typeface="Times New Roman"/>
                <a:cs typeface="Times New Roman"/>
              </a:rPr>
              <a:t>abnormalities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25">
                <a:latin typeface="Times New Roman"/>
                <a:cs typeface="Times New Roman"/>
              </a:rPr>
              <a:t>syndrome.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25">
                <a:latin typeface="Times New Roman"/>
                <a:cs typeface="Times New Roman"/>
              </a:rPr>
              <a:t>achievement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25">
                <a:latin typeface="Times New Roman"/>
                <a:cs typeface="Times New Roman"/>
              </a:rPr>
              <a:t>reaches  </a:t>
            </a:r>
            <a:r>
              <a:rPr dirty="0" sz="1100" spc="-20">
                <a:latin typeface="Times New Roman"/>
                <a:cs typeface="Times New Roman"/>
              </a:rPr>
              <a:t>second-grade </a:t>
            </a:r>
            <a:r>
              <a:rPr dirty="0" sz="1100" spc="-45">
                <a:latin typeface="Times New Roman"/>
                <a:cs typeface="Times New Roman"/>
              </a:rPr>
              <a:t>level,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25">
                <a:latin typeface="Times New Roman"/>
                <a:cs typeface="Times New Roman"/>
              </a:rPr>
              <a:t>require </a:t>
            </a:r>
            <a:r>
              <a:rPr dirty="0" sz="1100" spc="-30">
                <a:latin typeface="Times New Roman"/>
                <a:cs typeface="Times New Roman"/>
              </a:rPr>
              <a:t>close training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supervision,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20">
                <a:latin typeface="Times New Roman"/>
                <a:cs typeface="Times New Roman"/>
              </a:rPr>
              <a:t>supervision in </a:t>
            </a:r>
            <a:r>
              <a:rPr dirty="0" sz="1100" spc="-35">
                <a:latin typeface="Times New Roman"/>
                <a:cs typeface="Times New Roman"/>
              </a:rPr>
              <a:t>families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15">
                <a:latin typeface="Times New Roman"/>
                <a:cs typeface="Times New Roman"/>
              </a:rPr>
              <a:t>homes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needed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50">
                <a:latin typeface="Times New Roman"/>
                <a:cs typeface="Times New Roman"/>
              </a:rPr>
              <a:t>living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lain"/>
            </a:pPr>
            <a:endParaRPr sz="1050">
              <a:latin typeface="Times New Roman"/>
              <a:cs typeface="Times New Roman"/>
            </a:endParaRPr>
          </a:p>
          <a:p>
            <a:pPr algn="just" lvl="1" marL="12700" marR="6985" indent="-635">
              <a:lnSpc>
                <a:spcPct val="93900"/>
              </a:lnSpc>
              <a:buAutoNum type="arabicPlain"/>
              <a:tabLst>
                <a:tab pos="177165" algn="l"/>
              </a:tabLst>
            </a:pPr>
            <a:r>
              <a:rPr dirty="0" sz="1100" spc="-30" b="1">
                <a:latin typeface="Times New Roman"/>
                <a:cs typeface="Times New Roman"/>
              </a:rPr>
              <a:t>Severe </a:t>
            </a:r>
            <a:r>
              <a:rPr dirty="0" sz="1100" spc="-10" b="1">
                <a:latin typeface="Times New Roman"/>
                <a:cs typeface="Times New Roman"/>
              </a:rPr>
              <a:t>mental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20">
                <a:latin typeface="Times New Roman"/>
                <a:cs typeface="Times New Roman"/>
              </a:rPr>
              <a:t>scores between </a:t>
            </a:r>
            <a:r>
              <a:rPr dirty="0" sz="1100" spc="-30">
                <a:latin typeface="Times New Roman"/>
                <a:cs typeface="Times New Roman"/>
              </a:rPr>
              <a:t>20–25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35–40.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severity </a:t>
            </a:r>
            <a:r>
              <a:rPr dirty="0" sz="1100" spc="-40">
                <a:latin typeface="Times New Roman"/>
                <a:cs typeface="Times New Roman"/>
              </a:rPr>
              <a:t>level, 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abnormal, </a:t>
            </a:r>
            <a:r>
              <a:rPr dirty="0" sz="1100" spc="-25">
                <a:latin typeface="Times New Roman"/>
                <a:cs typeface="Times New Roman"/>
              </a:rPr>
              <a:t>communicative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sharply limited,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0">
                <a:latin typeface="Times New Roman"/>
                <a:cs typeface="Times New Roman"/>
              </a:rPr>
              <a:t>supervision </a:t>
            </a:r>
            <a:r>
              <a:rPr dirty="0" sz="1100" spc="-40">
                <a:latin typeface="Times New Roman"/>
                <a:cs typeface="Times New Roman"/>
              </a:rPr>
              <a:t>is  </a:t>
            </a:r>
            <a:r>
              <a:rPr dirty="0" sz="1100" spc="-15">
                <a:latin typeface="Times New Roman"/>
                <a:cs typeface="Times New Roman"/>
              </a:rPr>
              <a:t>needed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community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living.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AutoNum type="arabicPlain"/>
            </a:pPr>
            <a:endParaRPr sz="1050">
              <a:latin typeface="Times New Roman"/>
              <a:cs typeface="Times New Roman"/>
            </a:endParaRPr>
          </a:p>
          <a:p>
            <a:pPr algn="just" lvl="1" marL="12700" marR="7620">
              <a:lnSpc>
                <a:spcPts val="1240"/>
              </a:lnSpc>
              <a:buAutoNum type="arabicPlain"/>
              <a:tabLst>
                <a:tab pos="16192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Profound </a:t>
            </a:r>
            <a:r>
              <a:rPr dirty="0" sz="1100" spc="-10" b="1">
                <a:latin typeface="Times New Roman"/>
                <a:cs typeface="Times New Roman"/>
              </a:rPr>
              <a:t>mental </a:t>
            </a:r>
            <a:r>
              <a:rPr dirty="0" sz="1100" spc="-25" b="1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30">
                <a:latin typeface="Times New Roman"/>
                <a:cs typeface="Times New Roman"/>
              </a:rPr>
              <a:t>below 20–25. </a:t>
            </a:r>
            <a:r>
              <a:rPr dirty="0" sz="1100" spc="-10">
                <a:latin typeface="Times New Roman"/>
                <a:cs typeface="Times New Roman"/>
              </a:rPr>
              <a:t>Motor </a:t>
            </a:r>
            <a:r>
              <a:rPr dirty="0" sz="1100" spc="-45">
                <a:latin typeface="Times New Roman"/>
                <a:cs typeface="Times New Roman"/>
              </a:rPr>
              <a:t>skills, </a:t>
            </a:r>
            <a:r>
              <a:rPr dirty="0" sz="1100" spc="-20">
                <a:latin typeface="Times New Roman"/>
                <a:cs typeface="Times New Roman"/>
              </a:rPr>
              <a:t>communication,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self-care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severely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limited,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constant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supervision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required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institutions.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lain"/>
            </a:pPr>
            <a:endParaRPr sz="1000">
              <a:latin typeface="Times New Roman"/>
              <a:cs typeface="Times New Roman"/>
            </a:endParaRPr>
          </a:p>
          <a:p>
            <a:pPr lvl="2"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diagnosis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literally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might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difference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 lvl="2" marL="469900" marR="889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25">
                <a:latin typeface="Times New Roman"/>
                <a:cs typeface="Times New Roman"/>
              </a:rPr>
              <a:t>Supreme </a:t>
            </a:r>
            <a:r>
              <a:rPr dirty="0" sz="1100" spc="-10">
                <a:latin typeface="Times New Roman"/>
                <a:cs typeface="Times New Roman"/>
              </a:rPr>
              <a:t>Court </a:t>
            </a:r>
            <a:r>
              <a:rPr dirty="0" sz="1100" spc="-30">
                <a:latin typeface="Times New Roman"/>
                <a:cs typeface="Times New Roman"/>
              </a:rPr>
              <a:t>recently </a:t>
            </a:r>
            <a:r>
              <a:rPr dirty="0" sz="1100" spc="-25">
                <a:latin typeface="Times New Roman"/>
                <a:cs typeface="Times New Roman"/>
              </a:rPr>
              <a:t>ruled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30">
                <a:latin typeface="Times New Roman"/>
                <a:cs typeface="Times New Roman"/>
              </a:rPr>
              <a:t>penalty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“cruel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unusual  </a:t>
            </a:r>
            <a:r>
              <a:rPr dirty="0" sz="1100" spc="-15">
                <a:latin typeface="Times New Roman"/>
                <a:cs typeface="Times New Roman"/>
              </a:rPr>
              <a:t>punishment”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someone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retardation, and </a:t>
            </a:r>
            <a:r>
              <a:rPr dirty="0" sz="1100" spc="-10">
                <a:latin typeface="Times New Roman"/>
                <a:cs typeface="Times New Roman"/>
              </a:rPr>
              <a:t>therefore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prohibited.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Frequency of </a:t>
            </a:r>
            <a:r>
              <a:rPr dirty="0" sz="1100" spc="-15" b="1">
                <a:latin typeface="Times New Roman"/>
                <a:cs typeface="Times New Roman"/>
              </a:rPr>
              <a:t>Mental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Retardation</a:t>
            </a:r>
            <a:endParaRPr sz="1100">
              <a:latin typeface="Times New Roman"/>
              <a:cs typeface="Times New Roman"/>
            </a:endParaRPr>
          </a:p>
          <a:p>
            <a:pPr lvl="2"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best </a:t>
            </a:r>
            <a:r>
              <a:rPr dirty="0" sz="1100" spc="-25">
                <a:latin typeface="Times New Roman"/>
                <a:cs typeface="Times New Roman"/>
              </a:rPr>
              <a:t>estimate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25">
                <a:latin typeface="Times New Roman"/>
                <a:cs typeface="Times New Roman"/>
              </a:rPr>
              <a:t>has 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lvl="2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-20">
                <a:latin typeface="Times New Roman"/>
                <a:cs typeface="Times New Roman"/>
              </a:rPr>
              <a:t>and,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result, </a:t>
            </a:r>
            <a:r>
              <a:rPr dirty="0" sz="1100" spc="-20">
                <a:latin typeface="Times New Roman"/>
                <a:cs typeface="Times New Roman"/>
              </a:rPr>
              <a:t>among  certain </a:t>
            </a:r>
            <a:r>
              <a:rPr dirty="0" sz="1100" spc="-15">
                <a:latin typeface="Times New Roman"/>
                <a:cs typeface="Times New Roman"/>
              </a:rPr>
              <a:t>ethnic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marL="240665" marR="4027170" indent="-228600">
              <a:lnSpc>
                <a:spcPts val="2480"/>
              </a:lnSpc>
              <a:spcBef>
                <a:spcPts val="244"/>
              </a:spcBef>
            </a:pPr>
            <a:r>
              <a:rPr dirty="0" sz="1100" spc="-5" b="1">
                <a:latin typeface="Times New Roman"/>
                <a:cs typeface="Times New Roman"/>
              </a:rPr>
              <a:t>Causes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Mental </a:t>
            </a:r>
            <a:r>
              <a:rPr dirty="0" sz="1100" spc="-20" b="1">
                <a:latin typeface="Times New Roman"/>
                <a:cs typeface="Times New Roman"/>
              </a:rPr>
              <a:t>Retardation  </a:t>
            </a: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b="1">
                <a:latin typeface="Times New Roman"/>
                <a:cs typeface="Times New Roman"/>
              </a:rPr>
              <a:t>Biological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Abnormalities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915"/>
              </a:lnSpc>
            </a:pP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one-half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5">
                <a:latin typeface="Times New Roman"/>
                <a:cs typeface="Times New Roman"/>
              </a:rPr>
              <a:t>cases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are 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abnormalities.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i. </a:t>
            </a:r>
            <a:r>
              <a:rPr dirty="0" sz="1100" spc="10" b="1">
                <a:latin typeface="Times New Roman"/>
                <a:cs typeface="Times New Roman"/>
              </a:rPr>
              <a:t>Down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syndrome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9465" cy="8536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biological 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chromosomal </a:t>
            </a:r>
            <a:r>
              <a:rPr dirty="0" sz="1100" spc="-20">
                <a:latin typeface="Times New Roman"/>
                <a:cs typeface="Times New Roman"/>
              </a:rPr>
              <a:t>disorder  </a:t>
            </a:r>
            <a:r>
              <a:rPr dirty="0" sz="1100">
                <a:latin typeface="Times New Roman"/>
                <a:cs typeface="Times New Roman"/>
              </a:rPr>
              <a:t>Down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syndrome.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20">
                <a:latin typeface="Times New Roman"/>
                <a:cs typeface="Times New Roman"/>
              </a:rPr>
              <a:t>syndrome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extra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chromosome.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20">
                <a:latin typeface="Times New Roman"/>
                <a:cs typeface="Times New Roman"/>
              </a:rPr>
              <a:t>syndrome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maternal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adults with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25">
                <a:latin typeface="Times New Roman"/>
                <a:cs typeface="Times New Roman"/>
              </a:rPr>
              <a:t>syndrome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moderate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25">
                <a:latin typeface="Times New Roman"/>
                <a:cs typeface="Times New Roman"/>
              </a:rPr>
              <a:t>range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10"/>
              </a:lnSpc>
            </a:pPr>
            <a:r>
              <a:rPr dirty="0" sz="1100" b="1">
                <a:latin typeface="Times New Roman"/>
                <a:cs typeface="Times New Roman"/>
              </a:rPr>
              <a:t>ii. </a:t>
            </a:r>
            <a:r>
              <a:rPr dirty="0" sz="1100" spc="-15" b="1">
                <a:latin typeface="Times New Roman"/>
                <a:cs typeface="Times New Roman"/>
              </a:rPr>
              <a:t>Fragile-X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syndrome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15">
                <a:latin typeface="Times New Roman"/>
                <a:cs typeface="Times New Roman"/>
              </a:rPr>
              <a:t>chromosomal </a:t>
            </a:r>
            <a:r>
              <a:rPr dirty="0" sz="1100" spc="-30">
                <a:latin typeface="Times New Roman"/>
                <a:cs typeface="Times New Roman"/>
              </a:rPr>
              <a:t>abnormality, </a:t>
            </a:r>
            <a:r>
              <a:rPr dirty="0" sz="1100" spc="-35">
                <a:latin typeface="Times New Roman"/>
                <a:cs typeface="Times New Roman"/>
              </a:rPr>
              <a:t>fragile-X </a:t>
            </a:r>
            <a:r>
              <a:rPr dirty="0" sz="1100" spc="-25">
                <a:latin typeface="Times New Roman"/>
                <a:cs typeface="Times New Roman"/>
              </a:rPr>
              <a:t>syndrome,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common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130" i="1">
                <a:latin typeface="Times New Roman"/>
                <a:cs typeface="Times New Roman"/>
              </a:rPr>
              <a:t>genetic </a:t>
            </a:r>
            <a:r>
              <a:rPr dirty="0" sz="1100" spc="-30">
                <a:latin typeface="Times New Roman"/>
                <a:cs typeface="Times New Roman"/>
              </a:rPr>
              <a:t>cause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Fragile-X </a:t>
            </a:r>
            <a:r>
              <a:rPr dirty="0" sz="1100" spc="-25">
                <a:latin typeface="Times New Roman"/>
                <a:cs typeface="Times New Roman"/>
              </a:rPr>
              <a:t>syndrome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indicated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5">
                <a:latin typeface="Times New Roman"/>
                <a:cs typeface="Times New Roman"/>
              </a:rPr>
              <a:t>weakening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break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arm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X </a:t>
            </a:r>
            <a:r>
              <a:rPr dirty="0" sz="1100" spc="-35">
                <a:latin typeface="Times New Roman"/>
                <a:cs typeface="Times New Roman"/>
              </a:rPr>
              <a:t>sex </a:t>
            </a:r>
            <a:r>
              <a:rPr dirty="0" sz="1100" spc="-15">
                <a:latin typeface="Times New Roman"/>
                <a:cs typeface="Times New Roman"/>
              </a:rPr>
              <a:t>chromosomes,  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transmitted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genetically.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20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fragile-X </a:t>
            </a:r>
            <a:r>
              <a:rPr dirty="0" sz="1100" spc="-25">
                <a:latin typeface="Times New Roman"/>
                <a:cs typeface="Times New Roman"/>
              </a:rPr>
              <a:t>abnormality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iii.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Phenylketonuria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Phenylketonuria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PKU,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these.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PKU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abnormally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45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amino </a:t>
            </a:r>
            <a:r>
              <a:rPr dirty="0" sz="1100" spc="-40">
                <a:latin typeface="Times New Roman"/>
                <a:cs typeface="Times New Roman"/>
              </a:rPr>
              <a:t>acid </a:t>
            </a:r>
            <a:r>
              <a:rPr dirty="0" sz="1100" spc="-100" i="1">
                <a:latin typeface="Times New Roman"/>
                <a:cs typeface="Times New Roman"/>
              </a:rPr>
              <a:t>phenylalanine,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extreme </a:t>
            </a:r>
            <a:r>
              <a:rPr dirty="0" sz="1100" spc="-40">
                <a:latin typeface="Times New Roman"/>
                <a:cs typeface="Times New Roman"/>
              </a:rPr>
              <a:t>deficiency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5" i="1">
                <a:latin typeface="Times New Roman"/>
                <a:cs typeface="Times New Roman"/>
              </a:rPr>
              <a:t>phenylalanine </a:t>
            </a:r>
            <a:r>
              <a:rPr dirty="0" sz="1100" spc="-100" i="1">
                <a:latin typeface="Times New Roman"/>
                <a:cs typeface="Times New Roman"/>
              </a:rPr>
              <a:t>hydroxylase,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enzyme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metabolizes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phenylalanine.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Retardation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progresses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profound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range.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Fortunately, </a:t>
            </a:r>
            <a:r>
              <a:rPr dirty="0" sz="1100">
                <a:latin typeface="Times New Roman"/>
                <a:cs typeface="Times New Roman"/>
              </a:rPr>
              <a:t>PKU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detected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testing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45">
                <a:latin typeface="Times New Roman"/>
                <a:cs typeface="Times New Roman"/>
              </a:rPr>
              <a:t>days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15">
                <a:latin typeface="Times New Roman"/>
                <a:cs typeface="Times New Roman"/>
              </a:rPr>
              <a:t>birth.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b="1">
                <a:latin typeface="Times New Roman"/>
                <a:cs typeface="Times New Roman"/>
              </a:rPr>
              <a:t>Infectious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Diseases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20">
                <a:latin typeface="Times New Roman"/>
                <a:cs typeface="Times New Roman"/>
              </a:rPr>
              <a:t>infectious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diseases.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Damaging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infections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contracted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during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pregnancy,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birth,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infancy</a:t>
            </a:r>
            <a:r>
              <a:rPr dirty="0" sz="1100" spc="10">
                <a:latin typeface="Times New Roman"/>
                <a:cs typeface="Times New Roman"/>
              </a:rPr>
              <a:t> 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childhood.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635">
              <a:lnSpc>
                <a:spcPts val="1240"/>
              </a:lnSpc>
              <a:spcBef>
                <a:spcPts val="65"/>
              </a:spcBef>
              <a:buAutoNum type="romanLcPeriod"/>
              <a:tabLst>
                <a:tab pos="35369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Rubella </a:t>
            </a:r>
            <a:r>
              <a:rPr dirty="0" sz="1100" spc="-15">
                <a:latin typeface="Times New Roman"/>
                <a:cs typeface="Times New Roman"/>
              </a:rPr>
              <a:t>(German </a:t>
            </a:r>
            <a:r>
              <a:rPr dirty="0" sz="1100" spc="-40">
                <a:latin typeface="Times New Roman"/>
                <a:cs typeface="Times New Roman"/>
              </a:rPr>
              <a:t>measles)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viral </a:t>
            </a:r>
            <a:r>
              <a:rPr dirty="0" sz="1100" spc="-20">
                <a:latin typeface="Times New Roman"/>
                <a:cs typeface="Times New Roman"/>
              </a:rPr>
              <a:t>infection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20">
                <a:latin typeface="Times New Roman"/>
                <a:cs typeface="Times New Roman"/>
              </a:rPr>
              <a:t>symptoms in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can  </a:t>
            </a:r>
            <a:r>
              <a:rPr dirty="0" sz="1100" spc="-30">
                <a:latin typeface="Times New Roman"/>
                <a:cs typeface="Times New Roman"/>
              </a:rPr>
              <a:t>cause severe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and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developing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fetus.</a:t>
            </a:r>
            <a:endParaRPr sz="1100">
              <a:latin typeface="Times New Roman"/>
              <a:cs typeface="Times New Roman"/>
            </a:endParaRPr>
          </a:p>
          <a:p>
            <a:pPr marL="410845" indent="-170815">
              <a:lnSpc>
                <a:spcPts val="1170"/>
              </a:lnSpc>
              <a:buAutoNum type="romanLcPeriod"/>
              <a:tabLst>
                <a:tab pos="411480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human </a:t>
            </a:r>
            <a:r>
              <a:rPr dirty="0" sz="1100" b="1">
                <a:latin typeface="Times New Roman"/>
                <a:cs typeface="Times New Roman"/>
              </a:rPr>
              <a:t>immunodeficiency </a:t>
            </a:r>
            <a:r>
              <a:rPr dirty="0" sz="1100" spc="-35" b="1">
                <a:latin typeface="Times New Roman"/>
                <a:cs typeface="Times New Roman"/>
              </a:rPr>
              <a:t>virus </a:t>
            </a:r>
            <a:r>
              <a:rPr dirty="0" sz="1100" spc="15" b="1">
                <a:latin typeface="Times New Roman"/>
                <a:cs typeface="Times New Roman"/>
              </a:rPr>
              <a:t>(HIV)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transmitted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an infected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75"/>
              </a:lnSpc>
            </a:pPr>
            <a:r>
              <a:rPr dirty="0" sz="1100" spc="-30">
                <a:latin typeface="Times New Roman"/>
                <a:cs typeface="Times New Roman"/>
              </a:rPr>
              <a:t>developing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fetus.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child are </a:t>
            </a:r>
            <a:r>
              <a:rPr dirty="0" sz="1100" spc="-5">
                <a:latin typeface="Times New Roman"/>
                <a:cs typeface="Times New Roman"/>
              </a:rPr>
              <a:t>profound,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retardation, </a:t>
            </a:r>
            <a:r>
              <a:rPr dirty="0" sz="1100" spc="-45">
                <a:latin typeface="Times New Roman"/>
                <a:cs typeface="Times New Roman"/>
              </a:rPr>
              <a:t>visual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language  </a:t>
            </a:r>
            <a:r>
              <a:rPr dirty="0" sz="1100" spc="-25">
                <a:latin typeface="Times New Roman"/>
                <a:cs typeface="Times New Roman"/>
              </a:rPr>
              <a:t>impairments,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eventual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05"/>
              </a:lnSpc>
            </a:pPr>
            <a:r>
              <a:rPr dirty="0" sz="1100" b="1">
                <a:latin typeface="Times New Roman"/>
                <a:cs typeface="Times New Roman"/>
              </a:rPr>
              <a:t>iii. </a:t>
            </a:r>
            <a:r>
              <a:rPr dirty="0" sz="1100" spc="-15" b="1">
                <a:latin typeface="Times New Roman"/>
                <a:cs typeface="Times New Roman"/>
              </a:rPr>
              <a:t>Syphilis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bacterial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transmitted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40">
                <a:latin typeface="Times New Roman"/>
                <a:cs typeface="Times New Roman"/>
              </a:rPr>
              <a:t>sexual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contact.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Infected </a:t>
            </a:r>
            <a:r>
              <a:rPr dirty="0" sz="1100" spc="-5">
                <a:latin typeface="Times New Roman"/>
                <a:cs typeface="Times New Roman"/>
              </a:rPr>
              <a:t>mothers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pass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fetus.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15">
                <a:latin typeface="Times New Roman"/>
                <a:cs typeface="Times New Roman"/>
              </a:rPr>
              <a:t>untreated, </a:t>
            </a:r>
            <a:r>
              <a:rPr dirty="0" sz="1100" spc="-40">
                <a:latin typeface="Times New Roman"/>
                <a:cs typeface="Times New Roman"/>
              </a:rPr>
              <a:t>syphilis </a:t>
            </a:r>
            <a:r>
              <a:rPr dirty="0" sz="1100" spc="-15">
                <a:latin typeface="Times New Roman"/>
                <a:cs typeface="Times New Roman"/>
              </a:rPr>
              <a:t>produces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20">
                <a:latin typeface="Times New Roman"/>
                <a:cs typeface="Times New Roman"/>
              </a:rPr>
              <a:t>handicaps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fetus, </a:t>
            </a:r>
            <a:r>
              <a:rPr dirty="0" sz="1100" spc="-30">
                <a:latin typeface="Times New Roman"/>
                <a:cs typeface="Times New Roman"/>
              </a:rPr>
              <a:t>including 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infectious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occurs after </a:t>
            </a:r>
            <a:r>
              <a:rPr dirty="0" sz="1100" spc="-10">
                <a:latin typeface="Times New Roman"/>
                <a:cs typeface="Times New Roman"/>
              </a:rPr>
              <a:t>birth </a:t>
            </a:r>
            <a:r>
              <a:rPr dirty="0" sz="1100" spc="-100" i="1">
                <a:latin typeface="Times New Roman"/>
                <a:cs typeface="Times New Roman"/>
              </a:rPr>
              <a:t>meningitis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-15" b="1">
                <a:latin typeface="Times New Roman"/>
                <a:cs typeface="Times New Roman"/>
              </a:rPr>
              <a:t>Environmental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Toxins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environmental toxins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50">
                <a:latin typeface="Times New Roman"/>
                <a:cs typeface="Times New Roman"/>
              </a:rPr>
              <a:t>legal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illegal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15">
                <a:latin typeface="Times New Roman"/>
                <a:cs typeface="Times New Roman"/>
              </a:rPr>
              <a:t>pose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developing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fetus.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Toxins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potential hazard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20">
                <a:latin typeface="Times New Roman"/>
                <a:cs typeface="Times New Roman"/>
              </a:rPr>
              <a:t>after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birth.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4- </a:t>
            </a:r>
            <a:r>
              <a:rPr dirty="0" sz="1100" spc="-10" b="1">
                <a:latin typeface="Times New Roman"/>
                <a:cs typeface="Times New Roman"/>
              </a:rPr>
              <a:t>Pregnancy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35" b="1">
                <a:latin typeface="Times New Roman"/>
                <a:cs typeface="Times New Roman"/>
              </a:rPr>
              <a:t>birth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complications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Pregnancy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birth </a:t>
            </a:r>
            <a:r>
              <a:rPr dirty="0" sz="1100" spc="-25">
                <a:latin typeface="Times New Roman"/>
                <a:cs typeface="Times New Roman"/>
              </a:rPr>
              <a:t>complications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20">
                <a:latin typeface="Times New Roman"/>
                <a:cs typeface="Times New Roman"/>
              </a:rPr>
              <a:t>complication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 i="1">
                <a:latin typeface="Times New Roman"/>
                <a:cs typeface="Times New Roman"/>
              </a:rPr>
              <a:t>Rh</a:t>
            </a:r>
            <a:r>
              <a:rPr dirty="0" sz="1100" spc="85" i="1">
                <a:latin typeface="Times New Roman"/>
                <a:cs typeface="Times New Roman"/>
              </a:rPr>
              <a:t> </a:t>
            </a:r>
            <a:r>
              <a:rPr dirty="0" sz="1100" spc="-85" i="1">
                <a:latin typeface="Times New Roman"/>
                <a:cs typeface="Times New Roman"/>
              </a:rPr>
              <a:t>incompatibility.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pregnancy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birth </a:t>
            </a:r>
            <a:r>
              <a:rPr dirty="0" sz="1100" spc="-25">
                <a:latin typeface="Times New Roman"/>
                <a:cs typeface="Times New Roman"/>
              </a:rPr>
              <a:t>complication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intellectual deficits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premature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birth.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pregnancy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birth </a:t>
            </a:r>
            <a:r>
              <a:rPr dirty="0" sz="1100" spc="-25">
                <a:latin typeface="Times New Roman"/>
                <a:cs typeface="Times New Roman"/>
              </a:rPr>
              <a:t>complications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include extreme  </a:t>
            </a:r>
            <a:r>
              <a:rPr dirty="0" sz="1100" spc="-30">
                <a:latin typeface="Times New Roman"/>
                <a:cs typeface="Times New Roman"/>
              </a:rPr>
              <a:t>difficulties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delivery,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70" i="1">
                <a:latin typeface="Times New Roman"/>
                <a:cs typeface="Times New Roman"/>
              </a:rPr>
              <a:t>anoxia,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oxygen </a:t>
            </a:r>
            <a:r>
              <a:rPr dirty="0" sz="1100" spc="-25">
                <a:latin typeface="Times New Roman"/>
                <a:cs typeface="Times New Roman"/>
              </a:rPr>
              <a:t>deprivation;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80" i="1">
                <a:latin typeface="Times New Roman"/>
                <a:cs typeface="Times New Roman"/>
              </a:rPr>
              <a:t>malnutrition</a:t>
            </a:r>
            <a:r>
              <a:rPr dirty="0" sz="1100" spc="-80">
                <a:latin typeface="Times New Roman"/>
                <a:cs typeface="Times New Roman"/>
              </a:rPr>
              <a:t>;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seizure 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10" i="1">
                <a:latin typeface="Times New Roman"/>
                <a:cs typeface="Times New Roman"/>
              </a:rPr>
              <a:t>epilepsy.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240665">
              <a:lnSpc>
                <a:spcPts val="1315"/>
              </a:lnSpc>
            </a:pPr>
            <a:r>
              <a:rPr dirty="0" sz="1100" spc="-20" b="1">
                <a:latin typeface="Times New Roman"/>
                <a:cs typeface="Times New Roman"/>
              </a:rPr>
              <a:t>5- </a:t>
            </a:r>
            <a:r>
              <a:rPr dirty="0" sz="1100" spc="-25" b="1">
                <a:latin typeface="Times New Roman"/>
                <a:cs typeface="Times New Roman"/>
              </a:rPr>
              <a:t>Cultural-familial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Retardation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30">
                <a:latin typeface="Times New Roman"/>
                <a:cs typeface="Times New Roman"/>
              </a:rPr>
              <a:t>suggests, </a:t>
            </a:r>
            <a:r>
              <a:rPr dirty="0" sz="1100" spc="-35">
                <a:latin typeface="Times New Roman"/>
                <a:cs typeface="Times New Roman"/>
              </a:rPr>
              <a:t>cultural-familial </a:t>
            </a:r>
            <a:r>
              <a:rPr dirty="0" sz="1100" spc="-20">
                <a:latin typeface="Times New Roman"/>
                <a:cs typeface="Times New Roman"/>
              </a:rPr>
              <a:t>retardation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run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families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 poverty.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2" y="425449"/>
            <a:ext cx="5880735" cy="6450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controversial </a:t>
            </a:r>
            <a:r>
              <a:rPr dirty="0" sz="1100" spc="-35">
                <a:latin typeface="Times New Roman"/>
                <a:cs typeface="Times New Roman"/>
              </a:rPr>
              <a:t>issue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whether this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mild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50">
                <a:latin typeface="Times New Roman"/>
                <a:cs typeface="Times New Roman"/>
              </a:rPr>
              <a:t>by 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psychosocial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disadvantage.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Grossly abnormal </a:t>
            </a:r>
            <a:r>
              <a:rPr dirty="0" sz="1100" spc="-15">
                <a:latin typeface="Times New Roman"/>
                <a:cs typeface="Times New Roman"/>
              </a:rPr>
              <a:t>environments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0">
                <a:latin typeface="Times New Roman"/>
                <a:cs typeface="Times New Roman"/>
              </a:rPr>
              <a:t>produce </a:t>
            </a:r>
            <a:r>
              <a:rPr dirty="0" sz="1100" spc="-25">
                <a:latin typeface="Times New Roman"/>
                <a:cs typeface="Times New Roman"/>
              </a:rPr>
              <a:t>gross </a:t>
            </a:r>
            <a:r>
              <a:rPr dirty="0" sz="1100" spc="-30">
                <a:latin typeface="Times New Roman"/>
                <a:cs typeface="Times New Roman"/>
              </a:rPr>
              <a:t>abnormalities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intelligence.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Cultural-familial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poor.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explained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30">
                <a:latin typeface="Times New Roman"/>
                <a:cs typeface="Times New Roman"/>
              </a:rPr>
              <a:t>causes lower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status.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Impoverished environments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85" i="1">
                <a:latin typeface="Times New Roman"/>
                <a:cs typeface="Times New Roman"/>
              </a:rPr>
              <a:t>stimulation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20" i="1">
                <a:latin typeface="Times New Roman"/>
                <a:cs typeface="Times New Roman"/>
              </a:rPr>
              <a:t>responsiveness </a:t>
            </a:r>
            <a:r>
              <a:rPr dirty="0" sz="1100" spc="-20">
                <a:latin typeface="Times New Roman"/>
                <a:cs typeface="Times New Roman"/>
              </a:rPr>
              <a:t>required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promote </a:t>
            </a:r>
            <a:r>
              <a:rPr dirty="0" sz="1100" spc="-35">
                <a:latin typeface="Times New Roman"/>
                <a:cs typeface="Times New Roman"/>
              </a:rPr>
              <a:t>children’s 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5">
                <a:latin typeface="Times New Roman"/>
                <a:cs typeface="Times New Roman"/>
              </a:rPr>
              <a:t>throughout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Treatment: </a:t>
            </a:r>
            <a:r>
              <a:rPr dirty="0" sz="1100" spc="-15" b="1">
                <a:latin typeface="Times New Roman"/>
                <a:cs typeface="Times New Roman"/>
              </a:rPr>
              <a:t>Prevention and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Normalization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essential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35">
                <a:latin typeface="Times New Roman"/>
                <a:cs typeface="Times New Roman"/>
              </a:rPr>
              <a:t>many 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organic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cultural-familial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prevented </a:t>
            </a:r>
            <a:r>
              <a:rPr dirty="0" sz="1100" spc="-5">
                <a:latin typeface="Times New Roman"/>
                <a:cs typeface="Times New Roman"/>
              </a:rPr>
              <a:t>through  </a:t>
            </a:r>
            <a:r>
              <a:rPr dirty="0" sz="1100" spc="-25">
                <a:latin typeface="Times New Roman"/>
                <a:cs typeface="Times New Roman"/>
              </a:rPr>
              <a:t>adequate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maternal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child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care,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well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psycho-educational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programs.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Second, </a:t>
            </a:r>
            <a:r>
              <a:rPr dirty="0" sz="1100" spc="-25">
                <a:latin typeface="Times New Roman"/>
                <a:cs typeface="Times New Roman"/>
              </a:rPr>
              <a:t>educational, </a:t>
            </a:r>
            <a:r>
              <a:rPr dirty="0" sz="1100" spc="-35">
                <a:latin typeface="Times New Roman"/>
                <a:cs typeface="Times New Roman"/>
              </a:rPr>
              <a:t>psychological,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biomedical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help 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raise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achievement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levels.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Third,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normalized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0">
                <a:latin typeface="Times New Roman"/>
                <a:cs typeface="Times New Roman"/>
              </a:rPr>
              <a:t>mainstreaming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0">
                <a:latin typeface="Times New Roman"/>
                <a:cs typeface="Times New Roman"/>
              </a:rPr>
              <a:t>public </a:t>
            </a:r>
            <a:r>
              <a:rPr dirty="0" sz="1100" spc="-20">
                <a:latin typeface="Times New Roman"/>
                <a:cs typeface="Times New Roman"/>
              </a:rPr>
              <a:t>schools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promoting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availability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25">
                <a:latin typeface="Times New Roman"/>
                <a:cs typeface="Times New Roman"/>
              </a:rPr>
              <a:t>maternal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5">
                <a:latin typeface="Times New Roman"/>
                <a:cs typeface="Times New Roman"/>
              </a:rPr>
              <a:t>step </a:t>
            </a:r>
            <a:r>
              <a:rPr dirty="0" sz="1100" spc="-20">
                <a:latin typeface="Times New Roman"/>
                <a:cs typeface="Times New Roman"/>
              </a:rPr>
              <a:t>toward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 biological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Planning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childbearing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prevent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Early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educational </a:t>
            </a:r>
            <a:r>
              <a:rPr dirty="0" sz="1100" spc="-15">
                <a:latin typeface="Times New Roman"/>
                <a:cs typeface="Times New Roman"/>
              </a:rPr>
              <a:t>interventions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secondary </a:t>
            </a:r>
            <a:r>
              <a:rPr dirty="0" sz="1100" spc="-15">
                <a:latin typeface="Times New Roman"/>
                <a:cs typeface="Times New Roman"/>
              </a:rPr>
              <a:t>prevention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cultural-familial 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10">
                <a:latin typeface="Times New Roman"/>
                <a:cs typeface="Times New Roman"/>
              </a:rPr>
              <a:t>important current </a:t>
            </a:r>
            <a:r>
              <a:rPr dirty="0" sz="1100" spc="-30">
                <a:latin typeface="Times New Roman"/>
                <a:cs typeface="Times New Roman"/>
              </a:rPr>
              <a:t>secondary </a:t>
            </a:r>
            <a:r>
              <a:rPr dirty="0" sz="1100" spc="-10">
                <a:latin typeface="Times New Roman"/>
                <a:cs typeface="Times New Roman"/>
              </a:rPr>
              <a:t>prevention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is:</a:t>
            </a:r>
            <a:endParaRPr sz="1100">
              <a:latin typeface="Times New Roman"/>
              <a:cs typeface="Times New Roman"/>
            </a:endParaRPr>
          </a:p>
          <a:p>
            <a:pPr marL="123189" indent="-111125">
              <a:lnSpc>
                <a:spcPts val="1235"/>
              </a:lnSpc>
              <a:buFont typeface="Times New Roman"/>
              <a:buAutoNum type="romanLcPeriod"/>
              <a:tabLst>
                <a:tab pos="123825" algn="l"/>
              </a:tabLst>
            </a:pPr>
            <a:r>
              <a:rPr dirty="0" sz="1100" spc="-30">
                <a:latin typeface="Times New Roman"/>
                <a:cs typeface="Times New Roman"/>
              </a:rPr>
              <a:t>Careful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life is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tertiary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prevention.</a:t>
            </a:r>
            <a:endParaRPr sz="1100">
              <a:latin typeface="Times New Roman"/>
              <a:cs typeface="Times New Roman"/>
            </a:endParaRPr>
          </a:p>
          <a:p>
            <a:pPr marL="161925" indent="-149860">
              <a:lnSpc>
                <a:spcPts val="1235"/>
              </a:lnSpc>
              <a:buFont typeface="Times New Roman"/>
              <a:buAutoNum type="romanLcPeriod"/>
              <a:tabLst>
                <a:tab pos="162560" algn="l"/>
              </a:tabLst>
            </a:pPr>
            <a:r>
              <a:rPr dirty="0" sz="1100" spc="-45">
                <a:latin typeface="Times New Roman"/>
                <a:cs typeface="Times New Roman"/>
              </a:rPr>
              <a:t>Medical </a:t>
            </a:r>
            <a:r>
              <a:rPr dirty="0" sz="1100" spc="-25">
                <a:latin typeface="Times New Roman"/>
                <a:cs typeface="Times New Roman"/>
              </a:rPr>
              <a:t>screening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10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detecting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45">
                <a:latin typeface="Times New Roman"/>
                <a:cs typeface="Times New Roman"/>
              </a:rPr>
              <a:t>like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PKU.</a:t>
            </a:r>
            <a:endParaRPr sz="1100">
              <a:latin typeface="Times New Roman"/>
              <a:cs typeface="Times New Roman"/>
            </a:endParaRPr>
          </a:p>
          <a:p>
            <a:pPr marL="201295" indent="-189230">
              <a:lnSpc>
                <a:spcPts val="1240"/>
              </a:lnSpc>
              <a:buFont typeface="Times New Roman"/>
              <a:buAutoNum type="romanLcPeriod"/>
              <a:tabLst>
                <a:tab pos="201930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Accurate </a:t>
            </a:r>
            <a:r>
              <a:rPr dirty="0" sz="1100" spc="-15">
                <a:latin typeface="Times New Roman"/>
                <a:cs typeface="Times New Roman"/>
              </a:rPr>
              <a:t>detection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important,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15">
                <a:latin typeface="Times New Roman"/>
                <a:cs typeface="Times New Roman"/>
              </a:rPr>
              <a:t>interventions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  <a:buFont typeface="Times New Roman"/>
              <a:buAutoNum type="romanLcPeriod"/>
              <a:tabLst>
                <a:tab pos="204470" algn="l"/>
              </a:tabLst>
            </a:pP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needs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include teaching  basic self-care </a:t>
            </a:r>
            <a:r>
              <a:rPr dirty="0" sz="1100" spc="-45">
                <a:latin typeface="Times New Roman"/>
                <a:cs typeface="Times New Roman"/>
              </a:rPr>
              <a:t>skills,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feeding, </a:t>
            </a:r>
            <a:r>
              <a:rPr dirty="0" sz="1100" spc="-25">
                <a:latin typeface="Times New Roman"/>
                <a:cs typeface="Times New Roman"/>
              </a:rPr>
              <a:t>toileting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dressing,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younger </a:t>
            </a:r>
            <a:r>
              <a:rPr dirty="0" sz="1100" spc="-40">
                <a:latin typeface="Times New Roman"/>
                <a:cs typeface="Times New Roman"/>
              </a:rPr>
              <a:t>ages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“life-  survival”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later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ages.</a:t>
            </a:r>
            <a:endParaRPr sz="1100">
              <a:latin typeface="Times New Roman"/>
              <a:cs typeface="Times New Roman"/>
            </a:endParaRPr>
          </a:p>
          <a:p>
            <a:pPr algn="just" marL="151130" indent="-139065">
              <a:lnSpc>
                <a:spcPts val="1160"/>
              </a:lnSpc>
              <a:buFont typeface="Times New Roman"/>
              <a:buAutoNum type="romanLcPeriod"/>
              <a:tabLst>
                <a:tab pos="151765" algn="l"/>
              </a:tabLst>
            </a:pPr>
            <a:r>
              <a:rPr dirty="0" sz="1100" spc="-45">
                <a:latin typeface="Times New Roman"/>
                <a:cs typeface="Times New Roman"/>
              </a:rPr>
              <a:t>Medical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care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sensory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handicaps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critical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certain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retardation. </a:t>
            </a:r>
            <a:r>
              <a:rPr dirty="0" sz="1100" spc="-30">
                <a:latin typeface="Times New Roman"/>
                <a:cs typeface="Times New Roman"/>
              </a:rPr>
              <a:t>Medication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5">
                <a:latin typeface="Times New Roman"/>
                <a:cs typeface="Times New Roman"/>
              </a:rPr>
              <a:t>helpful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treating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socio-emotional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algn="just" marL="201930" indent="-189865">
              <a:lnSpc>
                <a:spcPts val="1160"/>
              </a:lnSpc>
              <a:buFont typeface="Times New Roman"/>
              <a:buAutoNum type="romanLcPeriod" startAt="6"/>
              <a:tabLst>
                <a:tab pos="202565" algn="l"/>
              </a:tabLst>
            </a:pPr>
            <a:r>
              <a:rPr dirty="0" sz="1100" spc="-20">
                <a:latin typeface="Times New Roman"/>
                <a:cs typeface="Times New Roman"/>
              </a:rPr>
              <a:t>Normalization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means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entitled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much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possible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like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40">
                <a:latin typeface="Times New Roman"/>
                <a:cs typeface="Times New Roman"/>
              </a:rPr>
              <a:t>goals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normalization </a:t>
            </a:r>
            <a:r>
              <a:rPr dirty="0" sz="1100" spc="-30">
                <a:latin typeface="Times New Roman"/>
                <a:cs typeface="Times New Roman"/>
              </a:rPr>
              <a:t>include mainstreaming </a:t>
            </a:r>
            <a:r>
              <a:rPr dirty="0" sz="1100" spc="-25">
                <a:latin typeface="Times New Roman"/>
                <a:cs typeface="Times New Roman"/>
              </a:rPr>
              <a:t>children with mental 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 spc="-5">
                <a:latin typeface="Times New Roman"/>
                <a:cs typeface="Times New Roman"/>
              </a:rPr>
              <a:t> into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public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schools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promoting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role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adults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retardation.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retardation,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30">
                <a:latin typeface="Times New Roman"/>
                <a:cs typeface="Times New Roman"/>
              </a:rPr>
              <a:t>restrictive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30">
                <a:latin typeface="Times New Roman"/>
                <a:cs typeface="Times New Roman"/>
              </a:rPr>
              <a:t>mainstreaming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them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35">
                <a:latin typeface="Times New Roman"/>
                <a:cs typeface="Times New Roman"/>
              </a:rPr>
              <a:t>regular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classrooms.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0" y="779018"/>
            <a:ext cx="5879465" cy="8495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43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MENTAL RETARDATION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DEVELOPMENTAL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r>
              <a:rPr dirty="0" sz="1100" spc="-4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how disorders </a:t>
            </a:r>
            <a:r>
              <a:rPr dirty="0" sz="1100" spc="-35">
                <a:latin typeface="Times New Roman"/>
                <a:cs typeface="Times New Roman"/>
              </a:rPr>
              <a:t>arise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25">
                <a:latin typeface="Times New Roman"/>
                <a:cs typeface="Times New Roman"/>
              </a:rPr>
              <a:t>with time.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changes 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pattern,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5">
                <a:latin typeface="Times New Roman"/>
                <a:cs typeface="Times New Roman"/>
              </a:rPr>
              <a:t>mastering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0">
                <a:latin typeface="Times New Roman"/>
                <a:cs typeface="Times New Roman"/>
              </a:rPr>
              <a:t>skill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30">
                <a:latin typeface="Times New Roman"/>
                <a:cs typeface="Times New Roman"/>
              </a:rPr>
              <a:t>acquiring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next,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implies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any 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acquisition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early skills 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45">
                <a:latin typeface="Times New Roman"/>
                <a:cs typeface="Times New Roman"/>
              </a:rPr>
              <a:t>skills. </a:t>
            </a: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absolutely essential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children, because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40">
                <a:latin typeface="Times New Roman"/>
                <a:cs typeface="Times New Roman"/>
              </a:rPr>
              <a:t>rapidly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40">
                <a:latin typeface="Times New Roman"/>
                <a:cs typeface="Times New Roman"/>
              </a:rPr>
              <a:t>20 years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life.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5">
                <a:latin typeface="Times New Roman"/>
                <a:cs typeface="Times New Roman"/>
              </a:rPr>
              <a:t>concerned 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child’s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5">
                <a:latin typeface="Times New Roman"/>
                <a:cs typeface="Times New Roman"/>
              </a:rPr>
              <a:t>deviates </a:t>
            </a:r>
            <a:r>
              <a:rPr dirty="0" sz="1100" spc="-30">
                <a:latin typeface="Times New Roman"/>
                <a:cs typeface="Times New Roman"/>
              </a:rPr>
              <a:t>substantially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15">
                <a:latin typeface="Times New Roman"/>
                <a:cs typeface="Times New Roman"/>
              </a:rPr>
              <a:t>norms,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typical </a:t>
            </a:r>
            <a:r>
              <a:rPr dirty="0" sz="1100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given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ct val="100000"/>
              </a:lnSpc>
              <a:buAutoNum type="arabicPlain"/>
              <a:tabLst>
                <a:tab pos="14986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Attention </a:t>
            </a:r>
            <a:r>
              <a:rPr dirty="0" sz="1100" spc="5" b="1">
                <a:latin typeface="Times New Roman"/>
                <a:cs typeface="Times New Roman"/>
              </a:rPr>
              <a:t>Deficit </a:t>
            </a:r>
            <a:r>
              <a:rPr dirty="0" sz="1100" spc="-15" b="1">
                <a:latin typeface="Times New Roman"/>
                <a:cs typeface="Times New Roman"/>
              </a:rPr>
              <a:t>Hyperactivity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35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505459" algn="l"/>
              </a:tabLst>
            </a:pPr>
            <a:r>
              <a:rPr dirty="0"/>
              <a:t>	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primary characteristics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25">
                <a:latin typeface="Times New Roman"/>
                <a:cs typeface="Times New Roman"/>
              </a:rPr>
              <a:t>deficit </a:t>
            </a:r>
            <a:r>
              <a:rPr dirty="0" sz="1100" spc="-35">
                <a:latin typeface="Times New Roman"/>
                <a:cs typeface="Times New Roman"/>
              </a:rPr>
              <a:t>hyperactivity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pattern  </a:t>
            </a:r>
            <a:r>
              <a:rPr dirty="0" sz="1100" spc="-15">
                <a:latin typeface="Times New Roman"/>
                <a:cs typeface="Times New Roman"/>
              </a:rPr>
              <a:t>inattention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paying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school-or </a:t>
            </a:r>
            <a:r>
              <a:rPr dirty="0" sz="1100" spc="-25">
                <a:latin typeface="Times New Roman"/>
                <a:cs typeface="Times New Roman"/>
              </a:rPr>
              <a:t>work related </a:t>
            </a:r>
            <a:r>
              <a:rPr dirty="0" sz="1100" spc="-35">
                <a:latin typeface="Times New Roman"/>
                <a:cs typeface="Times New Roman"/>
              </a:rPr>
              <a:t>tasks)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hyperactivity-  </a:t>
            </a:r>
            <a:r>
              <a:rPr dirty="0" sz="1100" spc="-40">
                <a:latin typeface="Times New Roman"/>
                <a:cs typeface="Times New Roman"/>
              </a:rPr>
              <a:t>impulsivity,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 algn="just" lvl="1" marL="4699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deficits can </a:t>
            </a:r>
            <a:r>
              <a:rPr dirty="0" sz="1100" spc="-35">
                <a:latin typeface="Times New Roman"/>
                <a:cs typeface="Times New Roman"/>
              </a:rPr>
              <a:t>significantly </a:t>
            </a:r>
            <a:r>
              <a:rPr dirty="0" sz="1100" spc="-15">
                <a:latin typeface="Times New Roman"/>
                <a:cs typeface="Times New Roman"/>
              </a:rPr>
              <a:t>disrupt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10">
                <a:latin typeface="Times New Roman"/>
                <a:cs typeface="Times New Roman"/>
              </a:rPr>
              <a:t>efforts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spcBef>
                <a:spcPts val="1160"/>
              </a:spcBef>
              <a:buAutoNum type="arabicPlain"/>
              <a:tabLst>
                <a:tab pos="16002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Learning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15">
                <a:latin typeface="Times New Roman"/>
                <a:cs typeface="Times New Roman"/>
              </a:rPr>
              <a:t>groups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reading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Mathematics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8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written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expression</a:t>
            </a:r>
            <a:endParaRPr sz="1100">
              <a:latin typeface="Times New Roman"/>
              <a:cs typeface="Times New Roman"/>
            </a:endParaRPr>
          </a:p>
          <a:p>
            <a:pPr marL="241300" marR="6985">
              <a:lnSpc>
                <a:spcPts val="1240"/>
              </a:lnSpc>
              <a:spcBef>
                <a:spcPts val="70"/>
              </a:spcBef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performance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fall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and school  </a:t>
            </a:r>
            <a:r>
              <a:rPr dirty="0" sz="1100" spc="-20">
                <a:latin typeface="Times New Roman"/>
                <a:cs typeface="Times New Roman"/>
              </a:rPr>
              <a:t>preparation.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3"/>
              <a:tabLst>
                <a:tab pos="160020" algn="l"/>
              </a:tabLst>
            </a:pPr>
            <a:r>
              <a:rPr dirty="0" sz="1100" spc="-35" b="1">
                <a:latin typeface="Times New Roman"/>
                <a:cs typeface="Times New Roman"/>
              </a:rPr>
              <a:t>Verbal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b="1">
                <a:latin typeface="Times New Roman"/>
                <a:cs typeface="Times New Roman"/>
              </a:rPr>
              <a:t>communication</a:t>
            </a:r>
            <a:r>
              <a:rPr dirty="0" sz="1100" spc="7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Verbal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communication disorders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-45">
                <a:latin typeface="Times New Roman"/>
                <a:cs typeface="Times New Roman"/>
              </a:rPr>
              <a:t>closely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learning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stuttering, </a:t>
            </a:r>
            <a:r>
              <a:rPr dirty="0" sz="1100" spc="-25">
                <a:latin typeface="Times New Roman"/>
                <a:cs typeface="Times New Roman"/>
              </a:rPr>
              <a:t>stammering, </a:t>
            </a:r>
            <a:r>
              <a:rPr dirty="0" sz="1100" spc="-20">
                <a:latin typeface="Times New Roman"/>
                <a:cs typeface="Times New Roman"/>
              </a:rPr>
              <a:t>disturbance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speech </a:t>
            </a:r>
            <a:r>
              <a:rPr dirty="0" sz="1100" spc="-35">
                <a:latin typeface="Times New Roman"/>
                <a:cs typeface="Times New Roman"/>
              </a:rPr>
              <a:t>fluency, </a:t>
            </a:r>
            <a:r>
              <a:rPr dirty="0" sz="1100" spc="-25">
                <a:latin typeface="Times New Roman"/>
                <a:cs typeface="Times New Roman"/>
              </a:rPr>
              <a:t>expression,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Selective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mutism.</a:t>
            </a:r>
            <a:endParaRPr sz="1100">
              <a:latin typeface="Times New Roman"/>
              <a:cs typeface="Times New Roman"/>
            </a:endParaRPr>
          </a:p>
          <a:p>
            <a:pPr algn="just" marL="159385" indent="-147320">
              <a:lnSpc>
                <a:spcPct val="100000"/>
              </a:lnSpc>
              <a:spcBef>
                <a:spcPts val="1160"/>
              </a:spcBef>
              <a:buAutoNum type="arabicPlain" startAt="4"/>
              <a:tabLst>
                <a:tab pos="16002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Pervasive </a:t>
            </a:r>
            <a:r>
              <a:rPr dirty="0" sz="1100" spc="-5" b="1">
                <a:latin typeface="Times New Roman"/>
                <a:cs typeface="Times New Roman"/>
              </a:rPr>
              <a:t>Developmental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985" indent="-228600">
              <a:lnSpc>
                <a:spcPct val="93900"/>
              </a:lnSpc>
              <a:spcBef>
                <a:spcPts val="15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0">
                <a:latin typeface="Times New Roman"/>
                <a:cs typeface="Times New Roman"/>
              </a:rPr>
              <a:t>trouble </a:t>
            </a:r>
            <a:r>
              <a:rPr dirty="0" sz="1100" spc="-25">
                <a:latin typeface="Times New Roman"/>
                <a:cs typeface="Times New Roman"/>
              </a:rPr>
              <a:t>progressing in </a:t>
            </a:r>
            <a:r>
              <a:rPr dirty="0" sz="1100" spc="-40">
                <a:latin typeface="Times New Roman"/>
                <a:cs typeface="Times New Roman"/>
              </a:rPr>
              <a:t>language,  </a:t>
            </a:r>
            <a:r>
              <a:rPr dirty="0" sz="1100" spc="-30">
                <a:latin typeface="Times New Roman"/>
                <a:cs typeface="Times New Roman"/>
              </a:rPr>
              <a:t>socialization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cognition.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relatively </a:t>
            </a:r>
            <a:r>
              <a:rPr dirty="0" sz="1100" spc="-15">
                <a:latin typeface="Times New Roman"/>
                <a:cs typeface="Times New Roman"/>
              </a:rPr>
              <a:t>minor 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45">
                <a:latin typeface="Times New Roman"/>
                <a:cs typeface="Times New Roman"/>
              </a:rPr>
              <a:t>(like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35">
                <a:latin typeface="Times New Roman"/>
                <a:cs typeface="Times New Roman"/>
              </a:rPr>
              <a:t>disabilities)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significantly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45">
                <a:latin typeface="Times New Roman"/>
                <a:cs typeface="Times New Roman"/>
              </a:rPr>
              <a:t>live.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Kinds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Pervasive </a:t>
            </a:r>
            <a:r>
              <a:rPr dirty="0" sz="1100" spc="-5" b="1">
                <a:latin typeface="Times New Roman"/>
                <a:cs typeface="Times New Roman"/>
              </a:rPr>
              <a:t>Developmental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389890" indent="-149860">
              <a:lnSpc>
                <a:spcPts val="1240"/>
              </a:lnSpc>
              <a:buAutoNum type="romanLcParenBoth"/>
              <a:tabLst>
                <a:tab pos="390525" algn="l"/>
              </a:tabLst>
            </a:pPr>
            <a:r>
              <a:rPr dirty="0" sz="1100" spc="-30">
                <a:latin typeface="Times New Roman"/>
                <a:cs typeface="Times New Roman"/>
              </a:rPr>
              <a:t>Autistic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21005" indent="-180975">
              <a:lnSpc>
                <a:spcPts val="1240"/>
              </a:lnSpc>
              <a:buAutoNum type="romanLcParenBoth"/>
              <a:tabLst>
                <a:tab pos="421640" algn="l"/>
              </a:tabLst>
            </a:pP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20">
                <a:latin typeface="Times New Roman"/>
                <a:cs typeface="Times New Roman"/>
              </a:rPr>
              <a:t>Deficit </a:t>
            </a:r>
            <a:r>
              <a:rPr dirty="0" sz="1100" spc="-30">
                <a:latin typeface="Times New Roman"/>
                <a:cs typeface="Times New Roman"/>
              </a:rPr>
              <a:t>Hyperactivity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(ADHD)</a:t>
            </a:r>
            <a:endParaRPr sz="1100">
              <a:latin typeface="Times New Roman"/>
              <a:cs typeface="Times New Roman"/>
            </a:endParaRPr>
          </a:p>
          <a:p>
            <a:pPr marL="454025" indent="-213995">
              <a:lnSpc>
                <a:spcPts val="1235"/>
              </a:lnSpc>
              <a:buAutoNum type="romanLcParenBoth"/>
              <a:tabLst>
                <a:tab pos="454659" algn="l"/>
              </a:tabLst>
            </a:pPr>
            <a:r>
              <a:rPr dirty="0" sz="1100" spc="-15">
                <a:latin typeface="Times New Roman"/>
                <a:cs typeface="Times New Roman"/>
              </a:rPr>
              <a:t>Oppositional </a:t>
            </a:r>
            <a:r>
              <a:rPr dirty="0" sz="1100" spc="-20">
                <a:latin typeface="Times New Roman"/>
                <a:cs typeface="Times New Roman"/>
              </a:rPr>
              <a:t>Deficit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(ODD)</a:t>
            </a:r>
            <a:endParaRPr sz="1100">
              <a:latin typeface="Times New Roman"/>
              <a:cs typeface="Times New Roman"/>
            </a:endParaRPr>
          </a:p>
          <a:p>
            <a:pPr marL="455295" indent="-215265">
              <a:lnSpc>
                <a:spcPts val="1235"/>
              </a:lnSpc>
              <a:buAutoNum type="romanLcParenBoth"/>
              <a:tabLst>
                <a:tab pos="455930" algn="l"/>
              </a:tabLst>
            </a:pPr>
            <a:r>
              <a:rPr dirty="0" sz="1100" spc="-15">
                <a:latin typeface="Times New Roman"/>
                <a:cs typeface="Times New Roman"/>
              </a:rPr>
              <a:t>Conduct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22909" indent="-182880">
              <a:lnSpc>
                <a:spcPts val="1240"/>
              </a:lnSpc>
              <a:buAutoNum type="romanLcParenBoth"/>
              <a:tabLst>
                <a:tab pos="423545" algn="l"/>
              </a:tabLst>
            </a:pPr>
            <a:r>
              <a:rPr dirty="0" sz="1100" spc="-40">
                <a:latin typeface="Times New Roman"/>
                <a:cs typeface="Times New Roman"/>
              </a:rPr>
              <a:t>Asperger’s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55295" indent="-215265">
              <a:lnSpc>
                <a:spcPts val="1240"/>
              </a:lnSpc>
              <a:buAutoNum type="romanLcParenBoth"/>
              <a:tabLst>
                <a:tab pos="455930" algn="l"/>
              </a:tabLst>
            </a:pP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25">
                <a:latin typeface="Times New Roman"/>
                <a:cs typeface="Times New Roman"/>
              </a:rPr>
              <a:t>Disintegrative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87045" indent="-247015">
              <a:lnSpc>
                <a:spcPts val="1280"/>
              </a:lnSpc>
              <a:buAutoNum type="romanLcParenBoth"/>
              <a:tabLst>
                <a:tab pos="487680" algn="l"/>
              </a:tabLst>
            </a:pPr>
            <a:r>
              <a:rPr dirty="0" sz="1100" spc="-35">
                <a:latin typeface="Times New Roman"/>
                <a:cs typeface="Times New Roman"/>
              </a:rPr>
              <a:t>Rett’s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retardation and </a:t>
            </a:r>
            <a:r>
              <a:rPr dirty="0" sz="1100" spc="-30">
                <a:latin typeface="Times New Roman"/>
                <a:cs typeface="Times New Roman"/>
              </a:rPr>
              <a:t>Pervasive </a:t>
            </a: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>
                <a:latin typeface="Times New Roman"/>
                <a:cs typeface="Times New Roman"/>
              </a:rPr>
              <a:t>(PDD)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20">
                <a:latin typeface="Times New Roman"/>
                <a:cs typeface="Times New Roman"/>
              </a:rPr>
              <a:t>disruptions in  development.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birth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50">
                <a:latin typeface="Times New Roman"/>
                <a:cs typeface="Times New Roman"/>
              </a:rPr>
              <a:t>early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35">
                <a:latin typeface="Times New Roman"/>
                <a:cs typeface="Times New Roman"/>
              </a:rPr>
              <a:t>many 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intellectual, </a:t>
            </a:r>
            <a:r>
              <a:rPr dirty="0" sz="1100" spc="-35">
                <a:latin typeface="Times New Roman"/>
                <a:cs typeface="Times New Roman"/>
              </a:rPr>
              <a:t>social,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Autism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35">
                <a:latin typeface="Times New Roman"/>
                <a:cs typeface="Times New Roman"/>
              </a:rPr>
              <a:t>familiar </a:t>
            </a:r>
            <a:r>
              <a:rPr dirty="0" sz="1100" spc="15">
                <a:latin typeface="Times New Roman"/>
                <a:cs typeface="Times New Roman"/>
              </a:rPr>
              <a:t>PDD, </a:t>
            </a:r>
            <a:r>
              <a:rPr dirty="0" sz="1100" spc="-20">
                <a:latin typeface="Times New Roman"/>
                <a:cs typeface="Times New Roman"/>
              </a:rPr>
              <a:t>and, </a:t>
            </a:r>
            <a:r>
              <a:rPr dirty="0" sz="1100" spc="-25">
                <a:latin typeface="Times New Roman"/>
                <a:cs typeface="Times New Roman"/>
              </a:rPr>
              <a:t>in fact, </a:t>
            </a:r>
            <a:r>
              <a:rPr dirty="0" sz="1100" spc="-20">
                <a:latin typeface="Times New Roman"/>
                <a:cs typeface="Times New Roman"/>
              </a:rPr>
              <a:t>professionals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90" i="1">
                <a:latin typeface="Times New Roman"/>
                <a:cs typeface="Times New Roman"/>
              </a:rPr>
              <a:t>autistic </a:t>
            </a:r>
            <a:r>
              <a:rPr dirty="0" sz="1100" spc="-110" i="1">
                <a:latin typeface="Times New Roman"/>
                <a:cs typeface="Times New Roman"/>
              </a:rPr>
              <a:t>spectrum  </a:t>
            </a:r>
            <a:r>
              <a:rPr dirty="0" sz="1100" spc="-114" i="1">
                <a:latin typeface="Times New Roman"/>
                <a:cs typeface="Times New Roman"/>
              </a:rPr>
              <a:t>disorders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synonym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PDD.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8" y="425449"/>
            <a:ext cx="5880100" cy="8808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35">
                <a:latin typeface="Times New Roman"/>
                <a:cs typeface="Times New Roman"/>
              </a:rPr>
              <a:t>PDD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distinguished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dramatic, </a:t>
            </a:r>
            <a:r>
              <a:rPr dirty="0" sz="1100" spc="-30">
                <a:latin typeface="Times New Roman"/>
                <a:cs typeface="Times New Roman"/>
              </a:rPr>
              <a:t>severe,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unusual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Socially,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lives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20">
                <a:latin typeface="Times New Roman"/>
                <a:cs typeface="Times New Roman"/>
              </a:rPr>
              <a:t>apart.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children with </a:t>
            </a:r>
            <a:r>
              <a:rPr dirty="0" sz="1100" spc="35">
                <a:latin typeface="Times New Roman"/>
                <a:cs typeface="Times New Roman"/>
              </a:rPr>
              <a:t>PDD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cannot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communicate.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addition, children with </a:t>
            </a:r>
            <a:r>
              <a:rPr dirty="0" sz="1100" spc="35">
                <a:latin typeface="Times New Roman"/>
                <a:cs typeface="Times New Roman"/>
              </a:rPr>
              <a:t>PDD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preoccupied </a:t>
            </a:r>
            <a:r>
              <a:rPr dirty="0" sz="1100" spc="-25">
                <a:latin typeface="Times New Roman"/>
                <a:cs typeface="Times New Roman"/>
              </a:rPr>
              <a:t>with unusual repetitive behavior,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needing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preserve </a:t>
            </a:r>
            <a:r>
              <a:rPr dirty="0" sz="1100" spc="-40">
                <a:latin typeface="Times New Roman"/>
                <a:cs typeface="Times New Roman"/>
              </a:rPr>
              <a:t>rigid </a:t>
            </a:r>
            <a:r>
              <a:rPr dirty="0" sz="1100" spc="-20">
                <a:latin typeface="Times New Roman"/>
                <a:cs typeface="Times New Roman"/>
              </a:rPr>
              <a:t>routines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rocking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forth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endlessly.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have impaired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35">
                <a:latin typeface="Times New Roman"/>
                <a:cs typeface="Times New Roman"/>
              </a:rPr>
              <a:t>abilities,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40">
                <a:latin typeface="Times New Roman"/>
                <a:cs typeface="Times New Roman"/>
              </a:rPr>
              <a:t>ability,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profound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require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total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entire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institutions.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retardation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self-care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vocational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allow 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 spc="-25">
                <a:latin typeface="Times New Roman"/>
                <a:cs typeface="Times New Roman"/>
              </a:rPr>
              <a:t>have impaired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35">
                <a:latin typeface="Times New Roman"/>
                <a:cs typeface="Times New Roman"/>
              </a:rPr>
              <a:t>abilities,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academic </a:t>
            </a:r>
            <a:r>
              <a:rPr dirty="0" sz="1100" spc="-40">
                <a:latin typeface="Times New Roman"/>
                <a:cs typeface="Times New Roman"/>
              </a:rPr>
              <a:t>ability,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profound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require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total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entire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institutions.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retardation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self-care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vocational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allow 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community.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Pervasive </a:t>
            </a: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(PDDs) </a:t>
            </a:r>
            <a:r>
              <a:rPr dirty="0" sz="1100" spc="-25">
                <a:latin typeface="Times New Roman"/>
                <a:cs typeface="Times New Roman"/>
              </a:rPr>
              <a:t>begin </a:t>
            </a:r>
            <a:r>
              <a:rPr dirty="0" sz="1100" spc="-50">
                <a:latin typeface="Times New Roman"/>
                <a:cs typeface="Times New Roman"/>
              </a:rPr>
              <a:t>early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involve severe </a:t>
            </a:r>
            <a:r>
              <a:rPr dirty="0" sz="1100" spc="-25">
                <a:latin typeface="Times New Roman"/>
                <a:cs typeface="Times New Roman"/>
              </a:rPr>
              <a:t>impairments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35">
                <a:latin typeface="Times New Roman"/>
                <a:cs typeface="Times New Roman"/>
              </a:rPr>
              <a:t>PDD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5">
                <a:latin typeface="Times New Roman"/>
                <a:cs typeface="Times New Roman"/>
              </a:rPr>
              <a:t>profound </a:t>
            </a:r>
            <a:r>
              <a:rPr dirty="0" sz="1100" spc="-25">
                <a:latin typeface="Times New Roman"/>
                <a:cs typeface="Times New Roman"/>
              </a:rPr>
              <a:t>disturbances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relationships, </a:t>
            </a:r>
            <a:r>
              <a:rPr dirty="0" sz="1100" spc="-35">
                <a:latin typeface="Times New Roman"/>
                <a:cs typeface="Times New Roman"/>
              </a:rPr>
              <a:t>engage </a:t>
            </a:r>
            <a:r>
              <a:rPr dirty="0" sz="1100" spc="-25">
                <a:latin typeface="Times New Roman"/>
                <a:cs typeface="Times New Roman"/>
              </a:rPr>
              <a:t>in unusual behaviors,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substantial </a:t>
            </a:r>
            <a:r>
              <a:rPr dirty="0" sz="1100" spc="-20">
                <a:latin typeface="Times New Roman"/>
                <a:cs typeface="Times New Roman"/>
              </a:rPr>
              <a:t>communication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difficulties.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AutoNum type="arabicPlain"/>
              <a:tabLst>
                <a:tab pos="14986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Autistic </a:t>
            </a:r>
            <a:r>
              <a:rPr dirty="0" sz="1100" spc="-10" b="1">
                <a:latin typeface="Times New Roman"/>
                <a:cs typeface="Times New Roman"/>
              </a:rPr>
              <a:t>Disorder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(Autism)</a:t>
            </a:r>
            <a:endParaRPr sz="1100">
              <a:latin typeface="Times New Roman"/>
              <a:cs typeface="Times New Roman"/>
            </a:endParaRPr>
          </a:p>
          <a:p>
            <a:pPr lvl="1" marL="469900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Autistic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(autism)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>
                <a:latin typeface="Times New Roman"/>
                <a:cs typeface="Times New Roman"/>
              </a:rPr>
              <a:t>profound </a:t>
            </a:r>
            <a:r>
              <a:rPr dirty="0" sz="1100" spc="-25">
                <a:latin typeface="Times New Roman"/>
                <a:cs typeface="Times New Roman"/>
              </a:rPr>
              <a:t>indifference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relationships, </a:t>
            </a:r>
            <a:r>
              <a:rPr dirty="0" sz="1100" spc="-10">
                <a:latin typeface="Times New Roman"/>
                <a:cs typeface="Times New Roman"/>
              </a:rPr>
              <a:t>odd,  </a:t>
            </a:r>
            <a:r>
              <a:rPr dirty="0" sz="1100" spc="-25">
                <a:latin typeface="Times New Roman"/>
                <a:cs typeface="Times New Roman"/>
              </a:rPr>
              <a:t>stereotypical </a:t>
            </a:r>
            <a:r>
              <a:rPr dirty="0" sz="1100" spc="-20">
                <a:latin typeface="Times New Roman"/>
                <a:cs typeface="Times New Roman"/>
              </a:rPr>
              <a:t>behaviors,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severely </a:t>
            </a:r>
            <a:r>
              <a:rPr dirty="0" sz="1100" spc="-25">
                <a:latin typeface="Times New Roman"/>
                <a:cs typeface="Times New Roman"/>
              </a:rPr>
              <a:t>impaired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nonexistent communication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Early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autism.</a:t>
            </a:r>
            <a:endParaRPr sz="1100">
              <a:latin typeface="Times New Roman"/>
              <a:cs typeface="Times New Roman"/>
            </a:endParaRPr>
          </a:p>
          <a:p>
            <a:pPr lvl="1" marL="469265" marR="8255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babies with </a:t>
            </a:r>
            <a:r>
              <a:rPr dirty="0" sz="1100" spc="-30">
                <a:latin typeface="Times New Roman"/>
                <a:cs typeface="Times New Roman"/>
              </a:rPr>
              <a:t>autism </a:t>
            </a:r>
            <a:r>
              <a:rPr dirty="0" sz="1100" spc="-25">
                <a:latin typeface="Times New Roman"/>
                <a:cs typeface="Times New Roman"/>
              </a:rPr>
              <a:t>look </a:t>
            </a:r>
            <a:r>
              <a:rPr dirty="0" sz="1100" spc="-20">
                <a:latin typeface="Times New Roman"/>
                <a:cs typeface="Times New Roman"/>
              </a:rPr>
              <a:t>normal,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accurately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 years, as </a:t>
            </a:r>
            <a:r>
              <a:rPr dirty="0" sz="1100" spc="-20">
                <a:latin typeface="Times New Roman"/>
                <a:cs typeface="Times New Roman"/>
              </a:rPr>
              <a:t>infants </a:t>
            </a:r>
            <a:r>
              <a:rPr dirty="0" sz="1100" spc="-15">
                <a:latin typeface="Times New Roman"/>
                <a:cs typeface="Times New Roman"/>
              </a:rPr>
              <a:t>and toddlers </a:t>
            </a:r>
            <a:r>
              <a:rPr dirty="0" sz="1100" spc="-45">
                <a:latin typeface="Times New Roman"/>
                <a:cs typeface="Times New Roman"/>
              </a:rPr>
              <a:t>fail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reach developmental </a:t>
            </a:r>
            <a:r>
              <a:rPr dirty="0" sz="1100" spc="-20">
                <a:latin typeface="Times New Roman"/>
                <a:cs typeface="Times New Roman"/>
              </a:rPr>
              <a:t>milestones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achievement.</a:t>
            </a:r>
            <a:endParaRPr sz="1100">
              <a:latin typeface="Times New Roman"/>
              <a:cs typeface="Times New Roman"/>
            </a:endParaRPr>
          </a:p>
          <a:p>
            <a:pPr lvl="1" marL="469265" marR="889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35">
                <a:latin typeface="Times New Roman"/>
                <a:cs typeface="Times New Roman"/>
              </a:rPr>
              <a:t>difficulties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profound </a:t>
            </a:r>
            <a:r>
              <a:rPr dirty="0" sz="1100" spc="-25">
                <a:latin typeface="Times New Roman"/>
                <a:cs typeface="Times New Roman"/>
              </a:rPr>
              <a:t>impairments in </a:t>
            </a:r>
            <a:r>
              <a:rPr dirty="0" sz="1100" spc="-35">
                <a:latin typeface="Times New Roman"/>
                <a:cs typeface="Times New Roman"/>
              </a:rPr>
              <a:t>many  cases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autism.</a:t>
            </a:r>
            <a:endParaRPr sz="1100">
              <a:latin typeface="Times New Roman"/>
              <a:cs typeface="Times New Roman"/>
            </a:endParaRPr>
          </a:p>
          <a:p>
            <a:pPr lvl="1" marL="469265" marR="5715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DSM-IV, </a:t>
            </a:r>
            <a:r>
              <a:rPr dirty="0" sz="1100" spc="-40">
                <a:latin typeface="Times New Roman"/>
                <a:cs typeface="Times New Roman"/>
              </a:rPr>
              <a:t>54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autism remain </a:t>
            </a:r>
            <a:r>
              <a:rPr dirty="0" sz="1100" spc="-15">
                <a:latin typeface="Times New Roman"/>
                <a:cs typeface="Times New Roman"/>
              </a:rPr>
              <a:t>mute,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40">
                <a:latin typeface="Times New Roman"/>
                <a:cs typeface="Times New Roman"/>
              </a:rPr>
              <a:t>35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PDD.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Echolalia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">
                <a:latin typeface="Times New Roman"/>
                <a:cs typeface="Times New Roman"/>
              </a:rPr>
              <a:t>common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 lvl="1" marL="469265" marR="889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autism </a:t>
            </a:r>
            <a:r>
              <a:rPr dirty="0" sz="1100">
                <a:latin typeface="Times New Roman"/>
                <a:cs typeface="Times New Roman"/>
              </a:rPr>
              <a:t>or other </a:t>
            </a:r>
            <a:r>
              <a:rPr dirty="0" sz="1100" spc="35">
                <a:latin typeface="Times New Roman"/>
                <a:cs typeface="Times New Roman"/>
              </a:rPr>
              <a:t>PDD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15">
                <a:latin typeface="Times New Roman"/>
                <a:cs typeface="Times New Roman"/>
              </a:rPr>
              <a:t>repeat </a:t>
            </a:r>
            <a:r>
              <a:rPr dirty="0" sz="1100" spc="-20">
                <a:latin typeface="Times New Roman"/>
                <a:cs typeface="Times New Roman"/>
              </a:rPr>
              <a:t>phrases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spoken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them,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sometimes  </a:t>
            </a:r>
            <a:r>
              <a:rPr dirty="0" sz="1100" spc="-30">
                <a:latin typeface="Times New Roman"/>
                <a:cs typeface="Times New Roman"/>
              </a:rPr>
              <a:t>repeatedly </a:t>
            </a:r>
            <a:r>
              <a:rPr dirty="0" sz="1100" spc="-15">
                <a:latin typeface="Times New Roman"/>
                <a:cs typeface="Times New Roman"/>
              </a:rPr>
              <a:t>echo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phrase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heard at an </a:t>
            </a:r>
            <a:r>
              <a:rPr dirty="0" sz="1100" spc="-35">
                <a:latin typeface="Times New Roman"/>
                <a:cs typeface="Times New Roman"/>
              </a:rPr>
              <a:t>earlier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lvl="1" marL="469265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common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pronoun </a:t>
            </a:r>
            <a:r>
              <a:rPr dirty="0" sz="1100" spc="-35">
                <a:latin typeface="Times New Roman"/>
                <a:cs typeface="Times New Roman"/>
              </a:rPr>
              <a:t>reversal, </a:t>
            </a:r>
            <a:r>
              <a:rPr dirty="0" sz="1100" spc="-30">
                <a:latin typeface="Times New Roman"/>
                <a:cs typeface="Times New Roman"/>
              </a:rPr>
              <a:t>which involves </a:t>
            </a:r>
            <a:r>
              <a:rPr dirty="0" sz="1100" spc="-20">
                <a:latin typeface="Times New Roman"/>
                <a:cs typeface="Times New Roman"/>
              </a:rPr>
              <a:t>confusing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pronoun  </a:t>
            </a:r>
            <a:r>
              <a:rPr dirty="0" sz="1100" spc="-25">
                <a:latin typeface="Times New Roman"/>
                <a:cs typeface="Times New Roman"/>
              </a:rPr>
              <a:t>“you”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pronoun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“I.”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central feature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autistic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lvl="1" marL="469265" marR="6985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autism </a:t>
            </a:r>
            <a:r>
              <a:rPr dirty="0" sz="1100" spc="-45">
                <a:latin typeface="Times New Roman"/>
                <a:cs typeface="Times New Roman"/>
              </a:rPr>
              <a:t>lack a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mind—that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fail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appreciate </a:t>
            </a:r>
            <a:r>
              <a:rPr dirty="0" sz="1100" spc="-5">
                <a:latin typeface="Times New Roman"/>
                <a:cs typeface="Times New Roman"/>
              </a:rPr>
              <a:t>that other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point of </a:t>
            </a:r>
            <a:r>
              <a:rPr dirty="0" sz="1100" spc="-20">
                <a:latin typeface="Times New Roman"/>
                <a:cs typeface="Times New Roman"/>
              </a:rPr>
              <a:t>reference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differs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own.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autism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restricted, </a:t>
            </a:r>
            <a:r>
              <a:rPr dirty="0" sz="1100" spc="-25">
                <a:latin typeface="Times New Roman"/>
                <a:cs typeface="Times New Roman"/>
              </a:rPr>
              <a:t>repetitive,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stereotyped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behavior,  </a:t>
            </a:r>
            <a:r>
              <a:rPr dirty="0" sz="1100" spc="-20">
                <a:latin typeface="Times New Roman"/>
                <a:cs typeface="Times New Roman"/>
              </a:rPr>
              <a:t>interests,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5">
                <a:latin typeface="Times New Roman"/>
                <a:cs typeface="Times New Roman"/>
              </a:rPr>
              <a:t>odd </a:t>
            </a:r>
            <a:r>
              <a:rPr dirty="0" sz="1100" spc="-15">
                <a:latin typeface="Times New Roman"/>
                <a:cs typeface="Times New Roman"/>
              </a:rPr>
              <a:t>preoccupations and </a:t>
            </a:r>
            <a:r>
              <a:rPr dirty="0" sz="1100" spc="-30">
                <a:latin typeface="Times New Roman"/>
                <a:cs typeface="Times New Roman"/>
              </a:rPr>
              <a:t>rituals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complications.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Rituals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flapping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string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spinning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30">
                <a:latin typeface="Times New Roman"/>
                <a:cs typeface="Times New Roman"/>
              </a:rPr>
              <a:t>seem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serve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function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providing  </a:t>
            </a:r>
            <a:r>
              <a:rPr dirty="0" sz="1100" spc="-30">
                <a:latin typeface="Times New Roman"/>
                <a:cs typeface="Times New Roman"/>
              </a:rPr>
              <a:t>sensory </a:t>
            </a:r>
            <a:r>
              <a:rPr dirty="0" sz="1100" spc="-25">
                <a:latin typeface="Times New Roman"/>
                <a:cs typeface="Times New Roman"/>
              </a:rPr>
              <a:t>feedback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85" i="1">
                <a:latin typeface="Times New Roman"/>
                <a:cs typeface="Times New Roman"/>
              </a:rPr>
              <a:t>self-stimulation.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85" i="1">
                <a:latin typeface="Times New Roman"/>
                <a:cs typeface="Times New Roman"/>
              </a:rPr>
              <a:t>Self-injurious </a:t>
            </a:r>
            <a:r>
              <a:rPr dirty="0" sz="1100" spc="-120" i="1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dangerous </a:t>
            </a:r>
            <a:r>
              <a:rPr dirty="0" sz="1100" spc="-30">
                <a:latin typeface="Times New Roman"/>
                <a:cs typeface="Times New Roman"/>
              </a:rPr>
              <a:t>difficulties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accompany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PDD.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100" spc="-10" b="1">
                <a:latin typeface="Times New Roman"/>
                <a:cs typeface="Times New Roman"/>
              </a:rPr>
              <a:t>Frequency of </a:t>
            </a:r>
            <a:r>
              <a:rPr dirty="0" sz="1100" spc="-15" b="1">
                <a:latin typeface="Times New Roman"/>
                <a:cs typeface="Times New Roman"/>
              </a:rPr>
              <a:t>Autism and</a:t>
            </a:r>
            <a:r>
              <a:rPr dirty="0" sz="1100" spc="40" b="1">
                <a:latin typeface="Times New Roman"/>
                <a:cs typeface="Times New Roman"/>
              </a:rPr>
              <a:t> PDD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Upper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estimates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suggest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60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10,000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suffer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autism.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boys </a:t>
            </a:r>
            <a:r>
              <a:rPr dirty="0" sz="1100" spc="-40">
                <a:latin typeface="Times New Roman"/>
                <a:cs typeface="Times New Roman"/>
              </a:rPr>
              <a:t>as girls </a:t>
            </a:r>
            <a:r>
              <a:rPr dirty="0" sz="1100" spc="-15">
                <a:latin typeface="Times New Roman"/>
                <a:cs typeface="Times New Roman"/>
              </a:rPr>
              <a:t>suffer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autism, </a:t>
            </a:r>
            <a:r>
              <a:rPr dirty="0" sz="1100" spc="-35">
                <a:latin typeface="Times New Roman"/>
                <a:cs typeface="Times New Roman"/>
              </a:rPr>
              <a:t>suggesting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gender-linked </a:t>
            </a:r>
            <a:r>
              <a:rPr dirty="0" sz="1100" spc="-35">
                <a:latin typeface="Times New Roman"/>
                <a:cs typeface="Times New Roman"/>
              </a:rPr>
              <a:t>etiology.</a:t>
            </a:r>
            <a:endParaRPr sz="1100">
              <a:latin typeface="Times New Roman"/>
              <a:cs typeface="Times New Roman"/>
            </a:endParaRPr>
          </a:p>
          <a:p>
            <a:pPr lvl="1" marL="469265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Autism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siblings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autism, suggesting </a:t>
            </a:r>
            <a:r>
              <a:rPr dirty="0" sz="1100" spc="-25">
                <a:latin typeface="Times New Roman"/>
                <a:cs typeface="Times New Roman"/>
              </a:rPr>
              <a:t>possible  </a:t>
            </a:r>
            <a:r>
              <a:rPr dirty="0" sz="1100" spc="-30">
                <a:latin typeface="Times New Roman"/>
                <a:cs typeface="Times New Roman"/>
              </a:rPr>
              <a:t>genetic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causes.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735" cy="6811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</a:pPr>
            <a:r>
              <a:rPr dirty="0" sz="1100" spc="-35">
                <a:latin typeface="Times New Roman"/>
                <a:cs typeface="Times New Roman"/>
              </a:rPr>
              <a:t>Latency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interest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sexual </a:t>
            </a:r>
            <a:r>
              <a:rPr dirty="0" sz="1100" spc="-25">
                <a:latin typeface="Times New Roman"/>
                <a:cs typeface="Times New Roman"/>
              </a:rPr>
              <a:t>drive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Genital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5">
                <a:latin typeface="Times New Roman"/>
                <a:cs typeface="Times New Roman"/>
              </a:rPr>
              <a:t>interest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opposite  </a:t>
            </a:r>
            <a:r>
              <a:rPr dirty="0" sz="1100" spc="-20">
                <a:latin typeface="Times New Roman"/>
                <a:cs typeface="Times New Roman"/>
              </a:rPr>
              <a:t>gender </a:t>
            </a:r>
            <a:r>
              <a:rPr dirty="0" sz="1100" spc="-25">
                <a:latin typeface="Times New Roman"/>
                <a:cs typeface="Times New Roman"/>
              </a:rPr>
              <a:t>develops 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impress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opposite </a:t>
            </a:r>
            <a:r>
              <a:rPr dirty="0" sz="1100" spc="-20">
                <a:latin typeface="Times New Roman"/>
                <a:cs typeface="Times New Roman"/>
              </a:rPr>
              <a:t>gender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more.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preoccupied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20">
                <a:latin typeface="Times New Roman"/>
                <a:cs typeface="Times New Roman"/>
              </a:rPr>
              <a:t>impression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opposite </a:t>
            </a:r>
            <a:r>
              <a:rPr dirty="0" sz="1100" spc="-25">
                <a:latin typeface="Times New Roman"/>
                <a:cs typeface="Times New Roman"/>
              </a:rPr>
              <a:t>gender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35">
                <a:latin typeface="Times New Roman"/>
                <a:cs typeface="Times New Roman"/>
              </a:rPr>
              <a:t>one’s </a:t>
            </a:r>
            <a:r>
              <a:rPr dirty="0" sz="1100" spc="-25">
                <a:latin typeface="Times New Roman"/>
                <a:cs typeface="Times New Roman"/>
              </a:rPr>
              <a:t>looks, dress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conversation. </a:t>
            </a: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young  </a:t>
            </a:r>
            <a:r>
              <a:rPr dirty="0" sz="1100" spc="-35">
                <a:latin typeface="Times New Roman"/>
                <a:cs typeface="Times New Roman"/>
              </a:rPr>
              <a:t>growing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25">
                <a:latin typeface="Times New Roman"/>
                <a:cs typeface="Times New Roman"/>
              </a:rPr>
              <a:t>standing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front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mirror and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5">
                <a:latin typeface="Times New Roman"/>
                <a:cs typeface="Times New Roman"/>
              </a:rPr>
              <a:t>etc. </a:t>
            </a:r>
            <a:r>
              <a:rPr dirty="0" sz="1100" spc="-10">
                <a:latin typeface="Times New Roman"/>
                <a:cs typeface="Times New Roman"/>
              </a:rPr>
              <a:t>Each 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moral </a:t>
            </a:r>
            <a:r>
              <a:rPr dirty="0" sz="1100" spc="-30">
                <a:latin typeface="Times New Roman"/>
                <a:cs typeface="Times New Roman"/>
              </a:rPr>
              <a:t>healthy </a:t>
            </a:r>
            <a:r>
              <a:rPr dirty="0" sz="1100" spc="-20">
                <a:latin typeface="Times New Roman"/>
                <a:cs typeface="Times New Roman"/>
              </a:rPr>
              <a:t>adjustment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fixation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result in </a:t>
            </a:r>
            <a:r>
              <a:rPr dirty="0" sz="1100" spc="-5">
                <a:latin typeface="Times New Roman"/>
                <a:cs typeface="Times New Roman"/>
              </a:rPr>
              <a:t>form 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immediate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Neo-Freudians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Carl </a:t>
            </a:r>
            <a:r>
              <a:rPr dirty="0" sz="1100" spc="-35">
                <a:latin typeface="Times New Roman"/>
                <a:cs typeface="Times New Roman"/>
              </a:rPr>
              <a:t>Jung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(1875-1961)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Alfred </a:t>
            </a:r>
            <a:r>
              <a:rPr dirty="0" sz="1100" spc="-30">
                <a:latin typeface="Times New Roman"/>
                <a:cs typeface="Times New Roman"/>
              </a:rPr>
              <a:t>Adler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(1870-1937)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Karen </a:t>
            </a:r>
            <a:r>
              <a:rPr dirty="0" sz="1100" spc="-15">
                <a:latin typeface="Times New Roman"/>
                <a:cs typeface="Times New Roman"/>
              </a:rPr>
              <a:t>Horney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(1885-1952)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</a:pPr>
            <a:r>
              <a:rPr dirty="0" sz="1100" spc="-40">
                <a:latin typeface="Times New Roman"/>
                <a:cs typeface="Times New Roman"/>
              </a:rPr>
              <a:t>Carl </a:t>
            </a:r>
            <a:r>
              <a:rPr dirty="0" sz="1100" spc="-35">
                <a:latin typeface="Times New Roman"/>
                <a:cs typeface="Times New Roman"/>
              </a:rPr>
              <a:t>Jung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Alfred </a:t>
            </a:r>
            <a:r>
              <a:rPr dirty="0" sz="1100" spc="-35">
                <a:latin typeface="Times New Roman"/>
                <a:cs typeface="Times New Roman"/>
              </a:rPr>
              <a:t>Adler were </a:t>
            </a:r>
            <a:r>
              <a:rPr dirty="0" sz="1100" spc="-30">
                <a:latin typeface="Times New Roman"/>
                <a:cs typeface="Times New Roman"/>
              </a:rPr>
              <a:t>followers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drifted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disagreed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sexuality. </a:t>
            </a:r>
            <a:r>
              <a:rPr dirty="0" sz="1100" spc="-35">
                <a:latin typeface="Times New Roman"/>
                <a:cs typeface="Times New Roman"/>
              </a:rPr>
              <a:t>Jung </a:t>
            </a:r>
            <a:r>
              <a:rPr dirty="0" sz="1100" spc="-25">
                <a:latin typeface="Times New Roman"/>
                <a:cs typeface="Times New Roman"/>
              </a:rPr>
              <a:t>conceived </a:t>
            </a:r>
            <a:r>
              <a:rPr dirty="0" sz="1100" spc="-15">
                <a:latin typeface="Times New Roman"/>
                <a:cs typeface="Times New Roman"/>
              </a:rPr>
              <a:t>humans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having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collective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archetypes </a:t>
            </a:r>
            <a:r>
              <a:rPr dirty="0" sz="1100" spc="-45">
                <a:latin typeface="Times New Roman"/>
                <a:cs typeface="Times New Roman"/>
              </a:rPr>
              <a:t>i.e. a 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20">
                <a:latin typeface="Times New Roman"/>
                <a:cs typeface="Times New Roman"/>
              </a:rPr>
              <a:t>(store)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primitive </a:t>
            </a:r>
            <a:r>
              <a:rPr dirty="0" sz="1100" spc="-40">
                <a:latin typeface="Times New Roman"/>
                <a:cs typeface="Times New Roman"/>
              </a:rPr>
              <a:t>ideas, images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inherited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shared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race. </a:t>
            </a:r>
            <a:r>
              <a:rPr dirty="0" sz="1100" spc="-45">
                <a:latin typeface="Times New Roman"/>
                <a:cs typeface="Times New Roman"/>
              </a:rPr>
              <a:t>So  </a:t>
            </a:r>
            <a:r>
              <a:rPr dirty="0" sz="1100" spc="-30">
                <a:latin typeface="Times New Roman"/>
                <a:cs typeface="Times New Roman"/>
              </a:rPr>
              <a:t>collective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wisdom accumulated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society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passed down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generation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generation.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Alder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advocated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humans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beings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motivated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needs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sexual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5"/>
              </a:spcBef>
            </a:pPr>
            <a:r>
              <a:rPr dirty="0" sz="1100" spc="-15">
                <a:latin typeface="Times New Roman"/>
                <a:cs typeface="Times New Roman"/>
              </a:rPr>
              <a:t>Karen Horney </a:t>
            </a:r>
            <a:r>
              <a:rPr dirty="0" sz="1100" spc="-35">
                <a:latin typeface="Times New Roman"/>
                <a:cs typeface="Times New Roman"/>
              </a:rPr>
              <a:t>believed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environmental </a:t>
            </a:r>
            <a:r>
              <a:rPr dirty="0" sz="1100" spc="-15">
                <a:latin typeface="Times New Roman"/>
                <a:cs typeface="Times New Roman"/>
              </a:rPr>
              <a:t>factors and childhood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10">
                <a:latin typeface="Times New Roman"/>
                <a:cs typeface="Times New Roman"/>
              </a:rPr>
              <a:t>important 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25">
                <a:latin typeface="Times New Roman"/>
                <a:cs typeface="Times New Roman"/>
              </a:rPr>
              <a:t>in secure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adjustment.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Techniques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40">
                <a:latin typeface="Times New Roman"/>
                <a:cs typeface="Times New Roman"/>
              </a:rPr>
              <a:t>Psychoanalysis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therapeutic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0">
                <a:latin typeface="Times New Roman"/>
                <a:cs typeface="Times New Roman"/>
              </a:rPr>
              <a:t>reveals </a:t>
            </a:r>
            <a:r>
              <a:rPr dirty="0" sz="1100" spc="-15">
                <a:latin typeface="Times New Roman"/>
                <a:cs typeface="Times New Roman"/>
              </a:rPr>
              <a:t>unconscious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process and </a:t>
            </a:r>
            <a:r>
              <a:rPr dirty="0" sz="1100" spc="-20">
                <a:latin typeface="Times New Roman"/>
                <a:cs typeface="Times New Roman"/>
              </a:rPr>
              <a:t>conflicts </a:t>
            </a:r>
            <a:r>
              <a:rPr dirty="0" sz="1100" spc="-5">
                <a:latin typeface="Times New Roman"/>
                <a:cs typeface="Times New Roman"/>
              </a:rPr>
              <a:t>through  </a:t>
            </a:r>
            <a:r>
              <a:rPr dirty="0" sz="1100" spc="-25">
                <a:latin typeface="Times New Roman"/>
                <a:cs typeface="Times New Roman"/>
              </a:rPr>
              <a:t>catharsis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insight.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15" b="1">
                <a:latin typeface="Times New Roman"/>
                <a:cs typeface="Times New Roman"/>
              </a:rPr>
              <a:t>Free </a:t>
            </a:r>
            <a:r>
              <a:rPr dirty="0" sz="1100" b="1">
                <a:latin typeface="Times New Roman"/>
                <a:cs typeface="Times New Roman"/>
              </a:rPr>
              <a:t>association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lie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couch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30">
                <a:latin typeface="Times New Roman"/>
                <a:cs typeface="Times New Roman"/>
              </a:rPr>
              <a:t>sits </a:t>
            </a:r>
            <a:r>
              <a:rPr dirty="0" sz="1100" spc="-15">
                <a:latin typeface="Times New Roman"/>
                <a:cs typeface="Times New Roman"/>
              </a:rPr>
              <a:t>behind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client, </a:t>
            </a:r>
            <a:r>
              <a:rPr dirty="0" sz="1100" spc="-5">
                <a:latin typeface="Times New Roman"/>
                <a:cs typeface="Times New Roman"/>
              </a:rPr>
              <a:t>then the 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give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running </a:t>
            </a:r>
            <a:r>
              <a:rPr dirty="0" sz="1100" spc="-15">
                <a:latin typeface="Times New Roman"/>
                <a:cs typeface="Times New Roman"/>
              </a:rPr>
              <a:t>account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">
                <a:latin typeface="Times New Roman"/>
                <a:cs typeface="Times New Roman"/>
              </a:rPr>
              <a:t>thought pattern </a:t>
            </a:r>
            <a:r>
              <a:rPr dirty="0" sz="1100" spc="-10">
                <a:latin typeface="Times New Roman"/>
                <a:cs typeface="Times New Roman"/>
              </a:rPr>
              <a:t>uninterrupted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censoring </a:t>
            </a:r>
            <a:r>
              <a:rPr dirty="0" sz="1100" spc="-30">
                <a:latin typeface="Times New Roman"/>
                <a:cs typeface="Times New Roman"/>
              </a:rPr>
              <a:t>it.  </a:t>
            </a:r>
            <a:r>
              <a:rPr dirty="0" sz="1100" spc="-20">
                <a:latin typeface="Times New Roman"/>
                <a:cs typeface="Times New Roman"/>
              </a:rPr>
              <a:t>This technique </a:t>
            </a:r>
            <a:r>
              <a:rPr dirty="0" sz="1100" spc="-25">
                <a:latin typeface="Times New Roman"/>
                <a:cs typeface="Times New Roman"/>
              </a:rPr>
              <a:t>brings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30">
                <a:latin typeface="Times New Roman"/>
                <a:cs typeface="Times New Roman"/>
              </a:rPr>
              <a:t>emotionally </a:t>
            </a:r>
            <a:r>
              <a:rPr dirty="0" sz="1100" spc="-25">
                <a:latin typeface="Times New Roman"/>
                <a:cs typeface="Times New Roman"/>
              </a:rPr>
              <a:t>loaded </a:t>
            </a:r>
            <a:r>
              <a:rPr dirty="0" sz="1100" spc="-35">
                <a:latin typeface="Times New Roman"/>
                <a:cs typeface="Times New Roman"/>
              </a:rPr>
              <a:t>material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painful,  </a:t>
            </a:r>
            <a:r>
              <a:rPr dirty="0" sz="1100" spc="-15">
                <a:latin typeface="Times New Roman"/>
                <a:cs typeface="Times New Roman"/>
              </a:rPr>
              <a:t>threatening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discussed </a:t>
            </a:r>
            <a:r>
              <a:rPr dirty="0" sz="1100" spc="-20">
                <a:latin typeface="Times New Roman"/>
                <a:cs typeface="Times New Roman"/>
              </a:rPr>
              <a:t>at conscious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Dream </a:t>
            </a:r>
            <a:r>
              <a:rPr dirty="0" sz="1100" spc="-10" b="1">
                <a:latin typeface="Times New Roman"/>
                <a:cs typeface="Times New Roman"/>
              </a:rPr>
              <a:t>analysis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contents of the </a:t>
            </a:r>
            <a:r>
              <a:rPr dirty="0" sz="1100" spc="-20">
                <a:latin typeface="Times New Roman"/>
                <a:cs typeface="Times New Roman"/>
              </a:rPr>
              <a:t>dream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id impulses </a:t>
            </a:r>
            <a:r>
              <a:rPr dirty="0" sz="1100" spc="-40">
                <a:latin typeface="Times New Roman"/>
                <a:cs typeface="Times New Roman"/>
              </a:rPr>
              <a:t>(wishes) 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25">
                <a:latin typeface="Times New Roman"/>
                <a:cs typeface="Times New Roman"/>
              </a:rPr>
              <a:t>conflicts.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interprets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dreams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relates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unconscious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wishes.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Suppose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bazaar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buy </a:t>
            </a:r>
            <a:r>
              <a:rPr dirty="0" sz="1100" spc="-45">
                <a:latin typeface="Times New Roman"/>
                <a:cs typeface="Times New Roman"/>
              </a:rPr>
              <a:t>a very </a:t>
            </a:r>
            <a:r>
              <a:rPr dirty="0" sz="1100" spc="-30">
                <a:latin typeface="Times New Roman"/>
                <a:cs typeface="Times New Roman"/>
              </a:rPr>
              <a:t>expensive pair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shoes, </a:t>
            </a:r>
            <a:r>
              <a:rPr dirty="0" sz="1100" spc="-20">
                <a:latin typeface="Times New Roman"/>
                <a:cs typeface="Times New Roman"/>
              </a:rPr>
              <a:t>costing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fortune. </a:t>
            </a:r>
            <a:r>
              <a:rPr dirty="0" sz="1100" spc="-25">
                <a:latin typeface="Times New Roman"/>
                <a:cs typeface="Times New Roman"/>
              </a:rPr>
              <a:t>Your 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25">
                <a:latin typeface="Times New Roman"/>
                <a:cs typeface="Times New Roman"/>
              </a:rPr>
              <a:t>refuses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buy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says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mind.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night,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dream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owner </a:t>
            </a:r>
            <a:r>
              <a:rPr dirty="0" sz="1100" spc="-5">
                <a:latin typeface="Times New Roman"/>
                <a:cs typeface="Times New Roman"/>
              </a:rPr>
              <a:t>of  that </a:t>
            </a:r>
            <a:r>
              <a:rPr dirty="0" sz="1100" spc="-10">
                <a:latin typeface="Times New Roman"/>
                <a:cs typeface="Times New Roman"/>
              </a:rPr>
              <a:t>shoe </a:t>
            </a:r>
            <a:r>
              <a:rPr dirty="0" sz="1100">
                <a:latin typeface="Times New Roman"/>
                <a:cs typeface="Times New Roman"/>
              </a:rPr>
              <a:t>shop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0">
                <a:latin typeface="Times New Roman"/>
                <a:cs typeface="Times New Roman"/>
              </a:rPr>
              <a:t>id </a:t>
            </a:r>
            <a:r>
              <a:rPr dirty="0" sz="1100" spc="-25">
                <a:latin typeface="Times New Roman"/>
                <a:cs typeface="Times New Roman"/>
              </a:rPr>
              <a:t>desire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5">
                <a:latin typeface="Times New Roman"/>
                <a:cs typeface="Times New Roman"/>
              </a:rPr>
              <a:t>fulfilled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dream.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relationship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 </a:t>
            </a:r>
            <a:r>
              <a:rPr dirty="0" sz="1100" spc="-5">
                <a:latin typeface="Times New Roman"/>
                <a:cs typeface="Times New Roman"/>
              </a:rPr>
              <a:t>/clinician/psychoanalyst/counselor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very  </a:t>
            </a:r>
            <a:r>
              <a:rPr dirty="0" sz="1100" spc="-10">
                <a:latin typeface="Times New Roman"/>
                <a:cs typeface="Times New Roman"/>
              </a:rPr>
              <a:t>important.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156969" y="8962107"/>
          <a:ext cx="4373880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35"/>
                <a:gridCol w="481329"/>
                <a:gridCol w="496569"/>
                <a:gridCol w="2632074"/>
              </a:tblGrid>
              <a:tr h="317284">
                <a:tc>
                  <a:txBody>
                    <a:bodyPr/>
                    <a:lstStyle/>
                    <a:p>
                      <a:pPr marL="31750">
                        <a:lnSpc>
                          <a:spcPts val="112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Therapist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Therapist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12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←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ts val="127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→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125"/>
                        </a:lnSpc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Client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Client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ts val="112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Ambivalent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positive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negative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32510">
                        <a:lnSpc>
                          <a:spcPts val="127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Counter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transference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©Copyright Virtual University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Pakistan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4826" y="7358888"/>
            <a:ext cx="40322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0">
                <a:latin typeface="Times New Roman"/>
                <a:cs typeface="Times New Roman"/>
              </a:rPr>
              <a:t>Pati</a:t>
            </a:r>
            <a:r>
              <a:rPr dirty="0" sz="1100" spc="-20">
                <a:latin typeface="Times New Roman"/>
                <a:cs typeface="Times New Roman"/>
              </a:rPr>
              <a:t>e</a:t>
            </a:r>
            <a:r>
              <a:rPr dirty="0" sz="1100" spc="5">
                <a:latin typeface="Times New Roman"/>
                <a:cs typeface="Times New Roman"/>
              </a:rPr>
              <a:t>n</a:t>
            </a:r>
            <a:r>
              <a:rPr dirty="0" sz="1100" spc="1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2254" y="7358888"/>
            <a:ext cx="1725930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4490">
              <a:lnSpc>
                <a:spcPts val="1280"/>
              </a:lnSpc>
              <a:spcBef>
                <a:spcPts val="95"/>
              </a:spcBef>
              <a:tabLst>
                <a:tab pos="1243965" algn="l"/>
              </a:tabLst>
            </a:pPr>
            <a:r>
              <a:rPr dirty="0" sz="1100" spc="-5">
                <a:latin typeface="Times New Roman"/>
                <a:cs typeface="Times New Roman"/>
              </a:rPr>
              <a:t>→</a:t>
            </a:r>
            <a:r>
              <a:rPr dirty="0" sz="1100" spc="-5">
                <a:latin typeface="Times New Roman"/>
                <a:cs typeface="Times New Roman"/>
              </a:rPr>
              <a:t>	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r</a:t>
            </a:r>
            <a:r>
              <a:rPr dirty="0" sz="1100" spc="-35">
                <a:latin typeface="Times New Roman"/>
                <a:cs typeface="Times New Roman"/>
              </a:rPr>
              <a:t>api</a:t>
            </a:r>
            <a:r>
              <a:rPr dirty="0" sz="1100" spc="-25">
                <a:latin typeface="Times New Roman"/>
                <a:cs typeface="Times New Roman"/>
              </a:rPr>
              <a:t>s</a:t>
            </a:r>
            <a:r>
              <a:rPr dirty="0" sz="1100" spc="1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Relationship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7672837"/>
            <a:ext cx="5880735" cy="11366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8255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relate with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35">
                <a:latin typeface="Times New Roman"/>
                <a:cs typeface="Times New Roman"/>
              </a:rPr>
              <a:t>positively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person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20">
                <a:latin typeface="Times New Roman"/>
                <a:cs typeface="Times New Roman"/>
              </a:rPr>
              <a:t>parents, </a:t>
            </a:r>
            <a:r>
              <a:rPr dirty="0" sz="1100" spc="-25">
                <a:latin typeface="Times New Roman"/>
                <a:cs typeface="Times New Roman"/>
              </a:rPr>
              <a:t>teachers,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friends.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label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5">
                <a:latin typeface="Times New Roman"/>
                <a:cs typeface="Times New Roman"/>
              </a:rPr>
              <a:t>transference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phenomenon.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-45">
                <a:latin typeface="Times New Roman"/>
                <a:cs typeface="Times New Roman"/>
              </a:rPr>
              <a:t>negatively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anger </a:t>
            </a:r>
            <a:r>
              <a:rPr dirty="0" sz="1100" spc="-15">
                <a:latin typeface="Times New Roman"/>
                <a:cs typeface="Times New Roman"/>
              </a:rPr>
              <a:t>resentment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dislike.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35">
                <a:latin typeface="Times New Roman"/>
                <a:cs typeface="Times New Roman"/>
              </a:rPr>
              <a:t>negative  </a:t>
            </a:r>
            <a:r>
              <a:rPr dirty="0" sz="1100" spc="-15">
                <a:latin typeface="Times New Roman"/>
                <a:cs typeface="Times New Roman"/>
              </a:rPr>
              <a:t>transference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occurred.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5">
                <a:latin typeface="Times New Roman"/>
                <a:cs typeface="Times New Roman"/>
              </a:rPr>
              <a:t>resent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30">
                <a:latin typeface="Times New Roman"/>
                <a:cs typeface="Times New Roman"/>
              </a:rPr>
              <a:t>ambivalent </a:t>
            </a:r>
            <a:r>
              <a:rPr dirty="0" sz="1100" spc="-20">
                <a:latin typeface="Times New Roman"/>
                <a:cs typeface="Times New Roman"/>
              </a:rPr>
              <a:t>transference </a:t>
            </a:r>
            <a:r>
              <a:rPr dirty="0" sz="1100" spc="-30">
                <a:latin typeface="Times New Roman"/>
                <a:cs typeface="Times New Roman"/>
              </a:rPr>
              <a:t>takes </a:t>
            </a:r>
            <a:r>
              <a:rPr dirty="0" sz="1100" spc="-35">
                <a:latin typeface="Times New Roman"/>
                <a:cs typeface="Times New Roman"/>
              </a:rPr>
              <a:t>place.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45">
                <a:latin typeface="Times New Roman"/>
                <a:cs typeface="Times New Roman"/>
              </a:rPr>
              <a:t>(is </a:t>
            </a:r>
            <a:r>
              <a:rPr dirty="0" sz="1100" spc="-20">
                <a:latin typeface="Times New Roman"/>
                <a:cs typeface="Times New Roman"/>
              </a:rPr>
              <a:t>human)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5">
                <a:latin typeface="Times New Roman"/>
                <a:cs typeface="Times New Roman"/>
              </a:rPr>
              <a:t>project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35">
                <a:latin typeface="Times New Roman"/>
                <a:cs typeface="Times New Roman"/>
              </a:rPr>
              <a:t>feelings, </a:t>
            </a:r>
            <a:r>
              <a:rPr dirty="0" sz="1100" spc="-10">
                <a:latin typeface="Times New Roman"/>
                <a:cs typeface="Times New Roman"/>
              </a:rPr>
              <a:t>emotion 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15">
                <a:latin typeface="Times New Roman"/>
                <a:cs typeface="Times New Roman"/>
              </a:rPr>
              <a:t>ones </a:t>
            </a:r>
            <a:r>
              <a:rPr dirty="0" sz="1100" spc="-20">
                <a:latin typeface="Times New Roman"/>
                <a:cs typeface="Times New Roman"/>
              </a:rPr>
              <a:t>towards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counter </a:t>
            </a:r>
            <a:r>
              <a:rPr dirty="0" sz="1100" spc="-20">
                <a:latin typeface="Times New Roman"/>
                <a:cs typeface="Times New Roman"/>
              </a:rPr>
              <a:t>transference.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happen.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830" cy="119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5"/>
              </a:spcBef>
              <a:buAutoNum type="arabicPlain" startAt="2"/>
              <a:tabLst>
                <a:tab pos="1600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Attention-deficit/hyperactivity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30" b="1">
                <a:latin typeface="Times New Roman"/>
                <a:cs typeface="Times New Roman"/>
              </a:rPr>
              <a:t>(ADHD)</a:t>
            </a:r>
            <a:endParaRPr sz="1100">
              <a:latin typeface="Times New Roman"/>
              <a:cs typeface="Times New Roman"/>
            </a:endParaRPr>
          </a:p>
          <a:p>
            <a:pPr lvl="1" marL="469265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Attention-deficit/hyperactivity disorder </a:t>
            </a:r>
            <a:r>
              <a:rPr dirty="0" sz="1100" spc="-5">
                <a:latin typeface="Times New Roman"/>
                <a:cs typeface="Times New Roman"/>
              </a:rPr>
              <a:t>(ADHD)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hyperactivity,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30">
                <a:latin typeface="Times New Roman"/>
                <a:cs typeface="Times New Roman"/>
              </a:rPr>
              <a:t>deficit,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impulsivity.</a:t>
            </a:r>
            <a:endParaRPr sz="1100">
              <a:latin typeface="Times New Roman"/>
              <a:cs typeface="Times New Roman"/>
            </a:endParaRPr>
          </a:p>
          <a:p>
            <a:pPr lvl="1" marL="469265" marR="5080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hyperactivity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30">
                <a:latin typeface="Times New Roman"/>
                <a:cs typeface="Times New Roman"/>
              </a:rPr>
              <a:t>deficit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40">
                <a:latin typeface="Times New Roman"/>
                <a:cs typeface="Times New Roman"/>
              </a:rPr>
              <a:t>viewed 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core  </a:t>
            </a:r>
            <a:r>
              <a:rPr dirty="0" sz="1100" spc="-30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ADHD.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0119" y="1773173"/>
            <a:ext cx="4855463" cy="4046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3483610"/>
            <a:chOff x="1188719" y="737616"/>
            <a:chExt cx="5852160" cy="348361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17319" y="789432"/>
              <a:ext cx="5084063" cy="34312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28" y="4337251"/>
            <a:ext cx="5878830" cy="48037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70"/>
              </a:spcBef>
              <a:buSzPct val="90909"/>
              <a:buAutoNum type="arabicPlain" startAt="3"/>
              <a:tabLst>
                <a:tab pos="125730" algn="l"/>
              </a:tabLst>
            </a:pPr>
            <a:r>
              <a:rPr dirty="0" sz="1100" b="1">
                <a:latin typeface="Times New Roman"/>
                <a:cs typeface="Times New Roman"/>
              </a:rPr>
              <a:t>Oppositional </a:t>
            </a:r>
            <a:r>
              <a:rPr dirty="0" sz="1100" spc="-5" b="1">
                <a:latin typeface="Times New Roman"/>
                <a:cs typeface="Times New Roman"/>
              </a:rPr>
              <a:t>Defiant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35" b="1">
                <a:latin typeface="Times New Roman"/>
                <a:cs typeface="Times New Roman"/>
              </a:rPr>
              <a:t>(ODD)</a:t>
            </a:r>
            <a:endParaRPr sz="1100">
              <a:latin typeface="Times New Roman"/>
              <a:cs typeface="Times New Roman"/>
            </a:endParaRPr>
          </a:p>
          <a:p>
            <a:pPr lvl="1" marL="469265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Oppositional </a:t>
            </a:r>
            <a:r>
              <a:rPr dirty="0" sz="1100" spc="-25">
                <a:latin typeface="Times New Roman"/>
                <a:cs typeface="Times New Roman"/>
              </a:rPr>
              <a:t>defiant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15">
                <a:latin typeface="Times New Roman"/>
                <a:cs typeface="Times New Roman"/>
              </a:rPr>
              <a:t>(ODD)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5">
                <a:latin typeface="Times New Roman"/>
                <a:cs typeface="Times New Roman"/>
              </a:rPr>
              <a:t>negative, </a:t>
            </a:r>
            <a:r>
              <a:rPr dirty="0" sz="1100" spc="-25">
                <a:latin typeface="Times New Roman"/>
                <a:cs typeface="Times New Roman"/>
              </a:rPr>
              <a:t>hostile,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defiant 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lvl="1" marL="469265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rule </a:t>
            </a:r>
            <a:r>
              <a:rPr dirty="0" sz="1100" spc="-25">
                <a:latin typeface="Times New Roman"/>
                <a:cs typeface="Times New Roman"/>
              </a:rPr>
              <a:t>violations in </a:t>
            </a:r>
            <a:r>
              <a:rPr dirty="0" sz="1100" spc="50">
                <a:latin typeface="Times New Roman"/>
                <a:cs typeface="Times New Roman"/>
              </a:rPr>
              <a:t>ODD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10">
                <a:latin typeface="Times New Roman"/>
                <a:cs typeface="Times New Roman"/>
              </a:rPr>
              <a:t>minor </a:t>
            </a:r>
            <a:r>
              <a:rPr dirty="0" sz="1100" spc="-20">
                <a:latin typeface="Times New Roman"/>
                <a:cs typeface="Times New Roman"/>
              </a:rPr>
              <a:t>transgressions,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refusing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obey </a:t>
            </a:r>
            <a:r>
              <a:rPr dirty="0" sz="1100" spc="-25">
                <a:latin typeface="Times New Roman"/>
                <a:cs typeface="Times New Roman"/>
              </a:rPr>
              <a:t>adult  requests, </a:t>
            </a:r>
            <a:r>
              <a:rPr dirty="0" sz="1100" spc="-35">
                <a:latin typeface="Times New Roman"/>
                <a:cs typeface="Times New Roman"/>
              </a:rPr>
              <a:t>arguing,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acting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angry.</a:t>
            </a:r>
            <a:endParaRPr sz="1100">
              <a:latin typeface="Times New Roman"/>
              <a:cs typeface="Times New Roman"/>
            </a:endParaRPr>
          </a:p>
          <a:p>
            <a:pPr lvl="1" marL="469265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35">
                <a:latin typeface="Times New Roman"/>
                <a:cs typeface="Times New Roman"/>
              </a:rPr>
              <a:t>negativistic, </a:t>
            </a:r>
            <a:r>
              <a:rPr dirty="0" sz="1100" spc="-25">
                <a:latin typeface="Times New Roman"/>
                <a:cs typeface="Times New Roman"/>
              </a:rPr>
              <a:t>hostile,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defiant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5">
                <a:latin typeface="Times New Roman"/>
                <a:cs typeface="Times New Roman"/>
              </a:rPr>
              <a:t>lasting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10">
                <a:latin typeface="Times New Roman"/>
                <a:cs typeface="Times New Roman"/>
              </a:rPr>
              <a:t>months, </a:t>
            </a:r>
            <a:r>
              <a:rPr dirty="0" sz="1100" spc="-25">
                <a:latin typeface="Times New Roman"/>
                <a:cs typeface="Times New Roman"/>
              </a:rPr>
              <a:t>during which </a:t>
            </a:r>
            <a:r>
              <a:rPr dirty="0" sz="1100" spc="-5">
                <a:latin typeface="Times New Roman"/>
                <a:cs typeface="Times New Roman"/>
              </a:rPr>
              <a:t>four  </a:t>
            </a:r>
            <a:r>
              <a:rPr dirty="0" sz="1100" spc="-15">
                <a:latin typeface="Times New Roman"/>
                <a:cs typeface="Times New Roman"/>
              </a:rPr>
              <a:t>(or </a:t>
            </a:r>
            <a:r>
              <a:rPr dirty="0" sz="1100" spc="-20">
                <a:latin typeface="Times New Roman"/>
                <a:cs typeface="Times New Roman"/>
              </a:rPr>
              <a:t>more)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present: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170"/>
              </a:lnSpc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loses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temper.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35"/>
              </a:lnSpc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argues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40"/>
              </a:lnSpc>
              <a:buFont typeface="Courier New"/>
              <a:buChar char="o"/>
              <a:tabLst>
                <a:tab pos="926465" algn="l"/>
                <a:tab pos="927735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actively </a:t>
            </a:r>
            <a:r>
              <a:rPr dirty="0" sz="1100" spc="-35">
                <a:latin typeface="Times New Roman"/>
                <a:cs typeface="Times New Roman"/>
              </a:rPr>
              <a:t>defies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refuses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comply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adults’ </a:t>
            </a:r>
            <a:r>
              <a:rPr dirty="0" sz="1100" spc="-25">
                <a:latin typeface="Times New Roman"/>
                <a:cs typeface="Times New Roman"/>
              </a:rPr>
              <a:t>requests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rules.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40"/>
              </a:lnSpc>
              <a:buFont typeface="Courier New"/>
              <a:buChar char="o"/>
              <a:tabLst>
                <a:tab pos="926465" algn="l"/>
                <a:tab pos="927735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deliberately </a:t>
            </a:r>
            <a:r>
              <a:rPr dirty="0" sz="1100" spc="-25">
                <a:latin typeface="Times New Roman"/>
                <a:cs typeface="Times New Roman"/>
              </a:rPr>
              <a:t>annoys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35"/>
              </a:lnSpc>
              <a:buFont typeface="Courier New"/>
              <a:buChar char="o"/>
              <a:tabLst>
                <a:tab pos="926465" algn="l"/>
                <a:tab pos="927735" algn="l"/>
              </a:tabLst>
            </a:pPr>
            <a:r>
              <a:rPr dirty="0" sz="1100" spc="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blames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5">
                <a:latin typeface="Times New Roman"/>
                <a:cs typeface="Times New Roman"/>
              </a:rPr>
              <a:t>his/her </a:t>
            </a:r>
            <a:r>
              <a:rPr dirty="0" sz="1100" spc="-35">
                <a:latin typeface="Times New Roman"/>
                <a:cs typeface="Times New Roman"/>
              </a:rPr>
              <a:t>mistakes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misbehavior.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35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touchy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easily </a:t>
            </a:r>
            <a:r>
              <a:rPr dirty="0" sz="1100" spc="-25">
                <a:latin typeface="Times New Roman"/>
                <a:cs typeface="Times New Roman"/>
              </a:rPr>
              <a:t>annoyed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40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0">
                <a:latin typeface="Times New Roman"/>
                <a:cs typeface="Times New Roman"/>
              </a:rPr>
              <a:t>angry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resentful.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80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spiteful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vindictive.</a:t>
            </a:r>
            <a:endParaRPr sz="1100">
              <a:latin typeface="Times New Roman"/>
              <a:cs typeface="Times New Roman"/>
            </a:endParaRPr>
          </a:p>
          <a:p>
            <a:pPr lvl="1" marL="469900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disturbance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social, academic,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occupational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80" i="1">
                <a:latin typeface="Times New Roman"/>
                <a:cs typeface="Times New Roman"/>
              </a:rPr>
              <a:t>Note: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criterion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occurs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is typically </a:t>
            </a:r>
            <a:r>
              <a:rPr dirty="0" sz="1100" spc="-15">
                <a:latin typeface="Times New Roman"/>
                <a:cs typeface="Times New Roman"/>
              </a:rPr>
              <a:t>observed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comparable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developmental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Professionals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15">
                <a:latin typeface="Times New Roman"/>
                <a:cs typeface="Times New Roman"/>
              </a:rPr>
              <a:t>debated whether </a:t>
            </a:r>
            <a:r>
              <a:rPr dirty="0" sz="1100" spc="15">
                <a:latin typeface="Times New Roman"/>
                <a:cs typeface="Times New Roman"/>
              </a:rPr>
              <a:t>ADHD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0">
                <a:latin typeface="Times New Roman"/>
                <a:cs typeface="Times New Roman"/>
              </a:rPr>
              <a:t>ODD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separate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current </a:t>
            </a:r>
            <a:r>
              <a:rPr dirty="0" sz="1100" spc="-15">
                <a:latin typeface="Times New Roman"/>
                <a:cs typeface="Times New Roman"/>
              </a:rPr>
              <a:t>consensus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separate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frequently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comorbid.</a:t>
            </a: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2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20">
                <a:latin typeface="Times New Roman"/>
                <a:cs typeface="Times New Roman"/>
              </a:rPr>
              <a:t>ADHD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5">
                <a:latin typeface="Times New Roman"/>
                <a:cs typeface="Times New Roman"/>
              </a:rPr>
              <a:t>ODD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highly </a:t>
            </a:r>
            <a:r>
              <a:rPr dirty="0" sz="1100" spc="-15">
                <a:latin typeface="Times New Roman"/>
                <a:cs typeface="Times New Roman"/>
              </a:rPr>
              <a:t>comorbid,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25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children with each 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learning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125095" indent="-113030">
              <a:lnSpc>
                <a:spcPct val="100000"/>
              </a:lnSpc>
              <a:buSzPct val="90909"/>
              <a:buAutoNum type="arabicPlain" startAt="3"/>
              <a:tabLst>
                <a:tab pos="12573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Conduct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(CD)</a:t>
            </a: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(CD)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35">
                <a:latin typeface="Times New Roman"/>
                <a:cs typeface="Times New Roman"/>
              </a:rPr>
              <a:t>primarily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15">
                <a:latin typeface="Times New Roman"/>
                <a:cs typeface="Times New Roman"/>
              </a:rPr>
              <a:t>persistent and </a:t>
            </a:r>
            <a:r>
              <a:rPr dirty="0" sz="1100" spc="-25">
                <a:latin typeface="Times New Roman"/>
                <a:cs typeface="Times New Roman"/>
              </a:rPr>
              <a:t>repetitive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5">
                <a:latin typeface="Times New Roman"/>
                <a:cs typeface="Times New Roman"/>
              </a:rPr>
              <a:t>serious rule  violations,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illegal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antisocial—for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example,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assault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robbery.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DSM-IV-TR distinguishes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0">
                <a:latin typeface="Times New Roman"/>
                <a:cs typeface="Times New Roman"/>
              </a:rPr>
              <a:t>disorders—a distinction between  </a:t>
            </a:r>
            <a:r>
              <a:rPr dirty="0" sz="1100" spc="-25">
                <a:latin typeface="Times New Roman"/>
                <a:cs typeface="Times New Roman"/>
              </a:rPr>
              <a:t>adolescent-limited versus life-course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antisocial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378" y="7832097"/>
            <a:ext cx="5648960" cy="13741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1300" marR="5080" indent="-228600">
              <a:lnSpc>
                <a:spcPts val="1240"/>
              </a:lnSpc>
              <a:spcBef>
                <a:spcPts val="204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involve index </a:t>
            </a:r>
            <a:r>
              <a:rPr dirty="0" sz="1100" spc="-25">
                <a:latin typeface="Times New Roman"/>
                <a:cs typeface="Times New Roman"/>
              </a:rPr>
              <a:t>offenses—crimes </a:t>
            </a:r>
            <a:r>
              <a:rPr dirty="0" sz="1100" spc="-35">
                <a:latin typeface="Times New Roman"/>
                <a:cs typeface="Times New Roman"/>
              </a:rPr>
              <a:t>against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15">
                <a:latin typeface="Times New Roman"/>
                <a:cs typeface="Times New Roman"/>
              </a:rPr>
              <a:t>property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5">
                <a:latin typeface="Times New Roman"/>
                <a:cs typeface="Times New Roman"/>
              </a:rPr>
              <a:t>illegal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 marL="241300" marR="571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30">
                <a:latin typeface="Times New Roman"/>
                <a:cs typeface="Times New Roman"/>
              </a:rPr>
              <a:t>diagnostic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comparable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status </a:t>
            </a:r>
            <a:r>
              <a:rPr dirty="0" sz="1100" spc="-25">
                <a:latin typeface="Times New Roman"/>
                <a:cs typeface="Times New Roman"/>
              </a:rPr>
              <a:t>offenses—acts </a:t>
            </a:r>
            <a:r>
              <a:rPr dirty="0" sz="1100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illegal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5">
                <a:latin typeface="Times New Roman"/>
                <a:cs typeface="Times New Roman"/>
              </a:rPr>
              <a:t>youth’s </a:t>
            </a:r>
            <a:r>
              <a:rPr dirty="0" sz="1100" spc="-15">
                <a:latin typeface="Times New Roman"/>
                <a:cs typeface="Times New Roman"/>
              </a:rPr>
              <a:t>status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minor.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35">
                <a:latin typeface="Times New Roman"/>
                <a:cs typeface="Times New Roman"/>
              </a:rPr>
              <a:t>juvenile </a:t>
            </a:r>
            <a:r>
              <a:rPr dirty="0" sz="1100" spc="-30">
                <a:latin typeface="Times New Roman"/>
                <a:cs typeface="Times New Roman"/>
              </a:rPr>
              <a:t>delinquency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25" i="1">
                <a:latin typeface="Times New Roman"/>
                <a:cs typeface="Times New Roman"/>
              </a:rPr>
              <a:t>legal </a:t>
            </a:r>
            <a:r>
              <a:rPr dirty="0" sz="1100" spc="-35">
                <a:latin typeface="Times New Roman"/>
                <a:cs typeface="Times New Roman"/>
              </a:rPr>
              <a:t>classification,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mental health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term.</a:t>
            </a:r>
            <a:endParaRPr sz="11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1100" spc="-35">
                <a:latin typeface="Times New Roman"/>
                <a:cs typeface="Times New Roman"/>
              </a:rPr>
              <a:t>Anywhere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5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15 </a:t>
            </a:r>
            <a:r>
              <a:rPr dirty="0" sz="1100" spc="-10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youth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United </a:t>
            </a:r>
            <a:r>
              <a:rPr dirty="0" sz="1100" spc="-30">
                <a:latin typeface="Times New Roman"/>
                <a:cs typeface="Times New Roman"/>
              </a:rPr>
              <a:t>States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50">
                <a:latin typeface="Times New Roman"/>
                <a:cs typeface="Times New Roman"/>
              </a:rPr>
              <a:t>ODD </a:t>
            </a:r>
            <a:r>
              <a:rPr dirty="0" sz="1100" spc="35">
                <a:latin typeface="Times New Roman"/>
                <a:cs typeface="Times New Roman"/>
              </a:rPr>
              <a:t>and/or</a:t>
            </a:r>
            <a:r>
              <a:rPr dirty="0" sz="1100" spc="2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CD.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life,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boys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girls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externalizing 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0119" y="946403"/>
            <a:ext cx="5047487" cy="674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8" y="425449"/>
            <a:ext cx="5881370" cy="8003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Except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normative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30">
                <a:latin typeface="Times New Roman"/>
                <a:cs typeface="Times New Roman"/>
              </a:rPr>
              <a:t>adolescence,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behavior  </a:t>
            </a:r>
            <a:r>
              <a:rPr dirty="0" sz="1100" spc="-40">
                <a:latin typeface="Times New Roman"/>
                <a:cs typeface="Times New Roman"/>
              </a:rPr>
              <a:t>generally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declines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although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declines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earlier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girls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boys.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Externalizing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associated </a:t>
            </a:r>
            <a:r>
              <a:rPr dirty="0" sz="1100" spc="-25">
                <a:latin typeface="Times New Roman"/>
                <a:cs typeface="Times New Roman"/>
              </a:rPr>
              <a:t>with various </a:t>
            </a:r>
            <a:r>
              <a:rPr dirty="0" sz="1100" spc="-20">
                <a:latin typeface="Times New Roman"/>
                <a:cs typeface="Times New Roman"/>
              </a:rPr>
              <a:t>indicators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35">
                <a:latin typeface="Times New Roman"/>
                <a:cs typeface="Times New Roman"/>
              </a:rPr>
              <a:t>adversity,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30">
                <a:latin typeface="Times New Roman"/>
                <a:cs typeface="Times New Roman"/>
              </a:rPr>
              <a:t>highlighted 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British </a:t>
            </a:r>
            <a:r>
              <a:rPr dirty="0" sz="1100" spc="-30">
                <a:latin typeface="Times New Roman"/>
                <a:cs typeface="Times New Roman"/>
              </a:rPr>
              <a:t>psychiatrist </a:t>
            </a:r>
            <a:r>
              <a:rPr dirty="0" sz="1100" spc="-45">
                <a:latin typeface="Times New Roman"/>
                <a:cs typeface="Times New Roman"/>
              </a:rPr>
              <a:t>Michael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Rutter.</a:t>
            </a:r>
            <a:endParaRPr sz="1100">
              <a:latin typeface="Times New Roman"/>
              <a:cs typeface="Times New Roman"/>
            </a:endParaRPr>
          </a:p>
          <a:p>
            <a:pPr marL="469900" marR="10160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Rutter’s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40">
                <a:latin typeface="Times New Roman"/>
                <a:cs typeface="Times New Roman"/>
              </a:rPr>
              <a:t>Adversity </a:t>
            </a:r>
            <a:r>
              <a:rPr dirty="0" sz="1100" spc="-10">
                <a:latin typeface="Times New Roman"/>
                <a:cs typeface="Times New Roman"/>
              </a:rPr>
              <a:t>Index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45">
                <a:latin typeface="Times New Roman"/>
                <a:cs typeface="Times New Roman"/>
              </a:rPr>
              <a:t>six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predictors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among  </a:t>
            </a:r>
            <a:r>
              <a:rPr dirty="0" sz="1100" spc="-25">
                <a:latin typeface="Times New Roman"/>
                <a:cs typeface="Times New Roman"/>
              </a:rPr>
              <a:t>children: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230"/>
              </a:lnSpc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dirty="0" sz="1100" spc="-40">
                <a:latin typeface="Times New Roman"/>
                <a:cs typeface="Times New Roman"/>
              </a:rPr>
              <a:t>low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income,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280"/>
              </a:lnSpc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overcrowding 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home,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280"/>
              </a:lnSpc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maternal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depression,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280"/>
              </a:lnSpc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paternal </a:t>
            </a:r>
            <a:r>
              <a:rPr dirty="0" sz="1100" spc="-30">
                <a:latin typeface="Times New Roman"/>
                <a:cs typeface="Times New Roman"/>
              </a:rPr>
              <a:t>antisocial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behavior,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280"/>
              </a:lnSpc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conflict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parents,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300"/>
              </a:lnSpc>
              <a:buFont typeface="Wingdings"/>
              <a:buChar char=""/>
              <a:tabLst>
                <a:tab pos="1383665" algn="l"/>
                <a:tab pos="1384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removal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5">
                <a:latin typeface="Times New Roman"/>
                <a:cs typeface="Times New Roman"/>
              </a:rPr>
              <a:t>from 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home.</a:t>
            </a:r>
            <a:endParaRPr sz="110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spcBef>
                <a:spcPts val="1155"/>
              </a:spcBef>
              <a:buAutoNum type="arabicPlain" startAt="5"/>
              <a:tabLst>
                <a:tab pos="16002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Asperger’s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Asperger’s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autism </a:t>
            </a:r>
            <a:r>
              <a:rPr dirty="0" sz="1100">
                <a:latin typeface="Times New Roman"/>
                <a:cs typeface="Times New Roman"/>
              </a:rPr>
              <a:t>but do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major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communication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generally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higher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areas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59385" indent="-147320">
              <a:lnSpc>
                <a:spcPts val="1280"/>
              </a:lnSpc>
              <a:buAutoNum type="arabicPlain" startAt="6"/>
              <a:tabLst>
                <a:tab pos="1600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Childhood Disintegrative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Childhood </a:t>
            </a:r>
            <a:r>
              <a:rPr dirty="0" sz="1100" spc="-30">
                <a:latin typeface="Times New Roman"/>
                <a:cs typeface="Times New Roman"/>
              </a:rPr>
              <a:t>disintegrative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poorly </a:t>
            </a:r>
            <a:r>
              <a:rPr dirty="0" sz="1100" spc="-5">
                <a:latin typeface="Times New Roman"/>
                <a:cs typeface="Times New Roman"/>
              </a:rPr>
              <a:t>understood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somewhat controversial </a:t>
            </a:r>
            <a:r>
              <a:rPr dirty="0" sz="1100" spc="-15">
                <a:latin typeface="Times New Roman"/>
                <a:cs typeface="Times New Roman"/>
              </a:rPr>
              <a:t>condition 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interaction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communication, in addition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stereotyped 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59385" indent="-147320">
              <a:lnSpc>
                <a:spcPts val="1280"/>
              </a:lnSpc>
              <a:buAutoNum type="arabicPlain" startAt="7"/>
              <a:tabLst>
                <a:tab pos="16002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Rett’s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Rett’s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clearly </a:t>
            </a:r>
            <a:r>
              <a:rPr dirty="0" sz="1100" spc="-25">
                <a:latin typeface="Times New Roman"/>
                <a:cs typeface="Times New Roman"/>
              </a:rPr>
              <a:t>distinct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5 </a:t>
            </a:r>
            <a:r>
              <a:rPr dirty="0" sz="1100" spc="-5">
                <a:latin typeface="Times New Roman"/>
                <a:cs typeface="Times New Roman"/>
              </a:rPr>
              <a:t>months of </a:t>
            </a:r>
            <a:r>
              <a:rPr dirty="0" sz="1100" spc="-20">
                <a:latin typeface="Times New Roman"/>
                <a:cs typeface="Times New Roman"/>
              </a:rPr>
              <a:t>normal development  </a:t>
            </a:r>
            <a:r>
              <a:rPr dirty="0" sz="1100" spc="-25">
                <a:latin typeface="Times New Roman"/>
                <a:cs typeface="Times New Roman"/>
              </a:rPr>
              <a:t>followed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165"/>
              </a:lnSpc>
              <a:buFont typeface="Courier New"/>
              <a:buChar char="o"/>
              <a:tabLst>
                <a:tab pos="926465" algn="l"/>
                <a:tab pos="927735" algn="l"/>
              </a:tabLst>
            </a:pP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deceleration in </a:t>
            </a:r>
            <a:r>
              <a:rPr dirty="0" sz="1100" spc="-20">
                <a:latin typeface="Times New Roman"/>
                <a:cs typeface="Times New Roman"/>
              </a:rPr>
              <a:t>head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growth,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40"/>
              </a:lnSpc>
              <a:buFont typeface="Courier New"/>
              <a:buChar char="o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purposeful </a:t>
            </a:r>
            <a:r>
              <a:rPr dirty="0" sz="1100" spc="-10">
                <a:latin typeface="Times New Roman"/>
                <a:cs typeface="Times New Roman"/>
              </a:rPr>
              <a:t>hand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movements,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35"/>
              </a:lnSpc>
              <a:buFont typeface="Courier New"/>
              <a:buChar char="o"/>
              <a:tabLst>
                <a:tab pos="926465" algn="l"/>
                <a:tab pos="927735" algn="l"/>
              </a:tabLst>
            </a:pP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engagement,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35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-15">
                <a:latin typeface="Times New Roman"/>
                <a:cs typeface="Times New Roman"/>
              </a:rPr>
              <a:t>coordination,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80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marked </a:t>
            </a:r>
            <a:r>
              <a:rPr dirty="0" sz="1100" spc="-45">
                <a:latin typeface="Times New Roman"/>
                <a:cs typeface="Times New Roman"/>
              </a:rPr>
              <a:t>delay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language.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160"/>
              </a:spcBef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40" b="1">
                <a:latin typeface="Times New Roman"/>
                <a:cs typeface="Times New Roman"/>
              </a:rPr>
              <a:t>PDD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(continued)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  <a:buFont typeface="Times New Roman"/>
              <a:buAutoNum type="arabicPlain"/>
              <a:tabLst>
                <a:tab pos="15875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huge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30">
                <a:latin typeface="Times New Roman"/>
                <a:cs typeface="Times New Roman"/>
              </a:rPr>
              <a:t>autism, including </a:t>
            </a:r>
            <a:r>
              <a:rPr dirty="0" sz="1100" spc="-25">
                <a:latin typeface="Times New Roman"/>
                <a:cs typeface="Times New Roman"/>
              </a:rPr>
              <a:t>antipsychotics, </a:t>
            </a:r>
            <a:r>
              <a:rPr dirty="0" sz="1100" spc="-20">
                <a:latin typeface="Times New Roman"/>
                <a:cs typeface="Times New Roman"/>
              </a:rPr>
              <a:t>antidepressants,  </a:t>
            </a:r>
            <a:r>
              <a:rPr dirty="0" sz="1100" spc="-25">
                <a:latin typeface="Times New Roman"/>
                <a:cs typeface="Times New Roman"/>
              </a:rPr>
              <a:t>amphetamines, </a:t>
            </a:r>
            <a:r>
              <a:rPr dirty="0" sz="1100" spc="-35">
                <a:latin typeface="Times New Roman"/>
                <a:cs typeface="Times New Roman"/>
              </a:rPr>
              <a:t>psychedelics,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megavitamins.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20">
                <a:latin typeface="Times New Roman"/>
                <a:cs typeface="Times New Roman"/>
              </a:rPr>
              <a:t>Unfortunately,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none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effective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autism,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few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show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promise.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buFont typeface="Times New Roman"/>
              <a:buAutoNum type="arabicPlain" startAt="2"/>
              <a:tabLst>
                <a:tab pos="180975" algn="l"/>
              </a:tabLst>
            </a:pPr>
            <a:r>
              <a:rPr dirty="0" sz="1100" spc="-20">
                <a:latin typeface="Times New Roman"/>
                <a:cs typeface="Times New Roman"/>
              </a:rPr>
              <a:t>Intensive behavior </a:t>
            </a:r>
            <a:r>
              <a:rPr dirty="0" sz="1100" spc="-25">
                <a:latin typeface="Times New Roman"/>
                <a:cs typeface="Times New Roman"/>
              </a:rPr>
              <a:t>modification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10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 techniques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65" i="1">
                <a:latin typeface="Times New Roman"/>
                <a:cs typeface="Times New Roman"/>
              </a:rPr>
              <a:t>Applied </a:t>
            </a:r>
            <a:r>
              <a:rPr dirty="0" sz="1100" spc="-110" i="1">
                <a:latin typeface="Times New Roman"/>
                <a:cs typeface="Times New Roman"/>
              </a:rPr>
              <a:t>Behavior </a:t>
            </a:r>
            <a:r>
              <a:rPr dirty="0" sz="1100" spc="-65" i="1">
                <a:latin typeface="Times New Roman"/>
                <a:cs typeface="Times New Roman"/>
              </a:rPr>
              <a:t>Analysis  </a:t>
            </a:r>
            <a:r>
              <a:rPr dirty="0" sz="1100" spc="25" i="1">
                <a:latin typeface="Times New Roman"/>
                <a:cs typeface="Times New Roman"/>
              </a:rPr>
              <a:t>(ABA)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promising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treating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autism.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60">
                <a:latin typeface="Times New Roman"/>
                <a:cs typeface="Times New Roman"/>
              </a:rPr>
              <a:t>ABA </a:t>
            </a:r>
            <a:r>
              <a:rPr dirty="0" sz="1100" spc="-15">
                <a:latin typeface="Times New Roman"/>
                <a:cs typeface="Times New Roman"/>
              </a:rPr>
              <a:t>therapists 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autism,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-20">
                <a:latin typeface="Times New Roman"/>
                <a:cs typeface="Times New Roman"/>
              </a:rPr>
              <a:t>communication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deficits, </a:t>
            </a:r>
            <a:r>
              <a:rPr dirty="0" sz="1100" spc="-45">
                <a:latin typeface="Times New Roman"/>
                <a:cs typeface="Times New Roman"/>
              </a:rPr>
              <a:t>lack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self-care </a:t>
            </a:r>
            <a:r>
              <a:rPr dirty="0" sz="1100" spc="-45">
                <a:latin typeface="Times New Roman"/>
                <a:cs typeface="Times New Roman"/>
              </a:rPr>
              <a:t>skills,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self-stimulatory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self-destructive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buFont typeface="Times New Roman"/>
              <a:buAutoNum type="arabicPlain" startAt="3"/>
              <a:tabLst>
                <a:tab pos="169545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45">
                <a:latin typeface="Times New Roman"/>
                <a:cs typeface="Times New Roman"/>
              </a:rPr>
              <a:t>fairly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25">
                <a:latin typeface="Times New Roman"/>
                <a:cs typeface="Times New Roman"/>
              </a:rPr>
              <a:t>in teaching </a:t>
            </a:r>
            <a:r>
              <a:rPr dirty="0" sz="1100" spc="-30">
                <a:latin typeface="Times New Roman"/>
                <a:cs typeface="Times New Roman"/>
              </a:rPr>
              <a:t>self-care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25">
                <a:latin typeface="Times New Roman"/>
                <a:cs typeface="Times New Roman"/>
              </a:rPr>
              <a:t>in teaching 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lain" startAt="3"/>
            </a:pPr>
            <a:endParaRPr sz="1050">
              <a:latin typeface="Times New Roman"/>
              <a:cs typeface="Times New Roman"/>
            </a:endParaRPr>
          </a:p>
          <a:p>
            <a:pPr marL="12700" marR="10160" indent="-635">
              <a:lnSpc>
                <a:spcPts val="1240"/>
              </a:lnSpc>
              <a:buFont typeface="Times New Roman"/>
              <a:buAutoNum type="arabicPlain" startAt="3"/>
              <a:tabLst>
                <a:tab pos="16383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45">
                <a:latin typeface="Times New Roman"/>
                <a:cs typeface="Times New Roman"/>
              </a:rPr>
              <a:t>actively </a:t>
            </a:r>
            <a:r>
              <a:rPr dirty="0" sz="1100" spc="-25">
                <a:latin typeface="Times New Roman"/>
                <a:cs typeface="Times New Roman"/>
              </a:rPr>
              <a:t>researched </a:t>
            </a:r>
            <a:r>
              <a:rPr dirty="0" sz="1100" spc="-30">
                <a:latin typeface="Times New Roman"/>
                <a:cs typeface="Times New Roman"/>
              </a:rPr>
              <a:t>residential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95" i="1">
                <a:latin typeface="Times New Roman"/>
                <a:cs typeface="Times New Roman"/>
              </a:rPr>
              <a:t>Achievement </a:t>
            </a:r>
            <a:r>
              <a:rPr dirty="0" sz="1100" spc="-114" i="1">
                <a:latin typeface="Times New Roman"/>
                <a:cs typeface="Times New Roman"/>
              </a:rPr>
              <a:t>Place,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operates 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highly </a:t>
            </a:r>
            <a:r>
              <a:rPr dirty="0" sz="1100" spc="-15">
                <a:latin typeface="Times New Roman"/>
                <a:cs typeface="Times New Roman"/>
              </a:rPr>
              <a:t>structured </a:t>
            </a:r>
            <a:r>
              <a:rPr dirty="0" sz="1100" spc="-20">
                <a:latin typeface="Times New Roman"/>
                <a:cs typeface="Times New Roman"/>
              </a:rPr>
              <a:t>behavior therapy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principles.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Achievement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20">
                <a:latin typeface="Times New Roman"/>
                <a:cs typeface="Times New Roman"/>
              </a:rPr>
              <a:t>homes,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30">
                <a:latin typeface="Times New Roman"/>
                <a:cs typeface="Times New Roman"/>
              </a:rPr>
              <a:t>residential </a:t>
            </a:r>
            <a:r>
              <a:rPr dirty="0" sz="1100" spc="-20">
                <a:latin typeface="Times New Roman"/>
                <a:cs typeface="Times New Roman"/>
              </a:rPr>
              <a:t>programs,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25">
                <a:latin typeface="Times New Roman"/>
                <a:cs typeface="Times New Roman"/>
              </a:rPr>
              <a:t>effective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improving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aggression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noncompliance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adolescent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living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setting.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4" y="779018"/>
            <a:ext cx="5879465" cy="837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44</a:t>
            </a:r>
            <a:endParaRPr sz="1100">
              <a:latin typeface="Times New Roman"/>
              <a:cs typeface="Times New Roman"/>
            </a:endParaRPr>
          </a:p>
          <a:p>
            <a:pPr algn="ctr" marL="226695">
              <a:lnSpc>
                <a:spcPct val="100000"/>
              </a:lnSpc>
              <a:spcBef>
                <a:spcPts val="1255"/>
              </a:spcBef>
            </a:pPr>
            <a:r>
              <a:rPr dirty="0" sz="1100" spc="-30" b="1">
                <a:latin typeface="Times New Roman"/>
                <a:cs typeface="Times New Roman"/>
              </a:rPr>
              <a:t>PSYCHOLOGICAL </a:t>
            </a:r>
            <a:r>
              <a:rPr dirty="0" sz="1100" spc="-15" b="1">
                <a:latin typeface="Times New Roman"/>
                <a:cs typeface="Times New Roman"/>
              </a:rPr>
              <a:t>PROBLEMS </a:t>
            </a:r>
            <a:r>
              <a:rPr dirty="0" sz="1100" spc="10" b="1">
                <a:latin typeface="Times New Roman"/>
                <a:cs typeface="Times New Roman"/>
              </a:rPr>
              <a:t>OF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25" b="1">
                <a:latin typeface="Times New Roman"/>
                <a:cs typeface="Times New Roman"/>
              </a:rPr>
              <a:t>CHILDHOOD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5"/>
              </a:spcBef>
            </a:pP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absolutely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childhood, </a:t>
            </a:r>
            <a:r>
              <a:rPr dirty="0" sz="1100" spc="-25">
                <a:latin typeface="Times New Roman"/>
                <a:cs typeface="Times New Roman"/>
              </a:rPr>
              <a:t>because 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40">
                <a:latin typeface="Times New Roman"/>
                <a:cs typeface="Times New Roman"/>
              </a:rPr>
              <a:t>rapidly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40">
                <a:latin typeface="Times New Roman"/>
                <a:cs typeface="Times New Roman"/>
              </a:rPr>
              <a:t>20 years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life.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child’s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deviates </a:t>
            </a:r>
            <a:r>
              <a:rPr dirty="0" sz="1100" spc="-35">
                <a:latin typeface="Times New Roman"/>
                <a:cs typeface="Times New Roman"/>
              </a:rPr>
              <a:t>substantially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15">
                <a:latin typeface="Times New Roman"/>
                <a:cs typeface="Times New Roman"/>
              </a:rPr>
              <a:t>norms,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typical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given  </a:t>
            </a:r>
            <a:r>
              <a:rPr dirty="0" sz="1100" spc="-50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listed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category  </a:t>
            </a:r>
            <a:r>
              <a:rPr dirty="0" sz="1100" spc="-10">
                <a:latin typeface="Times New Roman"/>
                <a:cs typeface="Times New Roman"/>
              </a:rPr>
              <a:t>Disorders </a:t>
            </a:r>
            <a:r>
              <a:rPr dirty="0" sz="1100" spc="-50">
                <a:latin typeface="Times New Roman"/>
                <a:cs typeface="Times New Roman"/>
              </a:rPr>
              <a:t>Usually </a:t>
            </a:r>
            <a:r>
              <a:rPr dirty="0" sz="1100" spc="-15">
                <a:latin typeface="Times New Roman"/>
                <a:cs typeface="Times New Roman"/>
              </a:rPr>
              <a:t>First </a:t>
            </a:r>
            <a:r>
              <a:rPr dirty="0" sz="1100" spc="-20">
                <a:latin typeface="Times New Roman"/>
                <a:cs typeface="Times New Roman"/>
              </a:rPr>
              <a:t>Diagnosed </a:t>
            </a:r>
            <a:r>
              <a:rPr dirty="0" sz="1100" spc="-25">
                <a:latin typeface="Times New Roman"/>
                <a:cs typeface="Times New Roman"/>
              </a:rPr>
              <a:t>in Infancy, </a:t>
            </a:r>
            <a:r>
              <a:rPr dirty="0" sz="1100" spc="-20">
                <a:latin typeface="Times New Roman"/>
                <a:cs typeface="Times New Roman"/>
              </a:rPr>
              <a:t>Childhood,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Adolescence.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5">
                <a:latin typeface="Times New Roman"/>
                <a:cs typeface="Times New Roman"/>
              </a:rPr>
              <a:t>Other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retardation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pervasive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developmental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disorders,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endParaRPr sz="1100">
              <a:latin typeface="Times New Roman"/>
              <a:cs typeface="Times New Roman"/>
            </a:endParaRPr>
          </a:p>
          <a:p>
            <a:pPr marL="12700" marR="3294379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disorders.  Two </a:t>
            </a:r>
            <a:r>
              <a:rPr dirty="0" sz="1100" spc="-2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65"/>
              </a:lnSpc>
              <a:buAutoNum type="arabicPlain"/>
              <a:tabLst>
                <a:tab pos="157480" algn="l"/>
              </a:tabLst>
            </a:pPr>
            <a:r>
              <a:rPr dirty="0" sz="1100" spc="-25">
                <a:latin typeface="Times New Roman"/>
                <a:cs typeface="Times New Roman"/>
              </a:rPr>
              <a:t>Externalizing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280"/>
              </a:lnSpc>
              <a:buAutoNum type="arabicPlain"/>
              <a:tabLst>
                <a:tab pos="157480" algn="l"/>
              </a:tabLst>
            </a:pPr>
            <a:r>
              <a:rPr dirty="0" sz="1100" spc="-20">
                <a:latin typeface="Times New Roman"/>
                <a:cs typeface="Times New Roman"/>
              </a:rPr>
              <a:t>Internalizing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spc="-5" b="1">
                <a:latin typeface="Times New Roman"/>
                <a:cs typeface="Times New Roman"/>
              </a:rPr>
              <a:t>Externalizing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35"/>
              </a:spcBef>
            </a:pPr>
            <a:r>
              <a:rPr dirty="0" sz="1100" spc="-25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35">
                <a:latin typeface="Times New Roman"/>
                <a:cs typeface="Times New Roman"/>
              </a:rPr>
              <a:t>difficulties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45">
                <a:latin typeface="Times New Roman"/>
                <a:cs typeface="Times New Roman"/>
              </a:rPr>
              <a:t>child’s </a:t>
            </a:r>
            <a:r>
              <a:rPr dirty="0" sz="1100" spc="-25">
                <a:latin typeface="Times New Roman"/>
                <a:cs typeface="Times New Roman"/>
              </a:rPr>
              <a:t>external world. Externalizing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 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children’s failure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parents, </a:t>
            </a:r>
            <a:r>
              <a:rPr dirty="0" sz="1100" spc="-25">
                <a:latin typeface="Times New Roman"/>
                <a:cs typeface="Times New Roman"/>
              </a:rPr>
              <a:t>peers,  teachers, </a:t>
            </a:r>
            <a:r>
              <a:rPr dirty="0" sz="1100" spc="30">
                <a:latin typeface="Times New Roman"/>
                <a:cs typeface="Times New Roman"/>
              </a:rPr>
              <a:t>and/or </a:t>
            </a:r>
            <a:r>
              <a:rPr dirty="0" sz="1100" spc="-55">
                <a:latin typeface="Times New Roman"/>
                <a:cs typeface="Times New Roman"/>
              </a:rPr>
              <a:t>legal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authorities—for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hyperactive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Kinds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Pervasive </a:t>
            </a:r>
            <a:r>
              <a:rPr dirty="0" sz="1100" spc="-5" b="1">
                <a:latin typeface="Times New Roman"/>
                <a:cs typeface="Times New Roman"/>
              </a:rPr>
              <a:t>Developmental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09855" indent="-97790">
              <a:lnSpc>
                <a:spcPts val="1240"/>
              </a:lnSpc>
              <a:buAutoNum type="romanLcPeriod"/>
              <a:tabLst>
                <a:tab pos="110489" algn="l"/>
              </a:tabLst>
            </a:pPr>
            <a:r>
              <a:rPr dirty="0" sz="1100" spc="-30">
                <a:latin typeface="Times New Roman"/>
                <a:cs typeface="Times New Roman"/>
              </a:rPr>
              <a:t>Autistic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41605" indent="-129539">
              <a:lnSpc>
                <a:spcPts val="1235"/>
              </a:lnSpc>
              <a:buAutoNum type="romanLcPeriod"/>
              <a:tabLst>
                <a:tab pos="142240" algn="l"/>
              </a:tabLst>
            </a:pP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20">
                <a:latin typeface="Times New Roman"/>
                <a:cs typeface="Times New Roman"/>
              </a:rPr>
              <a:t>Deficit </a:t>
            </a:r>
            <a:r>
              <a:rPr dirty="0" sz="1100" spc="-30">
                <a:latin typeface="Times New Roman"/>
                <a:cs typeface="Times New Roman"/>
              </a:rPr>
              <a:t>Hyperactivity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(ADHD)</a:t>
            </a:r>
            <a:endParaRPr sz="1100">
              <a:latin typeface="Times New Roman"/>
              <a:cs typeface="Times New Roman"/>
            </a:endParaRPr>
          </a:p>
          <a:p>
            <a:pPr marL="173990" indent="-161925">
              <a:lnSpc>
                <a:spcPts val="1235"/>
              </a:lnSpc>
              <a:buAutoNum type="romanLcPeriod"/>
              <a:tabLst>
                <a:tab pos="174625" algn="l"/>
              </a:tabLst>
            </a:pPr>
            <a:r>
              <a:rPr dirty="0" sz="1100" spc="-15">
                <a:latin typeface="Times New Roman"/>
                <a:cs typeface="Times New Roman"/>
              </a:rPr>
              <a:t>Oppositional </a:t>
            </a:r>
            <a:r>
              <a:rPr dirty="0" sz="1100" spc="-20">
                <a:latin typeface="Times New Roman"/>
                <a:cs typeface="Times New Roman"/>
              </a:rPr>
              <a:t>Deficit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(ODD)</a:t>
            </a:r>
            <a:endParaRPr sz="1100">
              <a:latin typeface="Times New Roman"/>
              <a:cs typeface="Times New Roman"/>
            </a:endParaRPr>
          </a:p>
          <a:p>
            <a:pPr marL="175260" indent="-163195">
              <a:lnSpc>
                <a:spcPts val="1240"/>
              </a:lnSpc>
              <a:buAutoNum type="romanLcPeriod"/>
              <a:tabLst>
                <a:tab pos="175895" algn="l"/>
              </a:tabLst>
            </a:pPr>
            <a:r>
              <a:rPr dirty="0" sz="1100" spc="-15">
                <a:latin typeface="Times New Roman"/>
                <a:cs typeface="Times New Roman"/>
              </a:rPr>
              <a:t>Conduct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43510" indent="-131445">
              <a:lnSpc>
                <a:spcPts val="1240"/>
              </a:lnSpc>
              <a:buAutoNum type="romanLcPeriod"/>
              <a:tabLst>
                <a:tab pos="144145" algn="l"/>
              </a:tabLst>
            </a:pPr>
            <a:r>
              <a:rPr dirty="0" sz="1100" spc="-40">
                <a:latin typeface="Times New Roman"/>
                <a:cs typeface="Times New Roman"/>
              </a:rPr>
              <a:t>Asperger’s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175260" indent="-163195">
              <a:lnSpc>
                <a:spcPts val="1235"/>
              </a:lnSpc>
              <a:buAutoNum type="romanLcPeriod"/>
              <a:tabLst>
                <a:tab pos="175895" algn="l"/>
              </a:tabLst>
            </a:pPr>
            <a:r>
              <a:rPr dirty="0" sz="1100" spc="-20">
                <a:latin typeface="Times New Roman"/>
                <a:cs typeface="Times New Roman"/>
              </a:rPr>
              <a:t>Childhood </a:t>
            </a:r>
            <a:r>
              <a:rPr dirty="0" sz="1100" spc="-25">
                <a:latin typeface="Times New Roman"/>
                <a:cs typeface="Times New Roman"/>
              </a:rPr>
              <a:t>Disintegrative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207645" indent="-195580">
              <a:lnSpc>
                <a:spcPts val="1280"/>
              </a:lnSpc>
              <a:buAutoNum type="romanLcPeriod"/>
              <a:tabLst>
                <a:tab pos="208279" algn="l"/>
              </a:tabLst>
            </a:pPr>
            <a:r>
              <a:rPr dirty="0" sz="1100" spc="-35">
                <a:latin typeface="Times New Roman"/>
                <a:cs typeface="Times New Roman"/>
              </a:rPr>
              <a:t>Rett’s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Symptoms of Externalizing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5">
                <a:latin typeface="Times New Roman"/>
                <a:cs typeface="Times New Roman"/>
              </a:rPr>
              <a:t>violations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age-appropriate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rules, including disobeying  </a:t>
            </a:r>
            <a:r>
              <a:rPr dirty="0" sz="1100" spc="-15">
                <a:latin typeface="Times New Roman"/>
                <a:cs typeface="Times New Roman"/>
              </a:rPr>
              <a:t>parents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teachers, </a:t>
            </a:r>
            <a:r>
              <a:rPr dirty="0" sz="1100" spc="-35">
                <a:latin typeface="Times New Roman"/>
                <a:cs typeface="Times New Roman"/>
              </a:rPr>
              <a:t>violating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peer group </a:t>
            </a:r>
            <a:r>
              <a:rPr dirty="0" sz="1100" spc="-10">
                <a:latin typeface="Times New Roman"/>
                <a:cs typeface="Times New Roman"/>
              </a:rPr>
              <a:t>norms </a:t>
            </a:r>
            <a:r>
              <a:rPr dirty="0" sz="1100" spc="-45">
                <a:latin typeface="Times New Roman"/>
                <a:cs typeface="Times New Roman"/>
              </a:rPr>
              <a:t>(e.g., </a:t>
            </a:r>
            <a:r>
              <a:rPr dirty="0" sz="1100" spc="-30">
                <a:latin typeface="Times New Roman"/>
                <a:cs typeface="Times New Roman"/>
              </a:rPr>
              <a:t>annoying </a:t>
            </a:r>
            <a:r>
              <a:rPr dirty="0" sz="1100" spc="-20">
                <a:latin typeface="Times New Roman"/>
                <a:cs typeface="Times New Roman"/>
              </a:rPr>
              <a:t>others), </a:t>
            </a:r>
            <a:r>
              <a:rPr dirty="0" sz="1100" spc="-15">
                <a:latin typeface="Times New Roman"/>
                <a:cs typeface="Times New Roman"/>
              </a:rPr>
              <a:t>and perhaps </a:t>
            </a:r>
            <a:r>
              <a:rPr dirty="0" sz="1100" spc="-35">
                <a:latin typeface="Times New Roman"/>
                <a:cs typeface="Times New Roman"/>
              </a:rPr>
              <a:t>violating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50">
                <a:latin typeface="Times New Roman"/>
                <a:cs typeface="Times New Roman"/>
              </a:rPr>
              <a:t>law.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misconduct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normal, </a:t>
            </a:r>
            <a:r>
              <a:rPr dirty="0" sz="1100" spc="-15">
                <a:latin typeface="Times New Roman"/>
                <a:cs typeface="Times New Roman"/>
              </a:rPr>
              <a:t>perhaps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30">
                <a:latin typeface="Times New Roman"/>
                <a:cs typeface="Times New Roman"/>
              </a:rPr>
              <a:t>healthy,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rule </a:t>
            </a:r>
            <a:r>
              <a:rPr dirty="0" sz="1100" spc="-25">
                <a:latin typeface="Times New Roman"/>
                <a:cs typeface="Times New Roman"/>
              </a:rPr>
              <a:t>violations in </a:t>
            </a:r>
            <a:r>
              <a:rPr dirty="0" sz="1100" spc="-30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trivial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far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“cute.” </a:t>
            </a:r>
            <a:r>
              <a:rPr dirty="0" sz="1100" spc="-25">
                <a:latin typeface="Times New Roman"/>
                <a:cs typeface="Times New Roman"/>
              </a:rPr>
              <a:t>Externalizing 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greater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concern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frequent,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intense,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lasting,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pervasive.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-10" b="1">
                <a:latin typeface="Times New Roman"/>
                <a:cs typeface="Times New Roman"/>
              </a:rPr>
              <a:t>Internalizing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Internalizing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child’s </a:t>
            </a:r>
            <a:r>
              <a:rPr dirty="0" sz="1100" spc="-25">
                <a:latin typeface="Times New Roman"/>
                <a:cs typeface="Times New Roman"/>
              </a:rPr>
              <a:t>internal </a:t>
            </a:r>
            <a:r>
              <a:rPr dirty="0" sz="1100" spc="-15">
                <a:latin typeface="Times New Roman"/>
                <a:cs typeface="Times New Roman"/>
              </a:rPr>
              <a:t>world—for 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-35">
                <a:latin typeface="Times New Roman"/>
                <a:cs typeface="Times New Roman"/>
              </a:rPr>
              <a:t>excessive anxiety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sadness.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30">
                <a:latin typeface="Times New Roman"/>
                <a:cs typeface="Times New Roman"/>
              </a:rPr>
              <a:t>internalizing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separate </a:t>
            </a:r>
            <a:r>
              <a:rPr dirty="0" sz="1100" spc="-40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childhood;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rather,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manual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notes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qualify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“adult”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diagnoses,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mood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Symptoms of Internalizing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40">
                <a:latin typeface="Times New Roman"/>
                <a:cs typeface="Times New Roman"/>
              </a:rPr>
              <a:t>Children’s </a:t>
            </a:r>
            <a:r>
              <a:rPr dirty="0" sz="1100" spc="-25">
                <a:latin typeface="Times New Roman"/>
                <a:cs typeface="Times New Roman"/>
              </a:rPr>
              <a:t>internalizing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5">
                <a:latin typeface="Times New Roman"/>
                <a:cs typeface="Times New Roman"/>
              </a:rPr>
              <a:t>sadness, </a:t>
            </a:r>
            <a:r>
              <a:rPr dirty="0" sz="1100" spc="-30">
                <a:latin typeface="Times New Roman"/>
                <a:cs typeface="Times New Roman"/>
              </a:rPr>
              <a:t>fears,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somatic </a:t>
            </a:r>
            <a:r>
              <a:rPr dirty="0" sz="1100" spc="-20">
                <a:latin typeface="Times New Roman"/>
                <a:cs typeface="Times New Roman"/>
              </a:rPr>
              <a:t>complaints,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indicators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disorders—for </a:t>
            </a:r>
            <a:r>
              <a:rPr dirty="0" sz="1100" spc="-35">
                <a:latin typeface="Times New Roman"/>
                <a:cs typeface="Times New Roman"/>
              </a:rPr>
              <a:t>example, feeling </a:t>
            </a:r>
            <a:r>
              <a:rPr dirty="0" sz="1100" spc="-25">
                <a:latin typeface="Times New Roman"/>
                <a:cs typeface="Times New Roman"/>
              </a:rPr>
              <a:t>worthless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tense.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separate </a:t>
            </a:r>
            <a:r>
              <a:rPr dirty="0" sz="1100" spc="-30">
                <a:latin typeface="Times New Roman"/>
                <a:cs typeface="Times New Roman"/>
              </a:rPr>
              <a:t>category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children’s </a:t>
            </a:r>
            <a:r>
              <a:rPr dirty="0" sz="1100" spc="-30">
                <a:latin typeface="Times New Roman"/>
                <a:cs typeface="Times New Roman"/>
              </a:rPr>
              <a:t>internalizing </a:t>
            </a:r>
            <a:r>
              <a:rPr dirty="0" sz="1100" spc="-25">
                <a:latin typeface="Times New Roman"/>
                <a:cs typeface="Times New Roman"/>
              </a:rPr>
              <a:t>disorders,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manual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does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20">
                <a:latin typeface="Times New Roman"/>
                <a:cs typeface="Times New Roman"/>
              </a:rPr>
              <a:t>some unique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which children experience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marL="240665" marR="9525">
              <a:lnSpc>
                <a:spcPts val="1240"/>
              </a:lnSpc>
              <a:spcBef>
                <a:spcPts val="7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35">
                <a:latin typeface="Times New Roman"/>
                <a:cs typeface="Times New Roman"/>
              </a:rPr>
              <a:t>children’s </a:t>
            </a:r>
            <a:r>
              <a:rPr dirty="0" sz="1100" spc="-30">
                <a:latin typeface="Times New Roman"/>
                <a:cs typeface="Times New Roman"/>
              </a:rPr>
              <a:t>internalizing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professionals </a:t>
            </a:r>
            <a:r>
              <a:rPr dirty="0" sz="1100" spc="-15">
                <a:latin typeface="Times New Roman"/>
                <a:cs typeface="Times New Roman"/>
              </a:rPr>
              <a:t>must obtain information 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85" i="1">
                <a:latin typeface="Times New Roman"/>
                <a:cs typeface="Times New Roman"/>
              </a:rPr>
              <a:t>multiple </a:t>
            </a:r>
            <a:r>
              <a:rPr dirty="0" sz="1100" spc="-55" i="1">
                <a:latin typeface="Times New Roman"/>
                <a:cs typeface="Times New Roman"/>
              </a:rPr>
              <a:t>informants</a:t>
            </a:r>
            <a:r>
              <a:rPr dirty="0" sz="1100" spc="-55">
                <a:latin typeface="Times New Roman"/>
                <a:cs typeface="Times New Roman"/>
              </a:rPr>
              <a:t>—parents, </a:t>
            </a:r>
            <a:r>
              <a:rPr dirty="0" sz="1100" spc="-25">
                <a:latin typeface="Times New Roman"/>
                <a:cs typeface="Times New Roman"/>
              </a:rPr>
              <a:t>teachers,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children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themselves.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2640" cy="5142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35">
                <a:latin typeface="Times New Roman"/>
                <a:cs typeface="Times New Roman"/>
              </a:rPr>
              <a:t>directly,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30">
                <a:latin typeface="Times New Roman"/>
                <a:cs typeface="Times New Roman"/>
              </a:rPr>
              <a:t>psychologists are sensitive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35">
                <a:latin typeface="Times New Roman"/>
                <a:cs typeface="Times New Roman"/>
              </a:rPr>
              <a:t>signs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35">
                <a:latin typeface="Times New Roman"/>
                <a:cs typeface="Times New Roman"/>
              </a:rPr>
              <a:t>indicative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 at different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Depression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adolescents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comorbid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externalizing </a:t>
            </a:r>
            <a:r>
              <a:rPr dirty="0" sz="1100" spc="-15">
                <a:latin typeface="Times New Roman"/>
                <a:cs typeface="Times New Roman"/>
              </a:rPr>
              <a:t>problems 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fear research are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note.</a:t>
            </a:r>
            <a:endParaRPr sz="1100">
              <a:latin typeface="Times New Roman"/>
              <a:cs typeface="Times New Roman"/>
            </a:endParaRPr>
          </a:p>
          <a:p>
            <a:pPr marL="697865" marR="952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25">
                <a:latin typeface="Times New Roman"/>
                <a:cs typeface="Times New Roman"/>
              </a:rPr>
              <a:t>children develop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first time at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40">
                <a:latin typeface="Times New Roman"/>
                <a:cs typeface="Times New Roman"/>
              </a:rPr>
              <a:t>ages,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new 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sudden and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5">
                <a:latin typeface="Times New Roman"/>
                <a:cs typeface="Times New Roman"/>
              </a:rPr>
              <a:t>apparent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child’s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marL="697865" marR="825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25">
                <a:latin typeface="Times New Roman"/>
                <a:cs typeface="Times New Roman"/>
              </a:rPr>
              <a:t>finding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fears, particularly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uncontrollable events 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disasters,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25">
                <a:latin typeface="Times New Roman"/>
                <a:cs typeface="Times New Roman"/>
              </a:rPr>
              <a:t>stable across </a:t>
            </a:r>
            <a:r>
              <a:rPr dirty="0" sz="1100" spc="-15">
                <a:latin typeface="Times New Roman"/>
                <a:cs typeface="Times New Roman"/>
              </a:rPr>
              <a:t>different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ages.</a:t>
            </a:r>
            <a:endParaRPr sz="1100">
              <a:latin typeface="Times New Roman"/>
              <a:cs typeface="Times New Roman"/>
            </a:endParaRPr>
          </a:p>
          <a:p>
            <a:pPr marL="697865" marR="1016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Third,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fears,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ones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monsters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30">
                <a:latin typeface="Times New Roman"/>
                <a:cs typeface="Times New Roman"/>
              </a:rPr>
              <a:t>worries </a:t>
            </a:r>
            <a:r>
              <a:rPr dirty="0" sz="1100" spc="-5">
                <a:latin typeface="Times New Roman"/>
                <a:cs typeface="Times New Roman"/>
              </a:rPr>
              <a:t>about  </a:t>
            </a:r>
            <a:r>
              <a:rPr dirty="0" sz="1100" spc="-20">
                <a:latin typeface="Times New Roman"/>
                <a:cs typeface="Times New Roman"/>
              </a:rPr>
              <a:t>death,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grow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older.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Kinds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Internalizing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  <a:buFont typeface="Times New Roman"/>
              <a:buAutoNum type="arabicPlain"/>
              <a:tabLst>
                <a:tab pos="155575" algn="l"/>
              </a:tabLst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contains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 b="1">
                <a:latin typeface="Times New Roman"/>
                <a:cs typeface="Times New Roman"/>
              </a:rPr>
              <a:t>separation </a:t>
            </a:r>
            <a:r>
              <a:rPr dirty="0" sz="1100" spc="-10" b="1">
                <a:latin typeface="Times New Roman"/>
                <a:cs typeface="Times New Roman"/>
              </a:rPr>
              <a:t>anxiety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r>
              <a:rPr dirty="0" sz="1100" spc="-25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symptoms such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excessive </a:t>
            </a:r>
            <a:r>
              <a:rPr dirty="0" sz="1100" spc="-30">
                <a:latin typeface="Times New Roman"/>
                <a:cs typeface="Times New Roman"/>
              </a:rPr>
              <a:t>worry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40">
                <a:latin typeface="Times New Roman"/>
                <a:cs typeface="Times New Roman"/>
              </a:rPr>
              <a:t>safety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attachment </a:t>
            </a:r>
            <a:r>
              <a:rPr dirty="0" sz="1100" spc="-35">
                <a:latin typeface="Times New Roman"/>
                <a:cs typeface="Times New Roman"/>
              </a:rPr>
              <a:t>figure, </a:t>
            </a:r>
            <a:r>
              <a:rPr dirty="0" sz="1100" spc="-30">
                <a:latin typeface="Times New Roman"/>
                <a:cs typeface="Times New Roman"/>
              </a:rPr>
              <a:t>fears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getting </a:t>
            </a:r>
            <a:r>
              <a:rPr dirty="0" sz="1100" spc="-20">
                <a:latin typeface="Times New Roman"/>
                <a:cs typeface="Times New Roman"/>
              </a:rPr>
              <a:t>lost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being  </a:t>
            </a:r>
            <a:r>
              <a:rPr dirty="0" sz="1100" spc="-25">
                <a:latin typeface="Times New Roman"/>
                <a:cs typeface="Times New Roman"/>
              </a:rPr>
              <a:t>kidnapped, nightmares with </a:t>
            </a:r>
            <a:r>
              <a:rPr dirty="0" sz="1100" spc="-20">
                <a:latin typeface="Times New Roman"/>
                <a:cs typeface="Times New Roman"/>
              </a:rPr>
              <a:t>separation themes,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refusal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Separation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especially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problematic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interferes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school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attendance.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  <a:buAutoNum type="arabicPlain" startAt="2"/>
              <a:tabLst>
                <a:tab pos="160655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School </a:t>
            </a:r>
            <a:r>
              <a:rPr dirty="0" sz="1100" spc="-20" b="1">
                <a:latin typeface="Times New Roman"/>
                <a:cs typeface="Times New Roman"/>
              </a:rPr>
              <a:t>refusal,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30" i="1">
                <a:latin typeface="Times New Roman"/>
                <a:cs typeface="Times New Roman"/>
              </a:rPr>
              <a:t>school </a:t>
            </a:r>
            <a:r>
              <a:rPr dirty="0" sz="1100" spc="-100" i="1">
                <a:latin typeface="Times New Roman"/>
                <a:cs typeface="Times New Roman"/>
              </a:rPr>
              <a:t>phobia,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extreme reluctance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school,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stomachaches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headaches.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Children with internalizing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troubled </a:t>
            </a:r>
            <a:r>
              <a:rPr dirty="0" sz="1100" spc="-20">
                <a:latin typeface="Times New Roman"/>
                <a:cs typeface="Times New Roman"/>
              </a:rPr>
              <a:t>peer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 marL="12700" marR="8890" indent="-635">
              <a:lnSpc>
                <a:spcPts val="1240"/>
              </a:lnSpc>
              <a:spcBef>
                <a:spcPts val="70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1896,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20">
                <a:latin typeface="Times New Roman"/>
                <a:cs typeface="Times New Roman"/>
              </a:rPr>
              <a:t>Lightner </a:t>
            </a:r>
            <a:r>
              <a:rPr dirty="0" sz="1100" spc="-25">
                <a:latin typeface="Times New Roman"/>
                <a:cs typeface="Times New Roman"/>
              </a:rPr>
              <a:t>Witmer established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40">
                <a:latin typeface="Times New Roman"/>
                <a:cs typeface="Times New Roman"/>
              </a:rPr>
              <a:t>clinic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United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States.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Despite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early </a:t>
            </a:r>
            <a:r>
              <a:rPr dirty="0" sz="1100" spc="-30">
                <a:latin typeface="Times New Roman"/>
                <a:cs typeface="Times New Roman"/>
              </a:rPr>
              <a:t>origins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psychology,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55">
                <a:latin typeface="Times New Roman"/>
                <a:cs typeface="Times New Roman"/>
              </a:rPr>
              <a:t>largely </a:t>
            </a:r>
            <a:r>
              <a:rPr dirty="0" sz="1100" spc="-25">
                <a:latin typeface="Times New Roman"/>
                <a:cs typeface="Times New Roman"/>
              </a:rPr>
              <a:t>ignored in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30">
                <a:latin typeface="Times New Roman"/>
                <a:cs typeface="Times New Roman"/>
              </a:rPr>
              <a:t>classifications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 marR="1016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DSM-I </a:t>
            </a:r>
            <a:r>
              <a:rPr dirty="0" sz="1100" spc="-15">
                <a:latin typeface="Times New Roman"/>
                <a:cs typeface="Times New Roman"/>
              </a:rPr>
              <a:t>contained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separate </a:t>
            </a:r>
            <a:r>
              <a:rPr dirty="0" sz="1100" spc="-30">
                <a:latin typeface="Times New Roman"/>
                <a:cs typeface="Times New Roman"/>
              </a:rPr>
              <a:t>diagnoses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children, </a:t>
            </a:r>
            <a:r>
              <a:rPr dirty="0" sz="1100" spc="-15">
                <a:latin typeface="Times New Roman"/>
                <a:cs typeface="Times New Roman"/>
              </a:rPr>
              <a:t>and DSM-II </a:t>
            </a:r>
            <a:r>
              <a:rPr dirty="0" sz="1100" spc="-30">
                <a:latin typeface="Times New Roman"/>
                <a:cs typeface="Times New Roman"/>
              </a:rPr>
              <a:t>listed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seven </a:t>
            </a:r>
            <a:r>
              <a:rPr dirty="0" sz="1100" spc="-15">
                <a:latin typeface="Times New Roman"/>
                <a:cs typeface="Times New Roman"/>
              </a:rPr>
              <a:t>childhood 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DSM-III </a:t>
            </a:r>
            <a:r>
              <a:rPr dirty="0" sz="1100" spc="-25">
                <a:latin typeface="Times New Roman"/>
                <a:cs typeface="Times New Roman"/>
              </a:rPr>
              <a:t>recognized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much </a:t>
            </a:r>
            <a:r>
              <a:rPr dirty="0" sz="1100" spc="-30">
                <a:latin typeface="Times New Roman"/>
                <a:cs typeface="Times New Roman"/>
              </a:rPr>
              <a:t>wider 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fact, </a:t>
            </a:r>
            <a:r>
              <a:rPr dirty="0" sz="1100" spc="-15">
                <a:latin typeface="Times New Roman"/>
                <a:cs typeface="Times New Roman"/>
              </a:rPr>
              <a:t>contained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proliferation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diagnostic categories, </a:t>
            </a:r>
            <a:r>
              <a:rPr dirty="0" sz="1100" spc="-40">
                <a:latin typeface="Times New Roman"/>
                <a:cs typeface="Times New Roman"/>
              </a:rPr>
              <a:t>40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laudable,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5">
                <a:latin typeface="Times New Roman"/>
                <a:cs typeface="Times New Roman"/>
              </a:rPr>
              <a:t>effort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overly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ambitious.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Many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diagnoses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severely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criticized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subsequently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dropped.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17319" y="5721858"/>
            <a:ext cx="5038344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3411220"/>
            <a:chOff x="731519" y="737616"/>
            <a:chExt cx="5852160" cy="341122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0119" y="789432"/>
              <a:ext cx="5038344" cy="33588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04" y="4273553"/>
            <a:ext cx="5880735" cy="490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9385" indent="-147320">
              <a:lnSpc>
                <a:spcPts val="1280"/>
              </a:lnSpc>
              <a:spcBef>
                <a:spcPts val="95"/>
              </a:spcBef>
              <a:buAutoNum type="arabicPlain" startAt="3"/>
              <a:tabLst>
                <a:tab pos="16002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Pica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eating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nonnutritive </a:t>
            </a:r>
            <a:r>
              <a:rPr dirty="0" sz="1100" spc="-20">
                <a:latin typeface="Times New Roman"/>
                <a:cs typeface="Times New Roman"/>
              </a:rPr>
              <a:t>substances,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paint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dirt.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infants </a:t>
            </a:r>
            <a:r>
              <a:rPr dirty="0" sz="1100" spc="-15">
                <a:latin typeface="Times New Roman"/>
                <a:cs typeface="Times New Roman"/>
              </a:rPr>
              <a:t>and toddlers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-15">
                <a:latin typeface="Times New Roman"/>
                <a:cs typeface="Times New Roman"/>
              </a:rPr>
              <a:t>nonnutritive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mouths,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feeding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pica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45">
                <a:latin typeface="Times New Roman"/>
                <a:cs typeface="Times New Roman"/>
              </a:rPr>
              <a:t>rarely </a:t>
            </a:r>
            <a:r>
              <a:rPr dirty="0" sz="1100" spc="-25">
                <a:latin typeface="Times New Roman"/>
                <a:cs typeface="Times New Roman"/>
              </a:rPr>
              <a:t>diagnosed, </a:t>
            </a:r>
            <a:r>
              <a:rPr dirty="0" sz="1100" spc="-20">
                <a:latin typeface="Times New Roman"/>
                <a:cs typeface="Times New Roman"/>
              </a:rPr>
              <a:t>except among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20">
                <a:latin typeface="Times New Roman"/>
                <a:cs typeface="Times New Roman"/>
              </a:rPr>
              <a:t>retarded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marL="169545" indent="-157480">
              <a:lnSpc>
                <a:spcPts val="1160"/>
              </a:lnSpc>
              <a:buAutoNum type="arabicPlain" startAt="4"/>
              <a:tabLst>
                <a:tab pos="17018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Rumination </a:t>
            </a:r>
            <a:r>
              <a:rPr dirty="0" sz="1100" spc="-25" b="1">
                <a:latin typeface="Times New Roman"/>
                <a:cs typeface="Times New Roman"/>
              </a:rPr>
              <a:t>disorder</a:t>
            </a:r>
            <a:r>
              <a:rPr dirty="0" sz="1100" spc="-25" i="1">
                <a:latin typeface="Times New Roman"/>
                <a:cs typeface="Times New Roman"/>
              </a:rPr>
              <a:t>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25">
                <a:latin typeface="Times New Roman"/>
                <a:cs typeface="Times New Roman"/>
              </a:rPr>
              <a:t>regurgitation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rechewing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food,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15">
                <a:latin typeface="Times New Roman"/>
                <a:cs typeface="Times New Roman"/>
              </a:rPr>
              <a:t>infrequent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feeding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  <a:buAutoNum type="arabicPlain" startAt="5"/>
              <a:tabLst>
                <a:tab pos="16700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Tourette’s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rare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45">
                <a:latin typeface="Times New Roman"/>
                <a:cs typeface="Times New Roman"/>
              </a:rPr>
              <a:t>(4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5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15">
                <a:latin typeface="Times New Roman"/>
                <a:cs typeface="Times New Roman"/>
              </a:rPr>
              <a:t>per </a:t>
            </a:r>
            <a:r>
              <a:rPr dirty="0" sz="1100" spc="-40">
                <a:latin typeface="Times New Roman"/>
                <a:cs typeface="Times New Roman"/>
              </a:rPr>
              <a:t>10,000 </a:t>
            </a:r>
            <a:r>
              <a:rPr dirty="0" sz="1100" spc="-25">
                <a:latin typeface="Times New Roman"/>
                <a:cs typeface="Times New Roman"/>
              </a:rPr>
              <a:t>people)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repeated 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verbal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tics.</a:t>
            </a:r>
            <a:endParaRPr sz="1100">
              <a:latin typeface="Times New Roman"/>
              <a:cs typeface="Times New Roman"/>
            </a:endParaRPr>
          </a:p>
          <a:p>
            <a:pPr marL="168910" indent="-156845">
              <a:lnSpc>
                <a:spcPts val="1160"/>
              </a:lnSpc>
              <a:buAutoNum type="arabicPlain" startAt="5"/>
              <a:tabLst>
                <a:tab pos="169545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Stereotypic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movement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self-stimulation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self-injurious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serious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enough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require </a:t>
            </a:r>
            <a:r>
              <a:rPr dirty="0" sz="1100" spc="-10">
                <a:latin typeface="Times New Roman"/>
                <a:cs typeface="Times New Roman"/>
              </a:rPr>
              <a:t>treatment,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mental </a:t>
            </a:r>
            <a:r>
              <a:rPr dirty="0" sz="1100" spc="-15">
                <a:latin typeface="Times New Roman"/>
                <a:cs typeface="Times New Roman"/>
              </a:rPr>
              <a:t>retardation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pervasive </a:t>
            </a:r>
            <a:r>
              <a:rPr dirty="0" sz="1100" spc="-25">
                <a:latin typeface="Times New Roman"/>
                <a:cs typeface="Times New Roman"/>
              </a:rPr>
              <a:t>developmental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70"/>
              </a:spcBef>
              <a:buAutoNum type="arabicPlain" startAt="7"/>
              <a:tabLst>
                <a:tab pos="17780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Selective </a:t>
            </a:r>
            <a:r>
              <a:rPr dirty="0" sz="1100" b="1">
                <a:latin typeface="Times New Roman"/>
                <a:cs typeface="Times New Roman"/>
              </a:rPr>
              <a:t>mutism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consistent </a:t>
            </a:r>
            <a:r>
              <a:rPr dirty="0" sz="1100" spc="-35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speak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15">
                <a:latin typeface="Times New Roman"/>
                <a:cs typeface="Times New Roman"/>
              </a:rPr>
              <a:t>(for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25">
                <a:latin typeface="Times New Roman"/>
                <a:cs typeface="Times New Roman"/>
              </a:rPr>
              <a:t>school)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20">
                <a:latin typeface="Times New Roman"/>
                <a:cs typeface="Times New Roman"/>
              </a:rPr>
              <a:t>speech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unrestricted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situations </a:t>
            </a:r>
            <a:r>
              <a:rPr dirty="0" sz="1100" spc="-15">
                <a:latin typeface="Times New Roman"/>
                <a:cs typeface="Times New Roman"/>
              </a:rPr>
              <a:t>(for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home).</a:t>
            </a:r>
            <a:endParaRPr sz="1100">
              <a:latin typeface="Times New Roman"/>
              <a:cs typeface="Times New Roman"/>
            </a:endParaRPr>
          </a:p>
          <a:p>
            <a:pPr marL="165100" indent="-153035">
              <a:lnSpc>
                <a:spcPts val="1160"/>
              </a:lnSpc>
              <a:buAutoNum type="arabicPlain" startAt="7"/>
              <a:tabLst>
                <a:tab pos="16573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Reactive </a:t>
            </a:r>
            <a:r>
              <a:rPr dirty="0" sz="1100" spc="-10" b="1">
                <a:latin typeface="Times New Roman"/>
                <a:cs typeface="Times New Roman"/>
              </a:rPr>
              <a:t>attachment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40">
                <a:latin typeface="Times New Roman"/>
                <a:cs typeface="Times New Roman"/>
              </a:rPr>
              <a:t>rarely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20">
                <a:latin typeface="Times New Roman"/>
                <a:cs typeface="Times New Roman"/>
              </a:rPr>
              <a:t>problem, although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prevalent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would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hope.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Reactive </a:t>
            </a:r>
            <a:r>
              <a:rPr dirty="0" sz="1100" spc="-15">
                <a:latin typeface="Times New Roman"/>
                <a:cs typeface="Times New Roman"/>
              </a:rPr>
              <a:t>attachment 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severely </a:t>
            </a:r>
            <a:r>
              <a:rPr dirty="0" sz="1100" spc="-15">
                <a:latin typeface="Times New Roman"/>
                <a:cs typeface="Times New Roman"/>
              </a:rPr>
              <a:t>disturbed and </a:t>
            </a:r>
            <a:r>
              <a:rPr dirty="0" sz="1100" spc="-30">
                <a:latin typeface="Times New Roman"/>
                <a:cs typeface="Times New Roman"/>
              </a:rPr>
              <a:t>developmentally </a:t>
            </a:r>
            <a:r>
              <a:rPr dirty="0" sz="1100" spc="-15">
                <a:latin typeface="Times New Roman"/>
                <a:cs typeface="Times New Roman"/>
              </a:rPr>
              <a:t>inappropriate 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</a:t>
            </a:r>
            <a:r>
              <a:rPr dirty="0" sz="1100" spc="-2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89865" indent="-177800">
              <a:lnSpc>
                <a:spcPts val="1160"/>
              </a:lnSpc>
              <a:buAutoNum type="arabicPlain" startAt="9"/>
              <a:tabLst>
                <a:tab pos="190500" algn="l"/>
              </a:tabLst>
            </a:pPr>
            <a:r>
              <a:rPr dirty="0" sz="1100" b="1">
                <a:latin typeface="Times New Roman"/>
                <a:cs typeface="Times New Roman"/>
              </a:rPr>
              <a:t>Encopresis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enuresis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25">
                <a:latin typeface="Times New Roman"/>
                <a:cs typeface="Times New Roman"/>
              </a:rPr>
              <a:t>refer, </a:t>
            </a:r>
            <a:r>
              <a:rPr dirty="0" sz="1100" spc="-35">
                <a:latin typeface="Times New Roman"/>
                <a:cs typeface="Times New Roman"/>
              </a:rPr>
              <a:t>respectively,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inappropriately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controlled </a:t>
            </a:r>
            <a:r>
              <a:rPr dirty="0" sz="1100" spc="-20">
                <a:latin typeface="Times New Roman"/>
                <a:cs typeface="Times New Roman"/>
              </a:rPr>
              <a:t>defecation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urination.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Eating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have increased </a:t>
            </a:r>
            <a:r>
              <a:rPr dirty="0" sz="1100" spc="-40">
                <a:latin typeface="Times New Roman"/>
                <a:cs typeface="Times New Roman"/>
              </a:rPr>
              <a:t>dramatically </a:t>
            </a:r>
            <a:r>
              <a:rPr dirty="0" sz="1100" spc="-30">
                <a:latin typeface="Times New Roman"/>
                <a:cs typeface="Times New Roman"/>
              </a:rPr>
              <a:t>since </a:t>
            </a:r>
            <a:r>
              <a:rPr dirty="0" sz="1100" spc="-15">
                <a:latin typeface="Times New Roman"/>
                <a:cs typeface="Times New Roman"/>
              </a:rPr>
              <a:t>thinness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national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obsession.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  <a:buFont typeface="Times New Roman"/>
              <a:buAutoNum type="arabicPlain" startAt="10"/>
              <a:tabLst>
                <a:tab pos="216535" algn="l"/>
              </a:tabLst>
            </a:pPr>
            <a:r>
              <a:rPr dirty="0" sz="1100" spc="-35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anorexia </a:t>
            </a:r>
            <a:r>
              <a:rPr dirty="0" sz="1100" spc="-20" b="1">
                <a:latin typeface="Times New Roman"/>
                <a:cs typeface="Times New Roman"/>
              </a:rPr>
              <a:t>nervosa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relentlessly </a:t>
            </a:r>
            <a:r>
              <a:rPr dirty="0" sz="1100" spc="-20">
                <a:latin typeface="Times New Roman"/>
                <a:cs typeface="Times New Roman"/>
              </a:rPr>
              <a:t>pursue extreme </a:t>
            </a:r>
            <a:r>
              <a:rPr dirty="0" sz="1100" spc="-15">
                <a:latin typeface="Times New Roman"/>
                <a:cs typeface="Times New Roman"/>
              </a:rPr>
              <a:t>thinness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starve themselves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 marL="219075" indent="-207010">
              <a:lnSpc>
                <a:spcPts val="1165"/>
              </a:lnSpc>
              <a:buFont typeface="Times New Roman"/>
              <a:buAutoNum type="arabicPlain" startAt="10"/>
              <a:tabLst>
                <a:tab pos="219710" algn="l"/>
              </a:tabLst>
            </a:pPr>
            <a:r>
              <a:rPr dirty="0" sz="1100" spc="-30">
                <a:latin typeface="Times New Roman"/>
                <a:cs typeface="Times New Roman"/>
              </a:rPr>
              <a:t>Victims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 b="1">
                <a:latin typeface="Times New Roman"/>
                <a:cs typeface="Times New Roman"/>
              </a:rPr>
              <a:t>bulimia </a:t>
            </a:r>
            <a:r>
              <a:rPr dirty="0" sz="1100" spc="-20" b="1">
                <a:latin typeface="Times New Roman"/>
                <a:cs typeface="Times New Roman"/>
              </a:rPr>
              <a:t>nervosa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30">
                <a:latin typeface="Times New Roman"/>
                <a:cs typeface="Times New Roman"/>
              </a:rPr>
              <a:t>eating </a:t>
            </a:r>
            <a:r>
              <a:rPr dirty="0" sz="1100" spc="-35">
                <a:latin typeface="Times New Roman"/>
                <a:cs typeface="Times New Roman"/>
              </a:rPr>
              <a:t>binges,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40">
                <a:latin typeface="Times New Roman"/>
                <a:cs typeface="Times New Roman"/>
              </a:rPr>
              <a:t>laxatives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force </a:t>
            </a:r>
            <a:r>
              <a:rPr dirty="0" sz="1100" spc="-25">
                <a:latin typeface="Times New Roman"/>
                <a:cs typeface="Times New Roman"/>
              </a:rPr>
              <a:t>themselves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vomit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keep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gaining </a:t>
            </a:r>
            <a:r>
              <a:rPr dirty="0" sz="1100" spc="-35">
                <a:latin typeface="Times New Roman"/>
                <a:cs typeface="Times New Roman"/>
              </a:rPr>
              <a:t>weight.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eating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share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features, are  </a:t>
            </a:r>
            <a:r>
              <a:rPr dirty="0" sz="1100" spc="-20">
                <a:latin typeface="Times New Roman"/>
                <a:cs typeface="Times New Roman"/>
              </a:rPr>
              <a:t>disproportionately prevalent among </a:t>
            </a:r>
            <a:r>
              <a:rPr dirty="0" sz="1100" spc="-25">
                <a:latin typeface="Times New Roman"/>
                <a:cs typeface="Times New Roman"/>
              </a:rPr>
              <a:t>adolescent </a:t>
            </a:r>
            <a:r>
              <a:rPr dirty="0" sz="1100" spc="-45">
                <a:latin typeface="Times New Roman"/>
                <a:cs typeface="Times New Roman"/>
              </a:rPr>
              <a:t>girls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young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women.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40" b="1">
                <a:latin typeface="Times New Roman"/>
                <a:cs typeface="Times New Roman"/>
              </a:rPr>
              <a:t>Primary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hypersomnia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excessive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sleepiness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characterized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prolonged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daytime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sleep,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lasting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least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>
                <a:latin typeface="Times New Roman"/>
                <a:cs typeface="Times New Roman"/>
              </a:rPr>
              <a:t>month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significantly </a:t>
            </a:r>
            <a:r>
              <a:rPr dirty="0" sz="1100" spc="-25">
                <a:latin typeface="Times New Roman"/>
                <a:cs typeface="Times New Roman"/>
              </a:rPr>
              <a:t>interfering with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marL="12700" marR="9525" indent="-63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hypersomnia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narcolepsy</a:t>
            </a:r>
            <a:r>
              <a:rPr dirty="0" sz="1100" spc="-30" i="1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irresistible </a:t>
            </a:r>
            <a:r>
              <a:rPr dirty="0" sz="1100" spc="-25">
                <a:latin typeface="Times New Roman"/>
                <a:cs typeface="Times New Roman"/>
              </a:rPr>
              <a:t>attacks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refreshing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35">
                <a:latin typeface="Times New Roman"/>
                <a:cs typeface="Times New Roman"/>
              </a:rPr>
              <a:t>lasting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least </a:t>
            </a:r>
            <a:r>
              <a:rPr dirty="0" sz="1100" spc="-40">
                <a:latin typeface="Times New Roman"/>
                <a:cs typeface="Times New Roman"/>
              </a:rPr>
              <a:t>3  </a:t>
            </a:r>
            <a:r>
              <a:rPr dirty="0" sz="1100" spc="-1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 marL="224790" indent="-212725">
              <a:lnSpc>
                <a:spcPts val="1160"/>
              </a:lnSpc>
              <a:buAutoNum type="arabicPlain" startAt="12"/>
              <a:tabLst>
                <a:tab pos="22542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Breathing-related </a:t>
            </a:r>
            <a:r>
              <a:rPr dirty="0" sz="1100" spc="10" b="1">
                <a:latin typeface="Times New Roman"/>
                <a:cs typeface="Times New Roman"/>
              </a:rPr>
              <a:t>sleep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disruption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breathing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temporary </a:t>
            </a:r>
            <a:r>
              <a:rPr dirty="0" sz="1100" spc="-10">
                <a:latin typeface="Times New Roman"/>
                <a:cs typeface="Times New Roman"/>
              </a:rPr>
              <a:t>obstruction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respiratory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airway.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parasomnias </a:t>
            </a:r>
            <a:r>
              <a:rPr dirty="0" sz="1100" spc="-25">
                <a:latin typeface="Times New Roman"/>
                <a:cs typeface="Times New Roman"/>
              </a:rPr>
              <a:t>include nightmare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5">
                <a:latin typeface="Times New Roman"/>
                <a:cs typeface="Times New Roman"/>
              </a:rPr>
              <a:t>terror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sleepwalking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214629" indent="-201930">
              <a:lnSpc>
                <a:spcPts val="1280"/>
              </a:lnSpc>
              <a:buFont typeface="Times New Roman"/>
              <a:buAutoNum type="arabicPlain" startAt="13"/>
              <a:tabLst>
                <a:tab pos="214629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nightmare disorder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35">
                <a:latin typeface="Times New Roman"/>
                <a:cs typeface="Times New Roman"/>
              </a:rPr>
              <a:t>awakened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terrifying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dreams.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06" y="425449"/>
            <a:ext cx="5880100" cy="6029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buFont typeface="Times New Roman"/>
              <a:buAutoNum type="arabicPlain" startAt="14"/>
              <a:tabLst>
                <a:tab pos="226060" algn="l"/>
              </a:tabLst>
            </a:pPr>
            <a:r>
              <a:rPr dirty="0" sz="1100" spc="-40">
                <a:latin typeface="Times New Roman"/>
                <a:cs typeface="Times New Roman"/>
              </a:rPr>
              <a:t>Sleep </a:t>
            </a:r>
            <a:r>
              <a:rPr dirty="0" sz="1100" spc="-5">
                <a:latin typeface="Times New Roman"/>
                <a:cs typeface="Times New Roman"/>
              </a:rPr>
              <a:t>terror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10">
                <a:latin typeface="Times New Roman"/>
                <a:cs typeface="Times New Roman"/>
              </a:rPr>
              <a:t>abrupt </a:t>
            </a:r>
            <a:r>
              <a:rPr dirty="0" sz="1100" spc="-40">
                <a:latin typeface="Times New Roman"/>
                <a:cs typeface="Times New Roman"/>
              </a:rPr>
              <a:t>awakening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scream,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differs 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nightmare 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respects.</a:t>
            </a:r>
            <a:endParaRPr sz="1100">
              <a:latin typeface="Times New Roman"/>
              <a:cs typeface="Times New Roman"/>
            </a:endParaRPr>
          </a:p>
          <a:p>
            <a:pPr marL="245110" indent="-232410">
              <a:lnSpc>
                <a:spcPts val="1170"/>
              </a:lnSpc>
              <a:buFont typeface="Times New Roman"/>
              <a:buAutoNum type="arabicPlain" startAt="14"/>
              <a:tabLst>
                <a:tab pos="245110" algn="l"/>
              </a:tabLst>
            </a:pPr>
            <a:r>
              <a:rPr dirty="0" sz="1100" spc="-45">
                <a:latin typeface="Times New Roman"/>
                <a:cs typeface="Times New Roman"/>
              </a:rPr>
              <a:t>Sleepwalking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35">
                <a:latin typeface="Times New Roman"/>
                <a:cs typeface="Times New Roman"/>
              </a:rPr>
              <a:t>rising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0">
                <a:latin typeface="Times New Roman"/>
                <a:cs typeface="Times New Roman"/>
              </a:rPr>
              <a:t>bed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walking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generally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5">
                <a:latin typeface="Times New Roman"/>
                <a:cs typeface="Times New Roman"/>
              </a:rPr>
              <a:t>unresponsive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Occasional episodes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sleepwalking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fairly </a:t>
            </a:r>
            <a:r>
              <a:rPr dirty="0" sz="1100" spc="-10">
                <a:latin typeface="Times New Roman"/>
                <a:cs typeface="Times New Roman"/>
              </a:rPr>
              <a:t>common,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marL="12700" marR="5715" indent="-635">
              <a:lnSpc>
                <a:spcPts val="1240"/>
              </a:lnSpc>
              <a:spcBef>
                <a:spcPts val="65"/>
              </a:spcBef>
            </a:pP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40">
                <a:latin typeface="Times New Roman"/>
                <a:cs typeface="Times New Roman"/>
              </a:rPr>
              <a:t>sleepwalking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causes significant </a:t>
            </a:r>
            <a:r>
              <a:rPr dirty="0" sz="1100" spc="-20">
                <a:latin typeface="Times New Roman"/>
                <a:cs typeface="Times New Roman"/>
              </a:rPr>
              <a:t>distress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impairs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listed </a:t>
            </a:r>
            <a:r>
              <a:rPr dirty="0" sz="1100" spc="-15">
                <a:latin typeface="Times New Roman"/>
                <a:cs typeface="Times New Roman"/>
              </a:rPr>
              <a:t>childhood disorders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fact mental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5">
                <a:latin typeface="Times New Roman"/>
                <a:cs typeface="Times New Roman"/>
              </a:rPr>
              <a:t>Child’s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intimately 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family,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school, </a:t>
            </a:r>
            <a:r>
              <a:rPr dirty="0" sz="1100" spc="-15">
                <a:latin typeface="Times New Roman"/>
                <a:cs typeface="Times New Roman"/>
              </a:rPr>
              <a:t>and peer contexts.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4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this, </a:t>
            </a:r>
            <a:r>
              <a:rPr dirty="0" sz="1100" spc="-20">
                <a:latin typeface="Times New Roman"/>
                <a:cs typeface="Times New Roman"/>
              </a:rPr>
              <a:t>some experts </a:t>
            </a:r>
            <a:r>
              <a:rPr dirty="0" sz="1100" spc="-30">
                <a:latin typeface="Times New Roman"/>
                <a:cs typeface="Times New Roman"/>
              </a:rPr>
              <a:t>have suggested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diagnosing individual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misleading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misguided.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Instead, </a:t>
            </a:r>
            <a:r>
              <a:rPr dirty="0" sz="1100" spc="-35">
                <a:latin typeface="Times New Roman"/>
                <a:cs typeface="Times New Roman"/>
              </a:rPr>
              <a:t>children’s psychological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classified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context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60">
                <a:latin typeface="Times New Roman"/>
                <a:cs typeface="Times New Roman"/>
              </a:rPr>
              <a:t>key </a:t>
            </a:r>
            <a:r>
              <a:rPr dirty="0" sz="1100" spc="-25">
                <a:latin typeface="Times New Roman"/>
                <a:cs typeface="Times New Roman"/>
              </a:rPr>
              <a:t>relationships,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family.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0" b="1">
                <a:latin typeface="Times New Roman"/>
                <a:cs typeface="Times New Roman"/>
              </a:rPr>
              <a:t>Frequency of Internalizing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externalizing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40">
                <a:latin typeface="Times New Roman"/>
                <a:cs typeface="Times New Roman"/>
              </a:rPr>
              <a:t>generally </a:t>
            </a:r>
            <a:r>
              <a:rPr dirty="0" sz="1100" spc="-25">
                <a:latin typeface="Times New Roman"/>
                <a:cs typeface="Times New Roman"/>
              </a:rPr>
              <a:t>decreases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grow </a:t>
            </a:r>
            <a:r>
              <a:rPr dirty="0" sz="1100" spc="-25">
                <a:latin typeface="Times New Roman"/>
                <a:cs typeface="Times New Roman"/>
              </a:rPr>
              <a:t>older,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opposite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internalizing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8255" indent="-229235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Suicide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leading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death </a:t>
            </a:r>
            <a:r>
              <a:rPr dirty="0" sz="1100" spc="-25">
                <a:latin typeface="Times New Roman"/>
                <a:cs typeface="Times New Roman"/>
              </a:rPr>
              <a:t>among teenagers, </a:t>
            </a:r>
            <a:r>
              <a:rPr dirty="0" sz="1100" spc="-30">
                <a:latin typeface="Times New Roman"/>
                <a:cs typeface="Times New Roman"/>
              </a:rPr>
              <a:t>trailing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automobile </a:t>
            </a:r>
            <a:r>
              <a:rPr dirty="0" sz="1100" spc="-25">
                <a:latin typeface="Times New Roman"/>
                <a:cs typeface="Times New Roman"/>
              </a:rPr>
              <a:t>accidents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natural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adult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5">
                <a:latin typeface="Times New Roman"/>
                <a:cs typeface="Times New Roman"/>
              </a:rPr>
              <a:t>attempts, </a:t>
            </a:r>
            <a:r>
              <a:rPr dirty="0" sz="1100" spc="-35">
                <a:latin typeface="Times New Roman"/>
                <a:cs typeface="Times New Roman"/>
              </a:rPr>
              <a:t>suicide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25">
                <a:latin typeface="Times New Roman"/>
                <a:cs typeface="Times New Roman"/>
              </a:rPr>
              <a:t>adolescents 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impulsive, 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family </a:t>
            </a:r>
            <a:r>
              <a:rPr dirty="0" sz="1100" spc="-25">
                <a:latin typeface="Times New Roman"/>
                <a:cs typeface="Times New Roman"/>
              </a:rPr>
              <a:t>conflict,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motivated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anger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985" indent="-228600">
              <a:lnSpc>
                <a:spcPts val="1240"/>
              </a:lnSpc>
              <a:spcBef>
                <a:spcPts val="15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Evidence </a:t>
            </a:r>
            <a:r>
              <a:rPr dirty="0" sz="1100" spc="-40">
                <a:latin typeface="Times New Roman"/>
                <a:cs typeface="Times New Roman"/>
              </a:rPr>
              <a:t>simply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lacking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inadequate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childhood.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10" b="1">
                <a:latin typeface="Times New Roman"/>
                <a:cs typeface="Times New Roman"/>
              </a:rPr>
              <a:t>of Internalizing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Relatively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>
                <a:latin typeface="Times New Roman"/>
                <a:cs typeface="Times New Roman"/>
              </a:rPr>
              <a:t>or mood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studied </a:t>
            </a:r>
            <a:r>
              <a:rPr dirty="0" sz="1100" spc="-40">
                <a:latin typeface="Times New Roman"/>
                <a:cs typeface="Times New Roman"/>
              </a:rPr>
              <a:t>specifically  as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apply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825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alleviate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in adults have </a:t>
            </a:r>
            <a:r>
              <a:rPr dirty="0" sz="1100" spc="-40">
                <a:latin typeface="Times New Roman"/>
                <a:cs typeface="Times New Roman"/>
              </a:rPr>
              <a:t>rarely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studied among  </a:t>
            </a:r>
            <a:r>
              <a:rPr dirty="0" sz="1100" spc="-25">
                <a:latin typeface="Times New Roman"/>
                <a:cs typeface="Times New Roman"/>
              </a:rPr>
              <a:t>children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adolescents,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may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effective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placebos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treating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762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Researchers </a:t>
            </a:r>
            <a:r>
              <a:rPr dirty="0" sz="1100" spc="-45">
                <a:latin typeface="Times New Roman"/>
                <a:cs typeface="Times New Roman"/>
              </a:rPr>
              <a:t>already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begun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correct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neglect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children’s  </a:t>
            </a:r>
            <a:r>
              <a:rPr dirty="0" sz="1100" spc="-25">
                <a:latin typeface="Times New Roman"/>
                <a:cs typeface="Times New Roman"/>
              </a:rPr>
              <a:t>internalizing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6985" indent="-228600">
              <a:lnSpc>
                <a:spcPct val="9390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interpersonal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20">
                <a:latin typeface="Times New Roman"/>
                <a:cs typeface="Times New Roman"/>
              </a:rPr>
              <a:t>show promise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treating  </a:t>
            </a:r>
            <a:r>
              <a:rPr dirty="0" sz="1100" spc="-35">
                <a:latin typeface="Times New Roman"/>
                <a:cs typeface="Times New Roman"/>
              </a:rPr>
              <a:t>children’s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produced </a:t>
            </a:r>
            <a:r>
              <a:rPr dirty="0" sz="1100" spc="-25">
                <a:latin typeface="Times New Roman"/>
                <a:cs typeface="Times New Roman"/>
              </a:rPr>
              <a:t>positive  results in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35">
                <a:latin typeface="Times New Roman"/>
                <a:cs typeface="Times New Roman"/>
              </a:rPr>
              <a:t>children’s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0" y="779018"/>
            <a:ext cx="5879465" cy="8164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dirty="0" sz="1100" b="1">
                <a:latin typeface="Times New Roman"/>
                <a:cs typeface="Times New Roman"/>
              </a:rPr>
              <a:t>LIFE </a:t>
            </a:r>
            <a:r>
              <a:rPr dirty="0" sz="1100" spc="-35" b="1">
                <a:latin typeface="Times New Roman"/>
                <a:cs typeface="Times New Roman"/>
              </a:rPr>
              <a:t>CYCLE </a:t>
            </a:r>
            <a:r>
              <a:rPr dirty="0" sz="1100" spc="10" b="1">
                <a:latin typeface="Times New Roman"/>
                <a:cs typeface="Times New Roman"/>
              </a:rPr>
              <a:t>TRANSITIONS </a:t>
            </a:r>
            <a:r>
              <a:rPr dirty="0" sz="1100" spc="3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ADULT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gerontology,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multidisciplinary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aging,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distinguish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young-old,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old-old,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oldest-old.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65"/>
              </a:lnSpc>
              <a:buAutoNum type="arabicPlain"/>
              <a:tabLst>
                <a:tab pos="157480" algn="l"/>
              </a:tabLst>
            </a:pPr>
            <a:r>
              <a:rPr dirty="0" sz="1100" spc="-25">
                <a:latin typeface="Times New Roman"/>
                <a:cs typeface="Times New Roman"/>
              </a:rPr>
              <a:t>Young-old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65-74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240"/>
              </a:lnSpc>
              <a:buAutoNum type="arabicPlain"/>
              <a:tabLst>
                <a:tab pos="15748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old-old </a:t>
            </a:r>
            <a:r>
              <a:rPr dirty="0" sz="1100" spc="-35">
                <a:latin typeface="Times New Roman"/>
                <a:cs typeface="Times New Roman"/>
              </a:rPr>
              <a:t>74-84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280"/>
              </a:lnSpc>
              <a:buAutoNum type="arabicPlain"/>
              <a:tabLst>
                <a:tab pos="15748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oldest-old </a:t>
            </a:r>
            <a:r>
              <a:rPr dirty="0" sz="1100" spc="-25">
                <a:latin typeface="Times New Roman"/>
                <a:cs typeface="Times New Roman"/>
              </a:rPr>
              <a:t>85-and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up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5" b="1">
                <a:latin typeface="Times New Roman"/>
                <a:cs typeface="Times New Roman"/>
              </a:rPr>
              <a:t>Gero-psychology </a:t>
            </a:r>
            <a:r>
              <a:rPr dirty="0" sz="1100" spc="-25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15">
                <a:latin typeface="Times New Roman"/>
                <a:cs typeface="Times New Roman"/>
              </a:rPr>
              <a:t>adulthood. </a:t>
            </a:r>
            <a:r>
              <a:rPr dirty="0" sz="1100" spc="-20">
                <a:latin typeface="Times New Roman"/>
                <a:cs typeface="Times New Roman"/>
              </a:rPr>
              <a:t>Gero-psychologists focus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25">
                <a:latin typeface="Times New Roman"/>
                <a:cs typeface="Times New Roman"/>
              </a:rPr>
              <a:t>exploring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assessing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later </a:t>
            </a:r>
            <a:r>
              <a:rPr dirty="0" sz="1100" spc="-15">
                <a:latin typeface="Times New Roman"/>
                <a:cs typeface="Times New Roman"/>
              </a:rPr>
              <a:t>adulthood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getting psychotherapy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95" i="1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well-functioning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seeking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30" i="1">
                <a:latin typeface="Times New Roman"/>
                <a:cs typeface="Times New Roman"/>
              </a:rPr>
              <a:t>psychological </a:t>
            </a:r>
            <a:r>
              <a:rPr dirty="0" sz="1100" spc="-80" i="1">
                <a:latin typeface="Times New Roman"/>
                <a:cs typeface="Times New Roman"/>
              </a:rPr>
              <a:t>pain,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emotions (for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-35">
                <a:latin typeface="Times New Roman"/>
                <a:cs typeface="Times New Roman"/>
              </a:rPr>
              <a:t>feeling  </a:t>
            </a:r>
            <a:r>
              <a:rPr dirty="0" sz="1100" spc="-10">
                <a:latin typeface="Times New Roman"/>
                <a:cs typeface="Times New Roman"/>
              </a:rPr>
              <a:t>“hurt”)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result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tries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categorize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sorts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issues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bring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30">
                <a:latin typeface="Times New Roman"/>
                <a:cs typeface="Times New Roman"/>
              </a:rPr>
              <a:t>healthy clients </a:t>
            </a:r>
            <a:r>
              <a:rPr dirty="0" sz="1100" spc="-10">
                <a:latin typeface="Times New Roman"/>
                <a:cs typeface="Times New Roman"/>
              </a:rPr>
              <a:t>into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endParaRPr sz="1100">
              <a:latin typeface="Times New Roman"/>
              <a:cs typeface="Times New Roman"/>
            </a:endParaRPr>
          </a:p>
          <a:p>
            <a:pPr marL="12700" marR="5715" indent="-635">
              <a:lnSpc>
                <a:spcPts val="1240"/>
              </a:lnSpc>
              <a:spcBef>
                <a:spcPts val="65"/>
              </a:spcBef>
              <a:buFont typeface="Times New Roman"/>
              <a:buAutoNum type="arabicPlain"/>
              <a:tabLst>
                <a:tab pos="186055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95" i="1">
                <a:latin typeface="Times New Roman"/>
                <a:cs typeface="Times New Roman"/>
              </a:rPr>
              <a:t>adjustment </a:t>
            </a:r>
            <a:r>
              <a:rPr dirty="0" sz="1100" spc="-110" i="1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0">
                <a:latin typeface="Times New Roman"/>
                <a:cs typeface="Times New Roman"/>
              </a:rPr>
              <a:t>symptoms in  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(that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95" i="1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classify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disorder).</a:t>
            </a:r>
            <a:endParaRPr sz="1100">
              <a:latin typeface="Times New Roman"/>
              <a:cs typeface="Times New Roman"/>
            </a:endParaRPr>
          </a:p>
          <a:p>
            <a:pPr marL="171450" indent="-159385">
              <a:lnSpc>
                <a:spcPts val="1170"/>
              </a:lnSpc>
              <a:buFont typeface="Times New Roman"/>
              <a:buAutoNum type="arabicPlain"/>
              <a:tabLst>
                <a:tab pos="172085" algn="l"/>
              </a:tabLst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4" i="1">
                <a:latin typeface="Times New Roman"/>
                <a:cs typeface="Times New Roman"/>
              </a:rPr>
              <a:t>other </a:t>
            </a:r>
            <a:r>
              <a:rPr dirty="0" sz="1100" spc="-110" i="1">
                <a:latin typeface="Times New Roman"/>
                <a:cs typeface="Times New Roman"/>
              </a:rPr>
              <a:t>conditions </a:t>
            </a:r>
            <a:r>
              <a:rPr dirty="0" sz="1100" spc="-70" i="1">
                <a:latin typeface="Times New Roman"/>
                <a:cs typeface="Times New Roman"/>
              </a:rPr>
              <a:t>that </a:t>
            </a:r>
            <a:r>
              <a:rPr dirty="0" sz="1100" spc="-114" i="1">
                <a:latin typeface="Times New Roman"/>
                <a:cs typeface="Times New Roman"/>
              </a:rPr>
              <a:t>may </a:t>
            </a:r>
            <a:r>
              <a:rPr dirty="0" sz="1100" spc="-140" i="1">
                <a:latin typeface="Times New Roman"/>
                <a:cs typeface="Times New Roman"/>
              </a:rPr>
              <a:t>be </a:t>
            </a:r>
            <a:r>
              <a:rPr dirty="0" sz="1100" spc="-105" i="1">
                <a:latin typeface="Times New Roman"/>
                <a:cs typeface="Times New Roman"/>
              </a:rPr>
              <a:t>a </a:t>
            </a:r>
            <a:r>
              <a:rPr dirty="0" sz="1100" spc="-125" i="1">
                <a:latin typeface="Times New Roman"/>
                <a:cs typeface="Times New Roman"/>
              </a:rPr>
              <a:t>focus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105" i="1">
                <a:latin typeface="Times New Roman"/>
                <a:cs typeface="Times New Roman"/>
              </a:rPr>
              <a:t>clinical </a:t>
            </a:r>
            <a:r>
              <a:rPr dirty="0" sz="1100" spc="-85" i="1">
                <a:latin typeface="Times New Roman"/>
                <a:cs typeface="Times New Roman"/>
              </a:rPr>
              <a:t>attention,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114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“partner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relational </a:t>
            </a:r>
            <a:r>
              <a:rPr dirty="0" sz="1100" spc="-15">
                <a:latin typeface="Times New Roman"/>
                <a:cs typeface="Times New Roman"/>
              </a:rPr>
              <a:t>problem,” </a:t>
            </a:r>
            <a:r>
              <a:rPr dirty="0" sz="1100" spc="-20">
                <a:latin typeface="Times New Roman"/>
                <a:cs typeface="Times New Roman"/>
              </a:rPr>
              <a:t>“bereavement,”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“phase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problem.”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  <a:buFont typeface="Times New Roman"/>
              <a:buAutoNum type="arabicPlain" startAt="3"/>
              <a:tabLst>
                <a:tab pos="163195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Psychologists have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80" i="1">
                <a:latin typeface="Times New Roman"/>
                <a:cs typeface="Times New Roman"/>
              </a:rPr>
              <a:t>adult </a:t>
            </a:r>
            <a:r>
              <a:rPr dirty="0" sz="1100" spc="-110" i="1">
                <a:latin typeface="Times New Roman"/>
                <a:cs typeface="Times New Roman"/>
              </a:rPr>
              <a:t>development,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occurrence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fairly </a:t>
            </a:r>
            <a:r>
              <a:rPr dirty="0" sz="1100" spc="-25">
                <a:latin typeface="Times New Roman"/>
                <a:cs typeface="Times New Roman"/>
              </a:rPr>
              <a:t>predictable </a:t>
            </a:r>
            <a:r>
              <a:rPr dirty="0" sz="1100" spc="-35">
                <a:latin typeface="Times New Roman"/>
                <a:cs typeface="Times New Roman"/>
              </a:rPr>
              <a:t>challenges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25">
                <a:latin typeface="Times New Roman"/>
                <a:cs typeface="Times New Roman"/>
              </a:rPr>
              <a:t>relationships, work, </a:t>
            </a:r>
            <a:r>
              <a:rPr dirty="0" sz="1100" spc="-40">
                <a:latin typeface="Times New Roman"/>
                <a:cs typeface="Times New Roman"/>
              </a:rPr>
              <a:t>life goals,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identity </a:t>
            </a:r>
            <a:r>
              <a:rPr dirty="0" sz="1100" spc="-25">
                <a:latin typeface="Times New Roman"/>
                <a:cs typeface="Times New Roman"/>
              </a:rPr>
              <a:t>during adult </a:t>
            </a:r>
            <a:r>
              <a:rPr dirty="0" sz="1100" spc="-45">
                <a:latin typeface="Times New Roman"/>
                <a:cs typeface="Times New Roman"/>
              </a:rPr>
              <a:t>life. Several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30">
                <a:latin typeface="Times New Roman"/>
                <a:cs typeface="Times New Roman"/>
              </a:rPr>
              <a:t>divide </a:t>
            </a:r>
            <a:r>
              <a:rPr dirty="0" sz="1100" spc="-25">
                <a:latin typeface="Times New Roman"/>
                <a:cs typeface="Times New Roman"/>
              </a:rPr>
              <a:t>adult 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periods—early, middle,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later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lain" startAt="3"/>
            </a:pPr>
            <a:endParaRPr sz="115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Consistent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division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45">
                <a:latin typeface="Times New Roman"/>
                <a:cs typeface="Times New Roman"/>
              </a:rPr>
              <a:t>life-cycle </a:t>
            </a:r>
            <a:r>
              <a:rPr dirty="0" sz="1100" spc="-20">
                <a:latin typeface="Times New Roman"/>
                <a:cs typeface="Times New Roman"/>
              </a:rPr>
              <a:t>transitions, </a:t>
            </a:r>
            <a:r>
              <a:rPr dirty="0" sz="1100" spc="-30">
                <a:latin typeface="Times New Roman"/>
                <a:cs typeface="Times New Roman"/>
              </a:rPr>
              <a:t>struggle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moving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adult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9235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85" i="1">
                <a:latin typeface="Times New Roman"/>
                <a:cs typeface="Times New Roman"/>
              </a:rPr>
              <a:t>transition </a:t>
            </a:r>
            <a:r>
              <a:rPr dirty="0" sz="1100" spc="-95" i="1">
                <a:latin typeface="Times New Roman"/>
                <a:cs typeface="Times New Roman"/>
              </a:rPr>
              <a:t>to </a:t>
            </a:r>
            <a:r>
              <a:rPr dirty="0" sz="1100" spc="-85" i="1">
                <a:latin typeface="Times New Roman"/>
                <a:cs typeface="Times New Roman"/>
              </a:rPr>
              <a:t>adult </a:t>
            </a:r>
            <a:r>
              <a:rPr dirty="0" sz="1100" spc="-90" i="1">
                <a:latin typeface="Times New Roman"/>
                <a:cs typeface="Times New Roman"/>
              </a:rPr>
              <a:t>life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grappling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30">
                <a:latin typeface="Times New Roman"/>
                <a:cs typeface="Times New Roman"/>
              </a:rPr>
              <a:t>issues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identity, </a:t>
            </a:r>
            <a:r>
              <a:rPr dirty="0" sz="1100" spc="-25">
                <a:latin typeface="Times New Roman"/>
                <a:cs typeface="Times New Roman"/>
              </a:rPr>
              <a:t>career,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 lvl="1" marL="469900" marR="5715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85" i="1">
                <a:latin typeface="Times New Roman"/>
                <a:cs typeface="Times New Roman"/>
              </a:rPr>
              <a:t>Family transitions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25">
                <a:latin typeface="Times New Roman"/>
                <a:cs typeface="Times New Roman"/>
              </a:rPr>
              <a:t>happy </a:t>
            </a:r>
            <a:r>
              <a:rPr dirty="0" sz="1100" spc="-20">
                <a:latin typeface="Times New Roman"/>
                <a:cs typeface="Times New Roman"/>
              </a:rPr>
              <a:t>events,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birth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child,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20">
                <a:latin typeface="Times New Roman"/>
                <a:cs typeface="Times New Roman"/>
              </a:rPr>
              <a:t>unhappy ones, </a:t>
            </a:r>
            <a:r>
              <a:rPr dirty="0" sz="1100" spc="-45">
                <a:latin typeface="Times New Roman"/>
                <a:cs typeface="Times New Roman"/>
              </a:rPr>
              <a:t>like a </a:t>
            </a:r>
            <a:r>
              <a:rPr dirty="0" sz="1100" spc="-25">
                <a:latin typeface="Times New Roman"/>
                <a:cs typeface="Times New Roman"/>
              </a:rPr>
              <a:t>difficult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divorce.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715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85" i="1">
                <a:latin typeface="Times New Roman"/>
                <a:cs typeface="Times New Roman"/>
              </a:rPr>
              <a:t>transition </a:t>
            </a:r>
            <a:r>
              <a:rPr dirty="0" sz="1100" spc="-100" i="1">
                <a:latin typeface="Times New Roman"/>
                <a:cs typeface="Times New Roman"/>
              </a:rPr>
              <a:t>to </a:t>
            </a:r>
            <a:r>
              <a:rPr dirty="0" sz="1100" spc="-95" i="1">
                <a:latin typeface="Times New Roman"/>
                <a:cs typeface="Times New Roman"/>
              </a:rPr>
              <a:t>later </a:t>
            </a:r>
            <a:r>
              <a:rPr dirty="0" sz="1100" spc="-90" i="1">
                <a:latin typeface="Times New Roman"/>
                <a:cs typeface="Times New Roman"/>
              </a:rPr>
              <a:t>life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involve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25">
                <a:latin typeface="Times New Roman"/>
                <a:cs typeface="Times New Roman"/>
              </a:rPr>
              <a:t>changes in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40">
                <a:latin typeface="Times New Roman"/>
                <a:cs typeface="Times New Roman"/>
              </a:rPr>
              <a:t>(e.g., </a:t>
            </a:r>
            <a:r>
              <a:rPr dirty="0" sz="1100" spc="-20">
                <a:latin typeface="Times New Roman"/>
                <a:cs typeface="Times New Roman"/>
              </a:rPr>
              <a:t>retirement), </a:t>
            </a:r>
            <a:r>
              <a:rPr dirty="0" sz="1100" spc="-35">
                <a:latin typeface="Times New Roman"/>
                <a:cs typeface="Times New Roman"/>
              </a:rPr>
              <a:t>grief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loved </a:t>
            </a:r>
            <a:r>
              <a:rPr dirty="0" sz="1100" spc="-20">
                <a:latin typeface="Times New Roman"/>
                <a:cs typeface="Times New Roman"/>
              </a:rPr>
              <a:t>ones, </a:t>
            </a:r>
            <a:r>
              <a:rPr dirty="0" sz="1100" spc="-15">
                <a:latin typeface="Times New Roman"/>
                <a:cs typeface="Times New Roman"/>
              </a:rPr>
              <a:t>and more </a:t>
            </a:r>
            <a:r>
              <a:rPr dirty="0" sz="1100" spc="-20">
                <a:latin typeface="Times New Roman"/>
                <a:cs typeface="Times New Roman"/>
              </a:rPr>
              <a:t>abstract </a:t>
            </a:r>
            <a:r>
              <a:rPr dirty="0" sz="1100" spc="-30">
                <a:latin typeface="Times New Roman"/>
                <a:cs typeface="Times New Roman"/>
              </a:rPr>
              <a:t>issues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accompany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inevitability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aging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mortality.</a:t>
            </a:r>
            <a:endParaRPr sz="1100">
              <a:latin typeface="Times New Roman"/>
              <a:cs typeface="Times New Roman"/>
            </a:endParaRPr>
          </a:p>
          <a:p>
            <a:pPr lvl="1" marL="469265" marR="762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Life-cycle </a:t>
            </a:r>
            <a:r>
              <a:rPr dirty="0" sz="1100" spc="-20">
                <a:latin typeface="Times New Roman"/>
                <a:cs typeface="Times New Roman"/>
              </a:rPr>
              <a:t>transitions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otherwise </a:t>
            </a:r>
            <a:r>
              <a:rPr dirty="0" sz="1100" spc="-30">
                <a:latin typeface="Times New Roman"/>
                <a:cs typeface="Times New Roman"/>
              </a:rPr>
              <a:t>well-functioning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0">
                <a:latin typeface="Times New Roman"/>
                <a:cs typeface="Times New Roman"/>
              </a:rPr>
              <a:t>professional  </a:t>
            </a:r>
            <a:r>
              <a:rPr dirty="0" sz="1100" spc="-25">
                <a:latin typeface="Times New Roman"/>
                <a:cs typeface="Times New Roman"/>
              </a:rPr>
              <a:t>help,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pose </a:t>
            </a:r>
            <a:r>
              <a:rPr dirty="0" sz="1100" spc="-35">
                <a:latin typeface="Times New Roman"/>
                <a:cs typeface="Times New Roman"/>
              </a:rPr>
              <a:t>special challenges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45">
                <a:latin typeface="Times New Roman"/>
                <a:cs typeface="Times New Roman"/>
              </a:rPr>
              <a:t>already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lvl="1" marL="469265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Life-cycle </a:t>
            </a:r>
            <a:r>
              <a:rPr dirty="0" sz="1100" spc="-20">
                <a:latin typeface="Times New Roman"/>
                <a:cs typeface="Times New Roman"/>
              </a:rPr>
              <a:t>transitions </a:t>
            </a:r>
            <a:r>
              <a:rPr dirty="0" sz="1100" spc="-25">
                <a:latin typeface="Times New Roman"/>
                <a:cs typeface="Times New Roman"/>
              </a:rPr>
              <a:t>differ </a:t>
            </a:r>
            <a:r>
              <a:rPr dirty="0" sz="1100" spc="-40">
                <a:latin typeface="Times New Roman"/>
                <a:cs typeface="Times New Roman"/>
              </a:rPr>
              <a:t>greatly,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different people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event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different 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15">
                <a:latin typeface="Times New Roman"/>
                <a:cs typeface="Times New Roman"/>
              </a:rPr>
              <a:t>Erik </a:t>
            </a:r>
            <a:r>
              <a:rPr dirty="0" sz="1100" spc="-10">
                <a:latin typeface="Times New Roman"/>
                <a:cs typeface="Times New Roman"/>
              </a:rPr>
              <a:t>Erikson </a:t>
            </a:r>
            <a:r>
              <a:rPr dirty="0" sz="1100" spc="-30">
                <a:latin typeface="Times New Roman"/>
                <a:cs typeface="Times New Roman"/>
              </a:rPr>
              <a:t>highlighted </a:t>
            </a:r>
            <a:r>
              <a:rPr dirty="0" sz="1100" spc="-105" i="1">
                <a:latin typeface="Times New Roman"/>
                <a:cs typeface="Times New Roman"/>
              </a:rPr>
              <a:t>conflict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common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theme.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definition, </a:t>
            </a:r>
            <a:r>
              <a:rPr dirty="0" sz="1100" spc="-15">
                <a:latin typeface="Times New Roman"/>
                <a:cs typeface="Times New Roman"/>
              </a:rPr>
              <a:t>transitions </a:t>
            </a:r>
            <a:r>
              <a:rPr dirty="0" sz="1100" spc="-30">
                <a:latin typeface="Times New Roman"/>
                <a:cs typeface="Times New Roman"/>
              </a:rPr>
              <a:t>involve change,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conflict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20">
                <a:latin typeface="Times New Roman"/>
                <a:cs typeface="Times New Roman"/>
              </a:rPr>
              <a:t>consequence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buAutoNum type="arabicPlain"/>
              <a:tabLst>
                <a:tab pos="15113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Erik </a:t>
            </a:r>
            <a:r>
              <a:rPr dirty="0" sz="1100" spc="-10" b="1">
                <a:latin typeface="Times New Roman"/>
                <a:cs typeface="Times New Roman"/>
              </a:rPr>
              <a:t>Erikson </a:t>
            </a:r>
            <a:r>
              <a:rPr dirty="0" sz="1100" spc="-30">
                <a:latin typeface="Times New Roman"/>
                <a:cs typeface="Times New Roman"/>
              </a:rPr>
              <a:t>highlighted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development 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end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continues </a:t>
            </a:r>
            <a:r>
              <a:rPr dirty="0" sz="1100" spc="-5">
                <a:latin typeface="Times New Roman"/>
                <a:cs typeface="Times New Roman"/>
              </a:rPr>
              <a:t>throughout </a:t>
            </a:r>
            <a:r>
              <a:rPr dirty="0" sz="1100" spc="-25">
                <a:latin typeface="Times New Roman"/>
                <a:cs typeface="Times New Roman"/>
              </a:rPr>
              <a:t>adult 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His 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psychosocial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30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development: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arenBoth"/>
              <a:tabLst>
                <a:tab pos="927100" algn="l"/>
              </a:tabLst>
            </a:pPr>
            <a:r>
              <a:rPr dirty="0" sz="1100" spc="-20">
                <a:latin typeface="Times New Roman"/>
                <a:cs typeface="Times New Roman"/>
              </a:rPr>
              <a:t>Identity </a:t>
            </a:r>
            <a:r>
              <a:rPr dirty="0" sz="1100" spc="-25">
                <a:latin typeface="Times New Roman"/>
                <a:cs typeface="Times New Roman"/>
              </a:rPr>
              <a:t>versus role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confusion,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arenBoth"/>
              <a:tabLst>
                <a:tab pos="927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Intimacy </a:t>
            </a:r>
            <a:r>
              <a:rPr dirty="0" sz="1100" spc="-25">
                <a:latin typeface="Times New Roman"/>
                <a:cs typeface="Times New Roman"/>
              </a:rPr>
              <a:t>versus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self-absorption,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35"/>
              </a:lnSpc>
              <a:buAutoNum type="arabicParenBoth"/>
              <a:tabLst>
                <a:tab pos="927100" algn="l"/>
              </a:tabLst>
            </a:pPr>
            <a:r>
              <a:rPr dirty="0" sz="1100" spc="-25">
                <a:latin typeface="Times New Roman"/>
                <a:cs typeface="Times New Roman"/>
              </a:rPr>
              <a:t>Generativity versus </a:t>
            </a:r>
            <a:r>
              <a:rPr dirty="0" sz="1100" spc="-20">
                <a:latin typeface="Times New Roman"/>
                <a:cs typeface="Times New Roman"/>
              </a:rPr>
              <a:t>stagnation,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lvl="2" marL="927100" indent="-229235">
              <a:lnSpc>
                <a:spcPts val="1275"/>
              </a:lnSpc>
              <a:buAutoNum type="arabicParenBoth"/>
              <a:tabLst>
                <a:tab pos="927735" algn="l"/>
              </a:tabLst>
            </a:pPr>
            <a:r>
              <a:rPr dirty="0" sz="1100" spc="-20">
                <a:latin typeface="Times New Roman"/>
                <a:cs typeface="Times New Roman"/>
              </a:rPr>
              <a:t>Integrity </a:t>
            </a:r>
            <a:r>
              <a:rPr dirty="0" sz="1100" spc="-25">
                <a:latin typeface="Times New Roman"/>
                <a:cs typeface="Times New Roman"/>
              </a:rPr>
              <a:t>versus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despair.</a:t>
            </a:r>
            <a:endParaRPr sz="1100">
              <a:latin typeface="Times New Roman"/>
              <a:cs typeface="Times New Roman"/>
            </a:endParaRPr>
          </a:p>
          <a:p>
            <a:pPr lvl="1"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Erikson focused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side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psychosocial </a:t>
            </a:r>
            <a:r>
              <a:rPr dirty="0" sz="1100" spc="-20">
                <a:latin typeface="Times New Roman"/>
                <a:cs typeface="Times New Roman"/>
              </a:rPr>
              <a:t>development,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40">
                <a:latin typeface="Times New Roman"/>
                <a:cs typeface="Times New Roman"/>
              </a:rPr>
              <a:t>many  </a:t>
            </a:r>
            <a:r>
              <a:rPr dirty="0" sz="1100" spc="-15">
                <a:latin typeface="Times New Roman"/>
                <a:cs typeface="Times New Roman"/>
              </a:rPr>
              <a:t>contemporary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-25">
                <a:latin typeface="Times New Roman"/>
                <a:cs typeface="Times New Roman"/>
              </a:rPr>
              <a:t>emphasize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06" y="425449"/>
            <a:ext cx="5881370" cy="8663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buFont typeface="Times New Roman"/>
              <a:buAutoNum type="arabicPlain" startAt="2"/>
              <a:tabLst>
                <a:tab pos="178435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b="1">
                <a:latin typeface="Times New Roman"/>
                <a:cs typeface="Times New Roman"/>
              </a:rPr>
              <a:t>Daniel </a:t>
            </a:r>
            <a:r>
              <a:rPr dirty="0" sz="1100" spc="-5" b="1">
                <a:latin typeface="Times New Roman"/>
                <a:cs typeface="Times New Roman"/>
              </a:rPr>
              <a:t>Levinson </a:t>
            </a:r>
            <a:r>
              <a:rPr dirty="0" sz="1100" spc="-30">
                <a:latin typeface="Times New Roman"/>
                <a:cs typeface="Times New Roman"/>
              </a:rPr>
              <a:t>emphasizes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major (and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minor) transitions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“seasons” in 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14" i="1">
                <a:latin typeface="Times New Roman"/>
                <a:cs typeface="Times New Roman"/>
              </a:rPr>
              <a:t>early </a:t>
            </a:r>
            <a:r>
              <a:rPr dirty="0" sz="1100" spc="-85" i="1">
                <a:latin typeface="Times New Roman"/>
                <a:cs typeface="Times New Roman"/>
              </a:rPr>
              <a:t>adult transition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moving </a:t>
            </a:r>
            <a:r>
              <a:rPr dirty="0" sz="1100" spc="-60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assuming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roles.</a:t>
            </a:r>
            <a:endParaRPr sz="1100">
              <a:latin typeface="Times New Roman"/>
              <a:cs typeface="Times New Roman"/>
            </a:endParaRPr>
          </a:p>
          <a:p>
            <a:pPr lvl="1"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95" i="1">
                <a:latin typeface="Times New Roman"/>
                <a:cs typeface="Times New Roman"/>
              </a:rPr>
              <a:t>midlife </a:t>
            </a:r>
            <a:r>
              <a:rPr dirty="0" sz="1100" spc="-55" i="1">
                <a:latin typeface="Times New Roman"/>
                <a:cs typeface="Times New Roman"/>
              </a:rPr>
              <a:t>transition</a:t>
            </a:r>
            <a:r>
              <a:rPr dirty="0" sz="1100" spc="-55">
                <a:latin typeface="Times New Roman"/>
                <a:cs typeface="Times New Roman"/>
              </a:rPr>
              <a:t>—often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“midlife crisis”—is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becoming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0">
                <a:latin typeface="Times New Roman"/>
                <a:cs typeface="Times New Roman"/>
              </a:rPr>
              <a:t>driven and 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compassion.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95" i="1">
                <a:latin typeface="Times New Roman"/>
                <a:cs typeface="Times New Roman"/>
              </a:rPr>
              <a:t>late </a:t>
            </a:r>
            <a:r>
              <a:rPr dirty="0" sz="1100" spc="-85" i="1">
                <a:latin typeface="Times New Roman"/>
                <a:cs typeface="Times New Roman"/>
              </a:rPr>
              <a:t>adult transition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changing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later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lvl="1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Still,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outlines offered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Erikson and </a:t>
            </a:r>
            <a:r>
              <a:rPr dirty="0" sz="1100" spc="-20">
                <a:latin typeface="Times New Roman"/>
                <a:cs typeface="Times New Roman"/>
              </a:rPr>
              <a:t>Levinson </a:t>
            </a:r>
            <a:r>
              <a:rPr dirty="0" sz="1100" spc="-15">
                <a:latin typeface="Times New Roman"/>
                <a:cs typeface="Times New Roman"/>
              </a:rPr>
              <a:t>capture </a:t>
            </a:r>
            <a:r>
              <a:rPr dirty="0" sz="1100" spc="-5">
                <a:latin typeface="Times New Roman"/>
                <a:cs typeface="Times New Roman"/>
              </a:rPr>
              <a:t>broad </a:t>
            </a:r>
            <a:r>
              <a:rPr dirty="0" sz="1100" spc="-25">
                <a:latin typeface="Times New Roman"/>
                <a:cs typeface="Times New Roman"/>
              </a:rPr>
              <a:t>commonalities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great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lvl="1" marL="469265" marR="1016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us create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clocks—age-related </a:t>
            </a:r>
            <a:r>
              <a:rPr dirty="0" sz="1100" spc="-40">
                <a:latin typeface="Times New Roman"/>
                <a:cs typeface="Times New Roman"/>
              </a:rPr>
              <a:t>goals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ourselves—and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evaluate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5">
                <a:latin typeface="Times New Roman"/>
                <a:cs typeface="Times New Roman"/>
              </a:rPr>
              <a:t>achievements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“on </a:t>
            </a:r>
            <a:r>
              <a:rPr dirty="0" sz="1100" spc="-20">
                <a:latin typeface="Times New Roman"/>
                <a:cs typeface="Times New Roman"/>
              </a:rPr>
              <a:t>time”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“off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time.”</a:t>
            </a:r>
            <a:endParaRPr sz="1100">
              <a:latin typeface="Times New Roman"/>
              <a:cs typeface="Times New Roman"/>
            </a:endParaRPr>
          </a:p>
          <a:p>
            <a:pPr lvl="1" marL="469265" marR="8890" indent="-229235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Erikson 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85" i="1">
                <a:latin typeface="Times New Roman"/>
                <a:cs typeface="Times New Roman"/>
              </a:rPr>
              <a:t>identity </a:t>
            </a:r>
            <a:r>
              <a:rPr dirty="0" sz="1100" spc="-105" i="1">
                <a:latin typeface="Times New Roman"/>
                <a:cs typeface="Times New Roman"/>
              </a:rPr>
              <a:t>crisis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conflict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transition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Identity conflicts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epitomized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searching </a:t>
            </a:r>
            <a:r>
              <a:rPr dirty="0" sz="1100" spc="-15">
                <a:latin typeface="Times New Roman"/>
                <a:cs typeface="Times New Roman"/>
              </a:rPr>
              <a:t>question “Who </a:t>
            </a:r>
            <a:r>
              <a:rPr dirty="0" sz="1100" spc="-30">
                <a:latin typeface="Times New Roman"/>
                <a:cs typeface="Times New Roman"/>
              </a:rPr>
              <a:t>am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I?”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things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change 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transition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adulthood.</a:t>
            </a:r>
            <a:endParaRPr sz="1100">
              <a:latin typeface="Times New Roman"/>
              <a:cs typeface="Times New Roman"/>
            </a:endParaRPr>
          </a:p>
          <a:p>
            <a:pPr lvl="1"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decisions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whether and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college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25">
                <a:latin typeface="Times New Roman"/>
                <a:cs typeface="Times New Roman"/>
              </a:rPr>
              <a:t>career </a:t>
            </a:r>
            <a:r>
              <a:rPr dirty="0" sz="1100" spc="-15">
                <a:latin typeface="Times New Roman"/>
                <a:cs typeface="Times New Roman"/>
              </a:rPr>
              <a:t>paths 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pursue.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buFont typeface="Times New Roman"/>
              <a:buAutoNum type="arabicPlain" startAt="2"/>
              <a:tabLst>
                <a:tab pos="17462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ego psychologist </a:t>
            </a:r>
            <a:r>
              <a:rPr dirty="0" sz="1100" spc="-45" b="1">
                <a:latin typeface="Times New Roman"/>
                <a:cs typeface="Times New Roman"/>
              </a:rPr>
              <a:t>Karen </a:t>
            </a:r>
            <a:r>
              <a:rPr dirty="0" sz="1100" spc="-10" b="1">
                <a:latin typeface="Times New Roman"/>
                <a:cs typeface="Times New Roman"/>
              </a:rPr>
              <a:t>Horney</a:t>
            </a:r>
            <a:r>
              <a:rPr dirty="0" sz="1100" spc="-10">
                <a:latin typeface="Times New Roman"/>
                <a:cs typeface="Times New Roman"/>
              </a:rPr>
              <a:t>, </a:t>
            </a:r>
            <a:r>
              <a:rPr dirty="0" sz="1100" spc="-40">
                <a:latin typeface="Times New Roman"/>
                <a:cs typeface="Times New Roman"/>
              </a:rPr>
              <a:t>claim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competing needs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move  toward,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move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15">
                <a:latin typeface="Times New Roman"/>
                <a:cs typeface="Times New Roman"/>
              </a:rPr>
              <a:t>from, 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move </a:t>
            </a:r>
            <a:r>
              <a:rPr dirty="0" sz="1100" spc="-35">
                <a:latin typeface="Times New Roman"/>
                <a:cs typeface="Times New Roman"/>
              </a:rPr>
              <a:t>against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05" i="1">
                <a:latin typeface="Times New Roman"/>
                <a:cs typeface="Times New Roman"/>
              </a:rPr>
              <a:t>Moving </a:t>
            </a:r>
            <a:r>
              <a:rPr dirty="0" sz="1100" spc="-110" i="1">
                <a:latin typeface="Times New Roman"/>
                <a:cs typeface="Times New Roman"/>
              </a:rPr>
              <a:t>toward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35">
                <a:latin typeface="Times New Roman"/>
                <a:cs typeface="Times New Roman"/>
              </a:rPr>
              <a:t>fulfills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love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25">
                <a:latin typeface="Times New Roman"/>
                <a:cs typeface="Times New Roman"/>
              </a:rPr>
              <a:t> acceptance.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05" i="1">
                <a:latin typeface="Times New Roman"/>
                <a:cs typeface="Times New Roman"/>
              </a:rPr>
              <a:t>Moving  </a:t>
            </a:r>
            <a:r>
              <a:rPr dirty="0" sz="1100" spc="-125" i="1">
                <a:latin typeface="Times New Roman"/>
                <a:cs typeface="Times New Roman"/>
              </a:rPr>
              <a:t>away 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70">
                <a:latin typeface="Times New Roman"/>
                <a:cs typeface="Times New Roman"/>
              </a:rPr>
              <a:t>way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establishing </a:t>
            </a:r>
            <a:r>
              <a:rPr dirty="0" sz="1100" spc="-20">
                <a:latin typeface="Times New Roman"/>
                <a:cs typeface="Times New Roman"/>
              </a:rPr>
              <a:t>independence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efficacy.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05" i="1">
                <a:latin typeface="Times New Roman"/>
                <a:cs typeface="Times New Roman"/>
              </a:rPr>
              <a:t>Moving  against</a:t>
            </a:r>
            <a:r>
              <a:rPr dirty="0" sz="1100" spc="65" i="1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20">
                <a:latin typeface="Times New Roman"/>
                <a:cs typeface="Times New Roman"/>
              </a:rPr>
              <a:t>meets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power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dominance.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Horney, relationship </a:t>
            </a:r>
            <a:r>
              <a:rPr dirty="0" sz="1100" spc="-30">
                <a:latin typeface="Times New Roman"/>
                <a:cs typeface="Times New Roman"/>
              </a:rPr>
              <a:t>difficulties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conflicts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5">
                <a:latin typeface="Times New Roman"/>
                <a:cs typeface="Times New Roman"/>
              </a:rPr>
              <a:t>basic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</a:pPr>
            <a:r>
              <a:rPr dirty="0" sz="1100" b="1">
                <a:latin typeface="Times New Roman"/>
                <a:cs typeface="Times New Roman"/>
              </a:rPr>
              <a:t>Aging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Typically,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adults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increasingly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aware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forties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fifties.</a:t>
            </a:r>
            <a:endParaRPr sz="1100">
              <a:latin typeface="Times New Roman"/>
              <a:cs typeface="Times New Roman"/>
            </a:endParaRPr>
          </a:p>
          <a:p>
            <a:pPr lvl="1"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Concerns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men and </a:t>
            </a:r>
            <a:r>
              <a:rPr dirty="0" sz="1100" spc="-20">
                <a:latin typeface="Times New Roman"/>
                <a:cs typeface="Times New Roman"/>
              </a:rPr>
              <a:t>women in their </a:t>
            </a:r>
            <a:r>
              <a:rPr dirty="0" sz="1100" spc="-40">
                <a:latin typeface="Times New Roman"/>
                <a:cs typeface="Times New Roman"/>
              </a:rPr>
              <a:t>sixties, </a:t>
            </a:r>
            <a:r>
              <a:rPr dirty="0" sz="1100" spc="-30">
                <a:latin typeface="Times New Roman"/>
                <a:cs typeface="Times New Roman"/>
              </a:rPr>
              <a:t>seventies,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eighties.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Death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inevitability </a:t>
            </a:r>
            <a:r>
              <a:rPr dirty="0" sz="1100" spc="-5">
                <a:latin typeface="Times New Roman"/>
                <a:cs typeface="Times New Roman"/>
              </a:rPr>
              <a:t>that confronts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us.</a:t>
            </a:r>
            <a:endParaRPr sz="1100">
              <a:latin typeface="Times New Roman"/>
              <a:cs typeface="Times New Roman"/>
            </a:endParaRPr>
          </a:p>
          <a:p>
            <a:pPr lvl="1"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With advancing </a:t>
            </a:r>
            <a:r>
              <a:rPr dirty="0" sz="1100" spc="-45">
                <a:latin typeface="Times New Roman"/>
                <a:cs typeface="Times New Roman"/>
              </a:rPr>
              <a:t>age,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35">
                <a:latin typeface="Times New Roman"/>
                <a:cs typeface="Times New Roman"/>
              </a:rPr>
              <a:t>face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abstraction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30">
                <a:latin typeface="Times New Roman"/>
                <a:cs typeface="Times New Roman"/>
              </a:rPr>
              <a:t>mortality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fears 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painful </a:t>
            </a:r>
            <a:r>
              <a:rPr dirty="0" sz="1100" spc="-15">
                <a:latin typeface="Times New Roman"/>
                <a:cs typeface="Times New Roman"/>
              </a:rPr>
              <a:t>and prolonged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Bereavement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part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friends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fall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ill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die.</a:t>
            </a:r>
            <a:endParaRPr sz="1100">
              <a:latin typeface="Times New Roman"/>
              <a:cs typeface="Times New Roman"/>
            </a:endParaRPr>
          </a:p>
          <a:p>
            <a:pPr lvl="1" marL="469900" marR="9525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>
                <a:latin typeface="Times New Roman"/>
                <a:cs typeface="Times New Roman"/>
              </a:rPr>
              <a:t>confront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prejudice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5" b="1">
                <a:latin typeface="Times New Roman"/>
                <a:cs typeface="Times New Roman"/>
              </a:rPr>
              <a:t>ageism</a:t>
            </a:r>
            <a:r>
              <a:rPr dirty="0" sz="1100" spc="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encompasses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misconceptions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prejudices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aging.</a:t>
            </a:r>
            <a:endParaRPr sz="1100">
              <a:latin typeface="Times New Roman"/>
              <a:cs typeface="Times New Roman"/>
            </a:endParaRPr>
          </a:p>
          <a:p>
            <a:pPr lvl="1" marL="4699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experience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interests </a:t>
            </a:r>
            <a:r>
              <a:rPr dirty="0" sz="1100" spc="-15">
                <a:latin typeface="Times New Roman"/>
                <a:cs typeface="Times New Roman"/>
              </a:rPr>
              <a:t>and concerns, and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guard </a:t>
            </a:r>
            <a:r>
              <a:rPr dirty="0" sz="1100" spc="-30">
                <a:latin typeface="Times New Roman"/>
                <a:cs typeface="Times New Roman"/>
              </a:rPr>
              <a:t>against  </a:t>
            </a:r>
            <a:r>
              <a:rPr dirty="0" sz="1100" spc="-20">
                <a:latin typeface="Times New Roman"/>
                <a:cs typeface="Times New Roman"/>
              </a:rPr>
              <a:t>forming stereotypes 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prejudices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aging.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35">
                <a:latin typeface="Times New Roman"/>
                <a:cs typeface="Times New Roman"/>
              </a:rPr>
              <a:t>decline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0">
                <a:latin typeface="Times New Roman"/>
                <a:cs typeface="Times New Roman"/>
              </a:rPr>
              <a:t>age,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vigor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nearly as  </a:t>
            </a:r>
            <a:r>
              <a:rPr dirty="0" sz="1100" spc="-25">
                <a:latin typeface="Times New Roman"/>
                <a:cs typeface="Times New Roman"/>
              </a:rPr>
              <a:t>rapid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stereotypes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suggest.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35">
                <a:latin typeface="Times New Roman"/>
                <a:cs typeface="Times New Roman"/>
              </a:rPr>
              <a:t>systems declines </a:t>
            </a:r>
            <a:r>
              <a:rPr dirty="0" sz="1100" spc="-45">
                <a:latin typeface="Times New Roman"/>
                <a:cs typeface="Times New Roman"/>
              </a:rPr>
              <a:t>gradually </a:t>
            </a:r>
            <a:r>
              <a:rPr dirty="0" sz="1100" spc="-5">
                <a:latin typeface="Times New Roman"/>
                <a:cs typeface="Times New Roman"/>
              </a:rPr>
              <a:t>throughout </a:t>
            </a:r>
            <a:r>
              <a:rPr dirty="0" sz="1100" spc="-20">
                <a:latin typeface="Times New Roman"/>
                <a:cs typeface="Times New Roman"/>
              </a:rPr>
              <a:t>adult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muscle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bodies </a:t>
            </a:r>
            <a:r>
              <a:rPr dirty="0" sz="1100" spc="-35">
                <a:latin typeface="Times New Roman"/>
                <a:cs typeface="Times New Roman"/>
              </a:rPr>
              <a:t>also declines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0">
                <a:latin typeface="Times New Roman"/>
                <a:cs typeface="Times New Roman"/>
              </a:rPr>
              <a:t>age, </a:t>
            </a:r>
            <a:r>
              <a:rPr dirty="0" sz="1100" spc="-10">
                <a:latin typeface="Times New Roman"/>
                <a:cs typeface="Times New Roman"/>
              </a:rPr>
              <a:t>but,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15">
                <a:latin typeface="Times New Roman"/>
                <a:cs typeface="Times New Roman"/>
              </a:rPr>
              <a:t>function,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gradual </a:t>
            </a:r>
            <a:r>
              <a:rPr dirty="0" sz="1100" spc="-20">
                <a:latin typeface="Times New Roman"/>
                <a:cs typeface="Times New Roman"/>
              </a:rPr>
              <a:t>until </a:t>
            </a:r>
            <a:r>
              <a:rPr dirty="0" sz="1100" spc="-30">
                <a:latin typeface="Times New Roman"/>
                <a:cs typeface="Times New Roman"/>
              </a:rPr>
              <a:t>advanced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aging is </a:t>
            </a:r>
            <a:r>
              <a:rPr dirty="0" sz="1100" spc="-25">
                <a:latin typeface="Times New Roman"/>
                <a:cs typeface="Times New Roman"/>
              </a:rPr>
              <a:t>accompanied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gradual </a:t>
            </a:r>
            <a:r>
              <a:rPr dirty="0" sz="1100" spc="-30">
                <a:latin typeface="Times New Roman"/>
                <a:cs typeface="Times New Roman"/>
              </a:rPr>
              <a:t>declines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health does </a:t>
            </a:r>
            <a:r>
              <a:rPr dirty="0" sz="1100" spc="-95" i="1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mean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older  </a:t>
            </a:r>
            <a:r>
              <a:rPr dirty="0" sz="1100" spc="-25">
                <a:latin typeface="Times New Roman"/>
                <a:cs typeface="Times New Roman"/>
              </a:rPr>
              <a:t>adults experience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30">
                <a:latin typeface="Times New Roman"/>
                <a:cs typeface="Times New Roman"/>
              </a:rPr>
              <a:t>declines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well-being.</a:t>
            </a:r>
            <a:endParaRPr sz="1100">
              <a:latin typeface="Times New Roman"/>
              <a:cs typeface="Times New Roman"/>
            </a:endParaRPr>
          </a:p>
          <a:p>
            <a:pPr lvl="1" marL="469900" marR="1016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fact,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greater 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mastery </a:t>
            </a:r>
            <a:r>
              <a:rPr dirty="0" sz="1100" spc="-20">
                <a:latin typeface="Times New Roman"/>
                <a:cs typeface="Times New Roman"/>
              </a:rPr>
              <a:t>over their  </a:t>
            </a:r>
            <a:r>
              <a:rPr dirty="0" sz="1100" spc="-10">
                <a:latin typeface="Times New Roman"/>
                <a:cs typeface="Times New Roman"/>
              </a:rPr>
              <a:t>environment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young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midlife.</a:t>
            </a:r>
            <a:endParaRPr sz="1100">
              <a:latin typeface="Times New Roman"/>
              <a:cs typeface="Times New Roman"/>
            </a:endParaRPr>
          </a:p>
          <a:p>
            <a:pPr lvl="1" marL="469900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5">
                <a:latin typeface="Times New Roman"/>
                <a:cs typeface="Times New Roman"/>
              </a:rPr>
              <a:t>hand,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purpose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5">
                <a:latin typeface="Times New Roman"/>
                <a:cs typeface="Times New Roman"/>
              </a:rPr>
              <a:t>satisfaction with 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15">
                <a:latin typeface="Times New Roman"/>
                <a:cs typeface="Times New Roman"/>
              </a:rPr>
              <a:t>growth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younger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5">
                <a:latin typeface="Times New Roman"/>
                <a:cs typeface="Times New Roman"/>
              </a:rPr>
              <a:t>report </a:t>
            </a:r>
            <a:r>
              <a:rPr dirty="0" sz="1100" spc="-25">
                <a:latin typeface="Times New Roman"/>
                <a:cs typeface="Times New Roman"/>
              </a:rPr>
              <a:t>greater satisfaction with </a:t>
            </a:r>
            <a:r>
              <a:rPr dirty="0" sz="1100" spc="-20">
                <a:latin typeface="Times New Roman"/>
                <a:cs typeface="Times New Roman"/>
              </a:rPr>
              <a:t>their jobs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younger </a:t>
            </a:r>
            <a:r>
              <a:rPr dirty="0" sz="1100" spc="-20">
                <a:latin typeface="Times New Roman"/>
                <a:cs typeface="Times New Roman"/>
              </a:rPr>
              <a:t>people,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self-selection.</a:t>
            </a:r>
            <a:endParaRPr sz="1100">
              <a:latin typeface="Times New Roman"/>
              <a:cs typeface="Times New Roman"/>
            </a:endParaRPr>
          </a:p>
          <a:p>
            <a:pPr lvl="1"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Erik </a:t>
            </a:r>
            <a:r>
              <a:rPr dirty="0" sz="1100" spc="-10">
                <a:latin typeface="Times New Roman"/>
                <a:cs typeface="Times New Roman"/>
              </a:rPr>
              <a:t>Erikson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15">
                <a:latin typeface="Times New Roman"/>
                <a:cs typeface="Times New Roman"/>
              </a:rPr>
              <a:t>wonder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meaning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20">
                <a:latin typeface="Times New Roman"/>
                <a:cs typeface="Times New Roman"/>
              </a:rPr>
              <a:t>when 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25">
                <a:latin typeface="Times New Roman"/>
                <a:cs typeface="Times New Roman"/>
              </a:rPr>
              <a:t>back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later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195" cy="1310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15" b="1">
                <a:latin typeface="Times New Roman"/>
                <a:cs typeface="Times New Roman"/>
              </a:rPr>
              <a:t>Freudian </a:t>
            </a:r>
            <a:r>
              <a:rPr dirty="0" sz="1100" spc="5" b="1">
                <a:latin typeface="Times New Roman"/>
                <a:cs typeface="Times New Roman"/>
              </a:rPr>
              <a:t>slips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wanted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20">
                <a:latin typeface="Times New Roman"/>
                <a:cs typeface="Times New Roman"/>
              </a:rPr>
              <a:t>something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you said </a:t>
            </a:r>
            <a:r>
              <a:rPr dirty="0" sz="1100" spc="-20">
                <a:latin typeface="Times New Roman"/>
                <a:cs typeface="Times New Roman"/>
              </a:rPr>
              <a:t>something </a:t>
            </a:r>
            <a:r>
              <a:rPr dirty="0" sz="1100" spc="-25">
                <a:latin typeface="Times New Roman"/>
                <a:cs typeface="Times New Roman"/>
              </a:rPr>
              <a:t>wrong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embarrassing </a:t>
            </a:r>
            <a:r>
              <a:rPr dirty="0" sz="1100" spc="-60">
                <a:latin typeface="Times New Roman"/>
                <a:cs typeface="Times New Roman"/>
              </a:rPr>
              <a:t>say 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20">
                <a:latin typeface="Times New Roman"/>
                <a:cs typeface="Times New Roman"/>
              </a:rPr>
              <a:t>went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USA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deliver </a:t>
            </a:r>
            <a:r>
              <a:rPr dirty="0" sz="1100" spc="-25">
                <a:latin typeface="Times New Roman"/>
                <a:cs typeface="Times New Roman"/>
              </a:rPr>
              <a:t>lectures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professor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25">
                <a:latin typeface="Times New Roman"/>
                <a:cs typeface="Times New Roman"/>
              </a:rPr>
              <a:t>him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Dr. </a:t>
            </a:r>
            <a:r>
              <a:rPr dirty="0" sz="1100" spc="-20">
                <a:latin typeface="Times New Roman"/>
                <a:cs typeface="Times New Roman"/>
              </a:rPr>
              <a:t>Fraud, 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apologized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Freudian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slip.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Humor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psyche.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>
                <a:latin typeface="Times New Roman"/>
                <a:cs typeface="Times New Roman"/>
              </a:rPr>
              <a:t>sort </a:t>
            </a:r>
            <a:r>
              <a:rPr dirty="0" sz="1100" spc="-5">
                <a:latin typeface="Times New Roman"/>
                <a:cs typeface="Times New Roman"/>
              </a:rPr>
              <a:t>of humor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read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enjoy?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5">
                <a:latin typeface="Times New Roman"/>
                <a:cs typeface="Times New Roman"/>
              </a:rPr>
              <a:t>humor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mostly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death and </a:t>
            </a:r>
            <a:r>
              <a:rPr dirty="0" sz="1100" spc="-35">
                <a:latin typeface="Times New Roman"/>
                <a:cs typeface="Times New Roman"/>
              </a:rPr>
              <a:t>sex </a:t>
            </a:r>
            <a:r>
              <a:rPr dirty="0" sz="1100" spc="-15">
                <a:latin typeface="Times New Roman"/>
                <a:cs typeface="Times New Roman"/>
              </a:rPr>
              <a:t>two unknown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98" y="425449"/>
            <a:ext cx="5878830" cy="8721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supportive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0">
                <a:latin typeface="Times New Roman"/>
                <a:cs typeface="Times New Roman"/>
              </a:rPr>
              <a:t>relationship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predictor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50">
                <a:latin typeface="Times New Roman"/>
                <a:cs typeface="Times New Roman"/>
              </a:rPr>
              <a:t>well-  </a:t>
            </a:r>
            <a:r>
              <a:rPr dirty="0" sz="1100" spc="-25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during adult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60">
                <a:latin typeface="Times New Roman"/>
                <a:cs typeface="Times New Roman"/>
              </a:rPr>
              <a:t>key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40">
                <a:latin typeface="Times New Roman"/>
                <a:cs typeface="Times New Roman"/>
              </a:rPr>
              <a:t>well-being </a:t>
            </a:r>
            <a:r>
              <a:rPr dirty="0" sz="1100" spc="-5">
                <a:latin typeface="Times New Roman"/>
                <a:cs typeface="Times New Roman"/>
              </a:rPr>
              <a:t>throughout the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span.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Grief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coping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separation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loss.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Bereavement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0">
                <a:latin typeface="Times New Roman"/>
                <a:cs typeface="Times New Roman"/>
              </a:rPr>
              <a:t>grieving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loved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-5">
                <a:latin typeface="Times New Roman"/>
                <a:cs typeface="Times New Roman"/>
              </a:rPr>
              <a:t>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child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before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parent.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concern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35">
                <a:latin typeface="Times New Roman"/>
                <a:cs typeface="Times New Roman"/>
              </a:rPr>
              <a:t>adults;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especially </a:t>
            </a:r>
            <a:r>
              <a:rPr dirty="0" sz="1100" spc="-10">
                <a:latin typeface="Times New Roman"/>
                <a:cs typeface="Times New Roman"/>
              </a:rPr>
              <a:t>true of 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profound, </a:t>
            </a:r>
            <a:r>
              <a:rPr dirty="0" sz="1100" spc="-35">
                <a:latin typeface="Times New Roman"/>
                <a:cs typeface="Times New Roman"/>
              </a:rPr>
              <a:t>lasting,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debilitating among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younger  </a:t>
            </a:r>
            <a:r>
              <a:rPr dirty="0" sz="1100" spc="-30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adults in later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5">
                <a:latin typeface="Times New Roman"/>
                <a:cs typeface="Times New Roman"/>
              </a:rPr>
              <a:t>divides </a:t>
            </a:r>
            <a:r>
              <a:rPr dirty="0" sz="1100" spc="-25">
                <a:latin typeface="Times New Roman"/>
                <a:cs typeface="Times New Roman"/>
              </a:rPr>
              <a:t>categories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status.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gerontology,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multidisciplinary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aging,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distinguish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young-  </a:t>
            </a:r>
            <a:r>
              <a:rPr dirty="0" sz="1100" spc="-25">
                <a:latin typeface="Times New Roman"/>
                <a:cs typeface="Times New Roman"/>
              </a:rPr>
              <a:t>old,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old-old,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oldest-old.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25" i="1">
                <a:latin typeface="Times New Roman"/>
                <a:cs typeface="Times New Roman"/>
              </a:rPr>
              <a:t>young-old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35">
                <a:latin typeface="Times New Roman"/>
                <a:cs typeface="Times New Roman"/>
              </a:rPr>
              <a:t>roughly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65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75.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</a:t>
            </a:r>
            <a:r>
              <a:rPr dirty="0" sz="1100" spc="-5">
                <a:latin typeface="Times New Roman"/>
                <a:cs typeface="Times New Roman"/>
              </a:rPr>
              <a:t> 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category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defined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vigor.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10" i="1">
                <a:latin typeface="Times New Roman"/>
                <a:cs typeface="Times New Roman"/>
              </a:rPr>
              <a:t>old-old </a:t>
            </a:r>
            <a:r>
              <a:rPr dirty="0" sz="1100" spc="-25">
                <a:latin typeface="Times New Roman"/>
                <a:cs typeface="Times New Roman"/>
              </a:rPr>
              <a:t>are adults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75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85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40">
                <a:latin typeface="Times New Roman"/>
                <a:cs typeface="Times New Roman"/>
              </a:rPr>
              <a:t>physical,  </a:t>
            </a:r>
            <a:r>
              <a:rPr dirty="0" sz="1100" spc="-35">
                <a:latin typeface="Times New Roman"/>
                <a:cs typeface="Times New Roman"/>
              </a:rPr>
              <a:t>psychological,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0">
                <a:latin typeface="Times New Roman"/>
                <a:cs typeface="Times New Roman"/>
              </a:rPr>
              <a:t>(largely </a:t>
            </a:r>
            <a:r>
              <a:rPr dirty="0" sz="1100" spc="-25">
                <a:latin typeface="Times New Roman"/>
                <a:cs typeface="Times New Roman"/>
              </a:rPr>
              <a:t>economic)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require </a:t>
            </a:r>
            <a:r>
              <a:rPr dirty="0" sz="1100" spc="-15">
                <a:latin typeface="Times New Roman"/>
                <a:cs typeface="Times New Roman"/>
              </a:rPr>
              <a:t>some routine </a:t>
            </a:r>
            <a:r>
              <a:rPr dirty="0" sz="1100" spc="-35">
                <a:latin typeface="Times New Roman"/>
                <a:cs typeface="Times New Roman"/>
              </a:rPr>
              <a:t>assistance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living,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0">
                <a:latin typeface="Times New Roman"/>
                <a:cs typeface="Times New Roman"/>
              </a:rPr>
              <a:t>6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Americans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nursing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home.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10" i="1">
                <a:latin typeface="Times New Roman"/>
                <a:cs typeface="Times New Roman"/>
              </a:rPr>
              <a:t>oldest-old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40">
                <a:latin typeface="Times New Roman"/>
                <a:cs typeface="Times New Roman"/>
              </a:rPr>
              <a:t>85 years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older.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diverse </a:t>
            </a:r>
            <a:r>
              <a:rPr dirty="0" sz="1100" spc="-15">
                <a:latin typeface="Times New Roman"/>
                <a:cs typeface="Times New Roman"/>
              </a:rPr>
              <a:t>group and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maintain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vigor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constant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assistance.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Widowed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low-income </a:t>
            </a:r>
            <a:r>
              <a:rPr dirty="0" sz="1100" spc="-15">
                <a:latin typeface="Times New Roman"/>
                <a:cs typeface="Times New Roman"/>
              </a:rPr>
              <a:t>groups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0">
                <a:latin typeface="Times New Roman"/>
                <a:cs typeface="Times New Roman"/>
              </a:rPr>
              <a:t>disproportionately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oldest-old.  Twenty-two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oldest-old </a:t>
            </a:r>
            <a:r>
              <a:rPr dirty="0" sz="1100" spc="-45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in nursing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homes.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Psychological </a:t>
            </a:r>
            <a:r>
              <a:rPr dirty="0" sz="1100" spc="-10" b="1">
                <a:latin typeface="Times New Roman"/>
                <a:cs typeface="Times New Roman"/>
              </a:rPr>
              <a:t>Stresses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20" b="1">
                <a:latin typeface="Times New Roman"/>
                <a:cs typeface="Times New Roman"/>
              </a:rPr>
              <a:t>Older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People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15">
                <a:latin typeface="Times New Roman"/>
                <a:cs typeface="Times New Roman"/>
              </a:rPr>
              <a:t>Grief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coping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separation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loss.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Bereavement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0">
                <a:latin typeface="Times New Roman"/>
                <a:cs typeface="Times New Roman"/>
              </a:rPr>
              <a:t>grieving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loved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-5">
                <a:latin typeface="Times New Roman"/>
                <a:cs typeface="Times New Roman"/>
              </a:rPr>
              <a:t>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adult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child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before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parent.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170"/>
              </a:lnSpc>
              <a:buAutoNum type="arabicPlain" startAt="2"/>
              <a:tabLst>
                <a:tab pos="385445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sense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meaning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purpose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retirement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chronic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 marL="241300" marR="6350">
              <a:lnSpc>
                <a:spcPts val="1240"/>
              </a:lnSpc>
              <a:spcBef>
                <a:spcPts val="70"/>
              </a:spcBef>
              <a:buAutoNum type="arabicPlain" startAt="2"/>
              <a:tabLst>
                <a:tab pos="39624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mental problems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people;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20">
                <a:latin typeface="Times New Roman"/>
                <a:cs typeface="Times New Roman"/>
              </a:rPr>
              <a:t>among  women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 marL="385445" indent="-144780">
              <a:lnSpc>
                <a:spcPts val="1165"/>
              </a:lnSpc>
              <a:buAutoNum type="arabicPlain" startAt="2"/>
              <a:tabLst>
                <a:tab pos="386080" algn="l"/>
              </a:tabLst>
            </a:pPr>
            <a:r>
              <a:rPr dirty="0" sz="1100" spc="-30">
                <a:latin typeface="Times New Roman"/>
                <a:cs typeface="Times New Roman"/>
              </a:rPr>
              <a:t>Elderly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generalized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phobias and </a:t>
            </a:r>
            <a:r>
              <a:rPr dirty="0" sz="1100" spc="-25">
                <a:latin typeface="Times New Roman"/>
                <a:cs typeface="Times New Roman"/>
              </a:rPr>
              <a:t>panic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240665" marR="5080">
              <a:lnSpc>
                <a:spcPts val="1240"/>
              </a:lnSpc>
              <a:spcBef>
                <a:spcPts val="65"/>
              </a:spcBef>
              <a:buAutoNum type="arabicPlain" startAt="2"/>
              <a:tabLst>
                <a:tab pos="4070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Minor </a:t>
            </a:r>
            <a:r>
              <a:rPr dirty="0" sz="1100" spc="-30">
                <a:latin typeface="Times New Roman"/>
                <a:cs typeface="Times New Roman"/>
              </a:rPr>
              <a:t>lapses </a:t>
            </a:r>
            <a:r>
              <a:rPr dirty="0" sz="1100" spc="-25">
                <a:latin typeface="Times New Roman"/>
                <a:cs typeface="Times New Roman"/>
              </a:rPr>
              <a:t>in memory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intellectual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gets </a:t>
            </a:r>
            <a:r>
              <a:rPr dirty="0" sz="1100" spc="-25">
                <a:latin typeface="Times New Roman"/>
                <a:cs typeface="Times New Roman"/>
              </a:rPr>
              <a:t>older,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Dementias, </a:t>
            </a:r>
            <a:r>
              <a:rPr dirty="0" sz="1100" spc="-30">
                <a:latin typeface="Times New Roman"/>
                <a:cs typeface="Times New Roman"/>
              </a:rPr>
              <a:t>Alzheimer, </a:t>
            </a:r>
            <a:r>
              <a:rPr dirty="0" sz="1100" spc="-20">
                <a:latin typeface="Times New Roman"/>
                <a:cs typeface="Times New Roman"/>
              </a:rPr>
              <a:t>Parkinson, Huntington’s </a:t>
            </a:r>
            <a:r>
              <a:rPr dirty="0" sz="1100" spc="-15">
                <a:latin typeface="Times New Roman"/>
                <a:cs typeface="Times New Roman"/>
              </a:rPr>
              <a:t>chorea and </a:t>
            </a:r>
            <a:r>
              <a:rPr dirty="0" sz="1100" spc="-45">
                <a:latin typeface="Times New Roman"/>
                <a:cs typeface="Times New Roman"/>
              </a:rPr>
              <a:t>Pick’s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increases.</a:t>
            </a:r>
            <a:endParaRPr sz="1100">
              <a:latin typeface="Times New Roman"/>
              <a:cs typeface="Times New Roman"/>
            </a:endParaRPr>
          </a:p>
          <a:p>
            <a:pPr marL="385445" indent="-145415">
              <a:lnSpc>
                <a:spcPts val="1160"/>
              </a:lnSpc>
              <a:buAutoNum type="arabicPlain" startAt="2"/>
              <a:tabLst>
                <a:tab pos="38608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street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drugs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commonly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alarming.</a:t>
            </a:r>
            <a:endParaRPr sz="1100">
              <a:latin typeface="Times New Roman"/>
              <a:cs typeface="Times New Roman"/>
            </a:endParaRPr>
          </a:p>
          <a:p>
            <a:pPr marL="385445" indent="-145415">
              <a:lnSpc>
                <a:spcPts val="1240"/>
              </a:lnSpc>
              <a:buAutoNum type="arabicPlain" startAt="2"/>
              <a:tabLst>
                <a:tab pos="38608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25">
                <a:latin typeface="Times New Roman"/>
                <a:cs typeface="Times New Roman"/>
              </a:rPr>
              <a:t>alcohol related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385445" indent="-145415">
              <a:lnSpc>
                <a:spcPts val="1280"/>
              </a:lnSpc>
              <a:buAutoNum type="arabicPlain" startAt="2"/>
              <a:tabLst>
                <a:tab pos="386080" algn="l"/>
              </a:tabLst>
            </a:pPr>
            <a:r>
              <a:rPr dirty="0" sz="1100" spc="-35">
                <a:latin typeface="Times New Roman"/>
                <a:cs typeface="Times New Roman"/>
              </a:rPr>
              <a:t>Elderly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exhibit </a:t>
            </a:r>
            <a:r>
              <a:rPr dirty="0" sz="1100" spc="-30">
                <a:latin typeface="Times New Roman"/>
                <a:cs typeface="Times New Roman"/>
              </a:rPr>
              <a:t>psychotic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paranoid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Psychological </a:t>
            </a:r>
            <a:r>
              <a:rPr dirty="0" sz="1100" spc="-10" b="1">
                <a:latin typeface="Times New Roman"/>
                <a:cs typeface="Times New Roman"/>
              </a:rPr>
              <a:t>Problems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-40" b="1">
                <a:latin typeface="Times New Roman"/>
                <a:cs typeface="Times New Roman"/>
              </a:rPr>
              <a:t>Later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Life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65" b="1">
                <a:latin typeface="Times New Roman"/>
                <a:cs typeface="Times New Roman"/>
              </a:rPr>
              <a:t>1- </a:t>
            </a:r>
            <a:r>
              <a:rPr dirty="0" sz="1100" spc="15">
                <a:latin typeface="Times New Roman"/>
                <a:cs typeface="Times New Roman"/>
              </a:rPr>
              <a:t>Good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great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0">
                <a:latin typeface="Times New Roman"/>
                <a:cs typeface="Times New Roman"/>
              </a:rPr>
              <a:t>for  </a:t>
            </a:r>
            <a:r>
              <a:rPr dirty="0" sz="1100" spc="-15">
                <a:latin typeface="Times New Roman"/>
                <a:cs typeface="Times New Roman"/>
              </a:rPr>
              <a:t>promoting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well-being.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 spc="-20">
                <a:latin typeface="Times New Roman"/>
                <a:cs typeface="Times New Roman"/>
              </a:rPr>
              <a:t>experts </a:t>
            </a:r>
            <a:r>
              <a:rPr dirty="0" sz="1100" spc="-45">
                <a:latin typeface="Times New Roman"/>
                <a:cs typeface="Times New Roman"/>
              </a:rPr>
              <a:t>view </a:t>
            </a:r>
            <a:r>
              <a:rPr dirty="0" sz="1100" spc="-20">
                <a:latin typeface="Times New Roman"/>
                <a:cs typeface="Times New Roman"/>
              </a:rPr>
              <a:t>health 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medicine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5">
                <a:latin typeface="Times New Roman"/>
                <a:cs typeface="Times New Roman"/>
              </a:rPr>
              <a:t>components of </a:t>
            </a:r>
            <a:r>
              <a:rPr dirty="0" sz="1100" spc="-35">
                <a:latin typeface="Times New Roman"/>
                <a:cs typeface="Times New Roman"/>
              </a:rPr>
              <a:t>medical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2-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fact,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sub-discipline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fields, called </a:t>
            </a:r>
            <a:r>
              <a:rPr dirty="0" sz="1100" spc="-30">
                <a:latin typeface="Times New Roman"/>
                <a:cs typeface="Times New Roman"/>
              </a:rPr>
              <a:t>behavioral gerontology,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45">
                <a:latin typeface="Times New Roman"/>
                <a:cs typeface="Times New Roman"/>
              </a:rPr>
              <a:t>specifically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treating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behavioral </a:t>
            </a:r>
            <a:r>
              <a:rPr dirty="0" sz="1100" spc="-10">
                <a:latin typeface="Times New Roman"/>
                <a:cs typeface="Times New Roman"/>
              </a:rPr>
              <a:t>components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illness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older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20">
                <a:latin typeface="Times New Roman"/>
                <a:cs typeface="Times New Roman"/>
              </a:rPr>
              <a:t>emotional disorders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younger  </a:t>
            </a:r>
            <a:r>
              <a:rPr dirty="0" sz="1100" spc="-25">
                <a:latin typeface="Times New Roman"/>
                <a:cs typeface="Times New Roman"/>
              </a:rPr>
              <a:t>adults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15">
                <a:latin typeface="Times New Roman"/>
                <a:cs typeface="Times New Roman"/>
              </a:rPr>
              <a:t>these problems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aged.</a:t>
            </a:r>
            <a:endParaRPr sz="1100">
              <a:latin typeface="Times New Roman"/>
              <a:cs typeface="Times New Roman"/>
            </a:endParaRPr>
          </a:p>
          <a:p>
            <a:pPr marL="469900" indent="-457834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misconceptions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</a:pPr>
            <a:r>
              <a:rPr dirty="0" sz="1100" spc="-20" b="1">
                <a:latin typeface="Times New Roman"/>
                <a:cs typeface="Times New Roman"/>
              </a:rPr>
              <a:t>3- </a:t>
            </a:r>
            <a:r>
              <a:rPr dirty="0" sz="1100" spc="-15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care </a:t>
            </a:r>
            <a:r>
              <a:rPr dirty="0" sz="1100" spc="-20">
                <a:latin typeface="Times New Roman"/>
                <a:cs typeface="Times New Roman"/>
              </a:rPr>
              <a:t>professionals </a:t>
            </a:r>
            <a:r>
              <a:rPr dirty="0" sz="1100" spc="-15">
                <a:latin typeface="Times New Roman"/>
                <a:cs typeface="Times New Roman"/>
              </a:rPr>
              <a:t>must focus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improving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among older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30">
                <a:latin typeface="Times New Roman"/>
                <a:cs typeface="Times New Roman"/>
              </a:rPr>
              <a:t>maintaining integrity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death.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379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8830" cy="2421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75" i="1">
                <a:latin typeface="Times New Roman"/>
                <a:cs typeface="Times New Roman"/>
              </a:rPr>
              <a:t>Health </a:t>
            </a:r>
            <a:r>
              <a:rPr dirty="0" sz="1100" spc="-120" i="1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40">
                <a:latin typeface="Times New Roman"/>
                <a:cs typeface="Times New Roman"/>
              </a:rPr>
              <a:t>well-being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older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buFont typeface="Times New Roman"/>
              <a:buAutoNum type="arabicPlain" startAt="4"/>
              <a:tabLst>
                <a:tab pos="16891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contributions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adjustment </a:t>
            </a:r>
            <a:r>
              <a:rPr dirty="0" sz="1100" spc="-25">
                <a:latin typeface="Times New Roman"/>
                <a:cs typeface="Times New Roman"/>
              </a:rPr>
              <a:t>in later 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availability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lain" startAt="4"/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buFont typeface="Times New Roman"/>
              <a:buAutoNum type="arabicPlain" startAt="4"/>
              <a:tabLst>
                <a:tab pos="174625" algn="l"/>
              </a:tabLst>
            </a:pPr>
            <a:r>
              <a:rPr dirty="0" sz="1100" spc="-10">
                <a:latin typeface="Times New Roman"/>
                <a:cs typeface="Times New Roman"/>
              </a:rPr>
              <a:t>Numerous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happier </a:t>
            </a:r>
            <a:r>
              <a:rPr dirty="0" sz="1100" spc="-15">
                <a:latin typeface="Times New Roman"/>
                <a:cs typeface="Times New Roman"/>
              </a:rPr>
              <a:t>transition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35">
                <a:latin typeface="Times New Roman"/>
                <a:cs typeface="Times New Roman"/>
              </a:rPr>
              <a:t>material </a:t>
            </a:r>
            <a:r>
              <a:rPr dirty="0" sz="1100" spc="-40">
                <a:latin typeface="Times New Roman"/>
                <a:cs typeface="Times New Roman"/>
              </a:rPr>
              <a:t>well-being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participation </a:t>
            </a:r>
            <a:r>
              <a:rPr dirty="0" sz="1100" spc="-25">
                <a:latin typeface="Times New Roman"/>
                <a:cs typeface="Times New Roman"/>
              </a:rPr>
              <a:t>in recreational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lain" startAt="4"/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buFont typeface="Times New Roman"/>
              <a:buAutoNum type="arabicPlain" startAt="4"/>
              <a:tabLst>
                <a:tab pos="189865" algn="l"/>
              </a:tabLst>
            </a:pPr>
            <a:r>
              <a:rPr dirty="0" sz="1100" spc="-35">
                <a:latin typeface="Times New Roman"/>
                <a:cs typeface="Times New Roman"/>
              </a:rPr>
              <a:t>Religion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25">
                <a:latin typeface="Times New Roman"/>
                <a:cs typeface="Times New Roman"/>
              </a:rPr>
              <a:t>adults,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religious </a:t>
            </a:r>
            <a:r>
              <a:rPr dirty="0" sz="1100" spc="-30">
                <a:latin typeface="Times New Roman"/>
                <a:cs typeface="Times New Roman"/>
              </a:rPr>
              <a:t>affiliations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moderate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ill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bereavement,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25">
                <a:latin typeface="Times New Roman"/>
                <a:cs typeface="Times New Roman"/>
              </a:rPr>
              <a:t>among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lain" startAt="4"/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5"/>
              </a:spcBef>
              <a:buFont typeface="Times New Roman"/>
              <a:buAutoNum type="arabicPlain" startAt="4"/>
              <a:tabLst>
                <a:tab pos="17526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integration </a:t>
            </a:r>
            <a:r>
              <a:rPr dirty="0" sz="1100" spc="-5">
                <a:latin typeface="Times New Roman"/>
                <a:cs typeface="Times New Roman"/>
              </a:rPr>
              <a:t>into the </a:t>
            </a:r>
            <a:r>
              <a:rPr dirty="0" sz="1100" spc="-25">
                <a:latin typeface="Times New Roman"/>
                <a:cs typeface="Times New Roman"/>
              </a:rPr>
              <a:t>community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10">
                <a:latin typeface="Times New Roman"/>
                <a:cs typeface="Times New Roman"/>
              </a:rPr>
              <a:t>contribution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adjustment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later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9580" y="9255506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779018"/>
            <a:ext cx="5878830" cy="429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 marL="1167130">
              <a:lnSpc>
                <a:spcPct val="100000"/>
              </a:lnSpc>
              <a:spcBef>
                <a:spcPts val="20"/>
              </a:spcBef>
            </a:pPr>
            <a:r>
              <a:rPr dirty="0" sz="1100" spc="-15" b="1">
                <a:latin typeface="Times New Roman"/>
                <a:cs typeface="Times New Roman"/>
              </a:rPr>
              <a:t>PSYCHOPATHOLOGY </a:t>
            </a:r>
            <a:r>
              <a:rPr dirty="0" sz="1100" spc="65" b="1">
                <a:latin typeface="Times New Roman"/>
                <a:cs typeface="Times New Roman"/>
              </a:rPr>
              <a:t>IN </a:t>
            </a:r>
            <a:r>
              <a:rPr dirty="0" sz="1100" spc="-15" b="1">
                <a:latin typeface="Times New Roman"/>
                <a:cs typeface="Times New Roman"/>
              </a:rPr>
              <a:t>HISTORICAL </a:t>
            </a:r>
            <a:r>
              <a:rPr dirty="0" sz="1100" spc="15" b="1">
                <a:latin typeface="Times New Roman"/>
                <a:cs typeface="Times New Roman"/>
              </a:rPr>
              <a:t>CONTEXT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30" b="1">
                <a:latin typeface="Times New Roman"/>
                <a:cs typeface="Times New Roman"/>
              </a:rPr>
              <a:t>PSYCHOLOGICAL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Humanistic</a:t>
            </a:r>
            <a:r>
              <a:rPr dirty="0" sz="1100" spc="-6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45">
                <a:latin typeface="Times New Roman"/>
                <a:cs typeface="Times New Roman"/>
              </a:rPr>
              <a:t>view </a:t>
            </a:r>
            <a:r>
              <a:rPr dirty="0" sz="1100" spc="-10">
                <a:latin typeface="Times New Roman"/>
                <a:cs typeface="Times New Roman"/>
              </a:rPr>
              <a:t>puts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emphasis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positive 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25">
                <a:latin typeface="Times New Roman"/>
                <a:cs typeface="Times New Roman"/>
              </a:rPr>
              <a:t>choices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personal growth  </a:t>
            </a:r>
            <a:r>
              <a:rPr dirty="0" sz="1100" spc="-25">
                <a:latin typeface="Times New Roman"/>
                <a:cs typeface="Times New Roman"/>
              </a:rPr>
              <a:t>experiences. </a:t>
            </a:r>
            <a:r>
              <a:rPr dirty="0" sz="1100" spc="-30">
                <a:latin typeface="Times New Roman"/>
                <a:cs typeface="Times New Roman"/>
              </a:rPr>
              <a:t>Abnormality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refusal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accept personal </a:t>
            </a:r>
            <a:r>
              <a:rPr dirty="0" sz="1100" spc="-30">
                <a:latin typeface="Times New Roman"/>
                <a:cs typeface="Times New Roman"/>
              </a:rPr>
              <a:t>responsibility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one’s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actions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15">
                <a:latin typeface="Times New Roman"/>
                <a:cs typeface="Times New Roman"/>
              </a:rPr>
              <a:t>thoughts.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choices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35">
                <a:latin typeface="Times New Roman"/>
                <a:cs typeface="Times New Roman"/>
              </a:rPr>
              <a:t>voluntarily.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Humanistics assume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5">
                <a:latin typeface="Times New Roman"/>
                <a:cs typeface="Times New Roman"/>
              </a:rPr>
              <a:t>human nature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inherently </a:t>
            </a:r>
            <a:r>
              <a:rPr dirty="0" sz="1100" spc="-15">
                <a:latin typeface="Times New Roman"/>
                <a:cs typeface="Times New Roman"/>
              </a:rPr>
              <a:t>good 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blame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240">
                <a:latin typeface="Times New Roman"/>
                <a:cs typeface="Times New Roman"/>
              </a:rPr>
              <a:t>/ </a:t>
            </a:r>
            <a:r>
              <a:rPr dirty="0" sz="1100" spc="-40">
                <a:latin typeface="Times New Roman"/>
                <a:cs typeface="Times New Roman"/>
              </a:rPr>
              <a:t>aggressive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society </a:t>
            </a:r>
            <a:r>
              <a:rPr dirty="0" sz="1100" spc="-5">
                <a:latin typeface="Times New Roman"/>
                <a:cs typeface="Times New Roman"/>
              </a:rPr>
              <a:t>but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40" b="1">
                <a:latin typeface="Times New Roman"/>
                <a:cs typeface="Times New Roman"/>
              </a:rPr>
              <a:t>Abraham </a:t>
            </a:r>
            <a:r>
              <a:rPr dirty="0" sz="1100" spc="-10" b="1">
                <a:latin typeface="Times New Roman"/>
                <a:cs typeface="Times New Roman"/>
              </a:rPr>
              <a:t>Maslow </a:t>
            </a:r>
            <a:r>
              <a:rPr dirty="0" sz="1100" spc="-40">
                <a:latin typeface="Times New Roman"/>
                <a:cs typeface="Times New Roman"/>
              </a:rPr>
              <a:t>(1908-1970) </a:t>
            </a:r>
            <a:r>
              <a:rPr dirty="0" sz="1100" spc="-20">
                <a:latin typeface="Times New Roman"/>
                <a:cs typeface="Times New Roman"/>
              </a:rPr>
              <a:t>postulated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hierarchy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physiological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5">
                <a:latin typeface="Times New Roman"/>
                <a:cs typeface="Times New Roman"/>
              </a:rPr>
              <a:t>bottom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actualization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top. </a:t>
            </a: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higher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594485">
              <a:lnSpc>
                <a:spcPct val="100000"/>
              </a:lnSpc>
              <a:spcBef>
                <a:spcPts val="980"/>
              </a:spcBef>
            </a:pPr>
            <a:r>
              <a:rPr dirty="0" sz="1100" spc="-50">
                <a:latin typeface="Times New Roman"/>
                <a:cs typeface="Times New Roman"/>
              </a:rPr>
              <a:t>Self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Actualization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146810">
              <a:lnSpc>
                <a:spcPct val="100000"/>
              </a:lnSpc>
              <a:tabLst>
                <a:tab pos="1604010" algn="l"/>
                <a:tab pos="1733550" algn="l"/>
              </a:tabLst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5">
                <a:latin typeface="Times New Roman"/>
                <a:cs typeface="Times New Roman"/>
              </a:rPr>
              <a:t>	</a:t>
            </a:r>
            <a:r>
              <a:rPr dirty="0" sz="1100" spc="-50">
                <a:latin typeface="Times New Roman"/>
                <a:cs typeface="Times New Roman"/>
              </a:rPr>
              <a:t>Self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Esteem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2051685" marR="2636520" indent="-140335">
              <a:lnSpc>
                <a:spcPct val="187700"/>
              </a:lnSpc>
            </a:pPr>
            <a:r>
              <a:rPr dirty="0" sz="1100" spc="-25">
                <a:latin typeface="Times New Roman"/>
                <a:cs typeface="Times New Roman"/>
              </a:rPr>
              <a:t>Love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Belongingness  </a:t>
            </a:r>
            <a:r>
              <a:rPr dirty="0" sz="1100" spc="-45">
                <a:latin typeface="Times New Roman"/>
                <a:cs typeface="Times New Roman"/>
              </a:rPr>
              <a:t>Safety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Needs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298700">
              <a:lnSpc>
                <a:spcPct val="100000"/>
              </a:lnSpc>
            </a:pP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Needs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05" y="5506488"/>
            <a:ext cx="5880735" cy="3493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9600">
              <a:lnSpc>
                <a:spcPct val="100000"/>
              </a:lnSpc>
              <a:spcBef>
                <a:spcPts val="95"/>
              </a:spcBef>
            </a:pPr>
            <a:r>
              <a:rPr dirty="0" sz="1100" spc="-105" i="1">
                <a:latin typeface="Times New Roman"/>
                <a:cs typeface="Times New Roman"/>
              </a:rPr>
              <a:t>Maslow’s </a:t>
            </a:r>
            <a:r>
              <a:rPr dirty="0" sz="1100" spc="-100" i="1">
                <a:latin typeface="Times New Roman"/>
                <a:cs typeface="Times New Roman"/>
              </a:rPr>
              <a:t>Hierarchy </a:t>
            </a:r>
            <a:r>
              <a:rPr dirty="0" sz="1100" spc="-120" i="1">
                <a:latin typeface="Times New Roman"/>
                <a:cs typeface="Times New Roman"/>
              </a:rPr>
              <a:t>of</a:t>
            </a:r>
            <a:r>
              <a:rPr dirty="0" sz="1100" spc="-145" i="1">
                <a:latin typeface="Times New Roman"/>
                <a:cs typeface="Times New Roman"/>
              </a:rPr>
              <a:t> </a:t>
            </a:r>
            <a:r>
              <a:rPr dirty="0" sz="1100" spc="-130" i="1">
                <a:latin typeface="Times New Roman"/>
                <a:cs typeface="Times New Roman"/>
              </a:rPr>
              <a:t>needs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triangle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pyramid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broad </a:t>
            </a:r>
            <a:r>
              <a:rPr dirty="0" sz="1100" spc="-25">
                <a:latin typeface="Times New Roman"/>
                <a:cs typeface="Times New Roman"/>
              </a:rPr>
              <a:t>base </a:t>
            </a:r>
            <a:r>
              <a:rPr dirty="0" sz="1100" spc="-15">
                <a:latin typeface="Times New Roman"/>
                <a:cs typeface="Times New Roman"/>
              </a:rPr>
              <a:t>and narrow </a:t>
            </a:r>
            <a:r>
              <a:rPr dirty="0" sz="1100">
                <a:latin typeface="Times New Roman"/>
                <a:cs typeface="Times New Roman"/>
              </a:rPr>
              <a:t>top,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majority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individuals are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0">
                <a:latin typeface="Times New Roman"/>
                <a:cs typeface="Times New Roman"/>
              </a:rPr>
              <a:t>fulfilling 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20">
                <a:latin typeface="Times New Roman"/>
                <a:cs typeface="Times New Roman"/>
              </a:rPr>
              <a:t>reach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actualization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reach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5">
                <a:latin typeface="Times New Roman"/>
                <a:cs typeface="Times New Roman"/>
              </a:rPr>
              <a:t>highest </a:t>
            </a:r>
            <a:r>
              <a:rPr dirty="0" sz="1100" spc="-20">
                <a:latin typeface="Times New Roman"/>
                <a:cs typeface="Times New Roman"/>
              </a:rPr>
              <a:t>potential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had freedom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grow. </a:t>
            </a:r>
            <a:r>
              <a:rPr dirty="0" sz="1100" spc="-40">
                <a:latin typeface="Times New Roman"/>
                <a:cs typeface="Times New Roman"/>
              </a:rPr>
              <a:t>Majority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are involved in </a:t>
            </a:r>
            <a:r>
              <a:rPr dirty="0" sz="1100" spc="-40">
                <a:latin typeface="Times New Roman"/>
                <a:cs typeface="Times New Roman"/>
              </a:rPr>
              <a:t>fulfilling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very few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reach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top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30">
                <a:latin typeface="Times New Roman"/>
                <a:cs typeface="Times New Roman"/>
              </a:rPr>
              <a:t>Quaid-e-Azam, </a:t>
            </a:r>
            <a:r>
              <a:rPr dirty="0" sz="1100" spc="20">
                <a:latin typeface="Times New Roman"/>
                <a:cs typeface="Times New Roman"/>
              </a:rPr>
              <a:t>Dr </a:t>
            </a:r>
            <a:r>
              <a:rPr dirty="0" sz="1100" spc="-30">
                <a:latin typeface="Times New Roman"/>
                <a:cs typeface="Times New Roman"/>
              </a:rPr>
              <a:t>Abdul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Salam.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55" b="1">
                <a:latin typeface="Times New Roman"/>
                <a:cs typeface="Times New Roman"/>
              </a:rPr>
              <a:t>Carl </a:t>
            </a:r>
            <a:r>
              <a:rPr dirty="0" sz="1100" spc="-5" b="1">
                <a:latin typeface="Times New Roman"/>
                <a:cs typeface="Times New Roman"/>
              </a:rPr>
              <a:t>Rogers </a:t>
            </a:r>
            <a:r>
              <a:rPr dirty="0" sz="1100" spc="-40">
                <a:latin typeface="Times New Roman"/>
                <a:cs typeface="Times New Roman"/>
              </a:rPr>
              <a:t>(1902-1987) </a:t>
            </a:r>
            <a:r>
              <a:rPr dirty="0" sz="1100" spc="-30">
                <a:latin typeface="Times New Roman"/>
                <a:cs typeface="Times New Roman"/>
              </a:rPr>
              <a:t>originated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centered </a:t>
            </a:r>
            <a:r>
              <a:rPr dirty="0" sz="1100" spc="-25">
                <a:latin typeface="Times New Roman"/>
                <a:cs typeface="Times New Roman"/>
              </a:rPr>
              <a:t>therapy, later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centered approach.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 </a:t>
            </a:r>
            <a:r>
              <a:rPr dirty="0" sz="1100" spc="-25">
                <a:latin typeface="Times New Roman"/>
                <a:cs typeface="Times New Roman"/>
              </a:rPr>
              <a:t>takes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passive </a:t>
            </a:r>
            <a:r>
              <a:rPr dirty="0" sz="1100" spc="-15">
                <a:latin typeface="Times New Roman"/>
                <a:cs typeface="Times New Roman"/>
              </a:rPr>
              <a:t>position and </a:t>
            </a:r>
            <a:r>
              <a:rPr dirty="0" sz="1100" spc="-25">
                <a:latin typeface="Times New Roman"/>
                <a:cs typeface="Times New Roman"/>
              </a:rPr>
              <a:t>provides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and environment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30">
                <a:latin typeface="Times New Roman"/>
                <a:cs typeface="Times New Roman"/>
              </a:rPr>
              <a:t>insight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perceptions, </a:t>
            </a:r>
            <a:r>
              <a:rPr dirty="0" sz="1100" spc="-40">
                <a:latin typeface="Times New Roman"/>
                <a:cs typeface="Times New Roman"/>
              </a:rPr>
              <a:t>ideas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values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characterize </a:t>
            </a:r>
            <a:r>
              <a:rPr dirty="0" sz="1100" spc="5">
                <a:latin typeface="Times New Roman"/>
                <a:cs typeface="Times New Roman"/>
              </a:rPr>
              <a:t>“I” </a:t>
            </a:r>
            <a:r>
              <a:rPr dirty="0" sz="1100" spc="-25">
                <a:latin typeface="Times New Roman"/>
                <a:cs typeface="Times New Roman"/>
              </a:rPr>
              <a:t>“Me”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can  </a:t>
            </a:r>
            <a:r>
              <a:rPr dirty="0" sz="1100" spc="-10">
                <a:latin typeface="Times New Roman"/>
                <a:cs typeface="Times New Roman"/>
              </a:rPr>
              <a:t>do.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main </a:t>
            </a:r>
            <a:r>
              <a:rPr dirty="0" sz="1100" spc="-10">
                <a:latin typeface="Times New Roman"/>
                <a:cs typeface="Times New Roman"/>
              </a:rPr>
              <a:t>constructs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theory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unconditional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empathy. </a:t>
            </a:r>
            <a:r>
              <a:rPr dirty="0" sz="1100" spc="-20">
                <a:latin typeface="Times New Roman"/>
                <a:cs typeface="Times New Roman"/>
              </a:rPr>
              <a:t>Unconditional </a:t>
            </a:r>
            <a:r>
              <a:rPr dirty="0" sz="1100" spc="-25">
                <a:latin typeface="Times New Roman"/>
                <a:cs typeface="Times New Roman"/>
              </a:rPr>
              <a:t>positive  </a:t>
            </a:r>
            <a:r>
              <a:rPr dirty="0" sz="1100" spc="-30">
                <a:latin typeface="Times New Roman"/>
                <a:cs typeface="Times New Roman"/>
              </a:rPr>
              <a:t>regard being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35">
                <a:latin typeface="Times New Roman"/>
                <a:cs typeface="Times New Roman"/>
              </a:rPr>
              <a:t>valued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parents and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ideal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perfect.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5"/>
              </a:spcBef>
            </a:pPr>
            <a:r>
              <a:rPr dirty="0" sz="1100" spc="-15">
                <a:latin typeface="Times New Roman"/>
                <a:cs typeface="Times New Roman"/>
              </a:rPr>
              <a:t>Empathy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the of </a:t>
            </a:r>
            <a:r>
              <a:rPr dirty="0" sz="1100" spc="-45">
                <a:latin typeface="Times New Roman"/>
                <a:cs typeface="Times New Roman"/>
              </a:rPr>
              <a:t>client’s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client’s </a:t>
            </a:r>
            <a:r>
              <a:rPr dirty="0" sz="1100" spc="-25">
                <a:latin typeface="Times New Roman"/>
                <a:cs typeface="Times New Roman"/>
              </a:rPr>
              <a:t>frame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reference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putting, </a:t>
            </a:r>
            <a:r>
              <a:rPr dirty="0" sz="1100" spc="-35">
                <a:latin typeface="Times New Roman"/>
                <a:cs typeface="Times New Roman"/>
              </a:rPr>
              <a:t>yourself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15">
                <a:latin typeface="Times New Roman"/>
                <a:cs typeface="Times New Roman"/>
              </a:rPr>
              <a:t>shoe and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understand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perceives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Behavioral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 </a:t>
            </a:r>
            <a:r>
              <a:rPr dirty="0" sz="1100" spc="300" b="1">
                <a:latin typeface="Times New Roman"/>
                <a:cs typeface="Times New Roman"/>
              </a:rPr>
              <a:t>/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Cognitive-Behavioral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300" b="1">
                <a:latin typeface="Times New Roman"/>
                <a:cs typeface="Times New Roman"/>
              </a:rPr>
              <a:t>/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social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learning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25">
                <a:latin typeface="Times New Roman"/>
                <a:cs typeface="Times New Roman"/>
              </a:rPr>
              <a:t>emphasizes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(both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abnormal)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environment. </a:t>
            </a:r>
            <a:r>
              <a:rPr dirty="0" sz="1100" spc="-10">
                <a:latin typeface="Times New Roman"/>
                <a:cs typeface="Times New Roman"/>
              </a:rPr>
              <a:t>The three 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learning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60220" y="3343655"/>
            <a:ext cx="1600200" cy="2057400"/>
          </a:xfrm>
          <a:custGeom>
            <a:avLst/>
            <a:gdLst/>
            <a:ahLst/>
            <a:cxnLst/>
            <a:rect l="l" t="t" r="r" b="b"/>
            <a:pathLst>
              <a:path w="1600200" h="2057400">
                <a:moveTo>
                  <a:pt x="800100" y="0"/>
                </a:moveTo>
                <a:lnTo>
                  <a:pt x="0" y="2057400"/>
                </a:lnTo>
                <a:lnTo>
                  <a:pt x="1600200" y="20574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60220" y="3343655"/>
            <a:ext cx="1600200" cy="2057400"/>
          </a:xfrm>
          <a:custGeom>
            <a:avLst/>
            <a:gdLst/>
            <a:ahLst/>
            <a:cxnLst/>
            <a:rect l="l" t="t" r="r" b="b"/>
            <a:pathLst>
              <a:path w="1600200" h="2057400">
                <a:moveTo>
                  <a:pt x="800100" y="0"/>
                </a:moveTo>
                <a:lnTo>
                  <a:pt x="0" y="2057400"/>
                </a:lnTo>
                <a:lnTo>
                  <a:pt x="1600200" y="2057400"/>
                </a:lnTo>
                <a:lnTo>
                  <a:pt x="800100" y="0"/>
                </a:lnTo>
                <a:close/>
              </a:path>
              <a:path w="1600200" h="2057400">
                <a:moveTo>
                  <a:pt x="457200" y="914400"/>
                </a:moveTo>
                <a:lnTo>
                  <a:pt x="1143000" y="914400"/>
                </a:lnTo>
              </a:path>
              <a:path w="1600200" h="2057400">
                <a:moveTo>
                  <a:pt x="284988" y="1315212"/>
                </a:moveTo>
                <a:lnTo>
                  <a:pt x="1313688" y="1315212"/>
                </a:lnTo>
              </a:path>
              <a:path w="1600200" h="2057400">
                <a:moveTo>
                  <a:pt x="163830" y="1658112"/>
                </a:moveTo>
                <a:lnTo>
                  <a:pt x="1421130" y="1658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19" y="757682"/>
            <a:ext cx="12192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1821" y="757682"/>
            <a:ext cx="1866900" cy="5080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640715">
              <a:lnSpc>
                <a:spcPts val="1240"/>
              </a:lnSpc>
              <a:spcBef>
                <a:spcPts val="204"/>
              </a:spcBef>
            </a:pPr>
            <a:r>
              <a:rPr dirty="0" sz="1100" spc="-50">
                <a:latin typeface="Times New Roman"/>
                <a:cs typeface="Times New Roman"/>
              </a:rPr>
              <a:t>Classical </a:t>
            </a:r>
            <a:r>
              <a:rPr dirty="0" sz="1100" spc="-25">
                <a:latin typeface="Times New Roman"/>
                <a:cs typeface="Times New Roman"/>
              </a:rPr>
              <a:t>Conditioning  </a:t>
            </a:r>
            <a:r>
              <a:rPr dirty="0" sz="1100">
                <a:latin typeface="Times New Roman"/>
                <a:cs typeface="Times New Roman"/>
              </a:rPr>
              <a:t>Operant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Conditioning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20">
                <a:latin typeface="Times New Roman"/>
                <a:cs typeface="Times New Roman"/>
              </a:rPr>
              <a:t>Observational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learning/Modeling.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24" y="1386332"/>
            <a:ext cx="5879465" cy="20789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Classical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Conditioning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30">
                <a:latin typeface="Times New Roman"/>
                <a:cs typeface="Times New Roman"/>
              </a:rPr>
              <a:t>learning, </a:t>
            </a:r>
            <a:r>
              <a:rPr dirty="0" sz="1100" spc="-25">
                <a:latin typeface="Times New Roman"/>
                <a:cs typeface="Times New Roman"/>
              </a:rPr>
              <a:t>discovered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0">
                <a:latin typeface="Times New Roman"/>
                <a:cs typeface="Times New Roman"/>
              </a:rPr>
              <a:t>Russian </a:t>
            </a:r>
            <a:r>
              <a:rPr dirty="0" sz="1100" spc="-35">
                <a:latin typeface="Times New Roman"/>
                <a:cs typeface="Times New Roman"/>
              </a:rPr>
              <a:t>physiologist </a:t>
            </a:r>
            <a:r>
              <a:rPr dirty="0" sz="1100" spc="-15">
                <a:latin typeface="Times New Roman"/>
                <a:cs typeface="Times New Roman"/>
              </a:rPr>
              <a:t>Ivan </a:t>
            </a:r>
            <a:r>
              <a:rPr dirty="0" sz="1100" spc="-25">
                <a:latin typeface="Times New Roman"/>
                <a:cs typeface="Times New Roman"/>
              </a:rPr>
              <a:t>Pavlov </a:t>
            </a:r>
            <a:r>
              <a:rPr dirty="0" sz="1100" spc="-40">
                <a:latin typeface="Times New Roman"/>
                <a:cs typeface="Times New Roman"/>
              </a:rPr>
              <a:t>(1849-1936). </a:t>
            </a:r>
            <a:r>
              <a:rPr dirty="0" sz="1100" spc="-30">
                <a:latin typeface="Times New Roman"/>
                <a:cs typeface="Times New Roman"/>
              </a:rPr>
              <a:t>Pavlov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associates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investigating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salivation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dogs.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gave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powder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dog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salivate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0">
                <a:latin typeface="Times New Roman"/>
                <a:cs typeface="Times New Roman"/>
              </a:rPr>
              <a:t>Conditioning process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terms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058920" indent="-635">
              <a:lnSpc>
                <a:spcPts val="1240"/>
              </a:lnSpc>
            </a:pPr>
            <a:r>
              <a:rPr dirty="0" sz="1100" spc="-25" b="1">
                <a:latin typeface="Times New Roman"/>
                <a:cs typeface="Times New Roman"/>
              </a:rPr>
              <a:t>UCS </a:t>
            </a:r>
            <a:r>
              <a:rPr dirty="0" sz="1100" spc="-5">
                <a:latin typeface="Times New Roman"/>
                <a:cs typeface="Times New Roman"/>
              </a:rPr>
              <a:t>→ </a:t>
            </a:r>
            <a:r>
              <a:rPr dirty="0" sz="1100" spc="-15">
                <a:latin typeface="Times New Roman"/>
                <a:cs typeface="Times New Roman"/>
              </a:rPr>
              <a:t>Unconditioned </a:t>
            </a:r>
            <a:r>
              <a:rPr dirty="0" sz="1100" spc="-25">
                <a:latin typeface="Times New Roman"/>
                <a:cs typeface="Times New Roman"/>
              </a:rPr>
              <a:t>stimulus  </a:t>
            </a:r>
            <a:r>
              <a:rPr dirty="0" sz="1100" spc="-20" b="1">
                <a:latin typeface="Times New Roman"/>
                <a:cs typeface="Times New Roman"/>
              </a:rPr>
              <a:t>UCR </a:t>
            </a:r>
            <a:r>
              <a:rPr dirty="0" sz="1100" spc="-15">
                <a:latin typeface="Times New Roman"/>
                <a:cs typeface="Times New Roman"/>
              </a:rPr>
              <a:t>→Unconditioned </a:t>
            </a:r>
            <a:r>
              <a:rPr dirty="0" sz="1100" spc="-20">
                <a:latin typeface="Times New Roman"/>
                <a:cs typeface="Times New Roman"/>
              </a:rPr>
              <a:t>response  </a:t>
            </a:r>
            <a:r>
              <a:rPr dirty="0" sz="1100" spc="-55" b="1">
                <a:latin typeface="Times New Roman"/>
                <a:cs typeface="Times New Roman"/>
              </a:rPr>
              <a:t>CS </a:t>
            </a:r>
            <a:r>
              <a:rPr dirty="0" sz="1100" spc="-5">
                <a:latin typeface="Times New Roman"/>
                <a:cs typeface="Times New Roman"/>
              </a:rPr>
              <a:t>→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25">
                <a:latin typeface="Times New Roman"/>
                <a:cs typeface="Times New Roman"/>
              </a:rPr>
              <a:t>stimulus  </a:t>
            </a:r>
            <a:r>
              <a:rPr dirty="0" sz="1100" spc="-40" b="1">
                <a:latin typeface="Times New Roman"/>
                <a:cs typeface="Times New Roman"/>
              </a:rPr>
              <a:t>CR </a:t>
            </a:r>
            <a:r>
              <a:rPr dirty="0" sz="1100" spc="-5">
                <a:latin typeface="Times New Roman"/>
                <a:cs typeface="Times New Roman"/>
              </a:rPr>
              <a:t>→ </a:t>
            </a:r>
            <a:r>
              <a:rPr dirty="0" sz="1100" spc="-15">
                <a:latin typeface="Times New Roman"/>
                <a:cs typeface="Times New Roman"/>
              </a:rPr>
              <a:t>Conditioned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dogs </a:t>
            </a:r>
            <a:r>
              <a:rPr dirty="0" sz="1100" spc="-35">
                <a:latin typeface="Times New Roman"/>
                <a:cs typeface="Times New Roman"/>
              </a:rPr>
              <a:t>salivated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provide meat power, </a:t>
            </a:r>
            <a:r>
              <a:rPr dirty="0" sz="1100" spc="-5">
                <a:latin typeface="Times New Roman"/>
                <a:cs typeface="Times New Roman"/>
              </a:rPr>
              <a:t>soon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dogs </a:t>
            </a:r>
            <a:r>
              <a:rPr dirty="0" sz="1100" spc="-35">
                <a:latin typeface="Times New Roman"/>
                <a:cs typeface="Times New Roman"/>
              </a:rPr>
              <a:t>salivated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sound of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footsteps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54" y="3586985"/>
            <a:ext cx="1993900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>
              <a:lnSpc>
                <a:spcPts val="128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Meat </a:t>
            </a:r>
            <a:r>
              <a:rPr dirty="0" sz="1100" spc="-15">
                <a:latin typeface="Times New Roman"/>
                <a:cs typeface="Times New Roman"/>
              </a:rPr>
              <a:t>powder </a:t>
            </a:r>
            <a:r>
              <a:rPr dirty="0" sz="1100" spc="-5">
                <a:latin typeface="Times New Roman"/>
                <a:cs typeface="Times New Roman"/>
              </a:rPr>
              <a:t>→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salivation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  <a:tabLst>
                <a:tab pos="1383665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UCS	</a:t>
            </a:r>
            <a:r>
              <a:rPr dirty="0" sz="1100" spc="-20" b="1">
                <a:latin typeface="Times New Roman"/>
                <a:cs typeface="Times New Roman"/>
              </a:rPr>
              <a:t>UCR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tabLst>
                <a:tab pos="1840864" algn="l"/>
              </a:tabLst>
            </a:pPr>
            <a:r>
              <a:rPr dirty="0" sz="1100" spc="-35">
                <a:latin typeface="Times New Roman"/>
                <a:cs typeface="Times New Roman"/>
              </a:rPr>
              <a:t>Sight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</a:t>
            </a:r>
            <a:r>
              <a:rPr dirty="0" sz="1100" spc="-5">
                <a:latin typeface="Times New Roman"/>
                <a:cs typeface="Times New Roman"/>
              </a:rPr>
              <a:t>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researcher</a:t>
            </a:r>
            <a:r>
              <a:rPr dirty="0" sz="1100" spc="-20">
                <a:latin typeface="Times New Roman"/>
                <a:cs typeface="Times New Roman"/>
              </a:rPr>
              <a:t>s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5">
                <a:latin typeface="Times New Roman"/>
                <a:cs typeface="Times New Roman"/>
              </a:rPr>
              <a:t>→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Footsteps 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2061" y="4057908"/>
            <a:ext cx="5505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Salivation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822" y="4529584"/>
            <a:ext cx="5880100" cy="239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5010">
              <a:lnSpc>
                <a:spcPct val="100000"/>
              </a:lnSpc>
              <a:spcBef>
                <a:spcPts val="95"/>
              </a:spcBef>
              <a:tabLst>
                <a:tab pos="2895600" algn="l"/>
              </a:tabLst>
            </a:pPr>
            <a:r>
              <a:rPr dirty="0" sz="1100" spc="-55" b="1">
                <a:latin typeface="Times New Roman"/>
                <a:cs typeface="Times New Roman"/>
              </a:rPr>
              <a:t>CS	</a:t>
            </a:r>
            <a:r>
              <a:rPr dirty="0" sz="1100" spc="-40" b="1">
                <a:latin typeface="Times New Roman"/>
                <a:cs typeface="Times New Roman"/>
              </a:rPr>
              <a:t>CR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5"/>
              </a:spcBef>
            </a:pPr>
            <a:r>
              <a:rPr dirty="0" sz="1100" spc="-5">
                <a:latin typeface="Times New Roman"/>
                <a:cs typeface="Times New Roman"/>
              </a:rPr>
              <a:t>Now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association with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object. 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unconditioned </a:t>
            </a:r>
            <a:r>
              <a:rPr dirty="0" sz="1100" spc="-30">
                <a:latin typeface="Times New Roman"/>
                <a:cs typeface="Times New Roman"/>
              </a:rPr>
              <a:t>stimulus. 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footsteps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5">
                <a:latin typeface="Times New Roman"/>
                <a:cs typeface="Times New Roman"/>
              </a:rPr>
              <a:t>acquires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power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elicit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 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10">
                <a:latin typeface="Times New Roman"/>
                <a:cs typeface="Times New Roman"/>
              </a:rPr>
              <a:t>footsteps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conditioned  </a:t>
            </a:r>
            <a:r>
              <a:rPr dirty="0" sz="1100" spc="-20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Extinction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  <a:tabLst>
                <a:tab pos="469900" algn="l"/>
              </a:tabLst>
            </a:pPr>
            <a:r>
              <a:rPr dirty="0" sz="1100" spc="-65">
                <a:latin typeface="Times New Roman"/>
                <a:cs typeface="Times New Roman"/>
              </a:rPr>
              <a:t>CS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→	</a:t>
            </a:r>
            <a:r>
              <a:rPr dirty="0" sz="1100" spc="-50" strike="sngStrike">
                <a:latin typeface="Times New Roman"/>
                <a:cs typeface="Times New Roman"/>
              </a:rPr>
              <a:t>CR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5">
                <a:latin typeface="Times New Roman"/>
                <a:cs typeface="Times New Roman"/>
              </a:rPr>
              <a:t>Now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20">
                <a:latin typeface="Times New Roman"/>
                <a:cs typeface="Times New Roman"/>
              </a:rPr>
              <a:t>response. 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extinction.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footsteps of the 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salivation.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40">
                <a:latin typeface="Times New Roman"/>
                <a:cs typeface="Times New Roman"/>
              </a:rPr>
              <a:t>classic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Watson </a:t>
            </a:r>
            <a:r>
              <a:rPr dirty="0" sz="1100" spc="-40">
                <a:latin typeface="Times New Roman"/>
                <a:cs typeface="Times New Roman"/>
              </a:rPr>
              <a:t>(1878-1958)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11  </a:t>
            </a:r>
            <a:r>
              <a:rPr dirty="0" sz="1100" spc="-5">
                <a:latin typeface="Times New Roman"/>
                <a:cs typeface="Times New Roman"/>
              </a:rPr>
              <a:t>months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30">
                <a:latin typeface="Times New Roman"/>
                <a:cs typeface="Times New Roman"/>
              </a:rPr>
              <a:t>boy Little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30">
                <a:latin typeface="Times New Roman"/>
                <a:cs typeface="Times New Roman"/>
              </a:rPr>
              <a:t>acquired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25">
                <a:latin typeface="Times New Roman"/>
                <a:cs typeface="Times New Roman"/>
              </a:rPr>
              <a:t>fear. </a:t>
            </a:r>
            <a:r>
              <a:rPr dirty="0" sz="1100" spc="-20">
                <a:latin typeface="Times New Roman"/>
                <a:cs typeface="Times New Roman"/>
              </a:rPr>
              <a:t>Albert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introduced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20">
                <a:latin typeface="Times New Roman"/>
                <a:cs typeface="Times New Roman"/>
              </a:rPr>
              <a:t>rat,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showed 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it. When Albert </a:t>
            </a:r>
            <a:r>
              <a:rPr dirty="0" sz="1100" spc="-20">
                <a:latin typeface="Times New Roman"/>
                <a:cs typeface="Times New Roman"/>
              </a:rPr>
              <a:t>tried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reach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20">
                <a:latin typeface="Times New Roman"/>
                <a:cs typeface="Times New Roman"/>
              </a:rPr>
              <a:t>rat,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loud </a:t>
            </a:r>
            <a:r>
              <a:rPr dirty="0" sz="1100" spc="-25">
                <a:latin typeface="Times New Roman"/>
                <a:cs typeface="Times New Roman"/>
              </a:rPr>
              <a:t>noise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produced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startled </a:t>
            </a:r>
            <a:r>
              <a:rPr dirty="0" sz="1100" spc="-35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Albert.  This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trials,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20">
                <a:latin typeface="Times New Roman"/>
                <a:cs typeface="Times New Roman"/>
              </a:rPr>
              <a:t>learnt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white </a:t>
            </a:r>
            <a:r>
              <a:rPr dirty="0" sz="1100" spc="-10">
                <a:latin typeface="Times New Roman"/>
                <a:cs typeface="Times New Roman"/>
              </a:rPr>
              <a:t>rat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through 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5">
                <a:latin typeface="Times New Roman"/>
                <a:cs typeface="Times New Roman"/>
              </a:rPr>
              <a:t>conditioning;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30">
                <a:latin typeface="Times New Roman"/>
                <a:cs typeface="Times New Roman"/>
              </a:rPr>
              <a:t>acquired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white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99786" y="7076151"/>
          <a:ext cx="3081655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4525"/>
                <a:gridCol w="593090"/>
                <a:gridCol w="1235710"/>
                <a:gridCol w="607694"/>
              </a:tblGrid>
              <a:tr h="156925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White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rate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1770">
                        <a:lnSpc>
                          <a:spcPts val="113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+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3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loud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noise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→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ts val="1135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Fear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6925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3040">
                        <a:lnSpc>
                          <a:spcPts val="1135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ired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135"/>
                        </a:lnSpc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UCS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UCR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18836" y="7515859"/>
            <a:ext cx="5878830" cy="50673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neutral stimulus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white </a:t>
            </a:r>
            <a:r>
              <a:rPr dirty="0" sz="1100" spc="-15">
                <a:latin typeface="Times New Roman"/>
                <a:cs typeface="Times New Roman"/>
              </a:rPr>
              <a:t>rat </a:t>
            </a:r>
            <a:r>
              <a:rPr dirty="0" sz="1100" spc="-25">
                <a:latin typeface="Times New Roman"/>
                <a:cs typeface="Times New Roman"/>
              </a:rPr>
              <a:t>paired with </a:t>
            </a:r>
            <a:r>
              <a:rPr dirty="0" sz="1100" spc="-10">
                <a:latin typeface="Times New Roman"/>
                <a:cs typeface="Times New Roman"/>
              </a:rPr>
              <a:t>unconditioned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20">
                <a:latin typeface="Times New Roman"/>
                <a:cs typeface="Times New Roman"/>
              </a:rPr>
              <a:t>loud </a:t>
            </a:r>
            <a:r>
              <a:rPr dirty="0" sz="1100" spc="-25">
                <a:latin typeface="Times New Roman"/>
                <a:cs typeface="Times New Roman"/>
              </a:rPr>
              <a:t>noise </a:t>
            </a:r>
            <a:r>
              <a:rPr dirty="0" sz="1100" spc="-35">
                <a:latin typeface="Times New Roman"/>
                <a:cs typeface="Times New Roman"/>
              </a:rPr>
              <a:t>leading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response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Albert.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trials,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neutral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5">
                <a:latin typeface="Times New Roman"/>
                <a:cs typeface="Times New Roman"/>
              </a:rPr>
              <a:t>took the </a:t>
            </a:r>
            <a:r>
              <a:rPr dirty="0" sz="1100" spc="-20">
                <a:latin typeface="Times New Roman"/>
                <a:cs typeface="Times New Roman"/>
              </a:rPr>
              <a:t>status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evoked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conditioned response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fear.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8836" y="7987534"/>
            <a:ext cx="1079500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  <a:tabLst>
                <a:tab pos="926465" algn="l"/>
              </a:tabLst>
            </a:pPr>
            <a:r>
              <a:rPr dirty="0" sz="1100" spc="-35">
                <a:latin typeface="Times New Roman"/>
                <a:cs typeface="Times New Roman"/>
              </a:rPr>
              <a:t>Whi</a:t>
            </a:r>
            <a:r>
              <a:rPr dirty="0" sz="1100" spc="-15">
                <a:latin typeface="Times New Roman"/>
                <a:cs typeface="Times New Roman"/>
              </a:rPr>
              <a:t>t</a:t>
            </a:r>
            <a:r>
              <a:rPr dirty="0" sz="1100" spc="-35">
                <a:latin typeface="Times New Roman"/>
                <a:cs typeface="Times New Roman"/>
              </a:rPr>
              <a:t>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</a:t>
            </a:r>
            <a:r>
              <a:rPr dirty="0" sz="1100" spc="-10">
                <a:latin typeface="Times New Roman"/>
                <a:cs typeface="Times New Roman"/>
              </a:rPr>
              <a:t>t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5">
                <a:latin typeface="Times New Roman"/>
                <a:cs typeface="Times New Roman"/>
              </a:rPr>
              <a:t>→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70">
                <a:latin typeface="Times New Roman"/>
                <a:cs typeface="Times New Roman"/>
              </a:rPr>
              <a:t>CS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0001" y="7987534"/>
            <a:ext cx="266065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5">
                <a:latin typeface="Times New Roman"/>
                <a:cs typeface="Times New Roman"/>
              </a:rPr>
              <a:t>Fear  </a:t>
            </a:r>
            <a:r>
              <a:rPr dirty="0" sz="1100" spc="-50">
                <a:latin typeface="Times New Roman"/>
                <a:cs typeface="Times New Roman"/>
              </a:rPr>
              <a:t>CR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836" y="8458458"/>
            <a:ext cx="5882005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Stimulus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Generalization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30">
                <a:latin typeface="Times New Roman"/>
                <a:cs typeface="Times New Roman"/>
              </a:rPr>
              <a:t>became 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25">
                <a:latin typeface="Times New Roman"/>
                <a:cs typeface="Times New Roman"/>
              </a:rPr>
              <a:t>furry </a:t>
            </a:r>
            <a:r>
              <a:rPr dirty="0" sz="1100" spc="-40">
                <a:latin typeface="Times New Roman"/>
                <a:cs typeface="Times New Roman"/>
              </a:rPr>
              <a:t>animals, </a:t>
            </a:r>
            <a:r>
              <a:rPr dirty="0" sz="1100" spc="-30">
                <a:latin typeface="Times New Roman"/>
                <a:cs typeface="Times New Roman"/>
              </a:rPr>
              <a:t>toys,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is called </a:t>
            </a:r>
            <a:r>
              <a:rPr dirty="0" sz="1100" spc="-25">
                <a:latin typeface="Times New Roman"/>
                <a:cs typeface="Times New Roman"/>
              </a:rPr>
              <a:t>stimulus generalization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response </a:t>
            </a:r>
            <a:r>
              <a:rPr dirty="0" sz="1100" spc="-35">
                <a:latin typeface="Times New Roman"/>
                <a:cs typeface="Times New Roman"/>
              </a:rPr>
              <a:t>generalizes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20">
                <a:latin typeface="Times New Roman"/>
                <a:cs typeface="Times New Roman"/>
              </a:rPr>
              <a:t>objects. </a:t>
            </a:r>
            <a:r>
              <a:rPr dirty="0" sz="1100" spc="-35">
                <a:latin typeface="Times New Roman"/>
                <a:cs typeface="Times New Roman"/>
              </a:rPr>
              <a:t>Watson’s </a:t>
            </a:r>
            <a:r>
              <a:rPr dirty="0" sz="1100" spc="-15">
                <a:latin typeface="Times New Roman"/>
                <a:cs typeface="Times New Roman"/>
              </a:rPr>
              <a:t>Student </a:t>
            </a:r>
            <a:r>
              <a:rPr dirty="0" sz="1100" spc="-55">
                <a:latin typeface="Times New Roman"/>
                <a:cs typeface="Times New Roman"/>
              </a:rPr>
              <a:t>Mary </a:t>
            </a:r>
            <a:r>
              <a:rPr dirty="0" sz="1100" spc="-20">
                <a:latin typeface="Times New Roman"/>
                <a:cs typeface="Times New Roman"/>
              </a:rPr>
              <a:t>Cover Jones </a:t>
            </a:r>
            <a:r>
              <a:rPr dirty="0" sz="1100" spc="-40">
                <a:latin typeface="Times New Roman"/>
                <a:cs typeface="Times New Roman"/>
              </a:rPr>
              <a:t>(1896-1987) </a:t>
            </a:r>
            <a:r>
              <a:rPr dirty="0" sz="1100" spc="-5">
                <a:latin typeface="Times New Roman"/>
                <a:cs typeface="Times New Roman"/>
              </a:rPr>
              <a:t>thought that </a:t>
            </a:r>
            <a:r>
              <a:rPr dirty="0" sz="1100" spc="-35">
                <a:latin typeface="Times New Roman"/>
                <a:cs typeface="Times New Roman"/>
              </a:rPr>
              <a:t>if 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acquired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classically </a:t>
            </a:r>
            <a:r>
              <a:rPr dirty="0" sz="1100" spc="-15">
                <a:latin typeface="Times New Roman"/>
                <a:cs typeface="Times New Roman"/>
              </a:rPr>
              <a:t>conditioned perhaps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un-learned/extinction </a:t>
            </a:r>
            <a:r>
              <a:rPr dirty="0" sz="1100" spc="-25">
                <a:latin typeface="Times New Roman"/>
                <a:cs typeface="Times New Roman"/>
              </a:rPr>
              <a:t>can  take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place.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worked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Peter,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who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three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old,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who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already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afraid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white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rabbits.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2882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25">
                <a:latin typeface="Times New Roman"/>
                <a:cs typeface="Times New Roman"/>
              </a:rPr>
              <a:t>Jones </a:t>
            </a:r>
            <a:r>
              <a:rPr dirty="0" sz="1100" spc="-30">
                <a:latin typeface="Times New Roman"/>
                <a:cs typeface="Times New Roman"/>
              </a:rPr>
              <a:t>decided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bring white </a:t>
            </a:r>
            <a:r>
              <a:rPr dirty="0" sz="1100" spc="-15">
                <a:latin typeface="Times New Roman"/>
                <a:cs typeface="Times New Roman"/>
              </a:rPr>
              <a:t>rabbit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5">
                <a:latin typeface="Times New Roman"/>
                <a:cs typeface="Times New Roman"/>
              </a:rPr>
              <a:t>peter </a:t>
            </a:r>
            <a:r>
              <a:rPr dirty="0" sz="1100" spc="-45">
                <a:latin typeface="Times New Roman"/>
                <a:cs typeface="Times New Roman"/>
              </a:rPr>
              <a:t>was playing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short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50">
                <a:latin typeface="Times New Roman"/>
                <a:cs typeface="Times New Roman"/>
              </a:rPr>
              <a:t>day. </a:t>
            </a:r>
            <a:r>
              <a:rPr dirty="0" sz="1100" spc="-40">
                <a:latin typeface="Times New Roman"/>
                <a:cs typeface="Times New Roman"/>
              </a:rPr>
              <a:t>She 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arranged </a:t>
            </a:r>
            <a:r>
              <a:rPr dirty="0" sz="1100" spc="-5">
                <a:latin typeface="Times New Roman"/>
                <a:cs typeface="Times New Roman"/>
              </a:rPr>
              <a:t>for other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whom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0">
                <a:latin typeface="Times New Roman"/>
                <a:cs typeface="Times New Roman"/>
              </a:rPr>
              <a:t>knew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rabbits. </a:t>
            </a:r>
            <a:r>
              <a:rPr dirty="0" sz="1100" spc="-25">
                <a:latin typeface="Times New Roman"/>
                <a:cs typeface="Times New Roman"/>
              </a:rPr>
              <a:t>Jones </a:t>
            </a:r>
            <a:r>
              <a:rPr dirty="0" sz="1100" spc="-5">
                <a:latin typeface="Times New Roman"/>
                <a:cs typeface="Times New Roman"/>
              </a:rPr>
              <a:t>noted that </a:t>
            </a:r>
            <a:r>
              <a:rPr dirty="0" sz="1100" spc="-45">
                <a:latin typeface="Times New Roman"/>
                <a:cs typeface="Times New Roman"/>
              </a:rPr>
              <a:t>gradually </a:t>
            </a:r>
            <a:r>
              <a:rPr dirty="0" sz="1100" spc="-30">
                <a:latin typeface="Times New Roman"/>
                <a:cs typeface="Times New Roman"/>
              </a:rPr>
              <a:t>Peter’s </a:t>
            </a:r>
            <a:r>
              <a:rPr dirty="0" sz="1100" spc="-20">
                <a:latin typeface="Times New Roman"/>
                <a:cs typeface="Times New Roman"/>
              </a:rPr>
              <a:t>fear  </a:t>
            </a:r>
            <a:r>
              <a:rPr dirty="0" sz="1100" spc="-30">
                <a:latin typeface="Times New Roman"/>
                <a:cs typeface="Times New Roman"/>
              </a:rPr>
              <a:t>decreased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diminished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soon </a:t>
            </a:r>
            <a:r>
              <a:rPr dirty="0" sz="1100" spc="-10">
                <a:latin typeface="Times New Roman"/>
                <a:cs typeface="Times New Roman"/>
              </a:rPr>
              <a:t>Peter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touching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playing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rabbits.</a:t>
            </a:r>
            <a:endParaRPr sz="1100">
              <a:latin typeface="Times New Roman"/>
              <a:cs typeface="Times New Roman"/>
            </a:endParaRPr>
          </a:p>
          <a:p>
            <a:pPr algn="just" marL="12700" marR="38735">
              <a:lnSpc>
                <a:spcPts val="2480"/>
              </a:lnSpc>
              <a:spcBef>
                <a:spcPts val="270"/>
              </a:spcBef>
            </a:pPr>
            <a:r>
              <a:rPr dirty="0" sz="1100" spc="-15">
                <a:latin typeface="Times New Roman"/>
                <a:cs typeface="Times New Roman"/>
              </a:rPr>
              <a:t>Extinction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bond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25">
                <a:latin typeface="Times New Roman"/>
                <a:cs typeface="Times New Roman"/>
              </a:rPr>
              <a:t>stimulus with </a:t>
            </a:r>
            <a:r>
              <a:rPr dirty="0" sz="1100" spc="-15">
                <a:latin typeface="Times New Roman"/>
                <a:cs typeface="Times New Roman"/>
              </a:rPr>
              <a:t>conditioned response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weaken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broken.  </a:t>
            </a:r>
            <a:r>
              <a:rPr dirty="0" sz="1100" spc="-65">
                <a:latin typeface="Times New Roman"/>
                <a:cs typeface="Times New Roman"/>
              </a:rPr>
              <a:t>CS </a:t>
            </a:r>
            <a:r>
              <a:rPr dirty="0" sz="1100" spc="-5">
                <a:latin typeface="Times New Roman"/>
                <a:cs typeface="Times New Roman"/>
              </a:rPr>
              <a:t>→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0" strike="sngStrike">
                <a:latin typeface="Times New Roman"/>
                <a:cs typeface="Times New Roman"/>
              </a:rPr>
              <a:t>CR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  <a:spcBef>
                <a:spcPts val="95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15">
                <a:latin typeface="Times New Roman"/>
                <a:cs typeface="Times New Roman"/>
              </a:rPr>
              <a:t>rabbit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elicit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response.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bond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65">
                <a:latin typeface="Times New Roman"/>
                <a:cs typeface="Times New Roman"/>
              </a:rPr>
              <a:t>CS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CR is </a:t>
            </a:r>
            <a:r>
              <a:rPr dirty="0" sz="1100" spc="-15">
                <a:latin typeface="Times New Roman"/>
                <a:cs typeface="Times New Roman"/>
              </a:rPr>
              <a:t>broken.  Parents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lot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children,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crying. </a:t>
            </a:r>
            <a:r>
              <a:rPr dirty="0" sz="1100" spc="-15">
                <a:latin typeface="Times New Roman"/>
                <a:cs typeface="Times New Roman"/>
              </a:rPr>
              <a:t>Parents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55">
                <a:latin typeface="Times New Roman"/>
                <a:cs typeface="Times New Roman"/>
              </a:rPr>
              <a:t>say,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jin 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dark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35">
                <a:latin typeface="Times New Roman"/>
                <a:cs typeface="Times New Roman"/>
              </a:rPr>
              <a:t>you.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parents </a:t>
            </a:r>
            <a:r>
              <a:rPr dirty="0" sz="1100" spc="-10">
                <a:latin typeface="Times New Roman"/>
                <a:cs typeface="Times New Roman"/>
              </a:rPr>
              <a:t>condition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dark.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Operant</a:t>
            </a:r>
            <a:r>
              <a:rPr dirty="0" sz="1100" spc="-5" b="1">
                <a:latin typeface="Times New Roman"/>
                <a:cs typeface="Times New Roman"/>
              </a:rPr>
              <a:t> Conditioning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5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coined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Skinner </a:t>
            </a:r>
            <a:r>
              <a:rPr dirty="0" sz="1100" spc="-40">
                <a:latin typeface="Times New Roman"/>
                <a:cs typeface="Times New Roman"/>
              </a:rPr>
              <a:t>(1904-1990)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20">
                <a:latin typeface="Times New Roman"/>
                <a:cs typeface="Times New Roman"/>
              </a:rPr>
              <a:t>operates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environment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60">
                <a:latin typeface="Times New Roman"/>
                <a:cs typeface="Times New Roman"/>
              </a:rPr>
              <a:t>way.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reinforcement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reward affects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satisfying </a:t>
            </a:r>
            <a:r>
              <a:rPr dirty="0" sz="1100" spc="-20">
                <a:latin typeface="Times New Roman"/>
                <a:cs typeface="Times New Roman"/>
              </a:rPr>
              <a:t>consequences,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strengthen and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4630" y="3429261"/>
            <a:ext cx="121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1831" y="3429261"/>
            <a:ext cx="5193665" cy="6648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80"/>
              </a:spcBef>
            </a:pPr>
            <a:r>
              <a:rPr dirty="0" sz="1100" spc="-25">
                <a:latin typeface="Times New Roman"/>
                <a:cs typeface="Times New Roman"/>
              </a:rPr>
              <a:t>When positive </a:t>
            </a: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rewarded </a:t>
            </a:r>
            <a:r>
              <a:rPr dirty="0" sz="1100" spc="-15">
                <a:latin typeface="Times New Roman"/>
                <a:cs typeface="Times New Roman"/>
              </a:rPr>
              <a:t>and 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future. </a:t>
            </a:r>
            <a:r>
              <a:rPr dirty="0" sz="1100" spc="-35">
                <a:latin typeface="Times New Roman"/>
                <a:cs typeface="Times New Roman"/>
              </a:rPr>
              <a:t>Maladaptive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desirable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alike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acquired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0">
                <a:latin typeface="Times New Roman"/>
                <a:cs typeface="Times New Roman"/>
              </a:rPr>
              <a:t>consequences.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child screams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store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toy,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0">
                <a:latin typeface="Times New Roman"/>
                <a:cs typeface="Times New Roman"/>
              </a:rPr>
              <a:t>gets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parents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quiet.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child learns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screaming </a:t>
            </a:r>
            <a:r>
              <a:rPr dirty="0" sz="1100" spc="-15">
                <a:latin typeface="Times New Roman"/>
                <a:cs typeface="Times New Roman"/>
              </a:rPr>
              <a:t>produces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rewards.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630" y="4215639"/>
            <a:ext cx="121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1831" y="4215639"/>
            <a:ext cx="5192395" cy="97853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180"/>
              </a:spcBef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20">
                <a:latin typeface="Times New Roman"/>
                <a:cs typeface="Times New Roman"/>
              </a:rPr>
              <a:t>an unwanted behavior </a:t>
            </a:r>
            <a:r>
              <a:rPr dirty="0" sz="1100" spc="-40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15">
                <a:latin typeface="Times New Roman"/>
                <a:cs typeface="Times New Roman"/>
              </a:rPr>
              <a:t>outcome,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>
                <a:latin typeface="Times New Roman"/>
                <a:cs typeface="Times New Roman"/>
              </a:rPr>
              <a:t>hood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unwanted 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reduced. When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25">
                <a:latin typeface="Times New Roman"/>
                <a:cs typeface="Times New Roman"/>
              </a:rPr>
              <a:t>addict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irritating </a:t>
            </a:r>
            <a:r>
              <a:rPr dirty="0" sz="1100" spc="-30">
                <a:latin typeface="Times New Roman"/>
                <a:cs typeface="Times New Roman"/>
              </a:rPr>
              <a:t>agent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drink </a:t>
            </a:r>
            <a:r>
              <a:rPr dirty="0" sz="1100" spc="-30">
                <a:latin typeface="Times New Roman"/>
                <a:cs typeface="Times New Roman"/>
              </a:rPr>
              <a:t>which causes vomiting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swatting,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learns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give </a:t>
            </a:r>
            <a:r>
              <a:rPr dirty="0" sz="1100">
                <a:latin typeface="Times New Roman"/>
                <a:cs typeface="Times New Roman"/>
              </a:rPr>
              <a:t>up </a:t>
            </a:r>
            <a:r>
              <a:rPr dirty="0" sz="1100" spc="-30">
                <a:latin typeface="Times New Roman"/>
                <a:cs typeface="Times New Roman"/>
              </a:rPr>
              <a:t>drinking </a:t>
            </a:r>
            <a:r>
              <a:rPr dirty="0" sz="1100" spc="-25">
                <a:latin typeface="Times New Roman"/>
                <a:cs typeface="Times New Roman"/>
              </a:rPr>
              <a:t>alcohol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when  </a:t>
            </a:r>
            <a:r>
              <a:rPr dirty="0" sz="1100" spc="-30">
                <a:latin typeface="Times New Roman"/>
                <a:cs typeface="Times New Roman"/>
              </a:rPr>
              <a:t>misbehaving </a:t>
            </a:r>
            <a:r>
              <a:rPr dirty="0" sz="1100" spc="-10">
                <a:latin typeface="Times New Roman"/>
                <a:cs typeface="Times New Roman"/>
              </a:rPr>
              <a:t>student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corrected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front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class,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probability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misbehavior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reoccur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future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reduced. </a:t>
            </a:r>
            <a:r>
              <a:rPr dirty="0" sz="1100" spc="-10">
                <a:latin typeface="Times New Roman"/>
                <a:cs typeface="Times New Roman"/>
              </a:rPr>
              <a:t>Punishment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have desirable </a:t>
            </a:r>
            <a:r>
              <a:rPr dirty="0" sz="1100" spc="-15">
                <a:latin typeface="Times New Roman"/>
                <a:cs typeface="Times New Roman"/>
              </a:rPr>
              <a:t>outcomes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harsh and </a:t>
            </a:r>
            <a:r>
              <a:rPr dirty="0" sz="1100" spc="-30">
                <a:latin typeface="Times New Roman"/>
                <a:cs typeface="Times New Roman"/>
              </a:rPr>
              <a:t>cruel </a:t>
            </a:r>
            <a:r>
              <a:rPr dirty="0" sz="1100" spc="-15">
                <a:latin typeface="Times New Roman"/>
                <a:cs typeface="Times New Roman"/>
              </a:rPr>
              <a:t>and  consistent punishments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detrimental.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36" y="5472940"/>
            <a:ext cx="5880100" cy="38074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 b="1">
                <a:latin typeface="Times New Roman"/>
                <a:cs typeface="Times New Roman"/>
              </a:rPr>
              <a:t>Shaping,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reinforcing </a:t>
            </a:r>
            <a:r>
              <a:rPr dirty="0" sz="1100" spc="-35">
                <a:latin typeface="Times New Roman"/>
                <a:cs typeface="Times New Roman"/>
              </a:rPr>
              <a:t>successive </a:t>
            </a:r>
            <a:r>
              <a:rPr dirty="0" sz="1100" spc="-20">
                <a:latin typeface="Times New Roman"/>
                <a:cs typeface="Times New Roman"/>
              </a:rPr>
              <a:t>approximations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final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15">
                <a:latin typeface="Times New Roman"/>
                <a:cs typeface="Times New Roman"/>
              </a:rPr>
              <a:t>retarded </a:t>
            </a:r>
            <a:r>
              <a:rPr dirty="0" sz="1100" spc="-30">
                <a:latin typeface="Times New Roman"/>
                <a:cs typeface="Times New Roman"/>
              </a:rPr>
              <a:t>child. </a:t>
            </a:r>
            <a:r>
              <a:rPr dirty="0" sz="1100" spc="-1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fill </a:t>
            </a:r>
            <a:r>
              <a:rPr dirty="0" sz="1100" spc="-30">
                <a:latin typeface="Times New Roman"/>
                <a:cs typeface="Times New Roman"/>
              </a:rPr>
              <a:t>water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0">
                <a:latin typeface="Times New Roman"/>
                <a:cs typeface="Times New Roman"/>
              </a:rPr>
              <a:t>glass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25">
                <a:latin typeface="Times New Roman"/>
                <a:cs typeface="Times New Roman"/>
              </a:rPr>
              <a:t>task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broken </a:t>
            </a:r>
            <a:r>
              <a:rPr dirty="0" sz="1100" spc="-15">
                <a:latin typeface="Times New Roman"/>
                <a:cs typeface="Times New Roman"/>
              </a:rPr>
              <a:t>down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20">
                <a:latin typeface="Times New Roman"/>
                <a:cs typeface="Times New Roman"/>
              </a:rPr>
              <a:t>steps, such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16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20">
                <a:latin typeface="Times New Roman"/>
                <a:cs typeface="Times New Roman"/>
              </a:rPr>
              <a:t>Holding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glass.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40">
                <a:latin typeface="Times New Roman"/>
                <a:cs typeface="Times New Roman"/>
              </a:rPr>
              <a:t>Filling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with water </a:t>
            </a:r>
            <a:r>
              <a:rPr dirty="0" sz="1100" spc="-5">
                <a:latin typeface="Times New Roman"/>
                <a:cs typeface="Times New Roman"/>
              </a:rPr>
              <a:t>from 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jug.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235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Sufficient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water 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glass.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235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15">
                <a:latin typeface="Times New Roman"/>
                <a:cs typeface="Times New Roman"/>
              </a:rPr>
              <a:t>Putting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jug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table.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glass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mouth.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sip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water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40">
                <a:latin typeface="Times New Roman"/>
                <a:cs typeface="Times New Roman"/>
              </a:rPr>
              <a:t>spilling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marL="926465" marR="6985" indent="-228600">
              <a:lnSpc>
                <a:spcPts val="1240"/>
              </a:lnSpc>
              <a:spcBef>
                <a:spcPts val="6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learner </a:t>
            </a:r>
            <a:r>
              <a:rPr dirty="0" sz="1100" spc="-20">
                <a:latin typeface="Times New Roman"/>
                <a:cs typeface="Times New Roman"/>
              </a:rPr>
              <a:t>masters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5">
                <a:latin typeface="Times New Roman"/>
                <a:cs typeface="Times New Roman"/>
              </a:rPr>
              <a:t>steps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25">
                <a:latin typeface="Times New Roman"/>
                <a:cs typeface="Times New Roman"/>
              </a:rPr>
              <a:t>task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reinforced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25">
                <a:latin typeface="Times New Roman"/>
                <a:cs typeface="Times New Roman"/>
              </a:rPr>
              <a:t>shaping 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week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15">
                <a:latin typeface="Times New Roman"/>
                <a:cs typeface="Times New Roman"/>
              </a:rPr>
              <a:t>retarded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child.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Observational </a:t>
            </a:r>
            <a:r>
              <a:rPr dirty="0" sz="1100" spc="-20" b="1">
                <a:latin typeface="Times New Roman"/>
                <a:cs typeface="Times New Roman"/>
              </a:rPr>
              <a:t>Learning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Modeling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Stanford </a:t>
            </a:r>
            <a:r>
              <a:rPr dirty="0" sz="1100" spc="-30">
                <a:latin typeface="Times New Roman"/>
                <a:cs typeface="Times New Roman"/>
              </a:rPr>
              <a:t>university </a:t>
            </a:r>
            <a:r>
              <a:rPr dirty="0" sz="1100" spc="-15">
                <a:latin typeface="Times New Roman"/>
                <a:cs typeface="Times New Roman"/>
              </a:rPr>
              <a:t>professor, </a:t>
            </a:r>
            <a:r>
              <a:rPr dirty="0" sz="1100" spc="-20">
                <a:latin typeface="Times New Roman"/>
                <a:cs typeface="Times New Roman"/>
              </a:rPr>
              <a:t>Albert </a:t>
            </a:r>
            <a:r>
              <a:rPr dirty="0" sz="1100" spc="-30">
                <a:latin typeface="Times New Roman"/>
                <a:cs typeface="Times New Roman"/>
              </a:rPr>
              <a:t>Bandura, </a:t>
            </a:r>
            <a:r>
              <a:rPr dirty="0" sz="1100" spc="-15">
                <a:latin typeface="Times New Roman"/>
                <a:cs typeface="Times New Roman"/>
              </a:rPr>
              <a:t>pioneered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observational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modeling  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learning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imitation. </a:t>
            </a:r>
            <a:r>
              <a:rPr dirty="0" sz="1100" spc="-45">
                <a:latin typeface="Times New Roman"/>
                <a:cs typeface="Times New Roman"/>
              </a:rPr>
              <a:t>Aggressive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25">
                <a:latin typeface="Times New Roman"/>
                <a:cs typeface="Times New Roman"/>
              </a:rPr>
              <a:t>Adult models </a:t>
            </a:r>
            <a:r>
              <a:rPr dirty="0" sz="1100" spc="-10">
                <a:latin typeface="Times New Roman"/>
                <a:cs typeface="Times New Roman"/>
              </a:rPr>
              <a:t>punched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abused “a </a:t>
            </a:r>
            <a:r>
              <a:rPr dirty="0" sz="1100" spc="5">
                <a:latin typeface="Times New Roman"/>
                <a:cs typeface="Times New Roman"/>
              </a:rPr>
              <a:t>bobo </a:t>
            </a:r>
            <a:r>
              <a:rPr dirty="0" sz="1100" spc="-25">
                <a:latin typeface="Times New Roman"/>
                <a:cs typeface="Times New Roman"/>
              </a:rPr>
              <a:t>doll” </a:t>
            </a:r>
            <a:r>
              <a:rPr dirty="0" sz="1100" spc="-40">
                <a:latin typeface="Times New Roman"/>
                <a:cs typeface="Times New Roman"/>
              </a:rPr>
              <a:t>while 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watched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10">
                <a:latin typeface="Times New Roman"/>
                <a:cs typeface="Times New Roman"/>
              </a:rPr>
              <a:t>permitted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play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doll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children imitated </a:t>
            </a:r>
            <a:r>
              <a:rPr dirty="0" sz="1100" spc="-45">
                <a:latin typeface="Times New Roman"/>
                <a:cs typeface="Times New Roman"/>
              </a:rPr>
              <a:t>aggressive  </a:t>
            </a: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observed.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25"/>
              </a:spcBef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Bandura </a:t>
            </a:r>
            <a:r>
              <a:rPr dirty="0" sz="1100" spc="-15">
                <a:latin typeface="Times New Roman"/>
                <a:cs typeface="Times New Roman"/>
              </a:rPr>
              <a:t>purposes,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product 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external </a:t>
            </a:r>
            <a:r>
              <a:rPr dirty="0" sz="1100" spc="-25">
                <a:latin typeface="Times New Roman"/>
                <a:cs typeface="Times New Roman"/>
              </a:rPr>
              <a:t>stimulus events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internal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Cognitive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cognition how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beings perceive recognize, </a:t>
            </a:r>
            <a:r>
              <a:rPr dirty="0" sz="1100" spc="-15">
                <a:latin typeface="Times New Roman"/>
                <a:cs typeface="Times New Roman"/>
              </a:rPr>
              <a:t>attend, reason  and </a:t>
            </a:r>
            <a:r>
              <a:rPr dirty="0" sz="1100" spc="-35">
                <a:latin typeface="Times New Roman"/>
                <a:cs typeface="Times New Roman"/>
              </a:rPr>
              <a:t>judge. </a:t>
            </a:r>
            <a:r>
              <a:rPr dirty="0" sz="1100" spc="-20">
                <a:latin typeface="Times New Roman"/>
                <a:cs typeface="Times New Roman"/>
              </a:rPr>
              <a:t>This model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8" y="914656"/>
            <a:ext cx="5877560" cy="1607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9235">
              <a:lnSpc>
                <a:spcPts val="1280"/>
              </a:lnSpc>
              <a:spcBef>
                <a:spcPts val="9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Rational </a:t>
            </a:r>
            <a:r>
              <a:rPr dirty="0" sz="1100" spc="-15">
                <a:latin typeface="Times New Roman"/>
                <a:cs typeface="Times New Roman"/>
              </a:rPr>
              <a:t>Emotive </a:t>
            </a:r>
            <a:r>
              <a:rPr dirty="0" sz="1100" spc="-3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Therapy. (REBT) (Albert </a:t>
            </a:r>
            <a:r>
              <a:rPr dirty="0" sz="1100" spc="-35">
                <a:latin typeface="Times New Roman"/>
                <a:cs typeface="Times New Roman"/>
              </a:rPr>
              <a:t>Ellis)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1962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20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Depression </a:t>
            </a:r>
            <a:r>
              <a:rPr dirty="0" sz="1100" spc="-20">
                <a:latin typeface="Times New Roman"/>
                <a:cs typeface="Times New Roman"/>
              </a:rPr>
              <a:t>(Aaron </a:t>
            </a:r>
            <a:r>
              <a:rPr dirty="0" sz="1100" spc="-40">
                <a:latin typeface="Times New Roman"/>
                <a:cs typeface="Times New Roman"/>
              </a:rPr>
              <a:t>Beck </a:t>
            </a:r>
            <a:r>
              <a:rPr dirty="0" sz="1100" spc="-25">
                <a:latin typeface="Times New Roman"/>
                <a:cs typeface="Times New Roman"/>
              </a:rPr>
              <a:t>-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1967)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1. </a:t>
            </a:r>
            <a:r>
              <a:rPr dirty="0" sz="1100" spc="-15" b="1">
                <a:latin typeface="Times New Roman"/>
                <a:cs typeface="Times New Roman"/>
              </a:rPr>
              <a:t>Rational </a:t>
            </a:r>
            <a:r>
              <a:rPr dirty="0" sz="1100" b="1">
                <a:latin typeface="Times New Roman"/>
                <a:cs typeface="Times New Roman"/>
              </a:rPr>
              <a:t>Emotive </a:t>
            </a:r>
            <a:r>
              <a:rPr dirty="0" sz="1100" spc="-15" b="1">
                <a:latin typeface="Times New Roman"/>
                <a:cs typeface="Times New Roman"/>
              </a:rPr>
              <a:t>Behavior </a:t>
            </a:r>
            <a:r>
              <a:rPr dirty="0" sz="1100" spc="-20" b="1">
                <a:latin typeface="Times New Roman"/>
                <a:cs typeface="Times New Roman"/>
              </a:rPr>
              <a:t>Therapy. </a:t>
            </a:r>
            <a:r>
              <a:rPr dirty="0" sz="1100" spc="15" b="1">
                <a:latin typeface="Times New Roman"/>
                <a:cs typeface="Times New Roman"/>
              </a:rPr>
              <a:t>(REBT) </a:t>
            </a:r>
            <a:r>
              <a:rPr dirty="0" sz="1100" spc="-30" b="1">
                <a:latin typeface="Times New Roman"/>
                <a:cs typeface="Times New Roman"/>
              </a:rPr>
              <a:t>(Albert </a:t>
            </a:r>
            <a:r>
              <a:rPr dirty="0" sz="1100" spc="5" b="1">
                <a:latin typeface="Times New Roman"/>
                <a:cs typeface="Times New Roman"/>
              </a:rPr>
              <a:t>Ellis)</a:t>
            </a:r>
            <a:r>
              <a:rPr dirty="0" sz="1100" spc="-7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1962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35"/>
              </a:spcBef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35">
                <a:latin typeface="Times New Roman"/>
                <a:cs typeface="Times New Roman"/>
              </a:rPr>
              <a:t>Ellis,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people operate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misguided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inaccurate  </a:t>
            </a:r>
            <a:r>
              <a:rPr dirty="0" sz="1100" spc="-20">
                <a:latin typeface="Times New Roman"/>
                <a:cs typeface="Times New Roman"/>
              </a:rPr>
              <a:t>assumptions. </a:t>
            </a:r>
            <a:r>
              <a:rPr dirty="0" sz="1100" spc="-35">
                <a:latin typeface="Times New Roman"/>
                <a:cs typeface="Times New Roman"/>
              </a:rPr>
              <a:t>Ellis </a:t>
            </a:r>
            <a:r>
              <a:rPr dirty="0" sz="1100" spc="-30">
                <a:latin typeface="Times New Roman"/>
                <a:cs typeface="Times New Roman"/>
              </a:rPr>
              <a:t>catalogued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 spc="-30">
                <a:latin typeface="Times New Roman"/>
                <a:cs typeface="Times New Roman"/>
              </a:rPr>
              <a:t>irrational </a:t>
            </a:r>
            <a:r>
              <a:rPr dirty="0" sz="1100" spc="-35">
                <a:latin typeface="Times New Roman"/>
                <a:cs typeface="Times New Roman"/>
              </a:rPr>
              <a:t>believes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ABC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rational emotive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where:</a:t>
            </a:r>
            <a:endParaRPr sz="1100">
              <a:latin typeface="Times New Roman"/>
              <a:cs typeface="Times New Roman"/>
            </a:endParaRPr>
          </a:p>
          <a:p>
            <a:pPr marL="469265" marR="4282440">
              <a:lnSpc>
                <a:spcPts val="1240"/>
              </a:lnSpc>
              <a:spcBef>
                <a:spcPts val="2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35">
                <a:latin typeface="Times New Roman"/>
                <a:cs typeface="Times New Roman"/>
              </a:rPr>
              <a:t>Activating </a:t>
            </a:r>
            <a:r>
              <a:rPr dirty="0" sz="1100" spc="-15">
                <a:latin typeface="Times New Roman"/>
                <a:cs typeface="Times New Roman"/>
              </a:rPr>
              <a:t>event 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45">
                <a:latin typeface="Times New Roman"/>
                <a:cs typeface="Times New Roman"/>
              </a:rPr>
              <a:t>Belief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10"/>
              </a:lnSpc>
            </a:pPr>
            <a:r>
              <a:rPr dirty="0" sz="1100" spc="-40">
                <a:latin typeface="Times New Roman"/>
                <a:cs typeface="Times New Roman"/>
              </a:rPr>
              <a:t>C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1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consequences.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156935" y="2675602"/>
          <a:ext cx="3077210" cy="47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/>
                <a:gridCol w="706755"/>
                <a:gridCol w="1604009"/>
              </a:tblGrid>
              <a:tr h="156925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13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→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135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7350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Activating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140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Emotional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Behavioral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7302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Event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140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consequences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175985" y="3272283"/>
            <a:ext cx="120014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3187" y="3272283"/>
            <a:ext cx="56832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dirty="0" sz="1100" spc="-5">
                <a:latin typeface="Times New Roman"/>
                <a:cs typeface="Times New Roman"/>
              </a:rPr>
              <a:t>→</a:t>
            </a:r>
            <a:r>
              <a:rPr dirty="0" sz="1100" spc="-5">
                <a:latin typeface="Times New Roman"/>
                <a:cs typeface="Times New Roman"/>
              </a:rPr>
              <a:t>	</a:t>
            </a:r>
            <a:r>
              <a:rPr dirty="0" sz="1100" spc="-60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7590" y="3272283"/>
            <a:ext cx="1651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→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4792" y="3272283"/>
            <a:ext cx="1143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3187" y="3429258"/>
            <a:ext cx="1099185" cy="5080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ct val="93900"/>
              </a:lnSpc>
              <a:spcBef>
                <a:spcPts val="175"/>
              </a:spcBef>
            </a:pPr>
            <a:r>
              <a:rPr dirty="0" sz="1100" spc="-35">
                <a:latin typeface="Times New Roman"/>
                <a:cs typeface="Times New Roman"/>
              </a:rPr>
              <a:t>Activating </a:t>
            </a:r>
            <a:r>
              <a:rPr dirty="0" sz="1100" spc="-20">
                <a:latin typeface="Times New Roman"/>
                <a:cs typeface="Times New Roman"/>
              </a:rPr>
              <a:t>events  Filter </a:t>
            </a:r>
            <a:r>
              <a:rPr dirty="0" sz="1100" spc="-5">
                <a:latin typeface="Times New Roman"/>
                <a:cs typeface="Times New Roman"/>
              </a:rPr>
              <a:t>through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one’s  </a:t>
            </a:r>
            <a:r>
              <a:rPr dirty="0" sz="1100" spc="-45">
                <a:latin typeface="Times New Roman"/>
                <a:cs typeface="Times New Roman"/>
              </a:rPr>
              <a:t>Belief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5985" y="4057908"/>
            <a:ext cx="120014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3187" y="4057908"/>
            <a:ext cx="107950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  <a:tabLst>
                <a:tab pos="469265" algn="l"/>
                <a:tab pos="926465" algn="l"/>
              </a:tabLst>
            </a:pPr>
            <a:r>
              <a:rPr dirty="0" sz="1100" spc="-5">
                <a:latin typeface="Times New Roman"/>
                <a:cs typeface="Times New Roman"/>
              </a:rPr>
              <a:t>→</a:t>
            </a:r>
            <a:r>
              <a:rPr dirty="0" sz="1100" spc="-5">
                <a:latin typeface="Times New Roman"/>
                <a:cs typeface="Times New Roman"/>
              </a:rPr>
              <a:t>	</a:t>
            </a:r>
            <a:r>
              <a:rPr dirty="0" sz="1100" spc="-60">
                <a:latin typeface="Times New Roman"/>
                <a:cs typeface="Times New Roman"/>
              </a:rPr>
              <a:t>B</a:t>
            </a:r>
            <a:r>
              <a:rPr dirty="0" sz="1100" spc="-60">
                <a:latin typeface="Times New Roman"/>
                <a:cs typeface="Times New Roman"/>
              </a:rPr>
              <a:t>	</a:t>
            </a:r>
            <a:r>
              <a:rPr dirty="0" sz="1100" spc="-5">
                <a:latin typeface="Times New Roman"/>
                <a:cs typeface="Times New Roman"/>
              </a:rPr>
              <a:t>→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Irrational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beliefs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4792" y="4057908"/>
            <a:ext cx="1143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7392" y="4529584"/>
            <a:ext cx="5650865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35">
                <a:latin typeface="Times New Roman"/>
                <a:cs typeface="Times New Roman"/>
              </a:rPr>
              <a:t>Activating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15">
                <a:latin typeface="Times New Roman"/>
                <a:cs typeface="Times New Roman"/>
              </a:rPr>
              <a:t>unwanted </a:t>
            </a:r>
            <a:r>
              <a:rPr dirty="0" sz="1100" spc="-20">
                <a:latin typeface="Times New Roman"/>
                <a:cs typeface="Times New Roman"/>
              </a:rPr>
              <a:t>emotional 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consequences when </a:t>
            </a:r>
            <a:r>
              <a:rPr dirty="0" sz="1100" spc="-25">
                <a:latin typeface="Times New Roman"/>
                <a:cs typeface="Times New Roman"/>
              </a:rPr>
              <a:t>filter </a:t>
            </a:r>
            <a:r>
              <a:rPr dirty="0" sz="1100" spc="-10">
                <a:latin typeface="Times New Roman"/>
                <a:cs typeface="Times New Roman"/>
              </a:rPr>
              <a:t>through  </a:t>
            </a:r>
            <a:r>
              <a:rPr dirty="0" sz="1100" spc="-35">
                <a:latin typeface="Times New Roman"/>
                <a:cs typeface="Times New Roman"/>
              </a:rPr>
              <a:t>beliefs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irrational.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2. </a:t>
            </a:r>
            <a:r>
              <a:rPr dirty="0" sz="1100" spc="-10" b="1">
                <a:latin typeface="Times New Roman"/>
                <a:cs typeface="Times New Roman"/>
              </a:rPr>
              <a:t>Cognitive </a:t>
            </a:r>
            <a:r>
              <a:rPr dirty="0" sz="1100" spc="-15" b="1">
                <a:latin typeface="Times New Roman"/>
                <a:cs typeface="Times New Roman"/>
              </a:rPr>
              <a:t>Theory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Depression</a:t>
            </a:r>
            <a:r>
              <a:rPr dirty="0" sz="110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Beck, </a:t>
            </a:r>
            <a:r>
              <a:rPr dirty="0" sz="1100" spc="-20">
                <a:latin typeface="Times New Roman"/>
                <a:cs typeface="Times New Roman"/>
              </a:rPr>
              <a:t>depressed people </a:t>
            </a:r>
            <a:r>
              <a:rPr dirty="0" sz="1100" spc="-25">
                <a:latin typeface="Times New Roman"/>
                <a:cs typeface="Times New Roman"/>
              </a:rPr>
              <a:t>possess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triad.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18450" y="5472936"/>
            <a:ext cx="1570355" cy="6642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635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themselves  </a:t>
            </a:r>
            <a:r>
              <a:rPr dirty="0" sz="1100" spc="-20">
                <a:latin typeface="Times New Roman"/>
                <a:cs typeface="Times New Roman"/>
              </a:rPr>
              <a:t>Deprived, defeated </a:t>
            </a:r>
            <a:r>
              <a:rPr dirty="0" sz="1100" spc="-30">
                <a:latin typeface="Times New Roman"/>
                <a:cs typeface="Times New Roman"/>
              </a:rPr>
              <a:t>diseased.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00"/>
              </a:lnSpc>
            </a:pP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road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blocks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798" y="5786885"/>
            <a:ext cx="1301750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Depressed </a:t>
            </a:r>
            <a:r>
              <a:rPr dirty="0" sz="1100" spc="-30">
                <a:latin typeface="Times New Roman"/>
                <a:cs typeface="Times New Roman"/>
              </a:rPr>
              <a:t>individual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negative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cognitions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8798" y="6258561"/>
            <a:ext cx="5877560" cy="1135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12465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devoid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hope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Beck </a:t>
            </a:r>
            <a:r>
              <a:rPr dirty="0" sz="1100" spc="-50">
                <a:latin typeface="Times New Roman"/>
                <a:cs typeface="Times New Roman"/>
              </a:rPr>
              <a:t>says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30">
                <a:latin typeface="Times New Roman"/>
                <a:cs typeface="Times New Roman"/>
              </a:rPr>
              <a:t>individual see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defeated, deprived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diseased </a:t>
            </a:r>
            <a:r>
              <a:rPr dirty="0" sz="1100" spc="-15">
                <a:latin typeface="Times New Roman"/>
                <a:cs typeface="Times New Roman"/>
              </a:rPr>
              <a:t>and their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road </a:t>
            </a:r>
            <a:r>
              <a:rPr dirty="0" sz="1100" spc="-25">
                <a:latin typeface="Times New Roman"/>
                <a:cs typeface="Times New Roman"/>
              </a:rPr>
              <a:t>blocks </a:t>
            </a:r>
            <a:r>
              <a:rPr dirty="0" sz="1100" spc="-15">
                <a:latin typeface="Times New Roman"/>
                <a:cs typeface="Times New Roman"/>
              </a:rPr>
              <a:t>and their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hope.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35" b="1">
                <a:latin typeface="Times New Roman"/>
                <a:cs typeface="Times New Roman"/>
              </a:rPr>
              <a:t>Summary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models </a:t>
            </a:r>
            <a:r>
              <a:rPr dirty="0" sz="1100" spc="-25">
                <a:latin typeface="Times New Roman"/>
                <a:cs typeface="Times New Roman"/>
              </a:rPr>
              <a:t>discussed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were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5999" y="7358888"/>
            <a:ext cx="121920" cy="1135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6.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7.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33201" y="7358888"/>
            <a:ext cx="1724660" cy="11353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88645">
              <a:lnSpc>
                <a:spcPct val="93700"/>
              </a:lnSpc>
              <a:spcBef>
                <a:spcPts val="180"/>
              </a:spcBef>
            </a:pPr>
            <a:r>
              <a:rPr dirty="0" sz="1100" spc="-25">
                <a:latin typeface="Times New Roman"/>
                <a:cs typeface="Times New Roman"/>
              </a:rPr>
              <a:t>Supernatural </a:t>
            </a:r>
            <a:r>
              <a:rPr dirty="0" sz="1100" spc="-35">
                <a:latin typeface="Times New Roman"/>
                <a:cs typeface="Times New Roman"/>
              </a:rPr>
              <a:t>Model  </a:t>
            </a:r>
            <a:r>
              <a:rPr dirty="0" sz="1100" spc="-45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Model  </a:t>
            </a:r>
            <a:r>
              <a:rPr dirty="0" sz="1100" spc="-35">
                <a:latin typeface="Times New Roman"/>
                <a:cs typeface="Times New Roman"/>
              </a:rPr>
              <a:t>Psychological Model  </a:t>
            </a: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30">
                <a:latin typeface="Times New Roman"/>
                <a:cs typeface="Times New Roman"/>
              </a:rPr>
              <a:t>Model  </a:t>
            </a:r>
            <a:r>
              <a:rPr dirty="0" sz="1100" spc="-35">
                <a:latin typeface="Times New Roman"/>
                <a:cs typeface="Times New Roman"/>
              </a:rPr>
              <a:t>Behavioral Model 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8798" y="8616189"/>
            <a:ext cx="5878830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today’s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reference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5">
                <a:latin typeface="Times New Roman"/>
                <a:cs typeface="Times New Roman"/>
              </a:rPr>
              <a:t>adopt the </a:t>
            </a:r>
            <a:r>
              <a:rPr dirty="0" sz="1100" spc="-30">
                <a:latin typeface="Times New Roman"/>
                <a:cs typeface="Times New Roman"/>
              </a:rPr>
              <a:t>integrative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98548" y="5502401"/>
            <a:ext cx="1719580" cy="909319"/>
          </a:xfrm>
          <a:custGeom>
            <a:avLst/>
            <a:gdLst/>
            <a:ahLst/>
            <a:cxnLst/>
            <a:rect l="l" t="t" r="r" b="b"/>
            <a:pathLst>
              <a:path w="1719579" h="909320">
                <a:moveTo>
                  <a:pt x="1719072" y="441960"/>
                </a:moveTo>
                <a:lnTo>
                  <a:pt x="1709928" y="437388"/>
                </a:lnTo>
                <a:lnTo>
                  <a:pt x="1642872" y="403860"/>
                </a:lnTo>
                <a:lnTo>
                  <a:pt x="1642872" y="437388"/>
                </a:lnTo>
                <a:lnTo>
                  <a:pt x="441299" y="437388"/>
                </a:lnTo>
                <a:lnTo>
                  <a:pt x="1534871" y="40170"/>
                </a:lnTo>
                <a:lnTo>
                  <a:pt x="1546098" y="70866"/>
                </a:lnTo>
                <a:lnTo>
                  <a:pt x="1588109" y="26670"/>
                </a:lnTo>
                <a:lnTo>
                  <a:pt x="1604772" y="9144"/>
                </a:lnTo>
                <a:lnTo>
                  <a:pt x="1520190" y="0"/>
                </a:lnTo>
                <a:lnTo>
                  <a:pt x="1531556" y="31127"/>
                </a:lnTo>
                <a:lnTo>
                  <a:pt x="413067" y="437388"/>
                </a:lnTo>
                <a:lnTo>
                  <a:pt x="387896" y="437388"/>
                </a:lnTo>
                <a:lnTo>
                  <a:pt x="387896" y="446532"/>
                </a:lnTo>
                <a:lnTo>
                  <a:pt x="381025" y="449033"/>
                </a:lnTo>
                <a:lnTo>
                  <a:pt x="374167" y="446532"/>
                </a:lnTo>
                <a:lnTo>
                  <a:pt x="387896" y="446532"/>
                </a:lnTo>
                <a:lnTo>
                  <a:pt x="387896" y="437388"/>
                </a:lnTo>
                <a:lnTo>
                  <a:pt x="348996" y="437388"/>
                </a:lnTo>
                <a:lnTo>
                  <a:pt x="345186" y="437388"/>
                </a:lnTo>
                <a:lnTo>
                  <a:pt x="4572" y="437388"/>
                </a:lnTo>
                <a:lnTo>
                  <a:pt x="1524" y="438150"/>
                </a:lnTo>
                <a:lnTo>
                  <a:pt x="0" y="441960"/>
                </a:lnTo>
                <a:lnTo>
                  <a:pt x="1524" y="445008"/>
                </a:lnTo>
                <a:lnTo>
                  <a:pt x="4572" y="446532"/>
                </a:lnTo>
                <a:lnTo>
                  <a:pt x="345948" y="446532"/>
                </a:lnTo>
                <a:lnTo>
                  <a:pt x="366915" y="454152"/>
                </a:lnTo>
                <a:lnTo>
                  <a:pt x="345948" y="461772"/>
                </a:lnTo>
                <a:lnTo>
                  <a:pt x="342900" y="464820"/>
                </a:lnTo>
                <a:lnTo>
                  <a:pt x="342900" y="467868"/>
                </a:lnTo>
                <a:lnTo>
                  <a:pt x="345186" y="470916"/>
                </a:lnTo>
                <a:lnTo>
                  <a:pt x="348996" y="470916"/>
                </a:lnTo>
                <a:lnTo>
                  <a:pt x="381025" y="459282"/>
                </a:lnTo>
                <a:lnTo>
                  <a:pt x="1531696" y="877239"/>
                </a:lnTo>
                <a:lnTo>
                  <a:pt x="1520190" y="909066"/>
                </a:lnTo>
                <a:lnTo>
                  <a:pt x="1604772" y="899160"/>
                </a:lnTo>
                <a:lnTo>
                  <a:pt x="1588109" y="881634"/>
                </a:lnTo>
                <a:lnTo>
                  <a:pt x="1546098" y="837438"/>
                </a:lnTo>
                <a:lnTo>
                  <a:pt x="1534972" y="868184"/>
                </a:lnTo>
                <a:lnTo>
                  <a:pt x="395135" y="454152"/>
                </a:lnTo>
                <a:lnTo>
                  <a:pt x="416115" y="446532"/>
                </a:lnTo>
                <a:lnTo>
                  <a:pt x="1642872" y="446532"/>
                </a:lnTo>
                <a:lnTo>
                  <a:pt x="1642872" y="480060"/>
                </a:lnTo>
                <a:lnTo>
                  <a:pt x="1709928" y="446532"/>
                </a:lnTo>
                <a:lnTo>
                  <a:pt x="1719072" y="44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547582" y="8435621"/>
            <a:ext cx="3020695" cy="998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better.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keep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recent </a:t>
            </a:r>
            <a:r>
              <a:rPr dirty="0" sz="1100" spc="-30">
                <a:latin typeface="Times New Roman"/>
                <a:cs typeface="Times New Roman"/>
              </a:rPr>
              <a:t>discoveries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reading research.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evaluate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claims.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protect </a:t>
            </a:r>
            <a:r>
              <a:rPr dirty="0" sz="1100" spc="-30">
                <a:latin typeface="Times New Roman"/>
                <a:cs typeface="Times New Roman"/>
              </a:rPr>
              <a:t>yourself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quack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frauds.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better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thinker.</a:t>
            </a:r>
            <a:endParaRPr sz="1100">
              <a:latin typeface="Times New Roman"/>
              <a:cs typeface="Times New Roman"/>
            </a:endParaRPr>
          </a:p>
          <a:p>
            <a:pPr marL="367030">
              <a:lnSpc>
                <a:spcPct val="100000"/>
              </a:lnSpc>
              <a:spcBef>
                <a:spcPts val="195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6515" y="779018"/>
            <a:ext cx="11480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77" y="948947"/>
            <a:ext cx="5879465" cy="736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RESEARCH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research?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constant </a:t>
            </a:r>
            <a:r>
              <a:rPr dirty="0" sz="1100" spc="-20">
                <a:latin typeface="Times New Roman"/>
                <a:cs typeface="Times New Roman"/>
              </a:rPr>
              <a:t>exploration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discovery.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collecting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45">
                <a:latin typeface="Times New Roman"/>
                <a:cs typeface="Times New Roman"/>
              </a:rPr>
              <a:t>analyzing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30">
                <a:latin typeface="Times New Roman"/>
                <a:cs typeface="Times New Roman"/>
              </a:rPr>
              <a:t>(data),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of the phenomenon </a:t>
            </a:r>
            <a:r>
              <a:rPr dirty="0" sz="1100" spc="-30">
                <a:latin typeface="Times New Roman"/>
                <a:cs typeface="Times New Roman"/>
              </a:rPr>
              <a:t>with which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interested.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attributes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35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replicable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generalized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settings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35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theory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35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20">
                <a:latin typeface="Times New Roman"/>
                <a:cs typeface="Times New Roman"/>
              </a:rPr>
              <a:t> doable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generates </a:t>
            </a:r>
            <a:r>
              <a:rPr dirty="0" sz="1100" spc="-30">
                <a:latin typeface="Times New Roman"/>
                <a:cs typeface="Times New Roman"/>
              </a:rPr>
              <a:t>new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20">
                <a:latin typeface="Times New Roman"/>
                <a:cs typeface="Times New Roman"/>
              </a:rPr>
              <a:t> incremental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ultimate </a:t>
            </a:r>
            <a:r>
              <a:rPr dirty="0" sz="1100" spc="-40">
                <a:latin typeface="Times New Roman"/>
                <a:cs typeface="Times New Roman"/>
              </a:rPr>
              <a:t>aim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betterment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society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Research </a:t>
            </a:r>
            <a:r>
              <a:rPr dirty="0" sz="1100" spc="10" b="1">
                <a:latin typeface="Times New Roman"/>
                <a:cs typeface="Times New Roman"/>
              </a:rPr>
              <a:t>is </a:t>
            </a:r>
            <a:r>
              <a:rPr dirty="0" sz="1100" spc="-20" b="1">
                <a:latin typeface="Times New Roman"/>
                <a:cs typeface="Times New Roman"/>
              </a:rPr>
              <a:t>fact </a:t>
            </a:r>
            <a:r>
              <a:rPr dirty="0" sz="1100" spc="-5" b="1">
                <a:latin typeface="Times New Roman"/>
                <a:cs typeface="Times New Roman"/>
              </a:rPr>
              <a:t>finding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exercise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methods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10">
                <a:latin typeface="Times New Roman"/>
                <a:cs typeface="Times New Roman"/>
              </a:rPr>
              <a:t>Observation, </a:t>
            </a:r>
            <a:r>
              <a:rPr dirty="0" sz="1100" spc="-30">
                <a:latin typeface="Times New Roman"/>
                <a:cs typeface="Times New Roman"/>
              </a:rPr>
              <a:t>interview, </a:t>
            </a:r>
            <a:r>
              <a:rPr dirty="0" sz="1100" spc="-35">
                <a:latin typeface="Times New Roman"/>
                <a:cs typeface="Times New Roman"/>
              </a:rPr>
              <a:t>surveys, </a:t>
            </a:r>
            <a:r>
              <a:rPr dirty="0" sz="1100" spc="-20">
                <a:latin typeface="Times New Roman"/>
                <a:cs typeface="Times New Roman"/>
              </a:rPr>
              <a:t>experiments </a:t>
            </a:r>
            <a:r>
              <a:rPr dirty="0" sz="1100" spc="-25">
                <a:latin typeface="Times New Roman"/>
                <a:cs typeface="Times New Roman"/>
              </a:rPr>
              <a:t>etc. 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about  </a:t>
            </a:r>
            <a:r>
              <a:rPr dirty="0" sz="1100" spc="-30">
                <a:latin typeface="Times New Roman"/>
                <a:cs typeface="Times New Roman"/>
              </a:rPr>
              <a:t>establishing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25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hypotheses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nature,  </a:t>
            </a:r>
            <a:r>
              <a:rPr dirty="0" sz="1100" spc="-30">
                <a:latin typeface="Times New Roman"/>
                <a:cs typeface="Times New Roman"/>
              </a:rPr>
              <a:t>causes,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Types </a:t>
            </a:r>
            <a:r>
              <a:rPr dirty="0" sz="1100" spc="-10" b="1">
                <a:latin typeface="Times New Roman"/>
                <a:cs typeface="Times New Roman"/>
              </a:rPr>
              <a:t>of Research </a:t>
            </a:r>
            <a:r>
              <a:rPr dirty="0" sz="1100" spc="15" b="1">
                <a:latin typeface="Times New Roman"/>
                <a:cs typeface="Times New Roman"/>
              </a:rPr>
              <a:t>Being </a:t>
            </a:r>
            <a:r>
              <a:rPr dirty="0" sz="1100" spc="20" b="1">
                <a:latin typeface="Times New Roman"/>
                <a:cs typeface="Times New Roman"/>
              </a:rPr>
              <a:t>Used </a:t>
            </a:r>
            <a:r>
              <a:rPr dirty="0" sz="1100" b="1">
                <a:latin typeface="Times New Roman"/>
                <a:cs typeface="Times New Roman"/>
              </a:rPr>
              <a:t>In </a:t>
            </a:r>
            <a:r>
              <a:rPr dirty="0" sz="1100" spc="-30" b="1">
                <a:latin typeface="Times New Roman"/>
                <a:cs typeface="Times New Roman"/>
              </a:rPr>
              <a:t>Abnormal </a:t>
            </a:r>
            <a:r>
              <a:rPr dirty="0" sz="1100" spc="5" b="1">
                <a:latin typeface="Times New Roman"/>
                <a:cs typeface="Times New Roman"/>
              </a:rPr>
              <a:t>Psychology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Following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Individual </a:t>
            </a:r>
            <a:r>
              <a:rPr dirty="0" sz="1100" spc="10" b="1">
                <a:latin typeface="Times New Roman"/>
                <a:cs typeface="Times New Roman"/>
              </a:rPr>
              <a:t>case </a:t>
            </a:r>
            <a:r>
              <a:rPr dirty="0" sz="1100" spc="-15" b="1">
                <a:latin typeface="Times New Roman"/>
                <a:cs typeface="Times New Roman"/>
              </a:rPr>
              <a:t>study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depth.</a:t>
            </a:r>
            <a:endParaRPr sz="11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93900"/>
              </a:lnSpc>
              <a:spcBef>
                <a:spcPts val="155"/>
              </a:spcBef>
              <a:buFont typeface="Symbol"/>
              <a:buChar char=""/>
              <a:tabLst>
                <a:tab pos="241935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Research </a:t>
            </a:r>
            <a:r>
              <a:rPr dirty="0" sz="1100" spc="-25" b="1">
                <a:latin typeface="Times New Roman"/>
                <a:cs typeface="Times New Roman"/>
              </a:rPr>
              <a:t>by correlation</a:t>
            </a:r>
            <a:r>
              <a:rPr dirty="0" sz="1100" spc="-25">
                <a:latin typeface="Times New Roman"/>
                <a:cs typeface="Times New Roman"/>
              </a:rPr>
              <a:t>;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30">
                <a:latin typeface="Times New Roman"/>
                <a:cs typeface="Times New Roman"/>
              </a:rPr>
              <a:t>exists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variables. </a:t>
            </a:r>
            <a:r>
              <a:rPr dirty="0" sz="1100" spc="-30">
                <a:latin typeface="Times New Roman"/>
                <a:cs typeface="Times New Roman"/>
              </a:rPr>
              <a:t>Epidemiological 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correlation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reveals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incidence, prevalence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241300" marR="6350" indent="-228600">
              <a:lnSpc>
                <a:spcPct val="93900"/>
              </a:lnSpc>
              <a:spcBef>
                <a:spcPts val="150"/>
              </a:spcBef>
              <a:buFont typeface="Symbol"/>
              <a:buChar char=""/>
              <a:tabLst>
                <a:tab pos="241935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Research </a:t>
            </a:r>
            <a:r>
              <a:rPr dirty="0" sz="1100" spc="-25" b="1">
                <a:latin typeface="Times New Roman"/>
                <a:cs typeface="Times New Roman"/>
              </a:rPr>
              <a:t>by </a:t>
            </a:r>
            <a:r>
              <a:rPr dirty="0" sz="1100" spc="-10" b="1">
                <a:latin typeface="Times New Roman"/>
                <a:cs typeface="Times New Roman"/>
              </a:rPr>
              <a:t>experiment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designs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single. </a:t>
            </a:r>
            <a:r>
              <a:rPr dirty="0" sz="1100" spc="10">
                <a:latin typeface="Times New Roman"/>
                <a:cs typeface="Times New Roman"/>
              </a:rPr>
              <a:t>In both </a:t>
            </a:r>
            <a:r>
              <a:rPr dirty="0" sz="1100" spc="-30">
                <a:latin typeface="Times New Roman"/>
                <a:cs typeface="Times New Roman"/>
              </a:rPr>
              <a:t>designs,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25">
                <a:latin typeface="Times New Roman"/>
                <a:cs typeface="Times New Roman"/>
              </a:rPr>
              <a:t>are manipulated </a:t>
            </a:r>
            <a:r>
              <a:rPr dirty="0" sz="1100" spc="-15">
                <a:latin typeface="Times New Roman"/>
                <a:cs typeface="Times New Roman"/>
              </a:rPr>
              <a:t>and their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observed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casual  </a:t>
            </a:r>
            <a:r>
              <a:rPr dirty="0" sz="1100" spc="-25">
                <a:latin typeface="Times New Roman"/>
                <a:cs typeface="Times New Roman"/>
              </a:rPr>
              <a:t>relationship.</a:t>
            </a:r>
            <a:endParaRPr sz="1100">
              <a:latin typeface="Times New Roman"/>
              <a:cs typeface="Times New Roman"/>
            </a:endParaRPr>
          </a:p>
          <a:p>
            <a:pPr algn="just" marL="241300" marR="698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24193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Genetic </a:t>
            </a:r>
            <a:r>
              <a:rPr dirty="0" sz="1100" spc="-20" b="1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30">
                <a:latin typeface="Times New Roman"/>
                <a:cs typeface="Times New Roman"/>
              </a:rPr>
              <a:t>Studies, </a:t>
            </a:r>
            <a:r>
              <a:rPr dirty="0" sz="1100" spc="-10">
                <a:latin typeface="Times New Roman"/>
                <a:cs typeface="Times New Roman"/>
              </a:rPr>
              <a:t>Adoption </a:t>
            </a:r>
            <a:r>
              <a:rPr dirty="0" sz="1100" spc="-30">
                <a:latin typeface="Times New Roman"/>
                <a:cs typeface="Times New Roman"/>
              </a:rPr>
              <a:t>Studies, Twin </a:t>
            </a:r>
            <a:r>
              <a:rPr dirty="0" sz="1100" spc="-35">
                <a:latin typeface="Times New Roman"/>
                <a:cs typeface="Times New Roman"/>
              </a:rPr>
              <a:t>Studies, </a:t>
            </a:r>
            <a:r>
              <a:rPr dirty="0" sz="1100" spc="-15">
                <a:latin typeface="Times New Roman"/>
                <a:cs typeface="Times New Roman"/>
              </a:rPr>
              <a:t>Genetic </a:t>
            </a:r>
            <a:r>
              <a:rPr dirty="0" sz="1100" spc="-40">
                <a:latin typeface="Times New Roman"/>
                <a:cs typeface="Times New Roman"/>
              </a:rPr>
              <a:t>Linkage </a:t>
            </a:r>
            <a:r>
              <a:rPr dirty="0" sz="1100" spc="-45">
                <a:latin typeface="Times New Roman"/>
                <a:cs typeface="Times New Roman"/>
              </a:rPr>
              <a:t>Analysis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Association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algn="just" marL="241300" indent="-229235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 examines </a:t>
            </a:r>
            <a:r>
              <a:rPr dirty="0" sz="1100" spc="-25">
                <a:latin typeface="Times New Roman"/>
                <a:cs typeface="Times New Roman"/>
              </a:rPr>
              <a:t>psychopathology across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25" b="1">
                <a:latin typeface="Times New Roman"/>
                <a:cs typeface="Times New Roman"/>
              </a:rPr>
              <a:t>Cross </a:t>
            </a:r>
            <a:r>
              <a:rPr dirty="0" sz="1100" spc="-10" b="1">
                <a:latin typeface="Times New Roman"/>
                <a:cs typeface="Times New Roman"/>
              </a:rPr>
              <a:t>Sectional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Longitudinal</a:t>
            </a:r>
            <a:r>
              <a:rPr dirty="0" sz="1100" spc="23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designs</a:t>
            </a:r>
            <a:r>
              <a:rPr dirty="0" sz="1100" spc="1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12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popular books, </a:t>
            </a:r>
            <a:r>
              <a:rPr dirty="0" sz="1100" spc="-30">
                <a:latin typeface="Times New Roman"/>
                <a:cs typeface="Times New Roman"/>
              </a:rPr>
              <a:t>television </a:t>
            </a:r>
            <a:r>
              <a:rPr dirty="0" sz="1100" spc="-20">
                <a:latin typeface="Times New Roman"/>
                <a:cs typeface="Times New Roman"/>
              </a:rPr>
              <a:t>programs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detectives, private investigators, </a:t>
            </a:r>
            <a:r>
              <a:rPr dirty="0" sz="1100" spc="-30">
                <a:latin typeface="Times New Roman"/>
                <a:cs typeface="Times New Roman"/>
              </a:rPr>
              <a:t>mysteries, </a:t>
            </a:r>
            <a:r>
              <a:rPr dirty="0" sz="1100" spc="-15">
                <a:latin typeface="Times New Roman"/>
                <a:cs typeface="Times New Roman"/>
              </a:rPr>
              <a:t>murders and  </a:t>
            </a:r>
            <a:r>
              <a:rPr dirty="0" sz="1100" spc="-20">
                <a:latin typeface="Times New Roman"/>
                <a:cs typeface="Times New Roman"/>
              </a:rPr>
              <a:t>robberies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20">
                <a:latin typeface="Times New Roman"/>
                <a:cs typeface="Times New Roman"/>
              </a:rPr>
              <a:t>interest </a:t>
            </a:r>
            <a:r>
              <a:rPr dirty="0" sz="1100" spc="-35">
                <a:latin typeface="Times New Roman"/>
                <a:cs typeface="Times New Roman"/>
              </a:rPr>
              <a:t>you, </a:t>
            </a:r>
            <a:r>
              <a:rPr dirty="0" sz="1100" spc="-20">
                <a:latin typeface="Times New Roman"/>
                <a:cs typeface="Times New Roman"/>
              </a:rPr>
              <a:t>catch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25">
                <a:latin typeface="Times New Roman"/>
                <a:cs typeface="Times New Roman"/>
              </a:rPr>
              <a:t>because they </a:t>
            </a:r>
            <a:r>
              <a:rPr dirty="0" sz="1100" spc="-15">
                <a:latin typeface="Times New Roman"/>
                <a:cs typeface="Times New Roman"/>
              </a:rPr>
              <a:t>force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think and </a:t>
            </a:r>
            <a:r>
              <a:rPr dirty="0" sz="1100" spc="-25">
                <a:latin typeface="Times New Roman"/>
                <a:cs typeface="Times New Roman"/>
              </a:rPr>
              <a:t>act </a:t>
            </a:r>
            <a:r>
              <a:rPr dirty="0" sz="1100" spc="-50">
                <a:latin typeface="Times New Roman"/>
                <a:cs typeface="Times New Roman"/>
              </a:rPr>
              <a:t>logically. </a:t>
            </a:r>
            <a:r>
              <a:rPr dirty="0" sz="1100" spc="-30">
                <a:latin typeface="Times New Roman"/>
                <a:cs typeface="Times New Roman"/>
              </a:rPr>
              <a:t>They 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facts. </a:t>
            </a:r>
            <a:r>
              <a:rPr dirty="0" sz="1100" spc="-40">
                <a:latin typeface="Times New Roman"/>
                <a:cs typeface="Times New Roman"/>
              </a:rPr>
              <a:t>Science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40">
                <a:latin typeface="Times New Roman"/>
                <a:cs typeface="Times New Roman"/>
              </a:rPr>
              <a:t>aim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discover </a:t>
            </a:r>
            <a:r>
              <a:rPr dirty="0" sz="1100" spc="-20">
                <a:latin typeface="Times New Roman"/>
                <a:cs typeface="Times New Roman"/>
              </a:rPr>
              <a:t>facts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laws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operate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disciplines.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Psychologists are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interested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facts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45">
                <a:latin typeface="Times New Roman"/>
                <a:cs typeface="Times New Roman"/>
              </a:rPr>
              <a:t>like, </a:t>
            </a:r>
            <a:r>
              <a:rPr dirty="0" sz="1100" spc="-50">
                <a:latin typeface="Times New Roman"/>
                <a:cs typeface="Times New Roman"/>
              </a:rPr>
              <a:t>why we 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study research </a:t>
            </a:r>
            <a:r>
              <a:rPr dirty="0" sz="1100" spc="-20">
                <a:latin typeface="Times New Roman"/>
                <a:cs typeface="Times New Roman"/>
              </a:rPr>
              <a:t>methods? Students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argue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why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study research </a:t>
            </a:r>
            <a:r>
              <a:rPr dirty="0" sz="1100" spc="-10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>
                <a:latin typeface="Times New Roman"/>
                <a:cs typeface="Times New Roman"/>
              </a:rPr>
              <a:t>Eight </a:t>
            </a:r>
            <a:r>
              <a:rPr dirty="0" sz="1100" spc="-20">
                <a:latin typeface="Times New Roman"/>
                <a:cs typeface="Times New Roman"/>
              </a:rPr>
              <a:t>reasons,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study research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methods: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0380" y="8435621"/>
            <a:ext cx="121920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3220" y="757682"/>
            <a:ext cx="12192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6.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7.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8.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0421" y="757682"/>
            <a:ext cx="3554095" cy="5080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scientifically </a:t>
            </a:r>
            <a:r>
              <a:rPr dirty="0" sz="1100" spc="-30">
                <a:latin typeface="Times New Roman"/>
                <a:cs typeface="Times New Roman"/>
              </a:rPr>
              <a:t>literate,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20">
                <a:latin typeface="Times New Roman"/>
                <a:cs typeface="Times New Roman"/>
              </a:rPr>
              <a:t>educated </a:t>
            </a:r>
            <a:r>
              <a:rPr dirty="0" sz="1100" spc="-25">
                <a:latin typeface="Times New Roman"/>
                <a:cs typeface="Times New Roman"/>
              </a:rPr>
              <a:t>citizen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consumer.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market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own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16" y="1386332"/>
            <a:ext cx="5879465" cy="20789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39065" indent="-127000">
              <a:lnSpc>
                <a:spcPts val="1280"/>
              </a:lnSpc>
              <a:spcBef>
                <a:spcPts val="95"/>
              </a:spcBef>
              <a:buAutoNum type="arabicPeriod"/>
              <a:tabLst>
                <a:tab pos="13970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-10" b="1">
                <a:latin typeface="Times New Roman"/>
                <a:cs typeface="Times New Roman"/>
              </a:rPr>
              <a:t>Understand </a:t>
            </a:r>
            <a:r>
              <a:rPr dirty="0" sz="1100" b="1">
                <a:latin typeface="Times New Roman"/>
                <a:cs typeface="Times New Roman"/>
              </a:rPr>
              <a:t>Psychology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better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question,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study research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classic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40">
                <a:latin typeface="Times New Roman"/>
                <a:cs typeface="Times New Roman"/>
              </a:rPr>
              <a:t>classic </a:t>
            </a:r>
            <a:r>
              <a:rPr dirty="0" sz="1100" spc="-15">
                <a:latin typeface="Times New Roman"/>
                <a:cs typeface="Times New Roman"/>
              </a:rPr>
              <a:t>question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specially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60">
                <a:latin typeface="Times New Roman"/>
                <a:cs typeface="Times New Roman"/>
              </a:rPr>
              <a:t>way.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30">
                <a:latin typeface="Times New Roman"/>
                <a:cs typeface="Times New Roman"/>
              </a:rPr>
              <a:t>knowing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0">
                <a:latin typeface="Times New Roman"/>
                <a:cs typeface="Times New Roman"/>
              </a:rPr>
              <a:t>buying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car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knowing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its made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engine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buying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house without </a:t>
            </a:r>
            <a:r>
              <a:rPr dirty="0" sz="1100" spc="-40">
                <a:latin typeface="Times New Roman"/>
                <a:cs typeface="Times New Roman"/>
              </a:rPr>
              <a:t>seeing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location and  structure. </a:t>
            </a:r>
            <a:r>
              <a:rPr dirty="0" sz="1100" spc="-45">
                <a:latin typeface="Times New Roman"/>
                <a:cs typeface="Times New Roman"/>
              </a:rPr>
              <a:t>Psychology’s </a:t>
            </a:r>
            <a:r>
              <a:rPr dirty="0" sz="1100" spc="-40">
                <a:latin typeface="Times New Roman"/>
                <a:cs typeface="Times New Roman"/>
              </a:rPr>
              <a:t>value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facts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0">
                <a:latin typeface="Times New Roman"/>
                <a:cs typeface="Times New Roman"/>
              </a:rPr>
              <a:t>i.e. 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0">
                <a:latin typeface="Times New Roman"/>
                <a:cs typeface="Times New Roman"/>
              </a:rPr>
              <a:t>wonderful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useful </a:t>
            </a:r>
            <a:r>
              <a:rPr dirty="0" sz="1100" spc="-20">
                <a:latin typeface="Times New Roman"/>
                <a:cs typeface="Times New Roman"/>
              </a:rPr>
              <a:t>thing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offer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prepackaged answer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  </a:t>
            </a:r>
            <a:r>
              <a:rPr dirty="0" sz="1100" spc="-30">
                <a:latin typeface="Times New Roman"/>
                <a:cs typeface="Times New Roman"/>
              </a:rPr>
              <a:t>(related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5">
                <a:latin typeface="Times New Roman"/>
                <a:cs typeface="Times New Roman"/>
              </a:rPr>
              <a:t>behavior)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facts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5">
                <a:latin typeface="Times New Roman"/>
                <a:cs typeface="Times New Roman"/>
              </a:rPr>
              <a:t>method of </a:t>
            </a:r>
            <a:r>
              <a:rPr dirty="0" sz="1100" spc="-30">
                <a:latin typeface="Times New Roman"/>
                <a:cs typeface="Times New Roman"/>
              </a:rPr>
              <a:t>getting answers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-40">
                <a:latin typeface="Times New Roman"/>
                <a:cs typeface="Times New Roman"/>
              </a:rPr>
              <a:t>So 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 spc="-35">
                <a:latin typeface="Times New Roman"/>
                <a:cs typeface="Times New Roman"/>
              </a:rPr>
              <a:t>answers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methods of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49860" indent="-137795">
              <a:lnSpc>
                <a:spcPts val="1280"/>
              </a:lnSpc>
              <a:buAutoNum type="arabicPeriod" startAt="2"/>
              <a:tabLst>
                <a:tab pos="150495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-10" b="1">
                <a:latin typeface="Times New Roman"/>
                <a:cs typeface="Times New Roman"/>
              </a:rPr>
              <a:t>Read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When research </a:t>
            </a:r>
            <a:r>
              <a:rPr dirty="0" sz="1100" spc="-30">
                <a:latin typeface="Times New Roman"/>
                <a:cs typeface="Times New Roman"/>
              </a:rPr>
              <a:t>gets answers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interest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read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interpret 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reports.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424" y="3429258"/>
            <a:ext cx="15240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50">
                <a:latin typeface="Times New Roman"/>
                <a:cs typeface="Times New Roman"/>
              </a:rPr>
              <a:t>ii.  </a:t>
            </a:r>
            <a:r>
              <a:rPr dirty="0" sz="1100" spc="-50">
                <a:latin typeface="Times New Roman"/>
                <a:cs typeface="Times New Roman"/>
              </a:rPr>
              <a:t>iii.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4626" y="3429258"/>
            <a:ext cx="2376170" cy="5080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-635">
              <a:lnSpc>
                <a:spcPts val="1240"/>
              </a:lnSpc>
              <a:spcBef>
                <a:spcPts val="204"/>
              </a:spcBef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latest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depression?  What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shyness?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1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reduced?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844" y="3900933"/>
            <a:ext cx="5881370" cy="537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date,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0"/>
              </a:lnSpc>
              <a:buAutoNum type="alphaLcParenBoth"/>
              <a:tabLst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read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lphaLcParenBoth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Know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terminology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lphaLcParenBoth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40">
                <a:latin typeface="Times New Roman"/>
                <a:cs typeface="Times New Roman"/>
              </a:rPr>
              <a:t>logic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lphaLcParenBoth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Consult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original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source.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lphaLcParenBoth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Draw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5">
                <a:latin typeface="Times New Roman"/>
                <a:cs typeface="Times New Roman"/>
              </a:rPr>
              <a:t>own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conclusions.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Reading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research teaches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0">
                <a:latin typeface="Times New Roman"/>
                <a:cs typeface="Times New Roman"/>
              </a:rPr>
              <a:t>though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vague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research.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knowledge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date, with each </a:t>
            </a:r>
            <a:r>
              <a:rPr dirty="0" sz="1100" spc="-45">
                <a:latin typeface="Times New Roman"/>
                <a:cs typeface="Times New Roman"/>
              </a:rPr>
              <a:t>year,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providing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>
                <a:latin typeface="Times New Roman"/>
                <a:cs typeface="Times New Roman"/>
              </a:rPr>
              <a:t>up-to </a:t>
            </a:r>
            <a:r>
              <a:rPr dirty="0" sz="1100" spc="-20">
                <a:latin typeface="Times New Roman"/>
                <a:cs typeface="Times New Roman"/>
              </a:rPr>
              <a:t>date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your  clients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Would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pleased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teacher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clinician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35">
                <a:latin typeface="Times New Roman"/>
                <a:cs typeface="Times New Roman"/>
              </a:rPr>
              <a:t>knowledge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ten 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date? </a:t>
            </a:r>
            <a:r>
              <a:rPr dirty="0" sz="1100" spc="-20">
                <a:latin typeface="Times New Roman"/>
                <a:cs typeface="Times New Roman"/>
              </a:rPr>
              <a:t>Think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5"/>
              </a:lnSpc>
            </a:pP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50">
                <a:latin typeface="Times New Roman"/>
                <a:cs typeface="Times New Roman"/>
              </a:rPr>
              <a:t>really go?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eriod" startAt="3"/>
              <a:tabLst>
                <a:tab pos="14986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-10" b="1">
                <a:latin typeface="Times New Roman"/>
                <a:cs typeface="Times New Roman"/>
              </a:rPr>
              <a:t>Evaluate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  <a:spcBef>
                <a:spcPts val="40"/>
              </a:spcBef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0">
                <a:latin typeface="Times New Roman"/>
                <a:cs typeface="Times New Roman"/>
              </a:rPr>
              <a:t>understand </a:t>
            </a:r>
            <a:r>
              <a:rPr dirty="0" sz="1100" spc="-25">
                <a:latin typeface="Times New Roman"/>
                <a:cs typeface="Times New Roman"/>
              </a:rPr>
              <a:t>research,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critically </a:t>
            </a:r>
            <a:r>
              <a:rPr dirty="0" sz="1100" spc="-35">
                <a:latin typeface="Times New Roman"/>
                <a:cs typeface="Times New Roman"/>
              </a:rPr>
              <a:t>evaluate </a:t>
            </a:r>
            <a:r>
              <a:rPr dirty="0" sz="1100" spc="-25">
                <a:latin typeface="Times New Roman"/>
                <a:cs typeface="Times New Roman"/>
              </a:rPr>
              <a:t>it.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40">
                <a:latin typeface="Times New Roman"/>
                <a:cs typeface="Times New Roman"/>
              </a:rPr>
              <a:t>days, </a:t>
            </a:r>
            <a:r>
              <a:rPr dirty="0" sz="1100" spc="-30">
                <a:latin typeface="Times New Roman"/>
                <a:cs typeface="Times New Roman"/>
              </a:rPr>
              <a:t>knowledge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available 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35">
                <a:latin typeface="Times New Roman"/>
                <a:cs typeface="Times New Roman"/>
              </a:rPr>
              <a:t>libraries, </a:t>
            </a:r>
            <a:r>
              <a:rPr dirty="0" sz="1100" spc="-25">
                <a:latin typeface="Times New Roman"/>
                <a:cs typeface="Times New Roman"/>
              </a:rPr>
              <a:t>newspapers,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0">
                <a:latin typeface="Times New Roman"/>
                <a:cs typeface="Times New Roman"/>
              </a:rPr>
              <a:t>television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15">
                <a:latin typeface="Times New Roman"/>
                <a:cs typeface="Times New Roman"/>
              </a:rPr>
              <a:t>internet.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judge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how much 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research study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0">
                <a:latin typeface="Times New Roman"/>
                <a:cs typeface="Times New Roman"/>
              </a:rPr>
              <a:t>difficult. Evaluating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-45">
                <a:latin typeface="Times New Roman"/>
                <a:cs typeface="Times New Roman"/>
              </a:rPr>
              <a:t>skill,  </a:t>
            </a:r>
            <a:r>
              <a:rPr dirty="0" sz="1100" spc="-25">
                <a:latin typeface="Times New Roman"/>
                <a:cs typeface="Times New Roman"/>
              </a:rPr>
              <a:t>which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only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develop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you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good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quality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quantity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spcBef>
                <a:spcPts val="5"/>
              </a:spcBef>
              <a:buAutoNum type="arabicPeriod" startAt="4"/>
              <a:tabLst>
                <a:tab pos="14986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-15" b="1">
                <a:latin typeface="Times New Roman"/>
                <a:cs typeface="Times New Roman"/>
              </a:rPr>
              <a:t>Protect </a:t>
            </a:r>
            <a:r>
              <a:rPr dirty="0" sz="1100" spc="-30" b="1">
                <a:latin typeface="Times New Roman"/>
                <a:cs typeface="Times New Roman"/>
              </a:rPr>
              <a:t>Yourself </a:t>
            </a:r>
            <a:r>
              <a:rPr dirty="0" sz="1100" spc="-35" b="1">
                <a:latin typeface="Times New Roman"/>
                <a:cs typeface="Times New Roman"/>
              </a:rPr>
              <a:t>from </a:t>
            </a:r>
            <a:r>
              <a:rPr dirty="0" sz="1100" b="1">
                <a:latin typeface="Times New Roman"/>
                <a:cs typeface="Times New Roman"/>
              </a:rPr>
              <a:t>Quacks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7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Frauds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observe experts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television talk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internet and some </a:t>
            </a:r>
            <a:r>
              <a:rPr dirty="0" sz="1100" spc="-25">
                <a:latin typeface="Times New Roman"/>
                <a:cs typeface="Times New Roman"/>
              </a:rPr>
              <a:t>times  they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25">
                <a:latin typeface="Times New Roman"/>
                <a:cs typeface="Times New Roman"/>
              </a:rPr>
              <a:t>dangerous </a:t>
            </a:r>
            <a:r>
              <a:rPr dirty="0" sz="1100" spc="-15">
                <a:latin typeface="Times New Roman"/>
                <a:cs typeface="Times New Roman"/>
              </a:rPr>
              <a:t>tips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loose </a:t>
            </a:r>
            <a:r>
              <a:rPr dirty="0" sz="1100" spc="-35">
                <a:latin typeface="Times New Roman"/>
                <a:cs typeface="Times New Roman"/>
              </a:rPr>
              <a:t>weight, </a:t>
            </a:r>
            <a:r>
              <a:rPr dirty="0" sz="1100" spc="-20">
                <a:latin typeface="Times New Roman"/>
                <a:cs typeface="Times New Roman"/>
              </a:rPr>
              <a:t>quit </a:t>
            </a:r>
            <a:r>
              <a:rPr dirty="0" sz="1100" spc="-30">
                <a:latin typeface="Times New Roman"/>
                <a:cs typeface="Times New Roman"/>
              </a:rPr>
              <a:t>smoking, solve </a:t>
            </a:r>
            <a:r>
              <a:rPr dirty="0" sz="1100" spc="-20">
                <a:latin typeface="Times New Roman"/>
                <a:cs typeface="Times New Roman"/>
              </a:rPr>
              <a:t>relationship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0">
                <a:latin typeface="Times New Roman"/>
                <a:cs typeface="Times New Roman"/>
              </a:rPr>
              <a:t>parent </a:t>
            </a:r>
            <a:r>
              <a:rPr dirty="0" sz="1100" spc="-30">
                <a:latin typeface="Times New Roman"/>
                <a:cs typeface="Times New Roman"/>
              </a:rPr>
              <a:t>child, </a:t>
            </a:r>
            <a:r>
              <a:rPr dirty="0" sz="1100" spc="-15">
                <a:latin typeface="Times New Roman"/>
                <a:cs typeface="Times New Roman"/>
              </a:rPr>
              <a:t>husband </a:t>
            </a:r>
            <a:r>
              <a:rPr dirty="0" sz="1100" spc="-40">
                <a:latin typeface="Times New Roman"/>
                <a:cs typeface="Times New Roman"/>
              </a:rPr>
              <a:t>wife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brother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sister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employee employer </a:t>
            </a:r>
            <a:r>
              <a:rPr dirty="0" sz="1100" spc="-25">
                <a:latin typeface="Times New Roman"/>
                <a:cs typeface="Times New Roman"/>
              </a:rPr>
              <a:t>etc.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mean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experts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giving </a:t>
            </a:r>
            <a:r>
              <a:rPr dirty="0" sz="1100" spc="-15">
                <a:latin typeface="Times New Roman"/>
                <a:cs typeface="Times New Roman"/>
              </a:rPr>
              <a:t>bad </a:t>
            </a:r>
            <a:r>
              <a:rPr dirty="0" sz="1100" spc="-40">
                <a:latin typeface="Times New Roman"/>
                <a:cs typeface="Times New Roman"/>
              </a:rPr>
              <a:t>advice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really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differentiate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30">
                <a:latin typeface="Times New Roman"/>
                <a:cs typeface="Times New Roman"/>
              </a:rPr>
              <a:t>piece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suggestion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not?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Today </a:t>
            </a:r>
            <a:r>
              <a:rPr dirty="0" sz="1100" spc="-35">
                <a:latin typeface="Times New Roman"/>
                <a:cs typeface="Times New Roman"/>
              </a:rPr>
              <a:t>science, </a:t>
            </a:r>
            <a:r>
              <a:rPr dirty="0" sz="1100" spc="-20">
                <a:latin typeface="Times New Roman"/>
                <a:cs typeface="Times New Roman"/>
              </a:rPr>
              <a:t>non-science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pseudo-science </a:t>
            </a:r>
            <a:r>
              <a:rPr dirty="0" sz="1100" spc="-30">
                <a:latin typeface="Times New Roman"/>
                <a:cs typeface="Times New Roman"/>
              </a:rPr>
              <a:t>exist side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side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books,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television </a:t>
            </a:r>
            <a:r>
              <a:rPr dirty="0" sz="1100" spc="-35">
                <a:latin typeface="Times New Roman"/>
                <a:cs typeface="Times New Roman"/>
              </a:rPr>
              <a:t>talk </a:t>
            </a:r>
            <a:r>
              <a:rPr dirty="0" sz="1100" spc="-25">
                <a:latin typeface="Times New Roman"/>
                <a:cs typeface="Times New Roman"/>
              </a:rPr>
              <a:t>shows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internet. </a:t>
            </a:r>
            <a:r>
              <a:rPr dirty="0" sz="1100" spc="-50">
                <a:latin typeface="Times New Roman"/>
                <a:cs typeface="Times New Roman"/>
              </a:rPr>
              <a:t>We live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25">
                <a:latin typeface="Times New Roman"/>
                <a:cs typeface="Times New Roman"/>
              </a:rPr>
              <a:t>me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misinformation?  </a:t>
            </a:r>
            <a:r>
              <a:rPr dirty="0" sz="1100" spc="-20">
                <a:latin typeface="Times New Roman"/>
                <a:cs typeface="Times New Roman"/>
              </a:rPr>
              <a:t>Without </a:t>
            </a:r>
            <a:r>
              <a:rPr dirty="0" sz="1100" spc="-25">
                <a:latin typeface="Times New Roman"/>
                <a:cs typeface="Times New Roman"/>
              </a:rPr>
              <a:t>training in research,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distinguish, which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harmful.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eriod" startAt="5"/>
              <a:tabLst>
                <a:tab pos="14986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15" b="1">
                <a:latin typeface="Times New Roman"/>
                <a:cs typeface="Times New Roman"/>
              </a:rPr>
              <a:t>Be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20" b="1">
                <a:latin typeface="Times New Roman"/>
                <a:cs typeface="Times New Roman"/>
              </a:rPr>
              <a:t>Better</a:t>
            </a:r>
            <a:r>
              <a:rPr dirty="0" sz="1100" spc="-15" b="1">
                <a:latin typeface="Times New Roman"/>
                <a:cs typeface="Times New Roman"/>
              </a:rPr>
              <a:t> Thinker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Scientific </a:t>
            </a:r>
            <a:r>
              <a:rPr dirty="0" sz="1100" spc="-10">
                <a:latin typeface="Times New Roman"/>
                <a:cs typeface="Times New Roman"/>
              </a:rPr>
              <a:t>approach </a:t>
            </a:r>
            <a:r>
              <a:rPr dirty="0" sz="1100" spc="-30">
                <a:latin typeface="Times New Roman"/>
                <a:cs typeface="Times New Roman"/>
              </a:rPr>
              <a:t>makes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better </a:t>
            </a:r>
            <a:r>
              <a:rPr dirty="0" sz="1100" spc="-15">
                <a:latin typeface="Times New Roman"/>
                <a:cs typeface="Times New Roman"/>
              </a:rPr>
              <a:t>thinker, </a:t>
            </a:r>
            <a:r>
              <a:rPr dirty="0" sz="1100" spc="-20">
                <a:latin typeface="Times New Roman"/>
                <a:cs typeface="Times New Roman"/>
              </a:rPr>
              <a:t>improves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makes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solve 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decisions, </a:t>
            </a:r>
            <a:r>
              <a:rPr dirty="0" sz="1100" spc="-35">
                <a:latin typeface="Times New Roman"/>
                <a:cs typeface="Times New Roman"/>
              </a:rPr>
              <a:t>judge </a:t>
            </a:r>
            <a:r>
              <a:rPr dirty="0" sz="1100" spc="-15">
                <a:latin typeface="Times New Roman"/>
                <a:cs typeface="Times New Roman"/>
              </a:rPr>
              <a:t>and interpret </a:t>
            </a:r>
            <a:r>
              <a:rPr dirty="0" sz="1100" spc="-20">
                <a:latin typeface="Times New Roman"/>
                <a:cs typeface="Times New Roman"/>
              </a:rPr>
              <a:t>information,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raises </a:t>
            </a:r>
            <a:r>
              <a:rPr dirty="0" sz="1100" spc="-25">
                <a:latin typeface="Times New Roman"/>
                <a:cs typeface="Times New Roman"/>
              </a:rPr>
              <a:t>your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practical </a:t>
            </a:r>
            <a:r>
              <a:rPr dirty="0" sz="1100" spc="-35">
                <a:latin typeface="Times New Roman"/>
                <a:cs typeface="Times New Roman"/>
              </a:rPr>
              <a:t>intelligence. </a:t>
            </a:r>
            <a:r>
              <a:rPr dirty="0" sz="1100" spc="-20">
                <a:latin typeface="Times New Roman"/>
                <a:cs typeface="Times New Roman"/>
              </a:rPr>
              <a:t>This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7440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practical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necessary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understanding </a:t>
            </a:r>
            <a:r>
              <a:rPr dirty="0" sz="1100" spc="-40">
                <a:latin typeface="Times New Roman"/>
                <a:cs typeface="Times New Roman"/>
              </a:rPr>
              <a:t>real life </a:t>
            </a:r>
            <a:r>
              <a:rPr dirty="0" sz="1100" spc="-20">
                <a:latin typeface="Times New Roman"/>
                <a:cs typeface="Times New Roman"/>
              </a:rPr>
              <a:t>situations.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research  methodology </a:t>
            </a:r>
            <a:r>
              <a:rPr dirty="0" sz="1100" spc="-45">
                <a:latin typeface="Times New Roman"/>
                <a:cs typeface="Times New Roman"/>
              </a:rPr>
              <a:t>is actually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learning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15">
                <a:latin typeface="Times New Roman"/>
                <a:cs typeface="Times New Roman"/>
              </a:rPr>
              <a:t>and 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45">
                <a:latin typeface="Times New Roman"/>
                <a:cs typeface="Times New Roman"/>
              </a:rPr>
              <a:t>So actually, </a:t>
            </a:r>
            <a:r>
              <a:rPr dirty="0" sz="1100" spc="-30">
                <a:latin typeface="Times New Roman"/>
                <a:cs typeface="Times New Roman"/>
              </a:rPr>
              <a:t>you learn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separate </a:t>
            </a:r>
            <a:r>
              <a:rPr dirty="0" sz="1100" spc="-25">
                <a:latin typeface="Times New Roman"/>
                <a:cs typeface="Times New Roman"/>
              </a:rPr>
              <a:t>facts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fictions,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non-science.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eriod" startAt="6"/>
              <a:tabLst>
                <a:tab pos="14986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10" b="1">
                <a:latin typeface="Times New Roman"/>
                <a:cs typeface="Times New Roman"/>
              </a:rPr>
              <a:t>be </a:t>
            </a:r>
            <a:r>
              <a:rPr dirty="0" sz="1100" spc="-5" b="1">
                <a:latin typeface="Times New Roman"/>
                <a:cs typeface="Times New Roman"/>
              </a:rPr>
              <a:t>scientifically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literate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10">
                <a:latin typeface="Times New Roman"/>
                <a:cs typeface="Times New Roman"/>
              </a:rPr>
              <a:t>profit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experience, science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technology.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science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technology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shapes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moulds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behavior. But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reality </a:t>
            </a:r>
            <a:r>
              <a:rPr dirty="0" sz="1100" spc="-30">
                <a:latin typeface="Times New Roman"/>
                <a:cs typeface="Times New Roman"/>
              </a:rPr>
              <a:t>majority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people,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science.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palmistry, </a:t>
            </a:r>
            <a:r>
              <a:rPr dirty="0" sz="1100" spc="-30">
                <a:latin typeface="Times New Roman"/>
                <a:cs typeface="Times New Roman"/>
              </a:rPr>
              <a:t>astrology, </a:t>
            </a:r>
            <a:r>
              <a:rPr dirty="0" sz="1100" spc="-25">
                <a:latin typeface="Times New Roman"/>
                <a:cs typeface="Times New Roman"/>
              </a:rPr>
              <a:t>handwriting </a:t>
            </a:r>
            <a:r>
              <a:rPr dirty="0" sz="1100" spc="-45">
                <a:latin typeface="Times New Roman"/>
                <a:cs typeface="Times New Roman"/>
              </a:rPr>
              <a:t>analysis, </a:t>
            </a:r>
            <a:r>
              <a:rPr dirty="0" sz="1100" spc="5">
                <a:latin typeface="Times New Roman"/>
                <a:cs typeface="Times New Roman"/>
              </a:rPr>
              <a:t>foot </a:t>
            </a:r>
            <a:r>
              <a:rPr dirty="0" sz="1100" spc="-40">
                <a:latin typeface="Times New Roman"/>
                <a:cs typeface="Times New Roman"/>
              </a:rPr>
              <a:t>reflexology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numerology. </a:t>
            </a:r>
            <a:r>
              <a:rPr dirty="0" sz="1100" spc="-45">
                <a:latin typeface="Times New Roman"/>
                <a:cs typeface="Times New Roman"/>
              </a:rPr>
              <a:t>Be a  </a:t>
            </a:r>
            <a:r>
              <a:rPr dirty="0" sz="1100" spc="-25">
                <a:latin typeface="Times New Roman"/>
                <a:cs typeface="Times New Roman"/>
              </a:rPr>
              <a:t>firm </a:t>
            </a:r>
            <a:r>
              <a:rPr dirty="0" sz="1100" spc="-30">
                <a:latin typeface="Times New Roman"/>
                <a:cs typeface="Times New Roman"/>
              </a:rPr>
              <a:t>believer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science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objective </a:t>
            </a:r>
            <a:r>
              <a:rPr dirty="0" sz="1100" spc="-30">
                <a:latin typeface="Times New Roman"/>
                <a:cs typeface="Times New Roman"/>
              </a:rPr>
              <a:t>factual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43510" indent="-131445">
              <a:lnSpc>
                <a:spcPts val="1280"/>
              </a:lnSpc>
              <a:buFont typeface="Times New Roman"/>
              <a:buAutoNum type="arabicPeriod" startAt="7"/>
              <a:tabLst>
                <a:tab pos="144145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-5" b="1">
                <a:latin typeface="Times New Roman"/>
                <a:cs typeface="Times New Roman"/>
              </a:rPr>
              <a:t>increase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marketability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5">
                <a:latin typeface="Times New Roman"/>
                <a:cs typeface="Times New Roman"/>
              </a:rPr>
              <a:t>knowledge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information,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make yourself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25">
                <a:latin typeface="Times New Roman"/>
                <a:cs typeface="Times New Roman"/>
              </a:rPr>
              <a:t>candidate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25">
                <a:latin typeface="Times New Roman"/>
                <a:cs typeface="Times New Roman"/>
              </a:rPr>
              <a:t>market.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technical </a:t>
            </a:r>
            <a:r>
              <a:rPr dirty="0" sz="1100" spc="-20">
                <a:latin typeface="Times New Roman"/>
                <a:cs typeface="Times New Roman"/>
              </a:rPr>
              <a:t>information,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evaluate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create </a:t>
            </a:r>
            <a:r>
              <a:rPr dirty="0" sz="1100" spc="-15">
                <a:latin typeface="Times New Roman"/>
                <a:cs typeface="Times New Roman"/>
              </a:rPr>
              <a:t>information and </a:t>
            </a:r>
            <a:r>
              <a:rPr dirty="0" sz="1100" spc="-45">
                <a:latin typeface="Times New Roman"/>
                <a:cs typeface="Times New Roman"/>
              </a:rPr>
              <a:t>analytical ability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50">
                <a:latin typeface="Times New Roman"/>
                <a:cs typeface="Times New Roman"/>
              </a:rPr>
              <a:t>skill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-20">
                <a:latin typeface="Times New Roman"/>
                <a:cs typeface="Times New Roman"/>
              </a:rPr>
              <a:t>data in </a:t>
            </a:r>
            <a:r>
              <a:rPr dirty="0" sz="1100" spc="-25">
                <a:latin typeface="Times New Roman"/>
                <a:cs typeface="Times New Roman"/>
              </a:rPr>
              <a:t>useful market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50">
                <a:latin typeface="Times New Roman"/>
                <a:cs typeface="Times New Roman"/>
              </a:rPr>
              <a:t>skill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helpful in business, </a:t>
            </a:r>
            <a:r>
              <a:rPr dirty="0" sz="1100" spc="-50">
                <a:latin typeface="Times New Roman"/>
                <a:cs typeface="Times New Roman"/>
              </a:rPr>
              <a:t>law,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course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spcBef>
                <a:spcPts val="5"/>
              </a:spcBef>
              <a:buAutoNum type="arabicPeriod" startAt="8"/>
              <a:tabLst>
                <a:tab pos="149860" algn="l"/>
              </a:tabLst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5" b="1">
                <a:latin typeface="Times New Roman"/>
                <a:cs typeface="Times New Roman"/>
              </a:rPr>
              <a:t>do </a:t>
            </a:r>
            <a:r>
              <a:rPr dirty="0" sz="1100" spc="-35" b="1">
                <a:latin typeface="Times New Roman"/>
                <a:cs typeface="Times New Roman"/>
              </a:rPr>
              <a:t>your </a:t>
            </a:r>
            <a:r>
              <a:rPr dirty="0" sz="1100" b="1">
                <a:latin typeface="Times New Roman"/>
                <a:cs typeface="Times New Roman"/>
              </a:rPr>
              <a:t>own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surprising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Charles </a:t>
            </a:r>
            <a:r>
              <a:rPr dirty="0" sz="1100" spc="-20">
                <a:latin typeface="Times New Roman"/>
                <a:cs typeface="Times New Roman"/>
              </a:rPr>
              <a:t>Darwin </a:t>
            </a:r>
            <a:r>
              <a:rPr dirty="0" sz="1100" spc="-30">
                <a:latin typeface="Times New Roman"/>
                <a:cs typeface="Times New Roman"/>
              </a:rPr>
              <a:t>enjoyed exploring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mysteries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nature and </a:t>
            </a:r>
            <a:r>
              <a:rPr dirty="0" sz="1100" spc="-10">
                <a:latin typeface="Times New Roman"/>
                <a:cs typeface="Times New Roman"/>
              </a:rPr>
              <a:t>John  </a:t>
            </a:r>
            <a:r>
              <a:rPr dirty="0" sz="1100" spc="-20">
                <a:latin typeface="Times New Roman"/>
                <a:cs typeface="Times New Roman"/>
              </a:rPr>
              <a:t>Watson </a:t>
            </a:r>
            <a:r>
              <a:rPr dirty="0" sz="1100" spc="-30">
                <a:latin typeface="Times New Roman"/>
                <a:cs typeface="Times New Roman"/>
              </a:rPr>
              <a:t>enjoyed </a:t>
            </a:r>
            <a:r>
              <a:rPr dirty="0" sz="1100" spc="-25">
                <a:latin typeface="Times New Roman"/>
                <a:cs typeface="Times New Roman"/>
              </a:rPr>
              <a:t>experimenting with </a:t>
            </a: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15">
                <a:latin typeface="Times New Roman"/>
                <a:cs typeface="Times New Roman"/>
              </a:rPr>
              <a:t>and human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exploring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mysteries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40">
                <a:latin typeface="Times New Roman"/>
                <a:cs typeface="Times New Roman"/>
              </a:rPr>
              <a:t>Carl </a:t>
            </a:r>
            <a:r>
              <a:rPr dirty="0" sz="1100" spc="-30">
                <a:latin typeface="Times New Roman"/>
                <a:cs typeface="Times New Roman"/>
              </a:rPr>
              <a:t>Rogers </a:t>
            </a:r>
            <a:r>
              <a:rPr dirty="0" sz="1100" spc="-15">
                <a:latin typeface="Times New Roman"/>
                <a:cs typeface="Times New Roman"/>
              </a:rPr>
              <a:t>meant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5">
                <a:latin typeface="Times New Roman"/>
                <a:cs typeface="Times New Roman"/>
              </a:rPr>
              <a:t>said, “We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sharpen 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vision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(continue) pursuit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30">
                <a:latin typeface="Times New Roman"/>
                <a:cs typeface="Times New Roman"/>
              </a:rPr>
              <a:t>new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knowledge.”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20">
                <a:latin typeface="Times New Roman"/>
                <a:cs typeface="Times New Roman"/>
              </a:rPr>
              <a:t>come across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disorder?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caused mental disorders? </a:t>
            </a:r>
            <a:r>
              <a:rPr dirty="0" sz="1100" spc="-1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15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problems?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15">
                <a:latin typeface="Times New Roman"/>
                <a:cs typeface="Times New Roman"/>
              </a:rPr>
              <a:t>these and </a:t>
            </a:r>
            <a:r>
              <a:rPr dirty="0" sz="1100" spc="-10">
                <a:latin typeface="Times New Roman"/>
                <a:cs typeface="Times New Roman"/>
              </a:rPr>
              <a:t>others,  </a:t>
            </a:r>
            <a:r>
              <a:rPr dirty="0" sz="1100" spc="-30">
                <a:latin typeface="Times New Roman"/>
                <a:cs typeface="Times New Roman"/>
              </a:rPr>
              <a:t>psychologists frequently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5">
                <a:latin typeface="Times New Roman"/>
                <a:cs typeface="Times New Roman"/>
              </a:rPr>
              <a:t>research 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scientific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methods.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science?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Science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observation, </a:t>
            </a:r>
            <a:r>
              <a:rPr dirty="0" sz="1100" spc="-25">
                <a:latin typeface="Times New Roman"/>
                <a:cs typeface="Times New Roman"/>
              </a:rPr>
              <a:t>identification, </a:t>
            </a:r>
            <a:r>
              <a:rPr dirty="0" sz="1100" spc="-20">
                <a:latin typeface="Times New Roman"/>
                <a:cs typeface="Times New Roman"/>
              </a:rPr>
              <a:t>description,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0">
                <a:latin typeface="Times New Roman"/>
                <a:cs typeface="Times New Roman"/>
              </a:rPr>
              <a:t>investigation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theoretical explanation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natural </a:t>
            </a:r>
            <a:r>
              <a:rPr dirty="0" sz="1100" spc="-5">
                <a:latin typeface="Times New Roman"/>
                <a:cs typeface="Times New Roman"/>
              </a:rPr>
              <a:t>phenomenon.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20">
                <a:latin typeface="Times New Roman"/>
                <a:cs typeface="Times New Roman"/>
              </a:rPr>
              <a:t>observation, </a:t>
            </a:r>
            <a:r>
              <a:rPr dirty="0" sz="1100" spc="-25">
                <a:latin typeface="Times New Roman"/>
                <a:cs typeface="Times New Roman"/>
              </a:rPr>
              <a:t>identification, </a:t>
            </a:r>
            <a:r>
              <a:rPr dirty="0" sz="1100" spc="-20">
                <a:latin typeface="Times New Roman"/>
                <a:cs typeface="Times New Roman"/>
              </a:rPr>
              <a:t>description, </a:t>
            </a:r>
            <a:r>
              <a:rPr dirty="0" sz="1100" spc="-25">
                <a:latin typeface="Times New Roman"/>
                <a:cs typeface="Times New Roman"/>
              </a:rPr>
              <a:t>experimental  </a:t>
            </a:r>
            <a:r>
              <a:rPr dirty="0" sz="1100" spc="-30">
                <a:latin typeface="Times New Roman"/>
                <a:cs typeface="Times New Roman"/>
              </a:rPr>
              <a:t>investigation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theoretical </a:t>
            </a:r>
            <a:r>
              <a:rPr dirty="0" sz="1100" spc="-25">
                <a:latin typeface="Times New Roman"/>
                <a:cs typeface="Times New Roman"/>
              </a:rPr>
              <a:t>explanation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Empiricism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know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25">
                <a:latin typeface="Times New Roman"/>
                <a:cs typeface="Times New Roman"/>
              </a:rPr>
              <a:t>world 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0">
                <a:latin typeface="Times New Roman"/>
                <a:cs typeface="Times New Roman"/>
              </a:rPr>
              <a:t>careful </a:t>
            </a:r>
            <a:r>
              <a:rPr dirty="0" sz="1100" spc="-20">
                <a:latin typeface="Times New Roman"/>
                <a:cs typeface="Times New Roman"/>
              </a:rPr>
              <a:t>observation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40">
                <a:latin typeface="Times New Roman"/>
                <a:cs typeface="Times New Roman"/>
              </a:rPr>
              <a:t>precisely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0">
                <a:latin typeface="Times New Roman"/>
                <a:cs typeface="Times New Roman"/>
              </a:rPr>
              <a:t>naturalistic </a:t>
            </a:r>
            <a:r>
              <a:rPr dirty="0" sz="1100" spc="-15">
                <a:latin typeface="Times New Roman"/>
                <a:cs typeface="Times New Roman"/>
              </a:rPr>
              <a:t>observation and controlled </a:t>
            </a:r>
            <a:r>
              <a:rPr dirty="0" sz="1100" spc="-20">
                <a:latin typeface="Times New Roman"/>
                <a:cs typeface="Times New Roman"/>
              </a:rPr>
              <a:t>observation.  </a:t>
            </a:r>
            <a:r>
              <a:rPr dirty="0" sz="1100" spc="-25">
                <a:latin typeface="Times New Roman"/>
                <a:cs typeface="Times New Roman"/>
              </a:rPr>
              <a:t>Naturalistic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watching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humans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environment.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50">
                <a:latin typeface="Times New Roman"/>
                <a:cs typeface="Times New Roman"/>
              </a:rPr>
              <a:t>gives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realistic 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naturalistic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observer becomes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10">
                <a:latin typeface="Times New Roman"/>
                <a:cs typeface="Times New Roman"/>
              </a:rPr>
              <a:t>(to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20">
                <a:latin typeface="Times New Roman"/>
                <a:cs typeface="Times New Roman"/>
              </a:rPr>
              <a:t>observer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effect).</a:t>
            </a:r>
            <a:endParaRPr sz="1100">
              <a:latin typeface="Times New Roman"/>
              <a:cs typeface="Times New Roman"/>
            </a:endParaRPr>
          </a:p>
          <a:p>
            <a:pPr marL="12700" marR="8255" indent="34925">
              <a:lnSpc>
                <a:spcPts val="1240"/>
              </a:lnSpc>
              <a:spcBef>
                <a:spcPts val="25"/>
              </a:spcBef>
            </a:pPr>
            <a:r>
              <a:rPr dirty="0" sz="1100" spc="-25">
                <a:latin typeface="Times New Roman"/>
                <a:cs typeface="Times New Roman"/>
              </a:rPr>
              <a:t>Laboratory </a:t>
            </a:r>
            <a:r>
              <a:rPr dirty="0" sz="1100" spc="-20">
                <a:latin typeface="Times New Roman"/>
                <a:cs typeface="Times New Roman"/>
              </a:rPr>
              <a:t>observation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controlled observation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watching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humans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laboratory setting.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advantage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controlling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environment and </a:t>
            </a:r>
            <a:r>
              <a:rPr dirty="0" sz="1100" spc="-35">
                <a:latin typeface="Times New Roman"/>
                <a:cs typeface="Times New Roman"/>
              </a:rPr>
              <a:t>making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specialized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equipment.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10">
                <a:latin typeface="Times New Roman"/>
                <a:cs typeface="Times New Roman"/>
              </a:rPr>
              <a:t>Observation </a:t>
            </a:r>
            <a:r>
              <a:rPr dirty="0" sz="1100" spc="-35">
                <a:latin typeface="Times New Roman"/>
                <a:cs typeface="Times New Roman"/>
              </a:rPr>
              <a:t>assists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identifying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asking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40">
                <a:latin typeface="Times New Roman"/>
                <a:cs typeface="Times New Roman"/>
              </a:rPr>
              <a:t>i.e.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hypothesis.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Hypothesis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45">
                <a:latin typeface="Times New Roman"/>
                <a:cs typeface="Times New Roman"/>
              </a:rPr>
              <a:t>is a 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testable question </a:t>
            </a:r>
            <a:r>
              <a:rPr dirty="0" sz="1100" spc="-15">
                <a:latin typeface="Times New Roman"/>
                <a:cs typeface="Times New Roman"/>
              </a:rPr>
              <a:t>and opinion, </a:t>
            </a:r>
            <a:r>
              <a:rPr dirty="0" sz="1100" spc="-10">
                <a:latin typeface="Times New Roman"/>
                <a:cs typeface="Times New Roman"/>
              </a:rPr>
              <a:t>opened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verification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15">
                <a:latin typeface="Times New Roman"/>
                <a:cs typeface="Times New Roman"/>
              </a:rPr>
              <a:t>test.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dirty="0" sz="1100" spc="15" b="1">
                <a:latin typeface="Times New Roman"/>
                <a:cs typeface="Times New Roman"/>
              </a:rPr>
              <a:t>Hypotheses </a:t>
            </a:r>
            <a:r>
              <a:rPr dirty="0" sz="1100" spc="-20" b="1">
                <a:latin typeface="Times New Roman"/>
                <a:cs typeface="Times New Roman"/>
              </a:rPr>
              <a:t>formulation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its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sources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2676" y="8930137"/>
            <a:ext cx="3465829" cy="5048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2160905">
              <a:lnSpc>
                <a:spcPts val="1240"/>
              </a:lnSpc>
              <a:spcBef>
                <a:spcPts val="204"/>
              </a:spcBef>
            </a:pPr>
            <a:r>
              <a:rPr dirty="0" sz="1100" spc="-40">
                <a:latin typeface="Times New Roman"/>
                <a:cs typeface="Times New Roman"/>
              </a:rPr>
              <a:t>Specifying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problem.  </a:t>
            </a:r>
            <a:r>
              <a:rPr dirty="0" sz="1100" spc="-30">
                <a:latin typeface="Times New Roman"/>
                <a:cs typeface="Times New Roman"/>
              </a:rPr>
              <a:t>Collecting </a:t>
            </a:r>
            <a:r>
              <a:rPr dirty="0" sz="1100" spc="-15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 marL="1281430">
              <a:lnSpc>
                <a:spcPts val="1185"/>
              </a:lnSpc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1829" y="7829811"/>
            <a:ext cx="121920" cy="66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9030" y="7829811"/>
            <a:ext cx="1729105" cy="66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observation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previous research </a:t>
            </a:r>
            <a:r>
              <a:rPr dirty="0" sz="1100" spc="-30">
                <a:latin typeface="Times New Roman"/>
                <a:cs typeface="Times New Roman"/>
              </a:rPr>
              <a:t>finding  </a:t>
            </a: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30">
                <a:latin typeface="Times New Roman"/>
                <a:cs typeface="Times New Roman"/>
              </a:rPr>
              <a:t>experience  </a:t>
            </a: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sources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well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33" y="8616189"/>
            <a:ext cx="28765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basic </a:t>
            </a:r>
            <a:r>
              <a:rPr dirty="0" sz="1100" spc="10" b="1">
                <a:latin typeface="Times New Roman"/>
                <a:cs typeface="Times New Roman"/>
              </a:rPr>
              <a:t>steps </a:t>
            </a:r>
            <a:r>
              <a:rPr dirty="0" sz="1100" spc="-15" b="1">
                <a:latin typeface="Times New Roman"/>
                <a:cs typeface="Times New Roman"/>
              </a:rPr>
              <a:t>involved </a:t>
            </a:r>
            <a:r>
              <a:rPr dirty="0" sz="1100" spc="-5" b="1">
                <a:latin typeface="Times New Roman"/>
                <a:cs typeface="Times New Roman"/>
              </a:rPr>
              <a:t>in the </a:t>
            </a:r>
            <a:r>
              <a:rPr dirty="0" sz="1100" b="1">
                <a:latin typeface="Times New Roman"/>
                <a:cs typeface="Times New Roman"/>
              </a:rPr>
              <a:t>scientific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inquiry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33" y="8930137"/>
            <a:ext cx="144780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65">
                <a:latin typeface="Times New Roman"/>
                <a:cs typeface="Times New Roman"/>
              </a:rPr>
              <a:t>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C.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1980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6515" y="779018"/>
            <a:ext cx="11480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63" y="948947"/>
            <a:ext cx="5880100" cy="7917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ABNORMAL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PSYCHOLOGY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341630">
              <a:lnSpc>
                <a:spcPts val="124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William </a:t>
            </a:r>
            <a:r>
              <a:rPr dirty="0" sz="1100" spc="-40">
                <a:latin typeface="Times New Roman"/>
                <a:cs typeface="Times New Roman"/>
              </a:rPr>
              <a:t>James </a:t>
            </a:r>
            <a:r>
              <a:rPr dirty="0" sz="1100" spc="-35">
                <a:latin typeface="Times New Roman"/>
                <a:cs typeface="Times New Roman"/>
              </a:rPr>
              <a:t>(1842-1910)”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abnormal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best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normal”.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0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Psychology?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it </a:t>
            </a:r>
            <a:r>
              <a:rPr dirty="0" sz="1100" spc="-40">
                <a:latin typeface="Times New Roman"/>
                <a:cs typeface="Times New Roman"/>
              </a:rPr>
              <a:t>deals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prediction and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investigate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5">
                <a:latin typeface="Times New Roman"/>
                <a:cs typeface="Times New Roman"/>
              </a:rPr>
              <a:t>nerve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take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25">
                <a:latin typeface="Times New Roman"/>
                <a:cs typeface="Times New Roman"/>
              </a:rPr>
              <a:t>in complex </a:t>
            </a:r>
            <a:r>
              <a:rPr dirty="0" sz="1100" spc="-30">
                <a:latin typeface="Times New Roman"/>
                <a:cs typeface="Times New Roman"/>
              </a:rPr>
              <a:t>societies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major adjustments required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old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imes New Roman"/>
                <a:cs typeface="Times New Roman"/>
              </a:rPr>
              <a:t>Why </a:t>
            </a:r>
            <a:r>
              <a:rPr dirty="0" sz="1100" spc="-10" b="1">
                <a:latin typeface="Times New Roman"/>
                <a:cs typeface="Times New Roman"/>
              </a:rPr>
              <a:t>study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Psychology?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Know </a:t>
            </a:r>
            <a:r>
              <a:rPr dirty="0" sz="1100" spc="-25">
                <a:latin typeface="Times New Roman"/>
                <a:cs typeface="Times New Roman"/>
              </a:rPr>
              <a:t>thy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self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9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clear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30">
                <a:latin typeface="Times New Roman"/>
                <a:cs typeface="Times New Roman"/>
              </a:rPr>
              <a:t>personality, </a:t>
            </a:r>
            <a:r>
              <a:rPr dirty="0" sz="1100" spc="-20">
                <a:latin typeface="Times New Roman"/>
                <a:cs typeface="Times New Roman"/>
              </a:rPr>
              <a:t>attitudes, </a:t>
            </a:r>
            <a:r>
              <a:rPr dirty="0" sz="1100" spc="-15">
                <a:latin typeface="Times New Roman"/>
                <a:cs typeface="Times New Roman"/>
              </a:rPr>
              <a:t>emotions, </a:t>
            </a:r>
            <a:r>
              <a:rPr dirty="0" sz="1100" spc="-20">
                <a:latin typeface="Times New Roman"/>
                <a:cs typeface="Times New Roman"/>
              </a:rPr>
              <a:t>cognitions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things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yourself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30" b="1">
                <a:latin typeface="Times New Roman"/>
                <a:cs typeface="Times New Roman"/>
              </a:rPr>
              <a:t>Abnormal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Psychology?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branch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30">
                <a:latin typeface="Times New Roman"/>
                <a:cs typeface="Times New Roman"/>
              </a:rPr>
              <a:t>which relates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psychopathology.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involves 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thinking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maladaptive, </a:t>
            </a:r>
            <a:r>
              <a:rPr dirty="0" sz="1100" spc="-25">
                <a:latin typeface="Times New Roman"/>
                <a:cs typeface="Times New Roman"/>
              </a:rPr>
              <a:t>disruptive </a:t>
            </a:r>
            <a:r>
              <a:rPr dirty="0" sz="1100" spc="-20">
                <a:latin typeface="Times New Roman"/>
                <a:cs typeface="Times New Roman"/>
              </a:rPr>
              <a:t>.These </a:t>
            </a:r>
            <a:r>
              <a:rPr dirty="0" sz="1100" spc="-25">
                <a:latin typeface="Times New Roman"/>
                <a:cs typeface="Times New Roman"/>
              </a:rPr>
              <a:t>disruptive </a:t>
            </a:r>
            <a:r>
              <a:rPr dirty="0" sz="1100" spc="-10">
                <a:latin typeface="Times New Roman"/>
                <a:cs typeface="Times New Roman"/>
              </a:rPr>
              <a:t>patterns of 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behaving </a:t>
            </a:r>
            <a:r>
              <a:rPr dirty="0" sz="1100" spc="-35">
                <a:latin typeface="Times New Roman"/>
                <a:cs typeface="Times New Roman"/>
              </a:rPr>
              <a:t>ultimately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relationship with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heard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television talk </a:t>
            </a:r>
            <a:r>
              <a:rPr dirty="0" sz="1100" spc="-25">
                <a:latin typeface="Times New Roman"/>
                <a:cs typeface="Times New Roman"/>
              </a:rPr>
              <a:t>shows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dramas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movies. </a:t>
            </a:r>
            <a:r>
              <a:rPr dirty="0" sz="1100" spc="-2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35">
                <a:latin typeface="Times New Roman"/>
                <a:cs typeface="Times New Roman"/>
              </a:rPr>
              <a:t>familiar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names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mental disorders,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Depression, </a:t>
            </a:r>
            <a:r>
              <a:rPr dirty="0" sz="1100" spc="-40">
                <a:latin typeface="Times New Roman"/>
                <a:cs typeface="Times New Roman"/>
              </a:rPr>
              <a:t>Anxiety 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Eating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Schizophrenia, </a:t>
            </a:r>
            <a:r>
              <a:rPr dirty="0" sz="1100">
                <a:latin typeface="Times New Roman"/>
                <a:cs typeface="Times New Roman"/>
              </a:rPr>
              <a:t>Post </a:t>
            </a:r>
            <a:r>
              <a:rPr dirty="0" sz="1100" spc="-20">
                <a:latin typeface="Times New Roman"/>
                <a:cs typeface="Times New Roman"/>
              </a:rPr>
              <a:t>traumatic stress disorder, Obsessive </a:t>
            </a:r>
            <a:r>
              <a:rPr dirty="0" sz="1100" spc="-30">
                <a:latin typeface="Times New Roman"/>
                <a:cs typeface="Times New Roman"/>
              </a:rPr>
              <a:t>Compulsive </a:t>
            </a:r>
            <a:r>
              <a:rPr dirty="0" sz="1100" spc="-15">
                <a:latin typeface="Times New Roman"/>
                <a:cs typeface="Times New Roman"/>
              </a:rPr>
              <a:t>disorder and 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more.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studies: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(what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look </a:t>
            </a:r>
            <a:r>
              <a:rPr dirty="0" sz="1100" spc="-50">
                <a:latin typeface="Times New Roman"/>
                <a:cs typeface="Times New Roman"/>
              </a:rPr>
              <a:t>like?),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30">
                <a:latin typeface="Times New Roman"/>
                <a:cs typeface="Times New Roman"/>
              </a:rPr>
              <a:t>(what causes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disorders),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assessment (how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measure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disorders)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25">
                <a:latin typeface="Times New Roman"/>
                <a:cs typeface="Times New Roman"/>
              </a:rPr>
              <a:t>(how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5">
                <a:latin typeface="Times New Roman"/>
                <a:cs typeface="Times New Roman"/>
              </a:rPr>
              <a:t>classify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disorders)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prognosis (the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15">
                <a:latin typeface="Times New Roman"/>
                <a:cs typeface="Times New Roman"/>
              </a:rPr>
              <a:t>outcome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disorder)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treatment </a:t>
            </a:r>
            <a:r>
              <a:rPr dirty="0" sz="1100" spc="-25">
                <a:latin typeface="Times New Roman"/>
                <a:cs typeface="Times New Roman"/>
              </a:rPr>
              <a:t>(how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intervene)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implications </a:t>
            </a:r>
            <a:r>
              <a:rPr dirty="0" sz="1100" spc="-20">
                <a:latin typeface="Times New Roman"/>
                <a:cs typeface="Times New Roman"/>
              </a:rPr>
              <a:t>(the effects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society 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particular).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SIXTEEN </a:t>
            </a:r>
            <a:r>
              <a:rPr dirty="0" sz="1100" spc="-35">
                <a:latin typeface="Times New Roman"/>
                <a:cs typeface="Times New Roman"/>
              </a:rPr>
              <a:t>YEAR </a:t>
            </a:r>
            <a:r>
              <a:rPr dirty="0" sz="1100" spc="20">
                <a:latin typeface="Times New Roman"/>
                <a:cs typeface="Times New Roman"/>
              </a:rPr>
              <a:t>OLD </a:t>
            </a:r>
            <a:r>
              <a:rPr dirty="0" sz="1100" spc="-10">
                <a:latin typeface="Times New Roman"/>
                <a:cs typeface="Times New Roman"/>
              </a:rPr>
              <a:t>GIRL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0">
                <a:latin typeface="Times New Roman"/>
                <a:cs typeface="Times New Roman"/>
              </a:rPr>
              <a:t>biology class </a:t>
            </a:r>
            <a:r>
              <a:rPr dirty="0" sz="1100" spc="-45">
                <a:latin typeface="Times New Roman"/>
                <a:cs typeface="Times New Roman"/>
              </a:rPr>
              <a:t>saw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dissection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frog,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half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left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room but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bothered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images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dissection.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began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might 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-25">
                <a:latin typeface="Times New Roman"/>
                <a:cs typeface="Times New Roman"/>
              </a:rPr>
              <a:t>.she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raw </a:t>
            </a:r>
            <a:r>
              <a:rPr dirty="0" sz="1100" spc="-20">
                <a:latin typeface="Times New Roman"/>
                <a:cs typeface="Times New Roman"/>
              </a:rPr>
              <a:t>meat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band </a:t>
            </a:r>
            <a:r>
              <a:rPr dirty="0" sz="1100" spc="-40">
                <a:latin typeface="Times New Roman"/>
                <a:cs typeface="Times New Roman"/>
              </a:rPr>
              <a:t>aid. She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stand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sight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blood.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0">
                <a:latin typeface="Times New Roman"/>
                <a:cs typeface="Times New Roman"/>
              </a:rPr>
              <a:t>fainted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she could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stand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talking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blood, </a:t>
            </a:r>
            <a:r>
              <a:rPr dirty="0" sz="1100" spc="-35">
                <a:latin typeface="Times New Roman"/>
                <a:cs typeface="Times New Roman"/>
              </a:rPr>
              <a:t>surgery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40">
                <a:latin typeface="Times New Roman"/>
                <a:cs typeface="Times New Roman"/>
              </a:rPr>
              <a:t>injury.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blood,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band </a:t>
            </a:r>
            <a:r>
              <a:rPr dirty="0" sz="1100" spc="-40">
                <a:latin typeface="Times New Roman"/>
                <a:cs typeface="Times New Roman"/>
              </a:rPr>
              <a:t>aid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raw </a:t>
            </a:r>
            <a:r>
              <a:rPr dirty="0" sz="1100" spc="-20">
                <a:latin typeface="Times New Roman"/>
                <a:cs typeface="Times New Roman"/>
              </a:rPr>
              <a:t>meat created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Etiology </a:t>
            </a:r>
            <a:r>
              <a:rPr dirty="0" sz="1100" spc="-45">
                <a:latin typeface="Times New Roman"/>
                <a:cs typeface="Times New Roman"/>
              </a:rPr>
              <a:t>saw a </a:t>
            </a:r>
            <a:r>
              <a:rPr dirty="0" sz="1100" spc="-20">
                <a:latin typeface="Times New Roman"/>
                <a:cs typeface="Times New Roman"/>
              </a:rPr>
              <a:t>dissection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frog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b="1">
                <a:latin typeface="Times New Roman"/>
                <a:cs typeface="Times New Roman"/>
              </a:rPr>
              <a:t>Assessment </a:t>
            </a:r>
            <a:r>
              <a:rPr dirty="0" sz="1100" spc="-25">
                <a:latin typeface="Times New Roman"/>
                <a:cs typeface="Times New Roman"/>
              </a:rPr>
              <a:t>impaired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DSM-IV-TR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  <a:tabLst>
                <a:tab pos="748665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Diagnosis	</a:t>
            </a:r>
            <a:r>
              <a:rPr dirty="0" sz="1100" spc="-5">
                <a:latin typeface="Times New Roman"/>
                <a:cs typeface="Times New Roman"/>
              </a:rPr>
              <a:t>blood </a:t>
            </a:r>
            <a:r>
              <a:rPr dirty="0" sz="1100" spc="-35">
                <a:latin typeface="Times New Roman"/>
                <a:cs typeface="Times New Roman"/>
              </a:rPr>
              <a:t>injury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Phobia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Prognosis</a:t>
            </a:r>
            <a:r>
              <a:rPr dirty="0" sz="1100" spc="265" b="1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good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Systematic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Desensitization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Social </a:t>
            </a:r>
            <a:r>
              <a:rPr dirty="0" sz="1100" spc="-5" b="1">
                <a:latin typeface="Times New Roman"/>
                <a:cs typeface="Times New Roman"/>
              </a:rPr>
              <a:t>implications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study in </a:t>
            </a:r>
            <a:r>
              <a:rPr dirty="0" sz="1100" spc="-45">
                <a:latin typeface="Times New Roman"/>
                <a:cs typeface="Times New Roman"/>
              </a:rPr>
              <a:t>class; </a:t>
            </a:r>
            <a:r>
              <a:rPr dirty="0" sz="1100" spc="-10">
                <a:latin typeface="Times New Roman"/>
                <a:cs typeface="Times New Roman"/>
              </a:rPr>
              <a:t>enter </a:t>
            </a:r>
            <a:r>
              <a:rPr dirty="0" sz="1100" spc="-15">
                <a:latin typeface="Times New Roman"/>
                <a:cs typeface="Times New Roman"/>
              </a:rPr>
              <a:t>professions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nursing.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757682"/>
            <a:ext cx="163830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>
                <a:latin typeface="Times New Roman"/>
                <a:cs typeface="Times New Roman"/>
              </a:rPr>
              <a:t>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>
                <a:latin typeface="Times New Roman"/>
                <a:cs typeface="Times New Roman"/>
              </a:rPr>
              <a:t>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5">
                <a:latin typeface="Times New Roman"/>
                <a:cs typeface="Times New Roman"/>
              </a:rPr>
              <a:t>C.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>
                <a:latin typeface="Times New Roman"/>
                <a:cs typeface="Times New Roman"/>
              </a:rPr>
              <a:t>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29" y="757682"/>
            <a:ext cx="3162935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1670685" indent="-635">
              <a:lnSpc>
                <a:spcPts val="1240"/>
              </a:lnSpc>
              <a:spcBef>
                <a:spcPts val="204"/>
              </a:spcBef>
            </a:pPr>
            <a:r>
              <a:rPr dirty="0" sz="1100" spc="-25">
                <a:latin typeface="Times New Roman"/>
                <a:cs typeface="Times New Roman"/>
              </a:rPr>
              <a:t>Identifying possible </a:t>
            </a:r>
            <a:r>
              <a:rPr dirty="0" sz="1100" spc="-30">
                <a:latin typeface="Times New Roman"/>
                <a:cs typeface="Times New Roman"/>
              </a:rPr>
              <a:t>causes.  </a:t>
            </a:r>
            <a:r>
              <a:rPr dirty="0" sz="1100" spc="-25">
                <a:latin typeface="Times New Roman"/>
                <a:cs typeface="Times New Roman"/>
              </a:rPr>
              <a:t>Examining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options.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Narrowing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options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narrowing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experimentation.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Comparing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data.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Extending, </a:t>
            </a:r>
            <a:r>
              <a:rPr dirty="0" sz="1100" spc="-40">
                <a:latin typeface="Times New Roman"/>
                <a:cs typeface="Times New Roman"/>
              </a:rPr>
              <a:t>revising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testing.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19" y="1701033"/>
            <a:ext cx="5878195" cy="16071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steps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35">
                <a:latin typeface="Times New Roman"/>
                <a:cs typeface="Times New Roman"/>
              </a:rPr>
              <a:t>inquiry </a:t>
            </a:r>
            <a:r>
              <a:rPr dirty="0" sz="1100" spc="-40">
                <a:latin typeface="Times New Roman"/>
                <a:cs typeface="Times New Roman"/>
              </a:rPr>
              <a:t>aim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precision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replication. </a:t>
            </a: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35">
                <a:latin typeface="Times New Roman"/>
                <a:cs typeface="Times New Roman"/>
              </a:rPr>
              <a:t>spell </a:t>
            </a:r>
            <a:r>
              <a:rPr dirty="0" sz="1100" spc="-5">
                <a:latin typeface="Times New Roman"/>
                <a:cs typeface="Times New Roman"/>
              </a:rPr>
              <a:t>out  </a:t>
            </a:r>
            <a:r>
              <a:rPr dirty="0" sz="1100" spc="-35">
                <a:latin typeface="Times New Roman"/>
                <a:cs typeface="Times New Roman"/>
              </a:rPr>
              <a:t>specify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procedures and </a:t>
            </a:r>
            <a:r>
              <a:rPr dirty="0" sz="1100" spc="-5">
                <a:latin typeface="Times New Roman"/>
                <a:cs typeface="Times New Roman"/>
              </a:rPr>
              <a:t>methods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replicate </a:t>
            </a:r>
            <a:r>
              <a:rPr dirty="0" sz="1100" spc="-15">
                <a:latin typeface="Times New Roman"/>
                <a:cs typeface="Times New Roman"/>
              </a:rPr>
              <a:t>and reproduce their </a:t>
            </a:r>
            <a:r>
              <a:rPr dirty="0" sz="1100" spc="-25">
                <a:latin typeface="Times New Roman"/>
                <a:cs typeface="Times New Roman"/>
              </a:rPr>
              <a:t>findings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ambiguity  </a:t>
            </a:r>
            <a:r>
              <a:rPr dirty="0" sz="1100" spc="-20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Ambiguity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reduced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operational </a:t>
            </a:r>
            <a:r>
              <a:rPr dirty="0" sz="1100" spc="-25">
                <a:latin typeface="Times New Roman"/>
                <a:cs typeface="Times New Roman"/>
              </a:rPr>
              <a:t>definitions,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operations </a:t>
            </a:r>
            <a:r>
              <a:rPr dirty="0" sz="1100" spc="-20">
                <a:latin typeface="Times New Roman"/>
                <a:cs typeface="Times New Roman"/>
              </a:rPr>
              <a:t>(steps  used </a:t>
            </a:r>
            <a:r>
              <a:rPr dirty="0" sz="1100" spc="-25">
                <a:latin typeface="Times New Roman"/>
                <a:cs typeface="Times New Roman"/>
              </a:rPr>
              <a:t>in measuring </a:t>
            </a:r>
            <a:r>
              <a:rPr dirty="0" sz="1100" spc="-35">
                <a:latin typeface="Times New Roman"/>
                <a:cs typeface="Times New Roman"/>
              </a:rPr>
              <a:t>it). </a:t>
            </a:r>
            <a:r>
              <a:rPr dirty="0" sz="1100" spc="-30">
                <a:latin typeface="Times New Roman"/>
                <a:cs typeface="Times New Roman"/>
              </a:rPr>
              <a:t>Aggression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concept so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25">
                <a:latin typeface="Times New Roman"/>
                <a:cs typeface="Times New Roman"/>
              </a:rPr>
              <a:t>researcher means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0">
                <a:latin typeface="Times New Roman"/>
                <a:cs typeface="Times New Roman"/>
              </a:rPr>
              <a:t>it? </a:t>
            </a:r>
            <a:r>
              <a:rPr dirty="0" sz="1100" spc="-35">
                <a:latin typeface="Times New Roman"/>
                <a:cs typeface="Times New Roman"/>
              </a:rPr>
              <a:t>Beating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enemy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injuring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enemy.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40">
                <a:latin typeface="Times New Roman"/>
                <a:cs typeface="Times New Roman"/>
              </a:rPr>
              <a:t>inquiry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35">
                <a:latin typeface="Times New Roman"/>
                <a:cs typeface="Times New Roman"/>
              </a:rPr>
              <a:t>science, psychology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25">
                <a:latin typeface="Times New Roman"/>
                <a:cs typeface="Times New Roman"/>
              </a:rPr>
              <a:t>facts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would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little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batter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palmistry,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astrology,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graphology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pseudo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science.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science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helped: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413" y="3272283"/>
            <a:ext cx="12192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4615" y="3272283"/>
            <a:ext cx="5190490" cy="6648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2788285">
              <a:lnSpc>
                <a:spcPts val="1240"/>
              </a:lnSpc>
              <a:spcBef>
                <a:spcPts val="204"/>
              </a:spcBef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rid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superstitions  Develop </a:t>
            </a:r>
            <a:r>
              <a:rPr dirty="0" sz="1100" spc="-20">
                <a:latin typeface="Times New Roman"/>
                <a:cs typeface="Times New Roman"/>
              </a:rPr>
              <a:t>understanding how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40">
                <a:latin typeface="Times New Roman"/>
                <a:cs typeface="Times New Roman"/>
              </a:rPr>
              <a:t>Scientific </a:t>
            </a:r>
            <a:r>
              <a:rPr dirty="0" sz="1100" spc="-35">
                <a:latin typeface="Times New Roman"/>
                <a:cs typeface="Times New Roman"/>
              </a:rPr>
              <a:t>inquiry </a:t>
            </a:r>
            <a:r>
              <a:rPr dirty="0" sz="1100" spc="-45">
                <a:latin typeface="Times New Roman"/>
                <a:cs typeface="Times New Roman"/>
              </a:rPr>
              <a:t>is actually </a:t>
            </a:r>
            <a:r>
              <a:rPr dirty="0" sz="1100" spc="-25">
                <a:latin typeface="Times New Roman"/>
                <a:cs typeface="Times New Roman"/>
              </a:rPr>
              <a:t>research process,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logical, </a:t>
            </a: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 spc="-10">
                <a:latin typeface="Times New Roman"/>
                <a:cs typeface="Times New Roman"/>
              </a:rPr>
              <a:t>proven </a:t>
            </a:r>
            <a:r>
              <a:rPr dirty="0" sz="1100" spc="-70">
                <a:latin typeface="Times New Roman"/>
                <a:cs typeface="Times New Roman"/>
              </a:rPr>
              <a:t>way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obtaining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human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3876" y="4057908"/>
            <a:ext cx="18954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" b="1">
                <a:latin typeface="Times New Roman"/>
                <a:cs typeface="Times New Roman"/>
              </a:rPr>
              <a:t>Basic components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28472" y="4404359"/>
          <a:ext cx="5518785" cy="1773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/>
                <a:gridCol w="1366520"/>
                <a:gridCol w="3857625"/>
              </a:tblGrid>
              <a:tr h="163830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Hypothesis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educated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guess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supported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data.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Design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plan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hypothesis.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sample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subjects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0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used.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instrument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tool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1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utilized.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801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Dependent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Variable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aspect</a:t>
                      </a:r>
                      <a:r>
                        <a:rPr dirty="0" sz="11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phenomenon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1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measured,</a:t>
                      </a:r>
                      <a:r>
                        <a:rPr dirty="0" sz="11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expected</a:t>
                      </a:r>
                      <a:r>
                        <a:rPr dirty="0" sz="11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change</a:t>
                      </a:r>
                      <a:r>
                        <a:rPr dirty="0" sz="11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influenced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variable.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802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variable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aspect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manipulated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thought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influence</a:t>
                      </a:r>
                      <a:r>
                        <a:rPr dirty="0" sz="11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change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dependent</a:t>
                      </a:r>
                      <a:r>
                        <a:rPr dirty="0" sz="11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variable.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801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Internal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Validity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extend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which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results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study can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attributed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variable.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801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External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Validity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extend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which results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study can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generalized</a:t>
                      </a:r>
                      <a:r>
                        <a:rPr dirty="0" sz="11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applied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outside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1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study.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6516" y="935991"/>
            <a:ext cx="11480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1105920"/>
            <a:ext cx="5878830" cy="239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RESEARCH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5"/>
              </a:spcBef>
            </a:pPr>
            <a:r>
              <a:rPr dirty="0" sz="1100" spc="-40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>
                <a:latin typeface="Times New Roman"/>
                <a:cs typeface="Times New Roman"/>
              </a:rPr>
              <a:t>noun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adjective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outcomes and </a:t>
            </a:r>
            <a:r>
              <a:rPr dirty="0" sz="1100" spc="-25">
                <a:latin typeface="Times New Roman"/>
                <a:cs typeface="Times New Roman"/>
              </a:rPr>
              <a:t>it can take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value.  </a:t>
            </a:r>
            <a:r>
              <a:rPr dirty="0" sz="1100" spc="-20">
                <a:latin typeface="Times New Roman"/>
                <a:cs typeface="Times New Roman"/>
              </a:rPr>
              <a:t>Hair </a:t>
            </a:r>
            <a:r>
              <a:rPr dirty="0" sz="1100" spc="-15">
                <a:latin typeface="Times New Roman"/>
                <a:cs typeface="Times New Roman"/>
              </a:rPr>
              <a:t>color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5">
                <a:latin typeface="Times New Roman"/>
                <a:cs typeface="Times New Roman"/>
              </a:rPr>
              <a:t>red, </a:t>
            </a:r>
            <a:r>
              <a:rPr dirty="0" sz="1100" spc="-40">
                <a:latin typeface="Times New Roman"/>
                <a:cs typeface="Times New Roman"/>
              </a:rPr>
              <a:t>black, </a:t>
            </a:r>
            <a:r>
              <a:rPr dirty="0" sz="1100" spc="-30">
                <a:latin typeface="Times New Roman"/>
                <a:cs typeface="Times New Roman"/>
              </a:rPr>
              <a:t>white, </a:t>
            </a:r>
            <a:r>
              <a:rPr dirty="0" sz="1100" spc="-50">
                <a:latin typeface="Times New Roman"/>
                <a:cs typeface="Times New Roman"/>
              </a:rPr>
              <a:t>grey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Types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Variables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5" b="1">
                <a:latin typeface="Times New Roman"/>
                <a:cs typeface="Times New Roman"/>
              </a:rPr>
              <a:t>Dependent </a:t>
            </a:r>
            <a:r>
              <a:rPr dirty="0" sz="1100" spc="-25" b="1">
                <a:latin typeface="Times New Roman"/>
                <a:cs typeface="Times New Roman"/>
              </a:rPr>
              <a:t>variable </a:t>
            </a:r>
            <a:r>
              <a:rPr dirty="0" sz="1100" spc="-20">
                <a:latin typeface="Times New Roman"/>
                <a:cs typeface="Times New Roman"/>
              </a:rPr>
              <a:t>(outcome, </a:t>
            </a:r>
            <a:r>
              <a:rPr dirty="0" sz="1100" spc="-25">
                <a:latin typeface="Times New Roman"/>
                <a:cs typeface="Times New Roman"/>
              </a:rPr>
              <a:t>result, effect,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criterion)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manipulation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effect.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Independent </a:t>
            </a:r>
            <a:r>
              <a:rPr dirty="0" sz="1100" spc="-30" b="1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(treatment, factor, and </a:t>
            </a:r>
            <a:r>
              <a:rPr dirty="0" sz="1100" spc="-20">
                <a:latin typeface="Times New Roman"/>
                <a:cs typeface="Times New Roman"/>
              </a:rPr>
              <a:t>predictor)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manipulated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examine </a:t>
            </a:r>
            <a:r>
              <a:rPr dirty="0" sz="1100" spc="-30">
                <a:latin typeface="Times New Roman"/>
                <a:cs typeface="Times New Roman"/>
              </a:rPr>
              <a:t>its  </a:t>
            </a:r>
            <a:r>
              <a:rPr dirty="0" sz="1100" spc="-25">
                <a:latin typeface="Times New Roman"/>
                <a:cs typeface="Times New Roman"/>
              </a:rPr>
              <a:t>impact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dependent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5" b="1">
                <a:latin typeface="Times New Roman"/>
                <a:cs typeface="Times New Roman"/>
              </a:rPr>
              <a:t>Confounding </a:t>
            </a:r>
            <a:r>
              <a:rPr dirty="0" sz="1100" spc="-30" b="1">
                <a:latin typeface="Times New Roman"/>
                <a:cs typeface="Times New Roman"/>
              </a:rPr>
              <a:t>variable </a:t>
            </a:r>
            <a:r>
              <a:rPr dirty="0" sz="1100" spc="-25">
                <a:latin typeface="Times New Roman"/>
                <a:cs typeface="Times New Roman"/>
              </a:rPr>
              <a:t>(extraneous, </a:t>
            </a:r>
            <a:r>
              <a:rPr dirty="0" sz="1100" spc="-20">
                <a:latin typeface="Times New Roman"/>
                <a:cs typeface="Times New Roman"/>
              </a:rPr>
              <a:t>threatening)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dependent 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intended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30">
                <a:latin typeface="Times New Roman"/>
                <a:cs typeface="Times New Roman"/>
              </a:rPr>
              <a:t>Example: vitamin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influences vision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2615" y="3463561"/>
            <a:ext cx="1218565" cy="5080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37465">
              <a:lnSpc>
                <a:spcPct val="93900"/>
              </a:lnSpc>
              <a:spcBef>
                <a:spcPts val="175"/>
              </a:spcBef>
            </a:pP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  </a:t>
            </a:r>
            <a:r>
              <a:rPr dirty="0" sz="1100" spc="-15">
                <a:latin typeface="Times New Roman"/>
                <a:cs typeface="Times New Roman"/>
              </a:rPr>
              <a:t>confounding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19" y="3463561"/>
            <a:ext cx="833119" cy="7937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248285">
              <a:lnSpc>
                <a:spcPct val="93900"/>
              </a:lnSpc>
              <a:spcBef>
                <a:spcPts val="175"/>
              </a:spcBef>
            </a:pPr>
            <a:r>
              <a:rPr dirty="0" sz="1100" spc="-30">
                <a:latin typeface="Times New Roman"/>
                <a:cs typeface="Times New Roman"/>
              </a:rPr>
              <a:t>Vitamin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Vision  </a:t>
            </a:r>
            <a:r>
              <a:rPr dirty="0" sz="1100" spc="5">
                <a:latin typeface="Times New Roman"/>
                <a:cs typeface="Times New Roman"/>
              </a:rPr>
              <a:t>Food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975"/>
              </a:lnSpc>
            </a:pPr>
            <a:r>
              <a:rPr dirty="0" sz="900" spc="-30">
                <a:latin typeface="Times New Roman"/>
                <a:cs typeface="Times New Roman"/>
              </a:rPr>
              <a:t>Rich </a:t>
            </a:r>
            <a:r>
              <a:rPr dirty="0" sz="900" spc="-20">
                <a:latin typeface="Times New Roman"/>
                <a:cs typeface="Times New Roman"/>
              </a:rPr>
              <a:t>in </a:t>
            </a:r>
            <a:r>
              <a:rPr dirty="0" sz="900" spc="-25">
                <a:latin typeface="Times New Roman"/>
                <a:cs typeface="Times New Roman"/>
              </a:rPr>
              <a:t>Vitamin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45"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dirty="0" sz="1100" spc="10" b="1">
                <a:latin typeface="Times New Roman"/>
                <a:cs typeface="Times New Roman"/>
              </a:rPr>
              <a:t>Hypothesis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06" y="4220974"/>
            <a:ext cx="5880100" cy="4907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educated </a:t>
            </a:r>
            <a:r>
              <a:rPr dirty="0" sz="1100" spc="-35">
                <a:latin typeface="Times New Roman"/>
                <a:cs typeface="Times New Roman"/>
              </a:rPr>
              <a:t>guess,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idea: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Hypothesis </a:t>
            </a:r>
            <a:r>
              <a:rPr dirty="0" sz="1100" spc="-35">
                <a:latin typeface="Times New Roman"/>
                <a:cs typeface="Times New Roman"/>
              </a:rPr>
              <a:t>tells </a:t>
            </a:r>
            <a:r>
              <a:rPr dirty="0" sz="1100" spc="-20">
                <a:latin typeface="Times New Roman"/>
                <a:cs typeface="Times New Roman"/>
              </a:rPr>
              <a:t>us how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25">
                <a:latin typeface="Times New Roman"/>
                <a:cs typeface="Times New Roman"/>
              </a:rPr>
              <a:t>are 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0">
                <a:latin typeface="Times New Roman"/>
                <a:cs typeface="Times New Roman"/>
              </a:rPr>
              <a:t>other.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30">
                <a:latin typeface="Times New Roman"/>
                <a:cs typeface="Times New Roman"/>
              </a:rPr>
              <a:t>begins </a:t>
            </a:r>
            <a:r>
              <a:rPr dirty="0" sz="1100" spc="-45">
                <a:latin typeface="Times New Roman"/>
                <a:cs typeface="Times New Roman"/>
              </a:rPr>
              <a:t>by  </a:t>
            </a:r>
            <a:r>
              <a:rPr dirty="0" sz="1100" spc="-30">
                <a:latin typeface="Times New Roman"/>
                <a:cs typeface="Times New Roman"/>
              </a:rPr>
              <a:t>generating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hypothesis.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980"/>
              </a:spcBef>
            </a:pPr>
            <a:r>
              <a:rPr dirty="0" sz="1100" spc="-20">
                <a:latin typeface="Times New Roman"/>
                <a:cs typeface="Times New Roman"/>
              </a:rPr>
              <a:t>Hypothesis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Generation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4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15">
                <a:latin typeface="Times New Roman"/>
                <a:cs typeface="Times New Roman"/>
              </a:rPr>
              <a:t>Keen</a:t>
            </a:r>
            <a:r>
              <a:rPr dirty="0" sz="1100" spc="-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observation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4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25">
                <a:latin typeface="Times New Roman"/>
                <a:cs typeface="Times New Roman"/>
              </a:rPr>
              <a:t>previous</a:t>
            </a:r>
            <a:r>
              <a:rPr dirty="0" sz="1100" spc="-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researches.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280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refuting an old </a:t>
            </a:r>
            <a:r>
              <a:rPr dirty="0" sz="1100" spc="-35">
                <a:latin typeface="Times New Roman"/>
                <a:cs typeface="Times New Roman"/>
              </a:rPr>
              <a:t>existing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develops your </a:t>
            </a:r>
            <a:r>
              <a:rPr dirty="0" sz="1100" spc="-15">
                <a:latin typeface="Times New Roman"/>
                <a:cs typeface="Times New Roman"/>
              </a:rPr>
              <a:t>own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hypotheses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4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50">
                <a:latin typeface="Times New Roman"/>
                <a:cs typeface="Times New Roman"/>
              </a:rPr>
              <a:t>Make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testable.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3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50">
                <a:latin typeface="Times New Roman"/>
                <a:cs typeface="Times New Roman"/>
              </a:rPr>
              <a:t>Make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supportable.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235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50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rational- </a:t>
            </a:r>
            <a:r>
              <a:rPr dirty="0" sz="1100" spc="-20">
                <a:latin typeface="Times New Roman"/>
                <a:cs typeface="Times New Roman"/>
              </a:rPr>
              <a:t>how theory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help.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280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10">
                <a:latin typeface="Times New Roman"/>
                <a:cs typeface="Times New Roman"/>
              </a:rPr>
              <a:t>Demonstrate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relevance </a:t>
            </a:r>
            <a:r>
              <a:rPr dirty="0" sz="1100" spc="-15">
                <a:latin typeface="Times New Roman"/>
                <a:cs typeface="Times New Roman"/>
              </a:rPr>
              <a:t>–how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solve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practical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decide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your hypothesis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240">
                <a:latin typeface="Times New Roman"/>
                <a:cs typeface="Times New Roman"/>
              </a:rPr>
              <a:t>/</a:t>
            </a:r>
            <a:r>
              <a:rPr dirty="0" sz="1100" spc="4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plan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3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your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sample?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sample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selected?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sample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size?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4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5">
                <a:latin typeface="Times New Roman"/>
                <a:cs typeface="Times New Roman"/>
              </a:rPr>
              <a:t>Instruments </a:t>
            </a:r>
            <a:r>
              <a:rPr dirty="0" sz="1100" spc="240">
                <a:latin typeface="Times New Roman"/>
                <a:cs typeface="Times New Roman"/>
              </a:rPr>
              <a:t>/ </a:t>
            </a:r>
            <a:r>
              <a:rPr dirty="0" sz="1100" spc="-10">
                <a:latin typeface="Times New Roman"/>
                <a:cs typeface="Times New Roman"/>
              </a:rPr>
              <a:t>tools </a:t>
            </a:r>
            <a:r>
              <a:rPr dirty="0" sz="1100" spc="240">
                <a:latin typeface="Times New Roman"/>
                <a:cs typeface="Times New Roman"/>
              </a:rPr>
              <a:t>/</a:t>
            </a:r>
            <a:r>
              <a:rPr dirty="0" sz="1100" spc="-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questionnaires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24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40">
                <a:latin typeface="Times New Roman"/>
                <a:cs typeface="Times New Roman"/>
              </a:rPr>
              <a:t>Statistical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apply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Research design includes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(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studying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influence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(i.e. </a:t>
            </a:r>
            <a:r>
              <a:rPr dirty="0" sz="1100" spc="-15">
                <a:latin typeface="Times New Roman"/>
                <a:cs typeface="Times New Roman"/>
              </a:rPr>
              <a:t>independent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variable).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 b="1">
                <a:latin typeface="Times New Roman"/>
                <a:cs typeface="Times New Roman"/>
              </a:rPr>
              <a:t>Vitamin </a:t>
            </a:r>
            <a:r>
              <a:rPr dirty="0" sz="1100" spc="-75" b="1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influences </a:t>
            </a:r>
            <a:r>
              <a:rPr dirty="0" sz="1100" spc="-15">
                <a:latin typeface="Times New Roman"/>
                <a:cs typeface="Times New Roman"/>
              </a:rPr>
              <a:t>(or </a:t>
            </a:r>
            <a:r>
              <a:rPr dirty="0" sz="1100" spc="-25">
                <a:latin typeface="Times New Roman"/>
                <a:cs typeface="Times New Roman"/>
              </a:rPr>
              <a:t>effects)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eye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 b="1">
                <a:latin typeface="Times New Roman"/>
                <a:cs typeface="Times New Roman"/>
              </a:rPr>
              <a:t>Vitamin </a:t>
            </a:r>
            <a:r>
              <a:rPr dirty="0" sz="1100" spc="-75" b="1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independent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Eye </a:t>
            </a:r>
            <a:r>
              <a:rPr dirty="0" sz="1100" spc="-15" b="1">
                <a:latin typeface="Times New Roman"/>
                <a:cs typeface="Times New Roman"/>
              </a:rPr>
              <a:t>Sight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dependent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Research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Two groups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equal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30">
                <a:latin typeface="Times New Roman"/>
                <a:cs typeface="Times New Roman"/>
              </a:rPr>
              <a:t>which are </a:t>
            </a:r>
            <a:r>
              <a:rPr dirty="0" sz="1100" spc="-45">
                <a:latin typeface="Times New Roman"/>
                <a:cs typeface="Times New Roman"/>
              </a:rPr>
              <a:t>equally </a:t>
            </a:r>
            <a:r>
              <a:rPr dirty="0" sz="1100" spc="-15">
                <a:latin typeface="Times New Roman"/>
                <a:cs typeface="Times New Roman"/>
              </a:rPr>
              <a:t>matched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characteristics are randomly  </a:t>
            </a:r>
            <a:r>
              <a:rPr dirty="0" sz="1100" spc="-30">
                <a:latin typeface="Times New Roman"/>
                <a:cs typeface="Times New Roman"/>
              </a:rPr>
              <a:t>selected.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experimental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group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2" y="757682"/>
            <a:ext cx="5880100" cy="8522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group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20">
                <a:latin typeface="Times New Roman"/>
                <a:cs typeface="Times New Roman"/>
              </a:rPr>
              <a:t>between experimented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of </a:t>
            </a:r>
            <a:r>
              <a:rPr dirty="0" sz="1100" spc="-15">
                <a:latin typeface="Times New Roman"/>
                <a:cs typeface="Times New Roman"/>
              </a:rPr>
              <a:t>treatment.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experimental 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25">
                <a:latin typeface="Times New Roman"/>
                <a:cs typeface="Times New Roman"/>
              </a:rPr>
              <a:t>vitamin </a:t>
            </a:r>
            <a:r>
              <a:rPr dirty="0" sz="1100" spc="-50">
                <a:latin typeface="Times New Roman"/>
                <a:cs typeface="Times New Roman"/>
              </a:rPr>
              <a:t>A,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group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Vitamin </a:t>
            </a:r>
            <a:r>
              <a:rPr dirty="0" sz="1100" spc="-50">
                <a:latin typeface="Times New Roman"/>
                <a:cs typeface="Times New Roman"/>
              </a:rPr>
              <a:t>A.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eye </a:t>
            </a:r>
            <a:r>
              <a:rPr dirty="0" sz="1100" spc="-25">
                <a:latin typeface="Times New Roman"/>
                <a:cs typeface="Times New Roman"/>
              </a:rPr>
              <a:t>sight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vision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improves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better than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attributed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what? </a:t>
            </a:r>
            <a:r>
              <a:rPr dirty="0" sz="1100" spc="20">
                <a:latin typeface="Times New Roman"/>
                <a:cs typeface="Times New Roman"/>
              </a:rPr>
              <a:t>It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Vitamin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Internal </a:t>
            </a:r>
            <a:r>
              <a:rPr dirty="0" sz="1100" spc="-45">
                <a:latin typeface="Times New Roman"/>
                <a:cs typeface="Times New Roman"/>
              </a:rPr>
              <a:t>validity 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researcher can </a:t>
            </a:r>
            <a:r>
              <a:rPr dirty="0" sz="1100" spc="-15">
                <a:latin typeface="Times New Roman"/>
                <a:cs typeface="Times New Roman"/>
              </a:rPr>
              <a:t>be confident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40">
                <a:latin typeface="Times New Roman"/>
                <a:cs typeface="Times New Roman"/>
              </a:rPr>
              <a:t>variable is  </a:t>
            </a:r>
            <a:r>
              <a:rPr dirty="0" sz="1100" spc="-30">
                <a:latin typeface="Times New Roman"/>
                <a:cs typeface="Times New Roman"/>
              </a:rPr>
              <a:t>influencing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causing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dependent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Confounding </a:t>
            </a:r>
            <a:r>
              <a:rPr dirty="0" sz="1100" spc="-25" b="1">
                <a:latin typeface="Times New Roman"/>
                <a:cs typeface="Times New Roman"/>
              </a:rPr>
              <a:t>variables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extraneous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0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any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25">
                <a:latin typeface="Times New Roman"/>
                <a:cs typeface="Times New Roman"/>
              </a:rPr>
              <a:t>occurring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makes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20">
                <a:latin typeface="Times New Roman"/>
                <a:cs typeface="Times New Roman"/>
              </a:rPr>
              <a:t>uninterruptible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pollute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contaminate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results.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eating </a:t>
            </a:r>
            <a:r>
              <a:rPr dirty="0" sz="1100" spc="-25">
                <a:latin typeface="Times New Roman"/>
                <a:cs typeface="Times New Roman"/>
              </a:rPr>
              <a:t>diet rich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Vitamin </a:t>
            </a:r>
            <a:r>
              <a:rPr dirty="0" sz="1100" spc="-50">
                <a:latin typeface="Times New Roman"/>
                <a:cs typeface="Times New Roman"/>
              </a:rPr>
              <a:t>A,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lot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carrots,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improved their  </a:t>
            </a:r>
            <a:r>
              <a:rPr dirty="0" sz="1100" spc="-30">
                <a:latin typeface="Times New Roman"/>
                <a:cs typeface="Times New Roman"/>
              </a:rPr>
              <a:t>vision ---.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confounding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5">
                <a:latin typeface="Times New Roman"/>
                <a:cs typeface="Times New Roman"/>
              </a:rPr>
              <a:t>for our </a:t>
            </a:r>
            <a:r>
              <a:rPr dirty="0" sz="1100" spc="-25">
                <a:latin typeface="Times New Roman"/>
                <a:cs typeface="Times New Roman"/>
              </a:rPr>
              <a:t>research because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not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bringing 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Vitamin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dosage administered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subjects in laboratory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aspect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vision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eye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Dependent </a:t>
            </a:r>
            <a:r>
              <a:rPr dirty="0" sz="1100" spc="-25" b="1">
                <a:latin typeface="Times New Roman"/>
                <a:cs typeface="Times New Roman"/>
              </a:rPr>
              <a:t>variable </a:t>
            </a:r>
            <a:r>
              <a:rPr dirty="0" sz="1100" spc="300" b="1">
                <a:latin typeface="Times New Roman"/>
                <a:cs typeface="Times New Roman"/>
              </a:rPr>
              <a:t>/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Independent </a:t>
            </a:r>
            <a:r>
              <a:rPr dirty="0" sz="1100" spc="-30" b="1">
                <a:latin typeface="Times New Roman"/>
                <a:cs typeface="Times New Roman"/>
              </a:rPr>
              <a:t>variable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Variables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connected together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5">
                <a:latin typeface="Times New Roman"/>
                <a:cs typeface="Times New Roman"/>
              </a:rPr>
              <a:t>hypothesis.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dependent  </a:t>
            </a:r>
            <a:r>
              <a:rPr dirty="0" sz="1100" spc="-40">
                <a:latin typeface="Times New Roman"/>
                <a:cs typeface="Times New Roman"/>
              </a:rPr>
              <a:t>variable. </a:t>
            </a:r>
            <a:r>
              <a:rPr dirty="0" sz="1100" spc="-5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expected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change. </a:t>
            </a:r>
            <a:r>
              <a:rPr dirty="0" sz="1100" spc="-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aspect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manipulated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controlled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above </a:t>
            </a:r>
            <a:r>
              <a:rPr dirty="0" sz="1100" spc="-15">
                <a:latin typeface="Times New Roman"/>
                <a:cs typeface="Times New Roman"/>
              </a:rPr>
              <a:t>mentioned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35">
                <a:latin typeface="Times New Roman"/>
                <a:cs typeface="Times New Roman"/>
              </a:rPr>
              <a:t>Vitamin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varied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group.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10">
                <a:latin typeface="Times New Roman"/>
                <a:cs typeface="Times New Roman"/>
              </a:rPr>
              <a:t>dependent 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eye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subject.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Vitamin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30">
                <a:latin typeface="Times New Roman"/>
                <a:cs typeface="Times New Roman"/>
              </a:rPr>
              <a:t>bringing change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55">
                <a:latin typeface="Times New Roman"/>
                <a:cs typeface="Times New Roman"/>
              </a:rPr>
              <a:t>eye </a:t>
            </a:r>
            <a:r>
              <a:rPr dirty="0" sz="1100" spc="-25">
                <a:latin typeface="Times New Roman"/>
                <a:cs typeface="Times New Roman"/>
              </a:rPr>
              <a:t>sight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subject.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Internal </a:t>
            </a:r>
            <a:r>
              <a:rPr dirty="0" sz="1100" spc="-25" b="1">
                <a:latin typeface="Times New Roman"/>
                <a:cs typeface="Times New Roman"/>
              </a:rPr>
              <a:t>Validity </a:t>
            </a:r>
            <a:r>
              <a:rPr dirty="0" sz="1100" spc="300" b="1">
                <a:latin typeface="Times New Roman"/>
                <a:cs typeface="Times New Roman"/>
              </a:rPr>
              <a:t>/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External </a:t>
            </a:r>
            <a:r>
              <a:rPr dirty="0" sz="1100" spc="-25" b="1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15">
                <a:latin typeface="Times New Roman"/>
                <a:cs typeface="Times New Roman"/>
              </a:rPr>
              <a:t>Internal </a:t>
            </a:r>
            <a:r>
              <a:rPr dirty="0" sz="1100" spc="-45">
                <a:latin typeface="Times New Roman"/>
                <a:cs typeface="Times New Roman"/>
              </a:rPr>
              <a:t>validity 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results can </a:t>
            </a:r>
            <a:r>
              <a:rPr dirty="0" sz="1100" spc="-15">
                <a:latin typeface="Times New Roman"/>
                <a:cs typeface="Times New Roman"/>
              </a:rPr>
              <a:t>be attributed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5">
                <a:latin typeface="Times New Roman"/>
                <a:cs typeface="Times New Roman"/>
              </a:rPr>
              <a:t>open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alternative </a:t>
            </a:r>
            <a:r>
              <a:rPr dirty="0" sz="1100" spc="-25">
                <a:latin typeface="Times New Roman"/>
                <a:cs typeface="Times New Roman"/>
              </a:rPr>
              <a:t>explanations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set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internally </a:t>
            </a:r>
            <a:r>
              <a:rPr dirty="0" sz="1100" spc="-40">
                <a:latin typeface="Times New Roman"/>
                <a:cs typeface="Times New Roman"/>
              </a:rPr>
              <a:t>valid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confounding 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variables.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confounding factor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that,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independent  </a:t>
            </a:r>
            <a:r>
              <a:rPr dirty="0" sz="1100" spc="-40">
                <a:latin typeface="Times New Roman"/>
                <a:cs typeface="Times New Roman"/>
              </a:rPr>
              <a:t>variable.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confounding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present,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investigator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30">
                <a:latin typeface="Times New Roman"/>
                <a:cs typeface="Times New Roman"/>
              </a:rPr>
              <a:t>know,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it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confounding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5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0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External </a:t>
            </a:r>
            <a:r>
              <a:rPr dirty="0" sz="1100" spc="-25" b="1">
                <a:latin typeface="Times New Roman"/>
                <a:cs typeface="Times New Roman"/>
              </a:rPr>
              <a:t>Validity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study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0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internal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attributed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25">
                <a:latin typeface="Times New Roman"/>
                <a:cs typeface="Times New Roman"/>
              </a:rPr>
              <a:t>in external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apply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240">
                <a:latin typeface="Times New Roman"/>
                <a:cs typeface="Times New Roman"/>
              </a:rPr>
              <a:t>/ </a:t>
            </a:r>
            <a:r>
              <a:rPr dirty="0" sz="1100" spc="-30">
                <a:latin typeface="Times New Roman"/>
                <a:cs typeface="Times New Roman"/>
              </a:rPr>
              <a:t>samples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5">
                <a:latin typeface="Times New Roman"/>
                <a:cs typeface="Times New Roman"/>
              </a:rPr>
              <a:t>than  the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generalize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30">
                <a:latin typeface="Times New Roman"/>
                <a:cs typeface="Times New Roman"/>
              </a:rPr>
              <a:t>settings. </a:t>
            </a:r>
            <a:r>
              <a:rPr dirty="0" sz="1100" spc="-10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25">
                <a:latin typeface="Times New Roman"/>
                <a:cs typeface="Times New Roman"/>
              </a:rPr>
              <a:t>suffers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depression 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death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loved </a:t>
            </a:r>
            <a:r>
              <a:rPr dirty="0" sz="1100" spc="-20">
                <a:latin typeface="Times New Roman"/>
                <a:cs typeface="Times New Roman"/>
              </a:rPr>
              <a:t>one,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applied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2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samples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well.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internal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external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working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opposition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Statistical </a:t>
            </a:r>
            <a:r>
              <a:rPr dirty="0" sz="1100" spc="-5" b="1">
                <a:latin typeface="Times New Roman"/>
                <a:cs typeface="Times New Roman"/>
              </a:rPr>
              <a:t>Significance </a:t>
            </a:r>
            <a:r>
              <a:rPr dirty="0" sz="1100" spc="300" b="1">
                <a:latin typeface="Times New Roman"/>
                <a:cs typeface="Times New Roman"/>
              </a:rPr>
              <a:t>/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Clinical </a:t>
            </a:r>
            <a:r>
              <a:rPr dirty="0" sz="1100" spc="-5" b="1">
                <a:latin typeface="Times New Roman"/>
                <a:cs typeface="Times New Roman"/>
              </a:rPr>
              <a:t>Significance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Statistics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psychology,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results; statistical </a:t>
            </a:r>
            <a:r>
              <a:rPr dirty="0" sz="1100" spc="-35">
                <a:latin typeface="Times New Roman"/>
                <a:cs typeface="Times New Roman"/>
              </a:rPr>
              <a:t>significance </a:t>
            </a:r>
            <a:r>
              <a:rPr dirty="0" sz="1100" spc="-20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probability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obtaining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observed effects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chance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small. </a:t>
            </a:r>
            <a:r>
              <a:rPr dirty="0" sz="1100" spc="-20">
                <a:latin typeface="Times New Roman"/>
                <a:cs typeface="Times New Roman"/>
              </a:rPr>
              <a:t>But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understand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difference between  </a:t>
            </a:r>
            <a:r>
              <a:rPr dirty="0" sz="1100" spc="-30">
                <a:latin typeface="Times New Roman"/>
                <a:cs typeface="Times New Roman"/>
              </a:rPr>
              <a:t>statistical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clinical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significance.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Example:  </a:t>
            </a:r>
            <a:r>
              <a:rPr dirty="0" sz="1100" spc="-20">
                <a:latin typeface="Times New Roman"/>
                <a:cs typeface="Times New Roman"/>
              </a:rPr>
              <a:t>Consider 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adults,  </a:t>
            </a:r>
            <a:r>
              <a:rPr dirty="0" sz="1100" spc="-15">
                <a:latin typeface="Times New Roman"/>
                <a:cs typeface="Times New Roman"/>
              </a:rPr>
              <a:t>who 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40">
                <a:latin typeface="Times New Roman"/>
                <a:cs typeface="Times New Roman"/>
              </a:rPr>
              <a:t>mentally  </a:t>
            </a:r>
            <a:r>
              <a:rPr dirty="0" sz="1100" spc="-20">
                <a:latin typeface="Times New Roman"/>
                <a:cs typeface="Times New Roman"/>
              </a:rPr>
              <a:t>retarded 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25">
                <a:latin typeface="Times New Roman"/>
                <a:cs typeface="Times New Roman"/>
              </a:rPr>
              <a:t>involved 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-1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self  </a:t>
            </a:r>
            <a:r>
              <a:rPr dirty="0" sz="1100" spc="-25">
                <a:latin typeface="Times New Roman"/>
                <a:cs typeface="Times New Roman"/>
              </a:rPr>
              <a:t>injurious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700"/>
              </a:lnSpc>
              <a:spcBef>
                <a:spcPts val="45"/>
              </a:spcBef>
            </a:pP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hitting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slapping themselves. </a:t>
            </a:r>
            <a:r>
              <a:rPr dirty="0" sz="1100" spc="-25">
                <a:latin typeface="Times New Roman"/>
                <a:cs typeface="Times New Roman"/>
              </a:rPr>
              <a:t>Suppose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injurious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 retardation.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examined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second 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received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placebo </a:t>
            </a:r>
            <a:r>
              <a:rPr dirty="0" sz="1100" spc="-30">
                <a:latin typeface="Times New Roman"/>
                <a:cs typeface="Times New Roman"/>
              </a:rPr>
              <a:t>(an </a:t>
            </a:r>
            <a:r>
              <a:rPr dirty="0" sz="1100" spc="-25">
                <a:latin typeface="Times New Roman"/>
                <a:cs typeface="Times New Roman"/>
              </a:rPr>
              <a:t>empty </a:t>
            </a:r>
            <a:r>
              <a:rPr dirty="0" sz="1100" spc="-30">
                <a:latin typeface="Times New Roman"/>
                <a:cs typeface="Times New Roman"/>
              </a:rPr>
              <a:t>sugar </a:t>
            </a:r>
            <a:r>
              <a:rPr dirty="0" sz="1100" spc="-15">
                <a:latin typeface="Times New Roman"/>
                <a:cs typeface="Times New Roman"/>
              </a:rPr>
              <a:t>coated </a:t>
            </a:r>
            <a:r>
              <a:rPr dirty="0" sz="1100" spc="-45">
                <a:latin typeface="Times New Roman"/>
                <a:cs typeface="Times New Roman"/>
              </a:rPr>
              <a:t>pill).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25">
                <a:latin typeface="Times New Roman"/>
                <a:cs typeface="Times New Roman"/>
              </a:rPr>
              <a:t>diminished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decreased </a:t>
            </a:r>
            <a:r>
              <a:rPr dirty="0" sz="1100" spc="-35">
                <a:latin typeface="Times New Roman"/>
                <a:cs typeface="Times New Roman"/>
              </a:rPr>
              <a:t>self injury,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rating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15">
                <a:latin typeface="Times New Roman"/>
                <a:cs typeface="Times New Roman"/>
              </a:rPr>
              <a:t>how </a:t>
            </a:r>
            <a:r>
              <a:rPr dirty="0" sz="1100" spc="-25">
                <a:latin typeface="Times New Roman"/>
                <a:cs typeface="Times New Roman"/>
              </a:rPr>
              <a:t>frequently subjects </a:t>
            </a:r>
            <a:r>
              <a:rPr dirty="0" sz="1100" spc="-15">
                <a:latin typeface="Times New Roman"/>
                <a:cs typeface="Times New Roman"/>
              </a:rPr>
              <a:t>hit </a:t>
            </a:r>
            <a:r>
              <a:rPr dirty="0" sz="1100" spc="-30">
                <a:latin typeface="Times New Roman"/>
                <a:cs typeface="Times New Roman"/>
              </a:rPr>
              <a:t>themselves.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beginning 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15">
                <a:latin typeface="Times New Roman"/>
                <a:cs typeface="Times New Roman"/>
              </a:rPr>
              <a:t>hit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5">
                <a:latin typeface="Times New Roman"/>
                <a:cs typeface="Times New Roman"/>
              </a:rPr>
              <a:t>of ten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5">
                <a:latin typeface="Times New Roman"/>
                <a:cs typeface="Times New Roman"/>
              </a:rPr>
              <a:t>per </a:t>
            </a:r>
            <a:r>
              <a:rPr dirty="0" sz="1100" spc="-45">
                <a:latin typeface="Times New Roman"/>
                <a:cs typeface="Times New Roman"/>
              </a:rPr>
              <a:t>day.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end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50">
                <a:latin typeface="Times New Roman"/>
                <a:cs typeface="Times New Roman"/>
              </a:rPr>
              <a:t>we 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scores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rating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30">
                <a:latin typeface="Times New Roman"/>
                <a:cs typeface="Times New Roman"/>
              </a:rPr>
              <a:t>received lower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hit 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less 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untreated 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group. 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conclude 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40">
                <a:latin typeface="Times New Roman"/>
                <a:cs typeface="Times New Roman"/>
              </a:rPr>
              <a:t>statistically </a:t>
            </a:r>
            <a:r>
              <a:rPr dirty="0" sz="1100" spc="-35">
                <a:latin typeface="Times New Roman"/>
                <a:cs typeface="Times New Roman"/>
              </a:rPr>
              <a:t>significant. </a:t>
            </a:r>
            <a:r>
              <a:rPr dirty="0" sz="1100" spc="-40">
                <a:latin typeface="Times New Roman"/>
                <a:cs typeface="Times New Roman"/>
              </a:rPr>
              <a:t>Statistical </a:t>
            </a:r>
            <a:r>
              <a:rPr dirty="0" sz="1100" spc="-35">
                <a:latin typeface="Times New Roman"/>
                <a:cs typeface="Times New Roman"/>
              </a:rPr>
              <a:t>significance </a:t>
            </a:r>
            <a:r>
              <a:rPr dirty="0" sz="1100" spc="-15">
                <a:latin typeface="Times New Roman"/>
                <a:cs typeface="Times New Roman"/>
              </a:rPr>
              <a:t>depends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size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effect, when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look 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people  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rated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improved.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15">
                <a:latin typeface="Times New Roman"/>
                <a:cs typeface="Times New Roman"/>
              </a:rPr>
              <a:t>hit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six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15">
                <a:latin typeface="Times New Roman"/>
                <a:cs typeface="Times New Roman"/>
              </a:rPr>
              <a:t>per </a:t>
            </a:r>
            <a:r>
              <a:rPr dirty="0" sz="1100" spc="-45">
                <a:latin typeface="Times New Roman"/>
                <a:cs typeface="Times New Roman"/>
              </a:rPr>
              <a:t>day. </a:t>
            </a:r>
            <a:r>
              <a:rPr dirty="0" sz="1100" spc="-25">
                <a:latin typeface="Times New Roman"/>
                <a:cs typeface="Times New Roman"/>
              </a:rPr>
              <a:t>Although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lower. </a:t>
            </a:r>
            <a:r>
              <a:rPr dirty="0" sz="1100" spc="-2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10">
                <a:latin typeface="Times New Roman"/>
                <a:cs typeface="Times New Roman"/>
              </a:rPr>
              <a:t>hit </a:t>
            </a:r>
            <a:r>
              <a:rPr dirty="0" sz="1100" spc="-25">
                <a:latin typeface="Times New Roman"/>
                <a:cs typeface="Times New Roman"/>
              </a:rPr>
              <a:t>themselves in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manner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20">
                <a:latin typeface="Times New Roman"/>
                <a:cs typeface="Times New Roman"/>
              </a:rPr>
              <a:t>cuts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bruises.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statistically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45">
                <a:latin typeface="Times New Roman"/>
                <a:cs typeface="Times New Roman"/>
              </a:rPr>
              <a:t>i.e. 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people who </a:t>
            </a:r>
            <a:r>
              <a:rPr dirty="0" sz="1100">
                <a:latin typeface="Times New Roman"/>
                <a:cs typeface="Times New Roman"/>
              </a:rPr>
              <a:t>hurt </a:t>
            </a:r>
            <a:r>
              <a:rPr dirty="0" sz="1100" spc="-30">
                <a:latin typeface="Times New Roman"/>
                <a:cs typeface="Times New Roman"/>
              </a:rPr>
              <a:t>themselves.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40">
                <a:latin typeface="Times New Roman"/>
                <a:cs typeface="Times New Roman"/>
              </a:rPr>
              <a:t>size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actual statistical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treated  and un-treated persons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 can </a:t>
            </a:r>
            <a:r>
              <a:rPr dirty="0" sz="1100" spc="-15">
                <a:latin typeface="Times New Roman"/>
                <a:cs typeface="Times New Roman"/>
              </a:rPr>
              <a:t>be known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looking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whole.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scientist </a:t>
            </a:r>
            <a:r>
              <a:rPr dirty="0" sz="1100" spc="-35">
                <a:latin typeface="Times New Roman"/>
                <a:cs typeface="Times New Roman"/>
              </a:rPr>
              <a:t>Wolf </a:t>
            </a:r>
            <a:r>
              <a:rPr dirty="0" sz="1100" spc="-40">
                <a:latin typeface="Times New Roman"/>
                <a:cs typeface="Times New Roman"/>
              </a:rPr>
              <a:t>(1978) </a:t>
            </a:r>
            <a:r>
              <a:rPr dirty="0" sz="1100" spc="-20">
                <a:latin typeface="Times New Roman"/>
                <a:cs typeface="Times New Roman"/>
              </a:rPr>
              <a:t>advocated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30">
                <a:latin typeface="Times New Roman"/>
                <a:cs typeface="Times New Roman"/>
              </a:rPr>
              <a:t>labeled </a:t>
            </a:r>
            <a:r>
              <a:rPr dirty="0" sz="1100" spc="-35">
                <a:latin typeface="Times New Roman"/>
                <a:cs typeface="Times New Roman"/>
              </a:rPr>
              <a:t>as social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15">
                <a:latin typeface="Times New Roman"/>
                <a:cs typeface="Times New Roman"/>
              </a:rPr>
              <a:t>this technique 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20">
                <a:latin typeface="Times New Roman"/>
                <a:cs typeface="Times New Roman"/>
              </a:rPr>
              <a:t>obtaining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10">
                <a:latin typeface="Times New Roman"/>
                <a:cs typeface="Times New Roman"/>
              </a:rPr>
              <a:t>others about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occurred.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40">
                <a:latin typeface="Times New Roman"/>
                <a:cs typeface="Times New Roman"/>
              </a:rPr>
              <a:t>ask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employer,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members,  friends </a:t>
            </a:r>
            <a:r>
              <a:rPr dirty="0" sz="1100" spc="-15">
                <a:latin typeface="Times New Roman"/>
                <a:cs typeface="Times New Roman"/>
              </a:rPr>
              <a:t>and others.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medication has </a:t>
            </a:r>
            <a:r>
              <a:rPr dirty="0" sz="1100" spc="-30">
                <a:latin typeface="Times New Roman"/>
                <a:cs typeface="Times New Roman"/>
              </a:rPr>
              <a:t>truly </a:t>
            </a:r>
            <a:r>
              <a:rPr dirty="0" sz="1100" spc="-20">
                <a:latin typeface="Times New Roman"/>
                <a:cs typeface="Times New Roman"/>
              </a:rPr>
              <a:t>reduced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5">
                <a:latin typeface="Times New Roman"/>
                <a:cs typeface="Times New Roman"/>
              </a:rPr>
              <a:t>injurious </a:t>
            </a:r>
            <a:r>
              <a:rPr dirty="0" sz="1100" spc="-20">
                <a:latin typeface="Times New Roman"/>
                <a:cs typeface="Times New Roman"/>
              </a:rPr>
              <a:t>behavior 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15">
                <a:latin typeface="Times New Roman"/>
                <a:cs typeface="Times New Roman"/>
              </a:rPr>
              <a:t>retarded </a:t>
            </a:r>
            <a:r>
              <a:rPr dirty="0" sz="1100" spc="-30">
                <a:latin typeface="Times New Roman"/>
                <a:cs typeface="Times New Roman"/>
              </a:rPr>
              <a:t>adults.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large </a:t>
            </a:r>
            <a:r>
              <a:rPr dirty="0" sz="1100" spc="-15">
                <a:latin typeface="Times New Roman"/>
                <a:cs typeface="Times New Roman"/>
              </a:rPr>
              <a:t>enough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impress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directly  </a:t>
            </a:r>
            <a:r>
              <a:rPr dirty="0" sz="1100" spc="-30">
                <a:latin typeface="Times New Roman"/>
                <a:cs typeface="Times New Roman"/>
              </a:rPr>
              <a:t>involved,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clinically </a:t>
            </a:r>
            <a:r>
              <a:rPr dirty="0" sz="1100" spc="-35">
                <a:latin typeface="Times New Roman"/>
                <a:cs typeface="Times New Roman"/>
              </a:rPr>
              <a:t>significant.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statistical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35">
                <a:latin typeface="Times New Roman"/>
                <a:cs typeface="Times New Roman"/>
              </a:rPr>
              <a:t>size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subjective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significance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impact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0">
                <a:latin typeface="Times New Roman"/>
                <a:cs typeface="Times New Roman"/>
              </a:rPr>
              <a:t>around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Average</a:t>
            </a:r>
            <a:r>
              <a:rPr dirty="0" sz="1100" spc="-15" b="1">
                <a:latin typeface="Times New Roman"/>
                <a:cs typeface="Times New Roman"/>
              </a:rPr>
              <a:t> Client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  <a:spcBef>
                <a:spcPts val="40"/>
              </a:spcBef>
            </a:pPr>
            <a:r>
              <a:rPr dirty="0" sz="1100" spc="-50">
                <a:latin typeface="Times New Roman"/>
                <a:cs typeface="Times New Roman"/>
              </a:rPr>
              <a:t>Very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look at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30">
                <a:latin typeface="Times New Roman"/>
                <a:cs typeface="Times New Roman"/>
              </a:rPr>
              <a:t>generalizations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group and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ignore 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differences.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homogeneous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labeled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uniformity myth. Comparing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their mean scores </a:t>
            </a:r>
            <a:r>
              <a:rPr dirty="0" sz="1100">
                <a:latin typeface="Times New Roman"/>
                <a:cs typeface="Times New Roman"/>
              </a:rPr>
              <a:t>(Group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improved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50% 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0">
                <a:latin typeface="Times New Roman"/>
                <a:cs typeface="Times New Roman"/>
              </a:rPr>
              <a:t>B).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hides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differences in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15">
                <a:latin typeface="Times New Roman"/>
                <a:cs typeface="Times New Roman"/>
              </a:rPr>
              <a:t>interventions and treatments.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uniformity myth </a:t>
            </a:r>
            <a:r>
              <a:rPr dirty="0" sz="1100" spc="-35">
                <a:latin typeface="Times New Roman"/>
                <a:cs typeface="Times New Roman"/>
              </a:rPr>
              <a:t>leads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inaccurate </a:t>
            </a:r>
            <a:r>
              <a:rPr dirty="0" sz="1100" spc="-30">
                <a:latin typeface="Times New Roman"/>
                <a:cs typeface="Times New Roman"/>
              </a:rPr>
              <a:t>generalization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and their  treatment.</a:t>
            </a:r>
            <a:endParaRPr sz="1100">
              <a:latin typeface="Times New Roman"/>
              <a:cs typeface="Times New Roman"/>
            </a:endParaRPr>
          </a:p>
          <a:p>
            <a:pPr algn="just" marL="12700" indent="34925">
              <a:lnSpc>
                <a:spcPts val="1195"/>
              </a:lnSpc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surprising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 spc="-35">
                <a:latin typeface="Times New Roman"/>
                <a:cs typeface="Times New Roman"/>
              </a:rPr>
              <a:t>studying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5">
                <a:latin typeface="Times New Roman"/>
                <a:cs typeface="Times New Roman"/>
              </a:rPr>
              <a:t>injurious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  <a:spcBef>
                <a:spcPts val="45"/>
              </a:spcBef>
            </a:pP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good treatment. </a:t>
            </a:r>
            <a:r>
              <a:rPr dirty="0" sz="1100" spc="-20">
                <a:latin typeface="Times New Roman"/>
                <a:cs typeface="Times New Roman"/>
              </a:rPr>
              <a:t>Although some participants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-20">
                <a:latin typeface="Times New Roman"/>
                <a:cs typeface="Times New Roman"/>
              </a:rPr>
              <a:t>improve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0">
                <a:latin typeface="Times New Roman"/>
                <a:cs typeface="Times New Roman"/>
              </a:rPr>
              <a:t>while 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0">
                <a:latin typeface="Times New Roman"/>
                <a:cs typeface="Times New Roman"/>
              </a:rPr>
              <a:t>actually </a:t>
            </a:r>
            <a:r>
              <a:rPr dirty="0" sz="1100" spc="-15">
                <a:latin typeface="Times New Roman"/>
                <a:cs typeface="Times New Roman"/>
              </a:rPr>
              <a:t>got </a:t>
            </a:r>
            <a:r>
              <a:rPr dirty="0" sz="1100" spc="-30">
                <a:latin typeface="Times New Roman"/>
                <a:cs typeface="Times New Roman"/>
              </a:rPr>
              <a:t>worse.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fine differences 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averaged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whole,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20">
                <a:latin typeface="Times New Roman"/>
                <a:cs typeface="Times New Roman"/>
              </a:rPr>
              <a:t>head </a:t>
            </a:r>
            <a:r>
              <a:rPr dirty="0" sz="1100" spc="-25">
                <a:latin typeface="Times New Roman"/>
                <a:cs typeface="Times New Roman"/>
              </a:rPr>
              <a:t>hitting increased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drug,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0">
                <a:latin typeface="Times New Roman"/>
                <a:cs typeface="Times New Roman"/>
              </a:rPr>
              <a:t>difference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this 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him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averaged </a:t>
            </a:r>
            <a:r>
              <a:rPr dirty="0" sz="1100" spc="-10">
                <a:latin typeface="Times New Roman"/>
                <a:cs typeface="Times New Roman"/>
              </a:rPr>
              <a:t>out.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35">
                <a:latin typeface="Times New Roman"/>
                <a:cs typeface="Times New Roman"/>
              </a:rPr>
              <a:t>majority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50">
                <a:latin typeface="Times New Roman"/>
                <a:cs typeface="Times New Roman"/>
              </a:rPr>
              <a:t>age, </a:t>
            </a:r>
            <a:r>
              <a:rPr dirty="0" sz="1100" spc="-25">
                <a:latin typeface="Times New Roman"/>
                <a:cs typeface="Times New Roman"/>
              </a:rPr>
              <a:t>gender, 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improved, </a:t>
            </a:r>
            <a:r>
              <a:rPr dirty="0" sz="1100" spc="-15">
                <a:latin typeface="Times New Roman"/>
                <a:cs typeface="Times New Roman"/>
              </a:rPr>
              <a:t>so practitioners who </a:t>
            </a:r>
            <a:r>
              <a:rPr dirty="0" sz="1100" spc="-35">
                <a:latin typeface="Times New Roman"/>
                <a:cs typeface="Times New Roman"/>
              </a:rPr>
              <a:t>deal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disorders 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20">
                <a:latin typeface="Times New Roman"/>
                <a:cs typeface="Times New Roman"/>
              </a:rPr>
              <a:t>consider,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homogeneous group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whole sample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treated 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averaged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Studying individual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case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science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30">
                <a:latin typeface="Times New Roman"/>
                <a:cs typeface="Times New Roman"/>
              </a:rPr>
              <a:t>began with careful </a:t>
            </a:r>
            <a:r>
              <a:rPr dirty="0" sz="1100" spc="-20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arrangement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Descriptive </a:t>
            </a:r>
            <a:r>
              <a:rPr dirty="0" sz="1100" spc="-30">
                <a:latin typeface="Times New Roman"/>
                <a:cs typeface="Times New Roman"/>
              </a:rPr>
              <a:t>Studies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descriptive </a:t>
            </a:r>
            <a:r>
              <a:rPr dirty="0" sz="1100" spc="-15">
                <a:latin typeface="Times New Roman"/>
                <a:cs typeface="Times New Roman"/>
              </a:rPr>
              <a:t>approaches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summarize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organized sample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data. They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marL="156845" indent="-144780">
              <a:lnSpc>
                <a:spcPts val="1160"/>
              </a:lnSpc>
              <a:buAutoNum type="arabicPlain"/>
              <a:tabLst>
                <a:tab pos="157480" algn="l"/>
              </a:tabLst>
            </a:pPr>
            <a:r>
              <a:rPr dirty="0" sz="1100" spc="-15">
                <a:latin typeface="Times New Roman"/>
                <a:cs typeface="Times New Roman"/>
              </a:rPr>
              <a:t>Observation</a:t>
            </a:r>
            <a:endParaRPr sz="1100">
              <a:latin typeface="Times New Roman"/>
              <a:cs typeface="Times New Roman"/>
            </a:endParaRPr>
          </a:p>
          <a:p>
            <a:pPr marL="12700" marR="3020695">
              <a:lnSpc>
                <a:spcPts val="1240"/>
              </a:lnSpc>
              <a:spcBef>
                <a:spcPts val="65"/>
              </a:spcBef>
              <a:buAutoNum type="arabicPlain"/>
              <a:tabLst>
                <a:tab pos="157480" algn="l"/>
              </a:tabLst>
            </a:pPr>
            <a:r>
              <a:rPr dirty="0" sz="1100" spc="-40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3- </a:t>
            </a:r>
            <a:r>
              <a:rPr dirty="0" sz="1100" spc="-50">
                <a:latin typeface="Times New Roman"/>
                <a:cs typeface="Times New Roman"/>
              </a:rPr>
              <a:t>Survey,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L="144145" marR="2794000" indent="-144145">
              <a:lnSpc>
                <a:spcPts val="1280"/>
              </a:lnSpc>
              <a:spcBef>
                <a:spcPts val="5"/>
              </a:spcBef>
              <a:buAutoNum type="arabicPlain"/>
              <a:tabLst>
                <a:tab pos="144145" algn="l"/>
              </a:tabLst>
            </a:pP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25">
                <a:latin typeface="Times New Roman"/>
                <a:cs typeface="Times New Roman"/>
              </a:rPr>
              <a:t>-----------naturalistic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observation</a:t>
            </a:r>
            <a:endParaRPr sz="1100">
              <a:latin typeface="Times New Roman"/>
              <a:cs typeface="Times New Roman"/>
            </a:endParaRPr>
          </a:p>
          <a:p>
            <a:pPr algn="r" marR="281876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controlled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observation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Naturalistic </a:t>
            </a:r>
            <a:r>
              <a:rPr dirty="0" sz="1100" spc="-20">
                <a:latin typeface="Times New Roman"/>
                <a:cs typeface="Times New Roman"/>
              </a:rPr>
              <a:t>observation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watching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-15">
                <a:latin typeface="Times New Roman"/>
                <a:cs typeface="Times New Roman"/>
              </a:rPr>
              <a:t>and humans </a:t>
            </a:r>
            <a:r>
              <a:rPr dirty="0" sz="1100" spc="-25">
                <a:latin typeface="Times New Roman"/>
                <a:cs typeface="Times New Roman"/>
              </a:rPr>
              <a:t>behave 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natural </a:t>
            </a:r>
            <a:r>
              <a:rPr dirty="0" sz="1100" spc="-15">
                <a:latin typeface="Times New Roman"/>
                <a:cs typeface="Times New Roman"/>
              </a:rPr>
              <a:t>environment.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gives a  </a:t>
            </a:r>
            <a:r>
              <a:rPr dirty="0" sz="1100" spc="-35">
                <a:latin typeface="Times New Roman"/>
                <a:cs typeface="Times New Roman"/>
              </a:rPr>
              <a:t>realistic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observer becomes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observed </a:t>
            </a:r>
            <a:r>
              <a:rPr dirty="0" sz="1100" spc="-10">
                <a:latin typeface="Times New Roman"/>
                <a:cs typeface="Times New Roman"/>
              </a:rPr>
              <a:t>(to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reduce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observer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effect).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Observer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humans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behave differently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normal behavior </a:t>
            </a:r>
            <a:r>
              <a:rPr dirty="0" sz="1100" spc="-5">
                <a:latin typeface="Times New Roman"/>
                <a:cs typeface="Times New Roman"/>
              </a:rPr>
              <a:t>pattern 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being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0">
                <a:latin typeface="Times New Roman"/>
                <a:cs typeface="Times New Roman"/>
              </a:rPr>
              <a:t>Controlled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laboratory </a:t>
            </a:r>
            <a:r>
              <a:rPr dirty="0" sz="1100" spc="-20">
                <a:latin typeface="Times New Roman"/>
                <a:cs typeface="Times New Roman"/>
              </a:rPr>
              <a:t>observation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watching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humans behavior </a:t>
            </a:r>
            <a:r>
              <a:rPr dirty="0" sz="1100" spc="-25">
                <a:latin typeface="Times New Roman"/>
                <a:cs typeface="Times New Roman"/>
              </a:rPr>
              <a:t>in laboratory.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advantage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observation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experimenter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specialized  </a:t>
            </a:r>
            <a:r>
              <a:rPr dirty="0" sz="1100" spc="-15">
                <a:latin typeface="Times New Roman"/>
                <a:cs typeface="Times New Roman"/>
              </a:rPr>
              <a:t>equipment </a:t>
            </a:r>
            <a:r>
              <a:rPr dirty="0" sz="1100" spc="-20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5095" indent="-113030">
              <a:lnSpc>
                <a:spcPct val="100000"/>
              </a:lnSpc>
              <a:buSzPct val="90909"/>
              <a:buAutoNum type="arabicPlain" startAt="2"/>
              <a:tabLst>
                <a:tab pos="12573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Case </a:t>
            </a:r>
            <a:r>
              <a:rPr dirty="0" sz="1100" spc="-30" b="1">
                <a:latin typeface="Times New Roman"/>
                <a:cs typeface="Times New Roman"/>
              </a:rPr>
              <a:t>Study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5397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30">
                <a:latin typeface="Times New Roman"/>
                <a:cs typeface="Times New Roman"/>
              </a:rPr>
              <a:t>examines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describes in </a:t>
            </a:r>
            <a:r>
              <a:rPr dirty="0" sz="1100" spc="-5">
                <a:latin typeface="Times New Roman"/>
                <a:cs typeface="Times New Roman"/>
              </a:rPr>
              <a:t>depth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35">
                <a:latin typeface="Times New Roman"/>
                <a:cs typeface="Times New Roman"/>
              </a:rPr>
              <a:t>feeling,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behaviors. </a:t>
            </a:r>
            <a:r>
              <a:rPr dirty="0" sz="1100" spc="20">
                <a:latin typeface="Times New Roman"/>
                <a:cs typeface="Times New Roman"/>
              </a:rPr>
              <a:t>It  </a:t>
            </a:r>
            <a:r>
              <a:rPr dirty="0" sz="1100" spc="-35">
                <a:latin typeface="Times New Roman"/>
                <a:cs typeface="Times New Roman"/>
              </a:rPr>
              <a:t>investigates intensively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individuals,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display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patterns.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0">
                <a:latin typeface="Times New Roman"/>
                <a:cs typeface="Times New Roman"/>
              </a:rPr>
              <a:t>method  </a:t>
            </a:r>
            <a:r>
              <a:rPr dirty="0" sz="1100" spc="-40">
                <a:latin typeface="Times New Roman"/>
                <a:cs typeface="Times New Roman"/>
              </a:rPr>
              <a:t>relies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clinician’s </a:t>
            </a:r>
            <a:r>
              <a:rPr dirty="0" sz="1100" spc="-20">
                <a:latin typeface="Times New Roman"/>
                <a:cs typeface="Times New Roman"/>
              </a:rPr>
              <a:t>observations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0">
                <a:latin typeface="Times New Roman"/>
                <a:cs typeface="Times New Roman"/>
              </a:rPr>
              <a:t>one person </a:t>
            </a:r>
            <a:r>
              <a:rPr dirty="0" sz="1100" spc="-15">
                <a:latin typeface="Times New Roman"/>
                <a:cs typeface="Times New Roman"/>
              </a:rPr>
              <a:t>and group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disorder, people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and 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clinician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30">
                <a:latin typeface="Times New Roman"/>
                <a:cs typeface="Times New Roman"/>
              </a:rPr>
              <a:t>collects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much 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possible,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obtain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detailed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person. </a:t>
            </a:r>
            <a:r>
              <a:rPr dirty="0" sz="1100" spc="-35">
                <a:latin typeface="Times New Roman"/>
                <a:cs typeface="Times New Roman"/>
              </a:rPr>
              <a:t>Historically, interviewing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 under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40">
                <a:latin typeface="Times New Roman"/>
                <a:cs typeface="Times New Roman"/>
              </a:rPr>
              <a:t>yielded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great </a:t>
            </a:r>
            <a:r>
              <a:rPr dirty="0" sz="1100" spc="-40">
                <a:latin typeface="Times New Roman"/>
                <a:cs typeface="Times New Roman"/>
              </a:rPr>
              <a:t>deal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personal, </a:t>
            </a:r>
            <a:r>
              <a:rPr dirty="0" sz="1100" spc="-35">
                <a:latin typeface="Times New Roman"/>
                <a:cs typeface="Times New Roman"/>
              </a:rPr>
              <a:t>medical,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background, education, health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30">
                <a:latin typeface="Times New Roman"/>
                <a:cs typeface="Times New Roman"/>
              </a:rPr>
              <a:t>history,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15">
                <a:latin typeface="Times New Roman"/>
                <a:cs typeface="Times New Roman"/>
              </a:rPr>
              <a:t>opinion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and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30">
                <a:latin typeface="Times New Roman"/>
                <a:cs typeface="Times New Roman"/>
              </a:rPr>
              <a:t>being  </a:t>
            </a:r>
            <a:r>
              <a:rPr dirty="0" sz="1100" spc="-20">
                <a:latin typeface="Times New Roman"/>
                <a:cs typeface="Times New Roman"/>
              </a:rPr>
              <a:t>studied. </a:t>
            </a:r>
            <a:r>
              <a:rPr dirty="0" sz="1100" spc="-40">
                <a:latin typeface="Times New Roman"/>
                <a:cs typeface="Times New Roman"/>
              </a:rPr>
              <a:t>Case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psychology.</a:t>
            </a:r>
            <a:endParaRPr sz="1100">
              <a:latin typeface="Times New Roman"/>
              <a:cs typeface="Times New Roman"/>
            </a:endParaRPr>
          </a:p>
          <a:p>
            <a:pPr marL="12700" marR="6350" indent="34925">
              <a:lnSpc>
                <a:spcPts val="1240"/>
              </a:lnSpc>
              <a:spcBef>
                <a:spcPts val="2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65">
                <a:latin typeface="Times New Roman"/>
                <a:cs typeface="Times New Roman"/>
              </a:rPr>
              <a:t>S.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E. </a:t>
            </a:r>
            <a:r>
              <a:rPr dirty="0" sz="1100" spc="-20">
                <a:latin typeface="Times New Roman"/>
                <a:cs typeface="Times New Roman"/>
              </a:rPr>
              <a:t>Kraepelin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30">
                <a:latin typeface="Times New Roman"/>
                <a:cs typeface="Times New Roman"/>
              </a:rPr>
              <a:t>study. Freud’s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15">
                <a:latin typeface="Times New Roman"/>
                <a:cs typeface="Times New Roman"/>
              </a:rPr>
              <a:t>provided </a:t>
            </a:r>
            <a:r>
              <a:rPr dirty="0" sz="1100" spc="-35">
                <a:latin typeface="Times New Roman"/>
                <a:cs typeface="Times New Roman"/>
              </a:rPr>
              <a:t>valuable  </a:t>
            </a:r>
            <a:r>
              <a:rPr dirty="0" sz="1100" spc="-20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Kraepelin’s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observations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studies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helped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him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construct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first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classification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 indent="34925">
              <a:lnSpc>
                <a:spcPct val="93900"/>
              </a:lnSpc>
              <a:spcBef>
                <a:spcPts val="35"/>
              </a:spcBef>
            </a:pPr>
            <a:r>
              <a:rPr dirty="0" sz="1100" spc="-45">
                <a:latin typeface="Times New Roman"/>
                <a:cs typeface="Times New Roman"/>
              </a:rPr>
              <a:t>Wolpe’s </a:t>
            </a:r>
            <a:r>
              <a:rPr dirty="0" sz="1100" spc="-5">
                <a:latin typeface="Times New Roman"/>
                <a:cs typeface="Times New Roman"/>
              </a:rPr>
              <a:t>book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reciprocal </a:t>
            </a:r>
            <a:r>
              <a:rPr dirty="0" sz="1100" spc="-20">
                <a:latin typeface="Times New Roman"/>
                <a:cs typeface="Times New Roman"/>
              </a:rPr>
              <a:t>inhibition,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5">
                <a:latin typeface="Times New Roman"/>
                <a:cs typeface="Times New Roman"/>
              </a:rPr>
              <a:t>systematic  </a:t>
            </a:r>
            <a:r>
              <a:rPr dirty="0" sz="1100" spc="-20">
                <a:latin typeface="Times New Roman"/>
                <a:cs typeface="Times New Roman"/>
              </a:rPr>
              <a:t>desensitization,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applied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40">
                <a:latin typeface="Times New Roman"/>
                <a:cs typeface="Times New Roman"/>
              </a:rPr>
              <a:t>200 </a:t>
            </a:r>
            <a:r>
              <a:rPr dirty="0" sz="1100" spc="-35">
                <a:latin typeface="Times New Roman"/>
                <a:cs typeface="Times New Roman"/>
              </a:rPr>
              <a:t>cases, as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knowledge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25">
                <a:latin typeface="Times New Roman"/>
                <a:cs typeface="Times New Roman"/>
              </a:rPr>
              <a:t>increased,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45">
                <a:latin typeface="Times New Roman"/>
                <a:cs typeface="Times New Roman"/>
              </a:rPr>
              <a:t>rely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case 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method.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valuable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examining </a:t>
            </a:r>
            <a:r>
              <a:rPr dirty="0" sz="1100" spc="-25">
                <a:latin typeface="Times New Roman"/>
                <a:cs typeface="Times New Roman"/>
              </a:rPr>
              <a:t>rare disorders. </a:t>
            </a:r>
            <a:r>
              <a:rPr dirty="0" sz="1100" spc="-80">
                <a:latin typeface="Times New Roman"/>
                <a:cs typeface="Times New Roman"/>
              </a:rPr>
              <a:t>Say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occurs 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5">
                <a:latin typeface="Times New Roman"/>
                <a:cs typeface="Times New Roman"/>
              </a:rPr>
              <a:t>low  </a:t>
            </a:r>
            <a:r>
              <a:rPr dirty="0" sz="1100" spc="-25">
                <a:latin typeface="Times New Roman"/>
                <a:cs typeface="Times New Roman"/>
              </a:rPr>
              <a:t>frequency,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1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10,000, </a:t>
            </a:r>
            <a:r>
              <a:rPr dirty="0" sz="1100" spc="-25">
                <a:latin typeface="Times New Roman"/>
                <a:cs typeface="Times New Roman"/>
              </a:rPr>
              <a:t>data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5">
                <a:latin typeface="Times New Roman"/>
                <a:cs typeface="Times New Roman"/>
              </a:rPr>
              <a:t>large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next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impossible.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depend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single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case.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5">
                <a:latin typeface="Times New Roman"/>
                <a:cs typeface="Times New Roman"/>
              </a:rPr>
              <a:t>Mental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Multiple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Personality,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rare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type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where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within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would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reside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40"/>
              </a:spcBef>
            </a:pP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two opposing </a:t>
            </a:r>
            <a:r>
              <a:rPr dirty="0" sz="1100" spc="-25">
                <a:latin typeface="Times New Roman"/>
                <a:cs typeface="Times New Roman"/>
              </a:rPr>
              <a:t>personalities,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which receives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media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films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TV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target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45">
                <a:latin typeface="Times New Roman"/>
                <a:cs typeface="Times New Roman"/>
              </a:rPr>
              <a:t>analysis.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read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famous </a:t>
            </a:r>
            <a:r>
              <a:rPr dirty="0" sz="1100" spc="-30">
                <a:latin typeface="Times New Roman"/>
                <a:cs typeface="Times New Roman"/>
              </a:rPr>
              <a:t>fictional </a:t>
            </a:r>
            <a:r>
              <a:rPr dirty="0" sz="1100" spc="-20">
                <a:latin typeface="Times New Roman"/>
                <a:cs typeface="Times New Roman"/>
              </a:rPr>
              <a:t>characters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5">
                <a:latin typeface="Times New Roman"/>
                <a:cs typeface="Times New Roman"/>
              </a:rPr>
              <a:t>Dr. </a:t>
            </a:r>
            <a:r>
              <a:rPr dirty="0" sz="1100" spc="-60">
                <a:latin typeface="Times New Roman"/>
                <a:cs typeface="Times New Roman"/>
              </a:rPr>
              <a:t>Jekyll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Mr. </a:t>
            </a:r>
            <a:r>
              <a:rPr dirty="0" sz="1100" spc="-25">
                <a:latin typeface="Times New Roman"/>
                <a:cs typeface="Times New Roman"/>
              </a:rPr>
              <a:t>Hyde (first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noble </a:t>
            </a:r>
            <a:r>
              <a:rPr dirty="0" sz="1100" spc="-20">
                <a:latin typeface="Times New Roman"/>
                <a:cs typeface="Times New Roman"/>
              </a:rPr>
              <a:t>character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Mr. </a:t>
            </a:r>
            <a:r>
              <a:rPr dirty="0" sz="1100" spc="-25">
                <a:latin typeface="Times New Roman"/>
                <a:cs typeface="Times New Roman"/>
              </a:rPr>
              <a:t>Hyde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evil </a:t>
            </a:r>
            <a:r>
              <a:rPr dirty="0" sz="1100" spc="-25">
                <a:latin typeface="Times New Roman"/>
                <a:cs typeface="Times New Roman"/>
              </a:rPr>
              <a:t>character). </a:t>
            </a:r>
            <a:r>
              <a:rPr dirty="0" sz="1100" spc="5">
                <a:latin typeface="Times New Roman"/>
                <a:cs typeface="Times New Roman"/>
              </a:rPr>
              <a:t>Dr. </a:t>
            </a:r>
            <a:r>
              <a:rPr dirty="0" sz="1100" spc="-55">
                <a:latin typeface="Times New Roman"/>
                <a:cs typeface="Times New Roman"/>
              </a:rPr>
              <a:t>Jekyll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noble and  handsome </a:t>
            </a:r>
            <a:r>
              <a:rPr dirty="0" sz="1100" spc="-5">
                <a:latin typeface="Times New Roman"/>
                <a:cs typeface="Times New Roman"/>
              </a:rPr>
              <a:t>doctor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private laboratory where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go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0">
                <a:latin typeface="Times New Roman"/>
                <a:cs typeface="Times New Roman"/>
              </a:rPr>
              <a:t>night </a:t>
            </a:r>
            <a:r>
              <a:rPr dirty="0" sz="1100" spc="-15">
                <a:latin typeface="Times New Roman"/>
                <a:cs typeface="Times New Roman"/>
              </a:rPr>
              <a:t>and prepare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secret drink, 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drink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55">
                <a:latin typeface="Times New Roman"/>
                <a:cs typeface="Times New Roman"/>
              </a:rPr>
              <a:t>ugly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15">
                <a:latin typeface="Times New Roman"/>
                <a:cs typeface="Times New Roman"/>
              </a:rPr>
              <a:t>notorious.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would go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rob  </a:t>
            </a:r>
            <a:r>
              <a:rPr dirty="0" sz="1100" spc="-10">
                <a:latin typeface="Times New Roman"/>
                <a:cs typeface="Times New Roman"/>
              </a:rPr>
              <a:t>innocent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morning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noble and </a:t>
            </a:r>
            <a:r>
              <a:rPr dirty="0" sz="1100" spc="-25">
                <a:latin typeface="Times New Roman"/>
                <a:cs typeface="Times New Roman"/>
              </a:rPr>
              <a:t>kind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again.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famous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Eve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White,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young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woman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showed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Multiple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disorder,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under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stress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Eve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black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20">
                <a:latin typeface="Times New Roman"/>
                <a:cs typeface="Times New Roman"/>
              </a:rPr>
              <a:t>dress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twin sister </a:t>
            </a:r>
            <a:r>
              <a:rPr dirty="0" sz="1100" spc="-10">
                <a:latin typeface="Times New Roman"/>
                <a:cs typeface="Times New Roman"/>
              </a:rPr>
              <a:t>Eve </a:t>
            </a:r>
            <a:r>
              <a:rPr dirty="0" sz="1100" spc="-45">
                <a:latin typeface="Times New Roman"/>
                <a:cs typeface="Times New Roman"/>
              </a:rPr>
              <a:t>Black, </a:t>
            </a:r>
            <a:r>
              <a:rPr dirty="0" sz="1100" spc="-30">
                <a:latin typeface="Times New Roman"/>
                <a:cs typeface="Times New Roman"/>
              </a:rPr>
              <a:t>talk </a:t>
            </a:r>
            <a:r>
              <a:rPr dirty="0" sz="1100" spc="-45">
                <a:latin typeface="Times New Roman"/>
                <a:cs typeface="Times New Roman"/>
              </a:rPr>
              <a:t>like  </a:t>
            </a:r>
            <a:r>
              <a:rPr dirty="0" sz="1100" spc="-20">
                <a:latin typeface="Times New Roman"/>
                <a:cs typeface="Times New Roman"/>
              </a:rPr>
              <a:t>her,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assertive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15">
                <a:latin typeface="Times New Roman"/>
                <a:cs typeface="Times New Roman"/>
              </a:rPr>
              <a:t>her and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listen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10">
                <a:latin typeface="Times New Roman"/>
                <a:cs typeface="Times New Roman"/>
              </a:rPr>
              <a:t>mother. </a:t>
            </a:r>
            <a:r>
              <a:rPr dirty="0" sz="1100" spc="-25">
                <a:latin typeface="Times New Roman"/>
                <a:cs typeface="Times New Roman"/>
              </a:rPr>
              <a:t>Hypnosis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5">
                <a:latin typeface="Times New Roman"/>
                <a:cs typeface="Times New Roman"/>
              </a:rPr>
              <a:t>psychotherapy  </a:t>
            </a:r>
            <a:r>
              <a:rPr dirty="0" sz="1100" spc="-50">
                <a:latin typeface="Times New Roman"/>
                <a:cs typeface="Times New Roman"/>
              </a:rPr>
              <a:t>gave </a:t>
            </a:r>
            <a:r>
              <a:rPr dirty="0" sz="1100" spc="-10">
                <a:latin typeface="Times New Roman"/>
                <a:cs typeface="Times New Roman"/>
              </a:rPr>
              <a:t>Eve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Jane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sober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assertive. Rare cases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real life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40">
                <a:latin typeface="Times New Roman"/>
                <a:cs typeface="Times New Roman"/>
              </a:rPr>
              <a:t>few.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20">
                <a:latin typeface="Times New Roman"/>
                <a:cs typeface="Times New Roman"/>
              </a:rPr>
              <a:t>Drawbacks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methods: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021" y="5786885"/>
            <a:ext cx="120014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0">
                <a:latin typeface="Times New Roman"/>
                <a:cs typeface="Times New Roman"/>
              </a:rPr>
              <a:t>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3223" y="5786885"/>
            <a:ext cx="3145790" cy="349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0">
                <a:latin typeface="Times New Roman"/>
                <a:cs typeface="Times New Roman"/>
              </a:rPr>
              <a:t>lacks </a:t>
            </a:r>
            <a:r>
              <a:rPr dirty="0" sz="1100" spc="-20">
                <a:latin typeface="Times New Roman"/>
                <a:cs typeface="Times New Roman"/>
              </a:rPr>
              <a:t>internal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25">
                <a:latin typeface="Times New Roman"/>
                <a:cs typeface="Times New Roman"/>
              </a:rPr>
              <a:t>(methodological </a:t>
            </a:r>
            <a:r>
              <a:rPr dirty="0" sz="1100" spc="-15">
                <a:latin typeface="Times New Roman"/>
                <a:cs typeface="Times New Roman"/>
              </a:rPr>
              <a:t>control)  </a:t>
            </a:r>
            <a:r>
              <a:rPr dirty="0" sz="1100" spc="-40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0">
                <a:latin typeface="Times New Roman"/>
                <a:cs typeface="Times New Roman"/>
              </a:rPr>
              <a:t>lacks </a:t>
            </a:r>
            <a:r>
              <a:rPr dirty="0" sz="1100" spc="-25">
                <a:latin typeface="Times New Roman"/>
                <a:cs typeface="Times New Roman"/>
              </a:rPr>
              <a:t>external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50">
                <a:latin typeface="Times New Roman"/>
                <a:cs typeface="Times New Roman"/>
              </a:rPr>
              <a:t>( </a:t>
            </a:r>
            <a:r>
              <a:rPr dirty="0" sz="1100" spc="-20">
                <a:latin typeface="Times New Roman"/>
                <a:cs typeface="Times New Roman"/>
              </a:rPr>
              <a:t>representative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ness)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19" y="6258561"/>
            <a:ext cx="3038475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30">
                <a:latin typeface="Times New Roman"/>
                <a:cs typeface="Times New Roman"/>
              </a:rPr>
              <a:t>Advantages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study: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valuable </a:t>
            </a:r>
            <a:r>
              <a:rPr dirty="0" sz="1100" spc="-20">
                <a:latin typeface="Times New Roman"/>
                <a:cs typeface="Times New Roman"/>
              </a:rPr>
              <a:t>source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21" y="6572510"/>
            <a:ext cx="120014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0">
                <a:latin typeface="Times New Roman"/>
                <a:cs typeface="Times New Roman"/>
              </a:rPr>
              <a:t>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3223" y="6572510"/>
            <a:ext cx="343789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25">
                <a:latin typeface="Times New Roman"/>
                <a:cs typeface="Times New Roman"/>
              </a:rPr>
              <a:t>Examining rare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Evaluating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25">
                <a:latin typeface="Times New Roman"/>
                <a:cs typeface="Times New Roman"/>
              </a:rPr>
              <a:t>innovative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interventions.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8819" y="7044186"/>
            <a:ext cx="5881370" cy="2235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30" b="1">
                <a:latin typeface="Times New Roman"/>
                <a:cs typeface="Times New Roman"/>
              </a:rPr>
              <a:t>3-Surveys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800"/>
              </a:lnSpc>
              <a:spcBef>
                <a:spcPts val="40"/>
              </a:spcBef>
            </a:pPr>
            <a:r>
              <a:rPr dirty="0" sz="1100" spc="-45">
                <a:latin typeface="Times New Roman"/>
                <a:cs typeface="Times New Roman"/>
              </a:rPr>
              <a:t>Surveys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and scope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15">
                <a:latin typeface="Times New Roman"/>
                <a:cs typeface="Times New Roman"/>
              </a:rPr>
              <a:t>population  and </a:t>
            </a:r>
            <a:r>
              <a:rPr dirty="0" sz="1100" spc="-25">
                <a:latin typeface="Times New Roman"/>
                <a:cs typeface="Times New Roman"/>
              </a:rPr>
              <a:t>regions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0">
                <a:latin typeface="Times New Roman"/>
                <a:cs typeface="Times New Roman"/>
              </a:rPr>
              <a:t>leading </a:t>
            </a:r>
            <a:r>
              <a:rPr dirty="0" sz="1100" spc="-35">
                <a:latin typeface="Times New Roman"/>
                <a:cs typeface="Times New Roman"/>
              </a:rPr>
              <a:t>clues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45">
                <a:latin typeface="Times New Roman"/>
                <a:cs typeface="Times New Roman"/>
              </a:rPr>
              <a:t>Surveys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tool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epidemiological  </a:t>
            </a:r>
            <a:r>
              <a:rPr dirty="0" sz="1100" spc="-25">
                <a:latin typeface="Times New Roman"/>
                <a:cs typeface="Times New Roman"/>
              </a:rPr>
              <a:t>research 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specified  </a:t>
            </a:r>
            <a:r>
              <a:rPr dirty="0" sz="1100" spc="-20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Incidence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new 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specified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incidence 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estimated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Suppose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new cases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college </a:t>
            </a:r>
            <a:r>
              <a:rPr dirty="0" sz="1100" spc="-15">
                <a:latin typeface="Times New Roman"/>
                <a:cs typeface="Times New Roman"/>
              </a:rPr>
              <a:t>freshmen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Cocaine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increasing.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prevalence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means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overall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frequency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specific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40">
                <a:latin typeface="Times New Roman"/>
                <a:cs typeface="Times New Roman"/>
              </a:rPr>
              <a:t>So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epidemiological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data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help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identify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cholera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which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broke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London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last </a:t>
            </a:r>
            <a:r>
              <a:rPr dirty="0" sz="1100" spc="-25">
                <a:latin typeface="Times New Roman"/>
                <a:cs typeface="Times New Roman"/>
              </a:rPr>
              <a:t>century. </a:t>
            </a:r>
            <a:r>
              <a:rPr dirty="0" sz="1100" spc="30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knew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spreading. </a:t>
            </a:r>
            <a:r>
              <a:rPr dirty="0" sz="1100" spc="-2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data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locations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cases were </a:t>
            </a:r>
            <a:r>
              <a:rPr dirty="0" sz="1100" spc="-20">
                <a:latin typeface="Times New Roman"/>
                <a:cs typeface="Times New Roman"/>
              </a:rPr>
              <a:t>gathered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examined,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 spc="-15">
                <a:latin typeface="Times New Roman"/>
                <a:cs typeface="Times New Roman"/>
              </a:rPr>
              <a:t>noticed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hypothesis, </a:t>
            </a:r>
            <a:r>
              <a:rPr dirty="0" sz="1100" spc="-30">
                <a:latin typeface="Times New Roman"/>
                <a:cs typeface="Times New Roman"/>
              </a:rPr>
              <a:t>correctly,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source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contaminated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water.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04" y="914656"/>
            <a:ext cx="5880100" cy="83654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80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35">
                <a:latin typeface="Times New Roman"/>
                <a:cs typeface="Times New Roman"/>
              </a:rPr>
              <a:t>1980, </a:t>
            </a:r>
            <a:r>
              <a:rPr dirty="0" sz="1100" spc="10">
                <a:latin typeface="Times New Roman"/>
                <a:cs typeface="Times New Roman"/>
              </a:rPr>
              <a:t>NIMH </a:t>
            </a:r>
            <a:r>
              <a:rPr dirty="0" sz="1100" spc="-35">
                <a:latin typeface="Times New Roman"/>
                <a:cs typeface="Times New Roman"/>
              </a:rPr>
              <a:t>survey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nearly </a:t>
            </a:r>
            <a:r>
              <a:rPr dirty="0" sz="1100" spc="-25">
                <a:latin typeface="Times New Roman"/>
                <a:cs typeface="Times New Roman"/>
              </a:rPr>
              <a:t>twenty </a:t>
            </a:r>
            <a:r>
              <a:rPr dirty="0" sz="1100" spc="-5">
                <a:latin typeface="Times New Roman"/>
                <a:cs typeface="Times New Roman"/>
              </a:rPr>
              <a:t>thousand </a:t>
            </a:r>
            <a:r>
              <a:rPr dirty="0" sz="1100" spc="-20">
                <a:latin typeface="Times New Roman"/>
                <a:cs typeface="Times New Roman"/>
              </a:rPr>
              <a:t>institutionalized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community residents  </a:t>
            </a:r>
            <a:r>
              <a:rPr dirty="0" sz="1100" spc="-35">
                <a:latin typeface="Times New Roman"/>
                <a:cs typeface="Times New Roman"/>
              </a:rPr>
              <a:t>revealed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3 </a:t>
            </a:r>
            <a:r>
              <a:rPr dirty="0" sz="1100" spc="-55">
                <a:latin typeface="Times New Roman"/>
                <a:cs typeface="Times New Roman"/>
              </a:rPr>
              <a:t>US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5 </a:t>
            </a:r>
            <a:r>
              <a:rPr dirty="0" sz="1100" spc="-50">
                <a:latin typeface="Times New Roman"/>
                <a:cs typeface="Times New Roman"/>
              </a:rPr>
              <a:t>was  </a:t>
            </a:r>
            <a:r>
              <a:rPr dirty="0" sz="1100" spc="-25">
                <a:latin typeface="Times New Roman"/>
                <a:cs typeface="Times New Roman"/>
              </a:rPr>
              <a:t>currently </a:t>
            </a:r>
            <a:r>
              <a:rPr dirty="0" sz="1100" spc="-30">
                <a:latin typeface="Times New Roman"/>
                <a:cs typeface="Times New Roman"/>
              </a:rPr>
              <a:t>experiencing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incident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doubly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20">
                <a:latin typeface="Times New Roman"/>
                <a:cs typeface="Times New Roman"/>
              </a:rPr>
              <a:t>among 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30">
                <a:latin typeface="Times New Roman"/>
                <a:cs typeface="Times New Roman"/>
              </a:rPr>
              <a:t>below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poverty </a:t>
            </a:r>
            <a:r>
              <a:rPr dirty="0" sz="1100" spc="-35">
                <a:latin typeface="Times New Roman"/>
                <a:cs typeface="Times New Roman"/>
              </a:rPr>
              <a:t>line </a:t>
            </a:r>
            <a:r>
              <a:rPr dirty="0" sz="1100" spc="-20">
                <a:latin typeface="Times New Roman"/>
                <a:cs typeface="Times New Roman"/>
              </a:rPr>
              <a:t>(Center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Diseases </a:t>
            </a:r>
            <a:r>
              <a:rPr dirty="0" sz="1100" spc="-15">
                <a:latin typeface="Times New Roman"/>
                <a:cs typeface="Times New Roman"/>
              </a:rPr>
              <a:t>Control)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correlations,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poverty 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35">
                <a:latin typeface="Times New Roman"/>
                <a:cs typeface="Times New Roman"/>
              </a:rPr>
              <a:t>raises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chicken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egg </a:t>
            </a:r>
            <a:r>
              <a:rPr dirty="0" sz="1100" spc="-20">
                <a:latin typeface="Times New Roman"/>
                <a:cs typeface="Times New Roman"/>
              </a:rPr>
              <a:t>question. </a:t>
            </a:r>
            <a:r>
              <a:rPr dirty="0" sz="1100">
                <a:latin typeface="Times New Roman"/>
                <a:cs typeface="Times New Roman"/>
              </a:rPr>
              <a:t>Does </a:t>
            </a:r>
            <a:r>
              <a:rPr dirty="0" sz="1100" spc="-20">
                <a:latin typeface="Times New Roman"/>
                <a:cs typeface="Times New Roman"/>
              </a:rPr>
              <a:t>poverty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5">
                <a:latin typeface="Times New Roman"/>
                <a:cs typeface="Times New Roman"/>
              </a:rPr>
              <a:t>disorder? </a:t>
            </a:r>
            <a:r>
              <a:rPr dirty="0" sz="1100" spc="2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cause  poverty? </a:t>
            </a:r>
            <a:r>
              <a:rPr dirty="0" sz="1100" spc="-35">
                <a:latin typeface="Times New Roman"/>
                <a:cs typeface="Times New Roman"/>
              </a:rPr>
              <a:t>It’s </a:t>
            </a:r>
            <a:r>
              <a:rPr dirty="0" sz="1100">
                <a:latin typeface="Times New Roman"/>
                <a:cs typeface="Times New Roman"/>
              </a:rPr>
              <a:t>both.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psychotic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25">
                <a:latin typeface="Times New Roman"/>
                <a:cs typeface="Times New Roman"/>
              </a:rPr>
              <a:t>looses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reality,  </a:t>
            </a:r>
            <a:r>
              <a:rPr dirty="0" sz="1100" spc="-25">
                <a:latin typeface="Times New Roman"/>
                <a:cs typeface="Times New Roman"/>
              </a:rPr>
              <a:t>understandably </a:t>
            </a:r>
            <a:r>
              <a:rPr dirty="0" sz="1100" spc="-40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poverty. </a:t>
            </a:r>
            <a:r>
              <a:rPr dirty="0" sz="1100" spc="-20">
                <a:latin typeface="Times New Roman"/>
                <a:cs typeface="Times New Roman"/>
              </a:rPr>
              <a:t>Poverty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precipitate </a:t>
            </a:r>
            <a:r>
              <a:rPr dirty="0" sz="1100" spc="-25">
                <a:latin typeface="Times New Roman"/>
                <a:cs typeface="Times New Roman"/>
              </a:rPr>
              <a:t>disorders,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0">
                <a:latin typeface="Times New Roman"/>
                <a:cs typeface="Times New Roman"/>
              </a:rPr>
              <a:t>depression in women and  substance </a:t>
            </a:r>
            <a:r>
              <a:rPr dirty="0" sz="1100" spc="-25">
                <a:latin typeface="Times New Roman"/>
                <a:cs typeface="Times New Roman"/>
              </a:rPr>
              <a:t>abuse in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AIDS </a:t>
            </a:r>
            <a:r>
              <a:rPr dirty="0" sz="1100" spc="-30">
                <a:latin typeface="Times New Roman"/>
                <a:cs typeface="Times New Roman"/>
              </a:rPr>
              <a:t>virus, epidemiological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20">
                <a:latin typeface="Times New Roman"/>
                <a:cs typeface="Times New Roman"/>
              </a:rPr>
              <a:t>track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several 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25">
                <a:latin typeface="Times New Roman"/>
                <a:cs typeface="Times New Roman"/>
              </a:rPr>
              <a:t>(among </a:t>
            </a:r>
            <a:r>
              <a:rPr dirty="0" sz="1100" spc="-65">
                <a:latin typeface="Times New Roman"/>
                <a:cs typeface="Times New Roman"/>
              </a:rPr>
              <a:t>gay </a:t>
            </a:r>
            <a:r>
              <a:rPr dirty="0" sz="1100" spc="-20">
                <a:latin typeface="Times New Roman"/>
                <a:cs typeface="Times New Roman"/>
              </a:rPr>
              <a:t>men, among </a:t>
            </a:r>
            <a:r>
              <a:rPr dirty="0" sz="1100" spc="-25">
                <a:latin typeface="Times New Roman"/>
                <a:cs typeface="Times New Roman"/>
              </a:rPr>
              <a:t>drug users, among </a:t>
            </a:r>
            <a:r>
              <a:rPr dirty="0" sz="1100" spc="-20">
                <a:latin typeface="Times New Roman"/>
                <a:cs typeface="Times New Roman"/>
              </a:rPr>
              <a:t>spouses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infected </a:t>
            </a:r>
            <a:r>
              <a:rPr dirty="0" sz="1100" spc="-40">
                <a:latin typeface="Times New Roman"/>
                <a:cs typeface="Times New Roman"/>
              </a:rPr>
              <a:t>individuals), 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aids </a:t>
            </a:r>
            <a:r>
              <a:rPr dirty="0" sz="1100" spc="-30">
                <a:latin typeface="Times New Roman"/>
                <a:cs typeface="Times New Roman"/>
              </a:rPr>
              <a:t>virus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passed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15">
                <a:latin typeface="Times New Roman"/>
                <a:cs typeface="Times New Roman"/>
              </a:rPr>
              <a:t>co-  </a:t>
            </a:r>
            <a:r>
              <a:rPr dirty="0" sz="1100" spc="-30">
                <a:latin typeface="Times New Roman"/>
                <a:cs typeface="Times New Roman"/>
              </a:rPr>
              <a:t>relational </a:t>
            </a:r>
            <a:r>
              <a:rPr dirty="0" sz="1100" spc="-25">
                <a:latin typeface="Times New Roman"/>
                <a:cs typeface="Times New Roman"/>
              </a:rPr>
              <a:t>research, </a:t>
            </a:r>
            <a:r>
              <a:rPr dirty="0" sz="1100" spc="-35">
                <a:latin typeface="Times New Roman"/>
                <a:cs typeface="Times New Roman"/>
              </a:rPr>
              <a:t>epidemiological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25">
                <a:latin typeface="Times New Roman"/>
                <a:cs typeface="Times New Roman"/>
              </a:rPr>
              <a:t>us what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knowledge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prevalence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course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tells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provide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understanding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right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direction.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major </a:t>
            </a:r>
            <a:r>
              <a:rPr dirty="0" sz="1100" spc="-10">
                <a:latin typeface="Times New Roman"/>
                <a:cs typeface="Times New Roman"/>
              </a:rPr>
              <a:t>concern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survey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external </a:t>
            </a:r>
            <a:r>
              <a:rPr dirty="0" sz="1100" spc="-40">
                <a:latin typeface="Times New Roman"/>
                <a:cs typeface="Times New Roman"/>
              </a:rPr>
              <a:t>validity if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survey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5">
                <a:latin typeface="Times New Roman"/>
                <a:cs typeface="Times New Roman"/>
              </a:rPr>
              <a:t>from the  posh </a:t>
            </a:r>
            <a:r>
              <a:rPr dirty="0" sz="1100" spc="-20">
                <a:latin typeface="Times New Roman"/>
                <a:cs typeface="Times New Roman"/>
              </a:rPr>
              <a:t>section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society, </a:t>
            </a:r>
            <a:r>
              <a:rPr dirty="0" sz="1100" spc="-5">
                <a:latin typeface="Times New Roman"/>
                <a:cs typeface="Times New Roman"/>
              </a:rPr>
              <a:t>then 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generalized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entire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city, 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representative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20">
                <a:latin typeface="Times New Roman"/>
                <a:cs typeface="Times New Roman"/>
              </a:rPr>
              <a:t>population.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ensure representative </a:t>
            </a:r>
            <a:r>
              <a:rPr dirty="0" sz="1100" spc="-25">
                <a:latin typeface="Times New Roman"/>
                <a:cs typeface="Times New Roman"/>
              </a:rPr>
              <a:t>ness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sample,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-30">
                <a:latin typeface="Times New Roman"/>
                <a:cs typeface="Times New Roman"/>
              </a:rPr>
              <a:t>sampling, </a:t>
            </a:r>
            <a:r>
              <a:rPr dirty="0" sz="1100" spc="-35">
                <a:latin typeface="Times New Roman"/>
                <a:cs typeface="Times New Roman"/>
              </a:rPr>
              <a:t>regardless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size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sample,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15">
                <a:latin typeface="Times New Roman"/>
                <a:cs typeface="Times New Roman"/>
              </a:rPr>
              <a:t>member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population 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equal </a:t>
            </a:r>
            <a:r>
              <a:rPr dirty="0" sz="1100" spc="-20">
                <a:latin typeface="Times New Roman"/>
                <a:cs typeface="Times New Roman"/>
              </a:rPr>
              <a:t>chance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included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0">
                <a:latin typeface="Times New Roman"/>
                <a:cs typeface="Times New Roman"/>
              </a:rPr>
              <a:t>participants, </a:t>
            </a:r>
            <a:r>
              <a:rPr dirty="0" sz="1100" spc="-15">
                <a:latin typeface="Times New Roman"/>
                <a:cs typeface="Times New Roman"/>
              </a:rPr>
              <a:t>who match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predetermined picture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demographic characteristics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Limitation of </a:t>
            </a:r>
            <a:r>
              <a:rPr dirty="0" sz="1100" spc="-40" b="1">
                <a:latin typeface="Times New Roman"/>
                <a:cs typeface="Times New Roman"/>
              </a:rPr>
              <a:t>Survey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method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obstacle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25">
                <a:latin typeface="Times New Roman"/>
                <a:cs typeface="Times New Roman"/>
              </a:rPr>
              <a:t>accurate </a:t>
            </a:r>
            <a:r>
              <a:rPr dirty="0" sz="1100" spc="-15">
                <a:latin typeface="Times New Roman"/>
                <a:cs typeface="Times New Roman"/>
              </a:rPr>
              <a:t>information.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50">
                <a:latin typeface="Times New Roman"/>
                <a:cs typeface="Times New Roman"/>
              </a:rPr>
              <a:t>may  </a:t>
            </a:r>
            <a:r>
              <a:rPr dirty="0" sz="1100" spc="-30">
                <a:latin typeface="Times New Roman"/>
                <a:cs typeface="Times New Roman"/>
              </a:rPr>
              <a:t>intentionally </a:t>
            </a:r>
            <a:r>
              <a:rPr dirty="0" sz="1100" spc="-15">
                <a:latin typeface="Times New Roman"/>
                <a:cs typeface="Times New Roman"/>
              </a:rPr>
              <a:t>distort their </a:t>
            </a:r>
            <a:r>
              <a:rPr dirty="0" sz="1100" spc="-30">
                <a:latin typeface="Times New Roman"/>
                <a:cs typeface="Times New Roman"/>
              </a:rPr>
              <a:t>answers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multitude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reason.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40">
                <a:latin typeface="Times New Roman"/>
                <a:cs typeface="Times New Roman"/>
              </a:rPr>
              <a:t>ask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paint </a:t>
            </a:r>
            <a:r>
              <a:rPr dirty="0" sz="1100" spc="-45">
                <a:latin typeface="Times New Roman"/>
                <a:cs typeface="Times New Roman"/>
              </a:rPr>
              <a:t>a very </a:t>
            </a:r>
            <a:r>
              <a:rPr dirty="0" sz="1100" spc="-15">
                <a:latin typeface="Times New Roman"/>
                <a:cs typeface="Times New Roman"/>
              </a:rPr>
              <a:t>bright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exist.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second  </a:t>
            </a:r>
            <a:r>
              <a:rPr dirty="0" sz="1100" spc="-25">
                <a:latin typeface="Times New Roman"/>
                <a:cs typeface="Times New Roman"/>
              </a:rPr>
              <a:t>obstacle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wording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survey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25">
                <a:latin typeface="Times New Roman"/>
                <a:cs typeface="Times New Roman"/>
              </a:rPr>
              <a:t>can 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15">
                <a:latin typeface="Times New Roman"/>
                <a:cs typeface="Times New Roman"/>
              </a:rPr>
              <a:t>and detract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internal 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survey.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Research </a:t>
            </a:r>
            <a:r>
              <a:rPr dirty="0" sz="1100" spc="-25" b="1">
                <a:latin typeface="Times New Roman"/>
                <a:cs typeface="Times New Roman"/>
              </a:rPr>
              <a:t>by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Co-relation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0">
                <a:latin typeface="Times New Roman"/>
                <a:cs typeface="Times New Roman"/>
              </a:rPr>
              <a:t>other,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statistical </a:t>
            </a:r>
            <a:r>
              <a:rPr dirty="0" sz="1100" spc="-20">
                <a:latin typeface="Times New Roman"/>
                <a:cs typeface="Times New Roman"/>
              </a:rPr>
              <a:t>relationship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co-  </a:t>
            </a:r>
            <a:r>
              <a:rPr dirty="0" sz="1100" spc="-25">
                <a:latin typeface="Times New Roman"/>
                <a:cs typeface="Times New Roman"/>
              </a:rPr>
              <a:t>relation.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attributions?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15">
                <a:latin typeface="Times New Roman"/>
                <a:cs typeface="Times New Roman"/>
              </a:rPr>
              <a:t>attribution.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explore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relationship  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two,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explore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Exposure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violent </a:t>
            </a:r>
            <a:r>
              <a:rPr dirty="0" sz="1100" spc="-35">
                <a:latin typeface="Times New Roman"/>
                <a:cs typeface="Times New Roman"/>
              </a:rPr>
              <a:t>films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television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children’s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45">
                <a:latin typeface="Times New Roman"/>
                <a:cs typeface="Times New Roman"/>
              </a:rPr>
              <a:t>level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aggression.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television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aggression. </a:t>
            </a:r>
            <a:r>
              <a:rPr dirty="0" sz="1100" spc="-20">
                <a:latin typeface="Times New Roman"/>
                <a:cs typeface="Times New Roman"/>
              </a:rPr>
              <a:t>Two things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occurring  </a:t>
            </a:r>
            <a:r>
              <a:rPr dirty="0" sz="1100" spc="-15">
                <a:latin typeface="Times New Roman"/>
                <a:cs typeface="Times New Roman"/>
              </a:rPr>
              <a:t>together. </a:t>
            </a:r>
            <a:r>
              <a:rPr dirty="0" sz="1100" spc="3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imply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35">
                <a:latin typeface="Times New Roman"/>
                <a:cs typeface="Times New Roman"/>
              </a:rPr>
              <a:t>variable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X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35">
                <a:latin typeface="Times New Roman"/>
                <a:cs typeface="Times New Roman"/>
              </a:rPr>
              <a:t>Causes variable </a:t>
            </a:r>
            <a:r>
              <a:rPr dirty="0" sz="1100" spc="-75">
                <a:latin typeface="Times New Roman"/>
                <a:cs typeface="Times New Roman"/>
              </a:rPr>
              <a:t>Y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incurred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Co-relation.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45">
                <a:latin typeface="Times New Roman"/>
                <a:cs typeface="Times New Roman"/>
              </a:rPr>
              <a:t>allergies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related. Research </a:t>
            </a:r>
            <a:r>
              <a:rPr dirty="0" sz="1100" spc="-40">
                <a:latin typeface="Times New Roman"/>
                <a:cs typeface="Times New Roman"/>
              </a:rPr>
              <a:t>reveals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surprisingly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20">
                <a:latin typeface="Times New Roman"/>
                <a:cs typeface="Times New Roman"/>
              </a:rPr>
              <a:t>co-relation  between </a:t>
            </a:r>
            <a:r>
              <a:rPr dirty="0" sz="1100" spc="-45">
                <a:latin typeface="Times New Roman"/>
                <a:cs typeface="Times New Roman"/>
              </a:rPr>
              <a:t>allergic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depressive </a:t>
            </a:r>
            <a:r>
              <a:rPr dirty="0" sz="1100" spc="-25">
                <a:latin typeface="Times New Roman"/>
                <a:cs typeface="Times New Roman"/>
              </a:rPr>
              <a:t>symptoms. </a:t>
            </a:r>
            <a:r>
              <a:rPr dirty="0" sz="1100" spc="-2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25">
                <a:latin typeface="Times New Roman"/>
                <a:cs typeface="Times New Roman"/>
              </a:rPr>
              <a:t>what. </a:t>
            </a:r>
            <a:r>
              <a:rPr dirty="0" sz="1100">
                <a:latin typeface="Times New Roman"/>
                <a:cs typeface="Times New Roman"/>
              </a:rPr>
              <a:t>Does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35">
                <a:latin typeface="Times New Roman"/>
                <a:cs typeface="Times New Roman"/>
              </a:rPr>
              <a:t>you 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allergies?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>
                <a:latin typeface="Times New Roman"/>
                <a:cs typeface="Times New Roman"/>
              </a:rPr>
              <a:t>Does </a:t>
            </a:r>
            <a:r>
              <a:rPr dirty="0" sz="1100" spc="-30">
                <a:latin typeface="Times New Roman"/>
                <a:cs typeface="Times New Roman"/>
              </a:rPr>
              <a:t>X causes </a:t>
            </a:r>
            <a:r>
              <a:rPr dirty="0" sz="1100" spc="-75">
                <a:latin typeface="Times New Roman"/>
                <a:cs typeface="Times New Roman"/>
              </a:rPr>
              <a:t>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allergies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75">
                <a:latin typeface="Times New Roman"/>
                <a:cs typeface="Times New Roman"/>
              </a:rPr>
              <a:t>Y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60">
                <a:latin typeface="Times New Roman"/>
                <a:cs typeface="Times New Roman"/>
              </a:rPr>
              <a:t>X?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25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>
                <a:latin typeface="Times New Roman"/>
                <a:cs typeface="Times New Roman"/>
              </a:rPr>
              <a:t>Z,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underline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factor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become  </a:t>
            </a:r>
            <a:r>
              <a:rPr dirty="0" sz="1100" spc="-45">
                <a:latin typeface="Times New Roman"/>
                <a:cs typeface="Times New Roman"/>
              </a:rPr>
              <a:t>allergic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depressed. </a:t>
            </a:r>
            <a:r>
              <a:rPr dirty="0" sz="1100" spc="-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45">
                <a:latin typeface="Times New Roman"/>
                <a:cs typeface="Times New Roman"/>
              </a:rPr>
              <a:t>Z </a:t>
            </a:r>
            <a:r>
              <a:rPr dirty="0" sz="1100" spc="-30">
                <a:latin typeface="Times New Roman"/>
                <a:cs typeface="Times New Roman"/>
              </a:rPr>
              <a:t>causes X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90">
                <a:latin typeface="Times New Roman"/>
                <a:cs typeface="Times New Roman"/>
              </a:rPr>
              <a:t>Y?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Co-relation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co-relation, Positive </a:t>
            </a:r>
            <a:r>
              <a:rPr dirty="0" sz="1100" spc="-20">
                <a:latin typeface="Times New Roman"/>
                <a:cs typeface="Times New Roman"/>
              </a:rPr>
              <a:t>co-relation and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co-relation. Increase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associated with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0">
                <a:latin typeface="Times New Roman"/>
                <a:cs typeface="Times New Roman"/>
              </a:rPr>
              <a:t>strength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quantity in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35">
                <a:latin typeface="Times New Roman"/>
                <a:cs typeface="Times New Roman"/>
              </a:rPr>
              <a:t>variable,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correlation.  Decrease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related with decrease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same </a:t>
            </a:r>
            <a:r>
              <a:rPr dirty="0" sz="1100" spc="-10">
                <a:latin typeface="Times New Roman"/>
                <a:cs typeface="Times New Roman"/>
              </a:rPr>
              <a:t>strength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quantity </a:t>
            </a:r>
            <a:r>
              <a:rPr dirty="0" sz="1100" spc="-5">
                <a:latin typeface="Times New Roman"/>
                <a:cs typeface="Times New Roman"/>
              </a:rPr>
              <a:t>of the 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labeled as  </a:t>
            </a:r>
            <a:r>
              <a:rPr dirty="0" sz="1100" spc="-25">
                <a:latin typeface="Times New Roman"/>
                <a:cs typeface="Times New Roman"/>
              </a:rPr>
              <a:t>positive co-relation. </a:t>
            </a:r>
            <a:r>
              <a:rPr dirty="0" sz="1100" spc="-15">
                <a:latin typeface="Times New Roman"/>
                <a:cs typeface="Times New Roman"/>
              </a:rPr>
              <a:t>Perfect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20">
                <a:latin typeface="Times New Roman"/>
                <a:cs typeface="Times New Roman"/>
              </a:rPr>
              <a:t>co-relation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+1.00. </a:t>
            </a:r>
            <a:r>
              <a:rPr dirty="0" sz="1100" spc="-2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Correlation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414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35">
                <a:latin typeface="Times New Roman"/>
                <a:cs typeface="Times New Roman"/>
              </a:rPr>
              <a:t>variable 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decrease in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correlation. </a:t>
            </a:r>
            <a:r>
              <a:rPr dirty="0" sz="1100" spc="-15">
                <a:latin typeface="Times New Roman"/>
                <a:cs typeface="Times New Roman"/>
              </a:rPr>
              <a:t>Perfect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correlation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-1.00.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correlation </a:t>
            </a:r>
            <a:r>
              <a:rPr dirty="0" sz="1100" spc="-25">
                <a:latin typeface="Times New Roman"/>
                <a:cs typeface="Times New Roman"/>
              </a:rPr>
              <a:t>coefficient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represented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20">
                <a:latin typeface="Times New Roman"/>
                <a:cs typeface="Times New Roman"/>
              </a:rPr>
              <a:t>r.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correlation </a:t>
            </a:r>
            <a:r>
              <a:rPr dirty="0" sz="1100" spc="-45">
                <a:latin typeface="Times New Roman"/>
                <a:cs typeface="Times New Roman"/>
              </a:rPr>
              <a:t>allows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relationship  </a:t>
            </a:r>
            <a:r>
              <a:rPr dirty="0" sz="1100" spc="-30">
                <a:latin typeface="Times New Roman"/>
                <a:cs typeface="Times New Roman"/>
              </a:rPr>
              <a:t>exists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conclude either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10">
                <a:latin typeface="Times New Roman"/>
                <a:cs typeface="Times New Roman"/>
              </a:rPr>
              <a:t>the other.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it means </a:t>
            </a:r>
            <a:r>
              <a:rPr dirty="0" sz="1100" spc="-30">
                <a:latin typeface="Times New Roman"/>
                <a:cs typeface="Times New Roman"/>
              </a:rPr>
              <a:t>X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related with </a:t>
            </a:r>
            <a:r>
              <a:rPr dirty="0" sz="1100" spc="-75">
                <a:latin typeface="Times New Roman"/>
                <a:cs typeface="Times New Roman"/>
              </a:rPr>
              <a:t>Y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30">
                <a:latin typeface="Times New Roman"/>
                <a:cs typeface="Times New Roman"/>
              </a:rPr>
              <a:t>X causes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80">
                <a:latin typeface="Times New Roman"/>
                <a:cs typeface="Times New Roman"/>
              </a:rPr>
              <a:t>Y?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25">
                <a:latin typeface="Times New Roman"/>
                <a:cs typeface="Times New Roman"/>
              </a:rPr>
              <a:t>Or </a:t>
            </a:r>
            <a:r>
              <a:rPr dirty="0" sz="1100" spc="-75">
                <a:latin typeface="Times New Roman"/>
                <a:cs typeface="Times New Roman"/>
              </a:rPr>
              <a:t>Y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60">
                <a:latin typeface="Times New Roman"/>
                <a:cs typeface="Times New Roman"/>
              </a:rPr>
              <a:t>X? </a:t>
            </a:r>
            <a:r>
              <a:rPr dirty="0" sz="1100" spc="25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45">
                <a:latin typeface="Times New Roman"/>
                <a:cs typeface="Times New Roman"/>
              </a:rPr>
              <a:t>Z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30">
                <a:latin typeface="Times New Roman"/>
                <a:cs typeface="Times New Roman"/>
              </a:rPr>
              <a:t>X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90">
                <a:latin typeface="Times New Roman"/>
                <a:cs typeface="Times New Roman"/>
              </a:rPr>
              <a:t>Y?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Epidemiological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Epidemiology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incidence, </a:t>
            </a:r>
            <a:r>
              <a:rPr dirty="0" sz="1100" spc="-20">
                <a:latin typeface="Times New Roman"/>
                <a:cs typeface="Times New Roman"/>
              </a:rPr>
              <a:t>distributions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problems 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population. </a:t>
            </a:r>
            <a:r>
              <a:rPr dirty="0" sz="1100" spc="15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strategy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incidence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estimated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strategy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involved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determining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prevalence,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number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Epidemiologists 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incidence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20">
                <a:latin typeface="Times New Roman"/>
                <a:cs typeface="Times New Roman"/>
              </a:rPr>
              <a:t>different groups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people.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epidemiology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5">
                <a:latin typeface="Times New Roman"/>
                <a:cs typeface="Times New Roman"/>
              </a:rPr>
              <a:t>aims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15">
                <a:latin typeface="Times New Roman"/>
                <a:cs typeface="Times New Roman"/>
              </a:rPr>
              <a:t>problems and </a:t>
            </a:r>
            <a:r>
              <a:rPr dirty="0" sz="1100" spc="-40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1900,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Americans </a:t>
            </a:r>
            <a:r>
              <a:rPr dirty="0" sz="1100" spc="-35">
                <a:latin typeface="Times New Roman"/>
                <a:cs typeface="Times New Roman"/>
              </a:rPr>
              <a:t>displayed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strange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disorder. </a:t>
            </a:r>
            <a:r>
              <a:rPr dirty="0" sz="110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5">
                <a:latin typeface="Times New Roman"/>
                <a:cs typeface="Times New Roman"/>
              </a:rPr>
              <a:t>were 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organic  </a:t>
            </a:r>
            <a:r>
              <a:rPr dirty="0" sz="1100" spc="-35">
                <a:latin typeface="Times New Roman"/>
                <a:cs typeface="Times New Roman"/>
              </a:rPr>
              <a:t>psychosis,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great quantities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alcohol. </a:t>
            </a: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victims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>
                <a:latin typeface="Times New Roman"/>
                <a:cs typeface="Times New Roman"/>
              </a:rPr>
              <a:t>poor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African Americans.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5">
                <a:latin typeface="Times New Roman"/>
                <a:cs typeface="Times New Roman"/>
              </a:rPr>
              <a:t>the method of </a:t>
            </a:r>
            <a:r>
              <a:rPr dirty="0" sz="1100" spc="-30">
                <a:latin typeface="Times New Roman"/>
                <a:cs typeface="Times New Roman"/>
              </a:rPr>
              <a:t>epidemiological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>
                <a:latin typeface="Times New Roman"/>
                <a:cs typeface="Times New Roman"/>
              </a:rPr>
              <a:t>Gold </a:t>
            </a:r>
            <a:r>
              <a:rPr dirty="0" sz="1100" spc="-30">
                <a:latin typeface="Times New Roman"/>
                <a:cs typeface="Times New Roman"/>
              </a:rPr>
              <a:t>Berger </a:t>
            </a:r>
            <a:r>
              <a:rPr dirty="0" sz="1100" spc="-5">
                <a:latin typeface="Times New Roman"/>
                <a:cs typeface="Times New Roman"/>
              </a:rPr>
              <a:t>found  </a:t>
            </a:r>
            <a:r>
              <a:rPr dirty="0" sz="1100" spc="-20">
                <a:latin typeface="Times New Roman"/>
                <a:cs typeface="Times New Roman"/>
              </a:rPr>
              <a:t>correlations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diet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and he </a:t>
            </a:r>
            <a:r>
              <a:rPr dirty="0" sz="1100" spc="-25">
                <a:latin typeface="Times New Roman"/>
                <a:cs typeface="Times New Roman"/>
              </a:rPr>
              <a:t>identified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deficiency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0">
                <a:latin typeface="Times New Roman"/>
                <a:cs typeface="Times New Roman"/>
              </a:rPr>
              <a:t>Vitamin </a:t>
            </a:r>
            <a:r>
              <a:rPr dirty="0" sz="1100" spc="-50">
                <a:latin typeface="Times New Roman"/>
                <a:cs typeface="Times New Roman"/>
              </a:rPr>
              <a:t>B,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diet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improved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eliminated.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40">
                <a:latin typeface="Times New Roman"/>
                <a:cs typeface="Times New Roman"/>
              </a:rPr>
              <a:t>wide </a:t>
            </a:r>
            <a:r>
              <a:rPr dirty="0" sz="1100" spc="-20">
                <a:latin typeface="Times New Roman"/>
                <a:cs typeface="Times New Roman"/>
              </a:rPr>
              <a:t>spread benefit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>
                <a:latin typeface="Times New Roman"/>
                <a:cs typeface="Times New Roman"/>
              </a:rPr>
              <a:t>Gold </a:t>
            </a:r>
            <a:r>
              <a:rPr dirty="0" sz="1100" spc="-30">
                <a:latin typeface="Times New Roman"/>
                <a:cs typeface="Times New Roman"/>
              </a:rPr>
              <a:t>Berger </a:t>
            </a:r>
            <a:r>
              <a:rPr dirty="0" sz="1100" spc="-25">
                <a:latin typeface="Times New Roman"/>
                <a:cs typeface="Times New Roman"/>
              </a:rPr>
              <a:t>findings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introduction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Vitamin </a:t>
            </a:r>
            <a:r>
              <a:rPr dirty="0" sz="1100" spc="-20">
                <a:latin typeface="Times New Roman"/>
                <a:cs typeface="Times New Roman"/>
              </a:rPr>
              <a:t>enriched bread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1940.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20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1980, </a:t>
            </a:r>
            <a:r>
              <a:rPr dirty="0" sz="1100" spc="-15">
                <a:latin typeface="Times New Roman"/>
                <a:cs typeface="Times New Roman"/>
              </a:rPr>
              <a:t>Mount </a:t>
            </a:r>
            <a:r>
              <a:rPr dirty="0" sz="1100" spc="-40">
                <a:latin typeface="Times New Roman"/>
                <a:cs typeface="Times New Roman"/>
              </a:rPr>
              <a:t>St. </a:t>
            </a:r>
            <a:r>
              <a:rPr dirty="0" sz="1100" spc="-20">
                <a:latin typeface="Times New Roman"/>
                <a:cs typeface="Times New Roman"/>
              </a:rPr>
              <a:t>Helens volcano </a:t>
            </a:r>
            <a:r>
              <a:rPr dirty="0" sz="1100" spc="-15">
                <a:latin typeface="Times New Roman"/>
                <a:cs typeface="Times New Roman"/>
              </a:rPr>
              <a:t>erupted, </a:t>
            </a:r>
            <a:r>
              <a:rPr dirty="0" sz="1100" spc="-25">
                <a:latin typeface="Times New Roman"/>
                <a:cs typeface="Times New Roman"/>
              </a:rPr>
              <a:t>creating </a:t>
            </a:r>
            <a:r>
              <a:rPr dirty="0" sz="1100" spc="-30">
                <a:latin typeface="Times New Roman"/>
                <a:cs typeface="Times New Roman"/>
              </a:rPr>
              <a:t>extensive </a:t>
            </a:r>
            <a:r>
              <a:rPr dirty="0" sz="1100" spc="-15">
                <a:latin typeface="Times New Roman"/>
                <a:cs typeface="Times New Roman"/>
              </a:rPr>
              <a:t>property </a:t>
            </a:r>
            <a:r>
              <a:rPr dirty="0" sz="1100" spc="-35">
                <a:latin typeface="Times New Roman"/>
                <a:cs typeface="Times New Roman"/>
              </a:rPr>
              <a:t>damage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life. </a:t>
            </a:r>
            <a:r>
              <a:rPr dirty="0" sz="1100" spc="-20">
                <a:latin typeface="Times New Roman"/>
                <a:cs typeface="Times New Roman"/>
              </a:rPr>
              <a:t>When 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comparable (control) </a:t>
            </a:r>
            <a:r>
              <a:rPr dirty="0" sz="1100" spc="-25">
                <a:latin typeface="Times New Roman"/>
                <a:cs typeface="Times New Roman"/>
              </a:rPr>
              <a:t>community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25">
                <a:latin typeface="Times New Roman"/>
                <a:cs typeface="Times New Roman"/>
              </a:rPr>
              <a:t>in demographics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experienced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40">
                <a:latin typeface="Times New Roman"/>
                <a:cs typeface="Times New Roman"/>
              </a:rPr>
              <a:t>similar  </a:t>
            </a:r>
            <a:r>
              <a:rPr dirty="0" sz="1100" spc="-25">
                <a:latin typeface="Times New Roman"/>
                <a:cs typeface="Times New Roman"/>
              </a:rPr>
              <a:t>traumatic  </a:t>
            </a:r>
            <a:r>
              <a:rPr dirty="0" sz="1100" spc="-20">
                <a:latin typeface="Times New Roman"/>
                <a:cs typeface="Times New Roman"/>
              </a:rPr>
              <a:t>event,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significant  </a:t>
            </a:r>
            <a:r>
              <a:rPr dirty="0" sz="1100" spc="-25">
                <a:latin typeface="Times New Roman"/>
                <a:cs typeface="Times New Roman"/>
              </a:rPr>
              <a:t>high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live  </a:t>
            </a:r>
            <a:r>
              <a:rPr dirty="0" sz="1100" spc="-20">
                <a:latin typeface="Times New Roman"/>
                <a:cs typeface="Times New Roman"/>
              </a:rPr>
              <a:t>near </a:t>
            </a:r>
            <a:r>
              <a:rPr dirty="0" sz="1100" spc="-10">
                <a:latin typeface="Times New Roman"/>
                <a:cs typeface="Times New Roman"/>
              </a:rPr>
              <a:t>Mount </a:t>
            </a:r>
            <a:r>
              <a:rPr dirty="0" sz="1100" spc="-40">
                <a:latin typeface="Times New Roman"/>
                <a:cs typeface="Times New Roman"/>
              </a:rPr>
              <a:t>St. </a:t>
            </a:r>
            <a:r>
              <a:rPr dirty="0" sz="1100" spc="-25">
                <a:latin typeface="Times New Roman"/>
                <a:cs typeface="Times New Roman"/>
              </a:rPr>
              <a:t>Helens.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 a  </a:t>
            </a:r>
            <a:r>
              <a:rPr dirty="0" sz="1100" spc="-25">
                <a:latin typeface="Times New Roman"/>
                <a:cs typeface="Times New Roman"/>
              </a:rPr>
              <a:t>co-relational </a:t>
            </a:r>
            <a:r>
              <a:rPr dirty="0" sz="1100" spc="-30">
                <a:latin typeface="Times New Roman"/>
                <a:cs typeface="Times New Roman"/>
              </a:rPr>
              <a:t>study. </a:t>
            </a: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 a 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stress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779018"/>
            <a:ext cx="5879465" cy="5706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5" b="1">
                <a:latin typeface="Times New Roman"/>
                <a:cs typeface="Times New Roman"/>
              </a:rPr>
              <a:t>EXPERIMENTAL </a:t>
            </a:r>
            <a:r>
              <a:rPr dirty="0" sz="1100" spc="-15" b="1">
                <a:latin typeface="Times New Roman"/>
                <a:cs typeface="Times New Roman"/>
              </a:rPr>
              <a:t>REASEARCH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0">
                <a:latin typeface="Times New Roman"/>
                <a:cs typeface="Times New Roman"/>
              </a:rPr>
              <a:t>manipulation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its effects. </a:t>
            </a:r>
            <a:r>
              <a:rPr dirty="0" sz="1100" spc="-45">
                <a:latin typeface="Times New Roman"/>
                <a:cs typeface="Times New Roman"/>
              </a:rPr>
              <a:t>We  </a:t>
            </a:r>
            <a:r>
              <a:rPr dirty="0" sz="1100" spc="-25">
                <a:latin typeface="Times New Roman"/>
                <a:cs typeface="Times New Roman"/>
              </a:rPr>
              <a:t>manipulate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causality.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correlation between 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variables,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10">
                <a:latin typeface="Times New Roman"/>
                <a:cs typeface="Times New Roman"/>
              </a:rPr>
              <a:t>supports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see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-45">
                <a:latin typeface="Times New Roman"/>
                <a:cs typeface="Times New Roman"/>
              </a:rPr>
              <a:t>So,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carrying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0">
                <a:latin typeface="Times New Roman"/>
                <a:cs typeface="Times New Roman"/>
              </a:rPr>
              <a:t>an experiment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test.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relationship between </a:t>
            </a:r>
            <a:r>
              <a:rPr dirty="0" sz="1100" spc="-15">
                <a:latin typeface="Times New Roman"/>
                <a:cs typeface="Times New Roman"/>
              </a:rPr>
              <a:t>these two </a:t>
            </a:r>
            <a:r>
              <a:rPr dirty="0" sz="1100" spc="-40">
                <a:latin typeface="Times New Roman"/>
                <a:cs typeface="Times New Roman"/>
              </a:rPr>
              <a:t>variables?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increase 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supports </a:t>
            </a:r>
            <a:r>
              <a:rPr dirty="0" sz="1100" spc="-15">
                <a:latin typeface="Times New Roman"/>
                <a:cs typeface="Times New Roman"/>
              </a:rPr>
              <a:t>and find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change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disorders, it can </a:t>
            </a:r>
            <a:r>
              <a:rPr dirty="0" sz="1100" spc="-20">
                <a:latin typeface="Times New Roman"/>
                <a:cs typeface="Times New Roman"/>
              </a:rPr>
              <a:t>mean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cause psychological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decrease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diminish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0">
                <a:latin typeface="Times New Roman"/>
                <a:cs typeface="Times New Roman"/>
              </a:rPr>
              <a:t>supports,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sure </a:t>
            </a:r>
            <a:r>
              <a:rPr dirty="0" sz="1100" spc="-5">
                <a:latin typeface="Times New Roman"/>
                <a:cs typeface="Times New Roman"/>
              </a:rPr>
              <a:t>that non-support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Experiment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Experiment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deliberate </a:t>
            </a:r>
            <a:r>
              <a:rPr dirty="0" sz="1100" spc="-25">
                <a:latin typeface="Times New Roman"/>
                <a:cs typeface="Times New Roman"/>
              </a:rPr>
              <a:t>manipulation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see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15">
                <a:latin typeface="Times New Roman"/>
                <a:cs typeface="Times New Roman"/>
              </a:rPr>
              <a:t>corresponding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result,  </a:t>
            </a:r>
            <a:r>
              <a:rPr dirty="0" sz="1100" spc="-45">
                <a:latin typeface="Times New Roman"/>
                <a:cs typeface="Times New Roman"/>
              </a:rPr>
              <a:t>allowing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determination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cause-and-effect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(IV)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0">
                <a:latin typeface="Times New Roman"/>
                <a:cs typeface="Times New Roman"/>
              </a:rPr>
              <a:t>in an experiment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manipulated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experimenter.</a:t>
            </a:r>
            <a:r>
              <a:rPr dirty="0" sz="1100" spc="-130">
                <a:latin typeface="Times New Roman"/>
                <a:cs typeface="Times New Roman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Dependent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5">
                <a:latin typeface="Times New Roman"/>
                <a:cs typeface="Times New Roman"/>
              </a:rPr>
              <a:t>(DV)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variable </a:t>
            </a:r>
            <a:r>
              <a:rPr dirty="0" sz="1100" spc="-20">
                <a:latin typeface="Times New Roman"/>
                <a:cs typeface="Times New Roman"/>
              </a:rPr>
              <a:t>in an </a:t>
            </a:r>
            <a:r>
              <a:rPr dirty="0" sz="1100" spc="-25">
                <a:latin typeface="Times New Roman"/>
                <a:cs typeface="Times New Roman"/>
              </a:rPr>
              <a:t>experiment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measurable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0">
                <a:latin typeface="Times New Roman"/>
                <a:cs typeface="Times New Roman"/>
              </a:rPr>
              <a:t>subjects 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experiment.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An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experiment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procedure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both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manipulated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manipulation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observed. </a:t>
            </a: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10">
                <a:latin typeface="Times New Roman"/>
                <a:cs typeface="Times New Roman"/>
              </a:rPr>
              <a:t>perform </a:t>
            </a:r>
            <a:r>
              <a:rPr dirty="0" sz="1100" spc="-20">
                <a:latin typeface="Times New Roman"/>
                <a:cs typeface="Times New Roman"/>
              </a:rPr>
              <a:t>experiments </a:t>
            </a:r>
            <a:r>
              <a:rPr dirty="0" sz="1100" spc="-5">
                <a:latin typeface="Times New Roman"/>
                <a:cs typeface="Times New Roman"/>
              </a:rPr>
              <a:t>throughout our </a:t>
            </a:r>
            <a:r>
              <a:rPr dirty="0" sz="1100" spc="-45">
                <a:latin typeface="Times New Roman"/>
                <a:cs typeface="Times New Roman"/>
              </a:rPr>
              <a:t>lives </a:t>
            </a:r>
            <a:r>
              <a:rPr dirty="0" sz="1100" spc="-15">
                <a:latin typeface="Times New Roman"/>
                <a:cs typeface="Times New Roman"/>
              </a:rPr>
              <a:t>without  </a:t>
            </a:r>
            <a:r>
              <a:rPr dirty="0" sz="1100" spc="-30">
                <a:latin typeface="Times New Roman"/>
                <a:cs typeface="Times New Roman"/>
              </a:rPr>
              <a:t>knowing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30">
                <a:latin typeface="Times New Roman"/>
                <a:cs typeface="Times New Roman"/>
              </a:rPr>
              <a:t>behaving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scientific </a:t>
            </a:r>
            <a:r>
              <a:rPr dirty="0" sz="1100" spc="-15">
                <a:latin typeface="Times New Roman"/>
                <a:cs typeface="Times New Roman"/>
              </a:rPr>
              <a:t>manner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conducting an </a:t>
            </a:r>
            <a:r>
              <a:rPr dirty="0" sz="1100" spc="-25">
                <a:latin typeface="Times New Roman"/>
                <a:cs typeface="Times New Roman"/>
              </a:rPr>
              <a:t>experiment. </a:t>
            </a:r>
            <a:r>
              <a:rPr dirty="0" sz="1100" spc="-30">
                <a:latin typeface="Times New Roman"/>
                <a:cs typeface="Times New Roman"/>
              </a:rPr>
              <a:t>(Manipulation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introducing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withdrawing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occurred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naturally).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Research </a:t>
            </a:r>
            <a:r>
              <a:rPr dirty="0" sz="1100" spc="-25" b="1">
                <a:latin typeface="Times New Roman"/>
                <a:cs typeface="Times New Roman"/>
              </a:rPr>
              <a:t>by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Experiment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0">
                <a:latin typeface="Times New Roman"/>
                <a:cs typeface="Times New Roman"/>
              </a:rPr>
              <a:t>manipulation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its effects. </a:t>
            </a:r>
            <a:r>
              <a:rPr dirty="0" sz="1100" spc="-45">
                <a:latin typeface="Times New Roman"/>
                <a:cs typeface="Times New Roman"/>
              </a:rPr>
              <a:t>We  </a:t>
            </a:r>
            <a:r>
              <a:rPr dirty="0" sz="1100" spc="-25">
                <a:latin typeface="Times New Roman"/>
                <a:cs typeface="Times New Roman"/>
              </a:rPr>
              <a:t>manipulate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causality.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>
                <a:latin typeface="Times New Roman"/>
                <a:cs typeface="Times New Roman"/>
              </a:rPr>
              <a:t>If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correlation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supports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variables,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we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supports </a:t>
            </a:r>
            <a:r>
              <a:rPr dirty="0" sz="1100" spc="-20">
                <a:latin typeface="Times New Roman"/>
                <a:cs typeface="Times New Roman"/>
              </a:rPr>
              <a:t>(independent </a:t>
            </a:r>
            <a:r>
              <a:rPr dirty="0" sz="1100" spc="-35">
                <a:latin typeface="Times New Roman"/>
                <a:cs typeface="Times New Roman"/>
              </a:rPr>
              <a:t>variable)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see its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(dependent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45">
                <a:latin typeface="Times New Roman"/>
                <a:cs typeface="Times New Roman"/>
              </a:rPr>
              <a:t>So,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carrying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experiment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test.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What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experiment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tell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us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these two </a:t>
            </a:r>
            <a:r>
              <a:rPr dirty="0" sz="1100" spc="-40">
                <a:latin typeface="Times New Roman"/>
                <a:cs typeface="Times New Roman"/>
              </a:rPr>
              <a:t>variables?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supports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decrease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5">
                <a:latin typeface="Times New Roman"/>
                <a:cs typeface="Times New Roman"/>
              </a:rPr>
              <a:t>(negative </a:t>
            </a:r>
            <a:r>
              <a:rPr dirty="0" sz="1100" spc="-20">
                <a:latin typeface="Times New Roman"/>
                <a:cs typeface="Times New Roman"/>
              </a:rPr>
              <a:t>correlation)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decrease in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0">
                <a:latin typeface="Times New Roman"/>
                <a:cs typeface="Times New Roman"/>
              </a:rPr>
              <a:t>supports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5">
                <a:latin typeface="Times New Roman"/>
                <a:cs typeface="Times New Roman"/>
              </a:rPr>
              <a:t>disorders(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20">
                <a:latin typeface="Times New Roman"/>
                <a:cs typeface="Times New Roman"/>
              </a:rPr>
              <a:t>correlation). </a:t>
            </a:r>
            <a:r>
              <a:rPr dirty="0" sz="1100" spc="-30">
                <a:latin typeface="Times New Roman"/>
                <a:cs typeface="Times New Roman"/>
              </a:rPr>
              <a:t>Take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violent </a:t>
            </a:r>
            <a:r>
              <a:rPr dirty="0" sz="1100" spc="-30">
                <a:latin typeface="Times New Roman"/>
                <a:cs typeface="Times New Roman"/>
              </a:rPr>
              <a:t>television </a:t>
            </a:r>
            <a:r>
              <a:rPr dirty="0" sz="1100" spc="-25">
                <a:latin typeface="Times New Roman"/>
                <a:cs typeface="Times New Roman"/>
              </a:rPr>
              <a:t>develops </a:t>
            </a:r>
            <a:r>
              <a:rPr dirty="0" sz="1100" spc="-30">
                <a:latin typeface="Times New Roman"/>
                <a:cs typeface="Times New Roman"/>
              </a:rPr>
              <a:t>aggression </a:t>
            </a:r>
            <a:r>
              <a:rPr dirty="0" sz="1100" spc="-20">
                <a:latin typeface="Times New Roman"/>
                <a:cs typeface="Times New Roman"/>
              </a:rPr>
              <a:t>in  children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65123" y="6690328"/>
            <a:ext cx="5562192" cy="189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6" y="757682"/>
            <a:ext cx="5881370" cy="80911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1300" marR="2943225" indent="-228600">
              <a:lnSpc>
                <a:spcPts val="1240"/>
              </a:lnSpc>
              <a:spcBef>
                <a:spcPts val="204"/>
              </a:spcBef>
            </a:pP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Experimental Designs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studied  </a:t>
            </a: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Experimental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10"/>
              </a:lnSpc>
            </a:pPr>
            <a:r>
              <a:rPr dirty="0" sz="1100" spc="-30">
                <a:latin typeface="Times New Roman"/>
                <a:cs typeface="Times New Roman"/>
              </a:rPr>
              <a:t>2- </a:t>
            </a:r>
            <a:r>
              <a:rPr dirty="0" sz="1100" spc="-5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Experimental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 b="1">
                <a:latin typeface="Times New Roman"/>
                <a:cs typeface="Times New Roman"/>
              </a:rPr>
              <a:t>Group </a:t>
            </a:r>
            <a:r>
              <a:rPr dirty="0" sz="1100" spc="-10" b="1">
                <a:latin typeface="Times New Roman"/>
                <a:cs typeface="Times New Roman"/>
              </a:rPr>
              <a:t>Experimental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5">
                <a:latin typeface="Times New Roman"/>
                <a:cs typeface="Times New Roman"/>
              </a:rPr>
              <a:t>designs,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changed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affected.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Suppose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design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help reduce </a:t>
            </a:r>
            <a:r>
              <a:rPr dirty="0" sz="1100" spc="-25">
                <a:latin typeface="Times New Roman"/>
                <a:cs typeface="Times New Roman"/>
              </a:rPr>
              <a:t>insomnia in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30">
                <a:latin typeface="Times New Roman"/>
                <a:cs typeface="Times New Roman"/>
              </a:rPr>
              <a:t>adults, </a:t>
            </a:r>
            <a:r>
              <a:rPr dirty="0" sz="1100" spc="-40">
                <a:latin typeface="Times New Roman"/>
                <a:cs typeface="Times New Roman"/>
              </a:rPr>
              <a:t>(Mellinger, </a:t>
            </a:r>
            <a:r>
              <a:rPr dirty="0" sz="1100" spc="-30">
                <a:latin typeface="Times New Roman"/>
                <a:cs typeface="Times New Roman"/>
              </a:rPr>
              <a:t>Balter, </a:t>
            </a:r>
            <a:r>
              <a:rPr dirty="0" sz="1100" spc="-40">
                <a:latin typeface="Times New Roman"/>
                <a:cs typeface="Times New Roman"/>
              </a:rPr>
              <a:t>1985).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experimenters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25">
                <a:latin typeface="Times New Roman"/>
                <a:cs typeface="Times New Roman"/>
              </a:rPr>
              <a:t>twenty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followed </a:t>
            </a:r>
            <a:r>
              <a:rPr dirty="0" sz="1100" spc="-5">
                <a:latin typeface="Times New Roman"/>
                <a:cs typeface="Times New Roman"/>
              </a:rPr>
              <a:t>them for ten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15">
                <a:latin typeface="Times New Roman"/>
                <a:cs typeface="Times New Roman"/>
              </a:rPr>
              <a:t>whether their </a:t>
            </a:r>
            <a:r>
              <a:rPr dirty="0" sz="1100" spc="-30">
                <a:latin typeface="Times New Roman"/>
                <a:cs typeface="Times New Roman"/>
              </a:rPr>
              <a:t>sleep  </a:t>
            </a:r>
            <a:r>
              <a:rPr dirty="0" sz="1100" spc="-10">
                <a:latin typeface="Times New Roman"/>
                <a:cs typeface="Times New Roman"/>
              </a:rPr>
              <a:t>patterns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improved.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independent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pattern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dependent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5">
                <a:latin typeface="Times New Roman"/>
                <a:cs typeface="Times New Roman"/>
              </a:rPr>
              <a:t>found that the </a:t>
            </a:r>
            <a:r>
              <a:rPr dirty="0" sz="1100" spc="-25">
                <a:latin typeface="Times New Roman"/>
                <a:cs typeface="Times New Roman"/>
              </a:rPr>
              <a:t>adults,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30">
                <a:latin typeface="Times New Roman"/>
                <a:cs typeface="Times New Roman"/>
              </a:rPr>
              <a:t>sleep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eight </a:t>
            </a:r>
            <a:r>
              <a:rPr dirty="0" sz="1100" spc="-5">
                <a:latin typeface="Times New Roman"/>
                <a:cs typeface="Times New Roman"/>
              </a:rPr>
              <a:t>hours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  <a:spcBef>
                <a:spcPts val="35"/>
              </a:spcBef>
            </a:pPr>
            <a:r>
              <a:rPr dirty="0" sz="1100" spc="-15">
                <a:latin typeface="Times New Roman"/>
                <a:cs typeface="Times New Roman"/>
              </a:rPr>
              <a:t>per </a:t>
            </a:r>
            <a:r>
              <a:rPr dirty="0" sz="1100" spc="-25">
                <a:latin typeface="Times New Roman"/>
                <a:cs typeface="Times New Roman"/>
              </a:rPr>
              <a:t>night. </a:t>
            </a: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a failure? </a:t>
            </a:r>
            <a:r>
              <a:rPr dirty="0" sz="1100" spc="-7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5">
                <a:latin typeface="Times New Roman"/>
                <a:cs typeface="Times New Roman"/>
              </a:rPr>
              <a:t>not.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answered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what would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15">
                <a:latin typeface="Times New Roman"/>
                <a:cs typeface="Times New Roman"/>
              </a:rPr>
              <a:t>happened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treated. </a:t>
            </a:r>
            <a:r>
              <a:rPr dirty="0" sz="1100" spc="-7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30">
                <a:latin typeface="Times New Roman"/>
                <a:cs typeface="Times New Roman"/>
              </a:rPr>
              <a:t>would have </a:t>
            </a:r>
            <a:r>
              <a:rPr dirty="0" sz="1100" spc="-15">
                <a:latin typeface="Times New Roman"/>
                <a:cs typeface="Times New Roman"/>
              </a:rPr>
              <a:t>been  </a:t>
            </a:r>
            <a:r>
              <a:rPr dirty="0" sz="1100" spc="-20">
                <a:latin typeface="Times New Roman"/>
                <a:cs typeface="Times New Roman"/>
              </a:rPr>
              <a:t>worst.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know.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isolate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>
                <a:latin typeface="Times New Roman"/>
                <a:cs typeface="Times New Roman"/>
              </a:rPr>
              <a:t>host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25">
                <a:latin typeface="Times New Roman"/>
                <a:cs typeface="Times New Roman"/>
              </a:rPr>
              <a:t>possible  </a:t>
            </a:r>
            <a:r>
              <a:rPr dirty="0" sz="1100" spc="-30">
                <a:latin typeface="Times New Roman"/>
                <a:cs typeface="Times New Roman"/>
              </a:rPr>
              <a:t>causes.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obstacle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isolating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confounding </a:t>
            </a:r>
            <a:r>
              <a:rPr dirty="0" sz="1100" spc="-35">
                <a:latin typeface="Times New Roman"/>
                <a:cs typeface="Times New Roman"/>
              </a:rPr>
              <a:t>variables.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confounding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methods.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0" b="1">
                <a:latin typeface="Times New Roman"/>
                <a:cs typeface="Times New Roman"/>
              </a:rPr>
              <a:t>Control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groups.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20">
                <a:latin typeface="Times New Roman"/>
                <a:cs typeface="Times New Roman"/>
              </a:rPr>
              <a:t>except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assessed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15">
                <a:latin typeface="Times New Roman"/>
                <a:cs typeface="Times New Roman"/>
              </a:rPr>
              <a:t>and their 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15">
                <a:latin typeface="Times New Roman"/>
                <a:cs typeface="Times New Roman"/>
              </a:rPr>
              <a:t>patterns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observed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observe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control group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sleep </a:t>
            </a:r>
            <a:r>
              <a:rPr dirty="0" sz="1100" spc="-40">
                <a:latin typeface="Times New Roman"/>
                <a:cs typeface="Times New Roman"/>
              </a:rPr>
              <a:t>few  </a:t>
            </a:r>
            <a:r>
              <a:rPr dirty="0" sz="1100" spc="-10">
                <a:latin typeface="Times New Roman"/>
                <a:cs typeface="Times New Roman"/>
              </a:rPr>
              <a:t>hours </a:t>
            </a:r>
            <a:r>
              <a:rPr dirty="0" sz="1100" spc="-40">
                <a:latin typeface="Times New Roman"/>
                <a:cs typeface="Times New Roman"/>
              </a:rPr>
              <a:t>less as </a:t>
            </a:r>
            <a:r>
              <a:rPr dirty="0" sz="1100" spc="-25">
                <a:latin typeface="Times New Roman"/>
                <a:cs typeface="Times New Roman"/>
              </a:rPr>
              <a:t>they get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20">
                <a:latin typeface="Times New Roman"/>
                <a:cs typeface="Times New Roman"/>
              </a:rPr>
              <a:t>group. </a:t>
            </a:r>
            <a:r>
              <a:rPr dirty="0" sz="1100" spc="-10">
                <a:latin typeface="Times New Roman"/>
                <a:cs typeface="Times New Roman"/>
              </a:rPr>
              <a:t>The control </a:t>
            </a:r>
            <a:r>
              <a:rPr dirty="0" sz="1100" spc="-45">
                <a:latin typeface="Times New Roman"/>
                <a:cs typeface="Times New Roman"/>
              </a:rPr>
              <a:t>allows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see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subjects.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30"/>
              </a:spcBef>
            </a:pP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15">
                <a:latin typeface="Times New Roman"/>
                <a:cs typeface="Times New Roman"/>
              </a:rPr>
              <a:t>match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0">
                <a:latin typeface="Times New Roman"/>
                <a:cs typeface="Times New Roman"/>
              </a:rPr>
              <a:t>age, </a:t>
            </a:r>
            <a:r>
              <a:rPr dirty="0" sz="1100" spc="-25">
                <a:latin typeface="Times New Roman"/>
                <a:cs typeface="Times New Roman"/>
              </a:rPr>
              <a:t>gender, </a:t>
            </a:r>
            <a:r>
              <a:rPr dirty="0" sz="1100" spc="-20">
                <a:latin typeface="Times New Roman"/>
                <a:cs typeface="Times New Roman"/>
              </a:rPr>
              <a:t>socio-economic background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reporting.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5">
                <a:latin typeface="Times New Roman"/>
                <a:cs typeface="Times New Roman"/>
              </a:rPr>
              <a:t>variable  </a:t>
            </a:r>
            <a:r>
              <a:rPr dirty="0" sz="1100" spc="-15">
                <a:latin typeface="Times New Roman"/>
                <a:cs typeface="Times New Roman"/>
              </a:rPr>
              <a:t>(independent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variable).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subjects in </a:t>
            </a:r>
            <a:r>
              <a:rPr dirty="0" sz="1100" spc="-20">
                <a:latin typeface="Times New Roman"/>
                <a:cs typeface="Times New Roman"/>
              </a:rPr>
              <a:t>an experiment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subjected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20">
                <a:latin typeface="Times New Roman"/>
                <a:cs typeface="Times New Roman"/>
              </a:rPr>
              <a:t>in an experiment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subjected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and  who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placebo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Placebo </a:t>
            </a:r>
            <a:r>
              <a:rPr dirty="0" sz="1100" spc="-25" b="1">
                <a:latin typeface="Times New Roman"/>
                <a:cs typeface="Times New Roman"/>
              </a:rPr>
              <a:t>Control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Groups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expect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15">
                <a:latin typeface="Times New Roman"/>
                <a:cs typeface="Times New Roman"/>
              </a:rPr>
              <a:t>better.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when behavior </a:t>
            </a:r>
            <a:r>
              <a:rPr dirty="0" sz="1100" spc="-30">
                <a:latin typeface="Times New Roman"/>
                <a:cs typeface="Times New Roman"/>
              </a:rPr>
              <a:t>changes,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40">
                <a:latin typeface="Times New Roman"/>
                <a:cs typeface="Times New Roman"/>
              </a:rPr>
              <a:t>label </a:t>
            </a:r>
            <a:r>
              <a:rPr dirty="0" sz="1100" spc="-5">
                <a:latin typeface="Times New Roman"/>
                <a:cs typeface="Times New Roman"/>
              </a:rPr>
              <a:t>the phenomenon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placebo </a:t>
            </a:r>
            <a:r>
              <a:rPr dirty="0" sz="1100" spc="-25">
                <a:latin typeface="Times New Roman"/>
                <a:cs typeface="Times New Roman"/>
              </a:rPr>
              <a:t>affect.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word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placebo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means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“I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Shall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Please”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words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placebo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means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inactive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sugar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coated </a:t>
            </a:r>
            <a:r>
              <a:rPr dirty="0" sz="1100" spc="-25">
                <a:latin typeface="Times New Roman"/>
                <a:cs typeface="Times New Roman"/>
              </a:rPr>
              <a:t>empty </a:t>
            </a:r>
            <a:r>
              <a:rPr dirty="0" sz="1100" spc="-40">
                <a:latin typeface="Times New Roman"/>
                <a:cs typeface="Times New Roman"/>
              </a:rPr>
              <a:t>pills.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placebo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 spc="-10">
                <a:latin typeface="Times New Roman"/>
                <a:cs typeface="Times New Roman"/>
              </a:rPr>
              <a:t>treatment. </a:t>
            </a:r>
            <a:r>
              <a:rPr dirty="0" sz="1100" spc="-25">
                <a:latin typeface="Times New Roman"/>
                <a:cs typeface="Times New Roman"/>
              </a:rPr>
              <a:t>(Parloff,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1986).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placebo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carried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group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receive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something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“looks </a:t>
            </a:r>
            <a:r>
              <a:rPr dirty="0" sz="1100" spc="-40">
                <a:latin typeface="Times New Roman"/>
                <a:cs typeface="Times New Roman"/>
              </a:rPr>
              <a:t>like” </a:t>
            </a:r>
            <a:r>
              <a:rPr dirty="0" sz="1100" spc="-30">
                <a:latin typeface="Times New Roman"/>
                <a:cs typeface="Times New Roman"/>
              </a:rPr>
              <a:t>medicine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getting.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expect </a:t>
            </a:r>
            <a:r>
              <a:rPr dirty="0" sz="1100" spc="-20">
                <a:latin typeface="Times New Roman"/>
                <a:cs typeface="Times New Roman"/>
              </a:rPr>
              <a:t>improvement, this placebo affect </a:t>
            </a:r>
            <a:r>
              <a:rPr dirty="0" sz="1100" spc="-25">
                <a:latin typeface="Times New Roman"/>
                <a:cs typeface="Times New Roman"/>
              </a:rPr>
              <a:t>helps </a:t>
            </a:r>
            <a:r>
              <a:rPr dirty="0" sz="1100" spc="-15">
                <a:latin typeface="Times New Roman"/>
                <a:cs typeface="Times New Roman"/>
              </a:rPr>
              <a:t>strengthen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9235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Placebo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phenomenon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participants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study can 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Experimenter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experimenter’s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unintentionally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Single </a:t>
            </a:r>
            <a:r>
              <a:rPr dirty="0" sz="1100" spc="-10" b="1">
                <a:latin typeface="Times New Roman"/>
                <a:cs typeface="Times New Roman"/>
              </a:rPr>
              <a:t>Blind </a:t>
            </a:r>
            <a:r>
              <a:rPr dirty="0" sz="1100" spc="-30" b="1">
                <a:latin typeface="Times New Roman"/>
                <a:cs typeface="Times New Roman"/>
              </a:rPr>
              <a:t>Control </a:t>
            </a:r>
            <a:r>
              <a:rPr dirty="0" sz="1100" spc="-35" b="1">
                <a:latin typeface="Times New Roman"/>
                <a:cs typeface="Times New Roman"/>
              </a:rPr>
              <a:t>Group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Technique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5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blind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kind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placebo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procedure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participants 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35">
                <a:latin typeface="Times New Roman"/>
                <a:cs typeface="Times New Roman"/>
              </a:rPr>
              <a:t>(are) </a:t>
            </a:r>
            <a:r>
              <a:rPr dirty="0" sz="1100" spc="-20">
                <a:latin typeface="Times New Roman"/>
                <a:cs typeface="Times New Roman"/>
              </a:rPr>
              <a:t>blind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un-aware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they are </a:t>
            </a:r>
            <a:r>
              <a:rPr dirty="0" sz="1100" spc="-40">
                <a:latin typeface="Times New Roman"/>
                <a:cs typeface="Times New Roman"/>
              </a:rPr>
              <a:t>given.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eliminates participant’s </a:t>
            </a:r>
            <a:r>
              <a:rPr dirty="0" sz="1100" spc="-35">
                <a:latin typeface="Times New Roman"/>
                <a:cs typeface="Times New Roman"/>
              </a:rPr>
              <a:t>bias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affect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2" y="425449"/>
            <a:ext cx="5880735" cy="8068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Double </a:t>
            </a:r>
            <a:r>
              <a:rPr dirty="0" sz="1100" spc="-10" b="1">
                <a:latin typeface="Times New Roman"/>
                <a:cs typeface="Times New Roman"/>
              </a:rPr>
              <a:t>Blind </a:t>
            </a:r>
            <a:r>
              <a:rPr dirty="0" sz="1100" spc="-30" b="1">
                <a:latin typeface="Times New Roman"/>
                <a:cs typeface="Times New Roman"/>
              </a:rPr>
              <a:t>Control </a:t>
            </a:r>
            <a:r>
              <a:rPr dirty="0" sz="1100" spc="-35" b="1">
                <a:latin typeface="Times New Roman"/>
                <a:cs typeface="Times New Roman"/>
              </a:rPr>
              <a:t>Group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Technique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800"/>
              </a:lnSpc>
              <a:spcBef>
                <a:spcPts val="3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technique,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placebo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35">
                <a:latin typeface="Times New Roman"/>
                <a:cs typeface="Times New Roman"/>
              </a:rPr>
              <a:t>(are) </a:t>
            </a:r>
            <a:r>
              <a:rPr dirty="0" sz="1100" spc="-25">
                <a:latin typeface="Times New Roman"/>
                <a:cs typeface="Times New Roman"/>
              </a:rPr>
              <a:t>blind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unaware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15">
                <a:latin typeface="Times New Roman"/>
                <a:cs typeface="Times New Roman"/>
              </a:rPr>
              <a:t>and so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therapists  who </a:t>
            </a:r>
            <a:r>
              <a:rPr dirty="0" sz="1100" spc="-25">
                <a:latin typeface="Times New Roman"/>
                <a:cs typeface="Times New Roman"/>
              </a:rPr>
              <a:t>are providing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manipulating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eliminates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participant’s bias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researcher’s bias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well.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25">
                <a:latin typeface="Times New Roman"/>
                <a:cs typeface="Times New Roman"/>
              </a:rPr>
              <a:t>blinds, 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0">
                <a:latin typeface="Times New Roman"/>
                <a:cs typeface="Times New Roman"/>
              </a:rPr>
              <a:t>chance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bias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Triple </a:t>
            </a:r>
            <a:r>
              <a:rPr dirty="0" sz="1100" spc="-10" b="1">
                <a:latin typeface="Times New Roman"/>
                <a:cs typeface="Times New Roman"/>
              </a:rPr>
              <a:t>Blind </a:t>
            </a:r>
            <a:r>
              <a:rPr dirty="0" sz="1100" spc="-30" b="1">
                <a:latin typeface="Times New Roman"/>
                <a:cs typeface="Times New Roman"/>
              </a:rPr>
              <a:t>Control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Technique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triple blind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15">
                <a:latin typeface="Times New Roman"/>
                <a:cs typeface="Times New Roman"/>
              </a:rPr>
              <a:t>suppose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target drug with placebo 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administrators </a:t>
            </a:r>
            <a:r>
              <a:rPr dirty="0" sz="1100" spc="-2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judges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administrators,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unaware </a:t>
            </a:r>
            <a:r>
              <a:rPr dirty="0" sz="1100" spc="-5">
                <a:latin typeface="Times New Roman"/>
                <a:cs typeface="Times New Roman"/>
              </a:rPr>
              <a:t>of  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patients belonged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and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belonged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experimental  </a:t>
            </a:r>
            <a:r>
              <a:rPr dirty="0" sz="1100" spc="-10">
                <a:latin typeface="Times New Roman"/>
                <a:cs typeface="Times New Roman"/>
              </a:rPr>
              <a:t>group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Comparative </a:t>
            </a:r>
            <a:r>
              <a:rPr dirty="0" sz="1100" spc="-15" b="1">
                <a:latin typeface="Times New Roman"/>
                <a:cs typeface="Times New Roman"/>
              </a:rPr>
              <a:t>Treatment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design,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 spc="-50">
                <a:latin typeface="Times New Roman"/>
                <a:cs typeface="Times New Roman"/>
              </a:rPr>
              <a:t>gives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comparable groups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0">
                <a:latin typeface="Times New Roman"/>
                <a:cs typeface="Times New Roman"/>
              </a:rPr>
              <a:t>helped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people, </a:t>
            </a:r>
            <a:r>
              <a:rPr dirty="0" sz="1100" spc="-15">
                <a:latin typeface="Times New Roman"/>
                <a:cs typeface="Times New Roman"/>
              </a:rPr>
              <a:t>who  </a:t>
            </a:r>
            <a:r>
              <a:rPr dirty="0" sz="1100" spc="-35">
                <a:latin typeface="Times New Roman"/>
                <a:cs typeface="Times New Roman"/>
              </a:rPr>
              <a:t>received </a:t>
            </a:r>
            <a:r>
              <a:rPr dirty="0" sz="1100" spc="-30">
                <a:latin typeface="Times New Roman"/>
                <a:cs typeface="Times New Roman"/>
              </a:rPr>
              <a:t>it.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comparative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15">
                <a:latin typeface="Times New Roman"/>
                <a:cs typeface="Times New Roman"/>
              </a:rPr>
              <a:t>In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example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older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adults,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older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selected.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One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insomnia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30">
                <a:latin typeface="Times New Roman"/>
                <a:cs typeface="Times New Roman"/>
              </a:rPr>
              <a:t>cognitive behavioral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results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compared.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10">
                <a:latin typeface="Times New Roman"/>
                <a:cs typeface="Times New Roman"/>
              </a:rPr>
              <a:t>treatment,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process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issues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studied.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mechanism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result.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old </a:t>
            </a:r>
            <a:r>
              <a:rPr dirty="0" sz="1100" spc="-30">
                <a:latin typeface="Times New Roman"/>
                <a:cs typeface="Times New Roman"/>
              </a:rPr>
              <a:t>joke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someone </a:t>
            </a:r>
            <a:r>
              <a:rPr dirty="0" sz="1100" spc="-20">
                <a:latin typeface="Times New Roman"/>
                <a:cs typeface="Times New Roman"/>
              </a:rPr>
              <a:t>went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 spc="-5">
                <a:latin typeface="Times New Roman"/>
                <a:cs typeface="Times New Roman"/>
              </a:rPr>
              <a:t>for common </a:t>
            </a:r>
            <a:r>
              <a:rPr dirty="0" sz="1100" spc="-20">
                <a:latin typeface="Times New Roman"/>
                <a:cs typeface="Times New Roman"/>
              </a:rPr>
              <a:t>cold problem.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physician </a:t>
            </a:r>
            <a:r>
              <a:rPr dirty="0" sz="1100" spc="-15">
                <a:latin typeface="Times New Roman"/>
                <a:cs typeface="Times New Roman"/>
              </a:rPr>
              <a:t>prescribed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said </a:t>
            </a:r>
            <a:r>
              <a:rPr dirty="0" sz="1100" spc="-50">
                <a:latin typeface="Times New Roman"/>
                <a:cs typeface="Times New Roman"/>
              </a:rPr>
              <a:t>it’s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miracle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cold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gone </a:t>
            </a:r>
            <a:r>
              <a:rPr dirty="0" sz="1100" spc="-25">
                <a:latin typeface="Times New Roman"/>
                <a:cs typeface="Times New Roman"/>
              </a:rPr>
              <a:t>in seven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eight </a:t>
            </a:r>
            <a:r>
              <a:rPr dirty="0" sz="1100" spc="-45">
                <a:latin typeface="Times New Roman"/>
                <a:cs typeface="Times New Roman"/>
              </a:rPr>
              <a:t>days. As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know,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cold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improves </a:t>
            </a:r>
            <a:r>
              <a:rPr dirty="0" sz="1100" spc="-25">
                <a:latin typeface="Times New Roman"/>
                <a:cs typeface="Times New Roman"/>
              </a:rPr>
              <a:t>in seven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ten </a:t>
            </a:r>
            <a:r>
              <a:rPr dirty="0" sz="1100" spc="-45">
                <a:latin typeface="Times New Roman"/>
                <a:cs typeface="Times New Roman"/>
              </a:rPr>
              <a:t>days.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seven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45">
                <a:latin typeface="Times New Roman"/>
                <a:cs typeface="Times New Roman"/>
              </a:rPr>
              <a:t>days is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testing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miracle  </a:t>
            </a:r>
            <a:r>
              <a:rPr dirty="0" sz="1100" spc="-20">
                <a:latin typeface="Times New Roman"/>
                <a:cs typeface="Times New Roman"/>
              </a:rPr>
              <a:t>drug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cold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result.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Outcomes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positive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negative.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Francis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Hart, </a:t>
            </a:r>
            <a:r>
              <a:rPr dirty="0" sz="1100" spc="-40">
                <a:latin typeface="Times New Roman"/>
                <a:cs typeface="Times New Roman"/>
              </a:rPr>
              <a:t>(1992)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worked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in hospital setting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strategy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depressed 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30">
                <a:latin typeface="Times New Roman"/>
                <a:cs typeface="Times New Roman"/>
              </a:rPr>
              <a:t>increased. </a:t>
            </a:r>
            <a:r>
              <a:rPr dirty="0" sz="1100" spc="-20">
                <a:latin typeface="Times New Roman"/>
                <a:cs typeface="Times New Roman"/>
              </a:rPr>
              <a:t>Francis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Hart </a:t>
            </a:r>
            <a:r>
              <a:rPr dirty="0" sz="1100" spc="-5">
                <a:latin typeface="Times New Roman"/>
                <a:cs typeface="Times New Roman"/>
              </a:rPr>
              <a:t>noted </a:t>
            </a:r>
            <a:r>
              <a:rPr dirty="0" sz="1100" spc="-15">
                <a:latin typeface="Times New Roman"/>
                <a:cs typeface="Times New Roman"/>
              </a:rPr>
              <a:t>improvement and </a:t>
            </a:r>
            <a:r>
              <a:rPr dirty="0" sz="1100" spc="-30">
                <a:latin typeface="Times New Roman"/>
                <a:cs typeface="Times New Roman"/>
              </a:rPr>
              <a:t>decrease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25">
                <a:latin typeface="Times New Roman"/>
                <a:cs typeface="Times New Roman"/>
              </a:rPr>
              <a:t>whose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45">
                <a:latin typeface="Times New Roman"/>
                <a:cs typeface="Times New Roman"/>
              </a:rPr>
              <a:t>level was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improvement </a:t>
            </a:r>
            <a:r>
              <a:rPr dirty="0" sz="1100" spc="-25">
                <a:latin typeface="Times New Roman"/>
                <a:cs typeface="Times New Roman"/>
              </a:rPr>
              <a:t>disappeared </a:t>
            </a:r>
            <a:r>
              <a:rPr dirty="0" sz="1100" spc="-20">
                <a:latin typeface="Times New Roman"/>
                <a:cs typeface="Times New Roman"/>
              </a:rPr>
              <a:t>outside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hospital  </a:t>
            </a:r>
            <a:r>
              <a:rPr dirty="0" sz="1100" spc="-15">
                <a:latin typeface="Times New Roman"/>
                <a:cs typeface="Times New Roman"/>
              </a:rPr>
              <a:t>environment.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look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their outcomes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hospital,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15">
                <a:latin typeface="Times New Roman"/>
                <a:cs typeface="Times New Roman"/>
              </a:rPr>
              <a:t>improvement,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follow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10">
                <a:latin typeface="Times New Roman"/>
                <a:cs typeface="Times New Roman"/>
              </a:rPr>
              <a:t>home 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being discharged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hospital;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affective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Randomization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When researcher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experiment </a:t>
            </a:r>
            <a:r>
              <a:rPr dirty="0" sz="1100" spc="-35">
                <a:latin typeface="Times New Roman"/>
                <a:cs typeface="Times New Roman"/>
              </a:rPr>
              <a:t>purely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chance </a:t>
            </a:r>
            <a:r>
              <a:rPr dirty="0" sz="1100" spc="-45">
                <a:latin typeface="Times New Roman"/>
                <a:cs typeface="Times New Roman"/>
              </a:rPr>
              <a:t>i.e. by </a:t>
            </a:r>
            <a:r>
              <a:rPr dirty="0" sz="1100" spc="-30">
                <a:latin typeface="Times New Roman"/>
                <a:cs typeface="Times New Roman"/>
              </a:rPr>
              <a:t>flipping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coin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table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-15">
                <a:latin typeface="Times New Roman"/>
                <a:cs typeface="Times New Roman"/>
              </a:rPr>
              <a:t>numbers, </a:t>
            </a:r>
            <a:r>
              <a:rPr dirty="0" sz="1100" spc="-30">
                <a:latin typeface="Times New Roman"/>
                <a:cs typeface="Times New Roman"/>
              </a:rPr>
              <a:t>they employ </a:t>
            </a:r>
            <a:r>
              <a:rPr dirty="0" sz="1100" spc="-20">
                <a:latin typeface="Times New Roman"/>
                <a:cs typeface="Times New Roman"/>
              </a:rPr>
              <a:t>randomization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assign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matched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randomization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assign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groups,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sure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fully </a:t>
            </a:r>
            <a:r>
              <a:rPr dirty="0" sz="1100" spc="-15">
                <a:latin typeface="Times New Roman"/>
                <a:cs typeface="Times New Roman"/>
              </a:rPr>
              <a:t>represented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experiments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0">
                <a:latin typeface="Times New Roman"/>
                <a:cs typeface="Times New Roman"/>
              </a:rPr>
              <a:t>random </a:t>
            </a:r>
            <a:r>
              <a:rPr dirty="0" sz="1100" spc="-35">
                <a:latin typeface="Times New Roman"/>
                <a:cs typeface="Times New Roman"/>
              </a:rPr>
              <a:t>sampling </a:t>
            </a:r>
            <a:r>
              <a:rPr dirty="0" sz="1100" spc="-20">
                <a:latin typeface="Times New Roman"/>
                <a:cs typeface="Times New Roman"/>
              </a:rPr>
              <a:t>procedures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form the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Matching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Matching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5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ensure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participants 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25">
                <a:latin typeface="Times New Roman"/>
                <a:cs typeface="Times New Roman"/>
              </a:rPr>
              <a:t>are comparable. </a:t>
            </a:r>
            <a:r>
              <a:rPr dirty="0" sz="1100" spc="-15">
                <a:latin typeface="Times New Roman"/>
                <a:cs typeface="Times New Roman"/>
              </a:rPr>
              <a:t>First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could </a:t>
            </a:r>
            <a:r>
              <a:rPr dirty="0" sz="1100" spc="-25">
                <a:latin typeface="Times New Roman"/>
                <a:cs typeface="Times New Roman"/>
              </a:rPr>
              <a:t>differ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one another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35">
                <a:latin typeface="Times New Roman"/>
                <a:cs typeface="Times New Roman"/>
              </a:rPr>
              <a:t>placing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equal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each type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each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6985" indent="34925">
              <a:lnSpc>
                <a:spcPts val="1240"/>
              </a:lnSpc>
              <a:spcBef>
                <a:spcPts val="65"/>
              </a:spcBef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studying </a:t>
            </a:r>
            <a:r>
              <a:rPr dirty="0" sz="1100" spc="-20">
                <a:latin typeface="Times New Roman"/>
                <a:cs typeface="Times New Roman"/>
              </a:rPr>
              <a:t>depression among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genders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40">
                <a:latin typeface="Times New Roman"/>
                <a:cs typeface="Times New Roman"/>
              </a:rPr>
              <a:t>assign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genders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almost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genders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5992" y="9087111"/>
            <a:ext cx="1137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0" b="1">
                <a:latin typeface="Times New Roman"/>
                <a:cs typeface="Times New Roman"/>
              </a:rPr>
              <a:t>Counter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Balancing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92" y="425449"/>
            <a:ext cx="5880100" cy="832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5" b="1">
                <a:latin typeface="Times New Roman"/>
                <a:cs typeface="Times New Roman"/>
              </a:rPr>
              <a:t>Psychology </a:t>
            </a:r>
            <a:r>
              <a:rPr dirty="0" sz="1100" spc="10" b="1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scientific </a:t>
            </a:r>
            <a:r>
              <a:rPr dirty="0" sz="1100" spc="-10" b="1">
                <a:latin typeface="Times New Roman"/>
                <a:cs typeface="Times New Roman"/>
              </a:rPr>
              <a:t>study of </a:t>
            </a:r>
            <a:r>
              <a:rPr dirty="0" sz="1100" spc="-25" b="1">
                <a:latin typeface="Times New Roman"/>
                <a:cs typeface="Times New Roman"/>
              </a:rPr>
              <a:t>behavior where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30" b="1">
                <a:latin typeface="Times New Roman"/>
                <a:cs typeface="Times New Roman"/>
              </a:rPr>
              <a:t>Abnormal </a:t>
            </a:r>
            <a:r>
              <a:rPr dirty="0" sz="1100" spc="5" b="1">
                <a:latin typeface="Times New Roman"/>
                <a:cs typeface="Times New Roman"/>
              </a:rPr>
              <a:t>Psychology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the application </a:t>
            </a:r>
            <a:r>
              <a:rPr dirty="0" sz="1100" spc="-10" b="1">
                <a:latin typeface="Times New Roman"/>
                <a:cs typeface="Times New Roman"/>
              </a:rPr>
              <a:t>of  </a:t>
            </a:r>
            <a:r>
              <a:rPr dirty="0" sz="1100" spc="5" b="1">
                <a:latin typeface="Times New Roman"/>
                <a:cs typeface="Times New Roman"/>
              </a:rPr>
              <a:t>psychological </a:t>
            </a:r>
            <a:r>
              <a:rPr dirty="0" sz="1100" spc="15" b="1">
                <a:latin typeface="Times New Roman"/>
                <a:cs typeface="Times New Roman"/>
              </a:rPr>
              <a:t>science </a:t>
            </a:r>
            <a:r>
              <a:rPr dirty="0" sz="1100" spc="-5" b="1">
                <a:latin typeface="Times New Roman"/>
                <a:cs typeface="Times New Roman"/>
              </a:rPr>
              <a:t>to the </a:t>
            </a:r>
            <a:r>
              <a:rPr dirty="0" sz="1100" spc="-10" b="1">
                <a:latin typeface="Times New Roman"/>
                <a:cs typeface="Times New Roman"/>
              </a:rPr>
              <a:t>study of mental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 b="1">
                <a:latin typeface="Times New Roman"/>
                <a:cs typeface="Times New Roman"/>
              </a:rPr>
              <a:t>PSYCHOSIS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general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term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refers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several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severe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5"/>
              </a:spcBef>
            </a:pPr>
            <a:r>
              <a:rPr dirty="0" sz="1100" spc="15" b="1">
                <a:latin typeface="Times New Roman"/>
                <a:cs typeface="Times New Roman"/>
              </a:rPr>
              <a:t>Neurosis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used now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0" b="1">
                <a:latin typeface="Times New Roman"/>
                <a:cs typeface="Times New Roman"/>
              </a:rPr>
              <a:t>Anxiety </a:t>
            </a:r>
            <a:r>
              <a:rPr dirty="0" sz="1100" spc="-15" b="1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it refers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mild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contact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reality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problematic.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Recognizing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presence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disorder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typically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characteristic features;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itself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seldom </a:t>
            </a:r>
            <a:r>
              <a:rPr dirty="0" sz="1100" spc="-25">
                <a:latin typeface="Times New Roman"/>
                <a:cs typeface="Times New Roman"/>
              </a:rPr>
              <a:t>sufficient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diagnosis.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15">
                <a:latin typeface="Times New Roman"/>
                <a:cs typeface="Times New Roman"/>
              </a:rPr>
              <a:t>together and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assumed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syndrome.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15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significance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feature </a:t>
            </a:r>
            <a:r>
              <a:rPr dirty="0" sz="1100" spc="-15">
                <a:latin typeface="Times New Roman"/>
                <a:cs typeface="Times New Roman"/>
              </a:rPr>
              <a:t>depends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exhibits additional  behaviors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duration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important.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persistent </a:t>
            </a:r>
            <a:r>
              <a:rPr dirty="0" sz="1100" spc="-30">
                <a:latin typeface="Times New Roman"/>
                <a:cs typeface="Times New Roman"/>
              </a:rPr>
              <a:t>maladaptive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Impairment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perform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occupational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consideration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identifying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-30">
                <a:latin typeface="Times New Roman"/>
                <a:cs typeface="Times New Roman"/>
              </a:rPr>
              <a:t>issues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15">
                <a:latin typeface="Times New Roman"/>
                <a:cs typeface="Times New Roman"/>
              </a:rPr>
              <a:t>centers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identified.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9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25">
                <a:latin typeface="Times New Roman"/>
                <a:cs typeface="Times New Roman"/>
              </a:rPr>
              <a:t>professionals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present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laboratory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confirm </a:t>
            </a:r>
            <a:r>
              <a:rPr dirty="0" sz="1100" spc="-40">
                <a:latin typeface="Times New Roman"/>
                <a:cs typeface="Times New Roman"/>
              </a:rPr>
              <a:t>definitively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yet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45">
                <a:latin typeface="Times New Roman"/>
                <a:cs typeface="Times New Roman"/>
              </a:rPr>
              <a:t>fully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discovered.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  <a:spcBef>
                <a:spcPts val="5"/>
              </a:spcBef>
            </a:pP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10">
                <a:latin typeface="Times New Roman"/>
                <a:cs typeface="Times New Roman"/>
              </a:rPr>
              <a:t>depend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observations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personal  </a:t>
            </a:r>
            <a:r>
              <a:rPr dirty="0" sz="1100" spc="-25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 b="1">
                <a:latin typeface="Times New Roman"/>
                <a:cs typeface="Times New Roman"/>
              </a:rPr>
              <a:t>Insanity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0">
                <a:latin typeface="Times New Roman"/>
                <a:cs typeface="Times New Roman"/>
              </a:rPr>
              <a:t>legal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judgments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should be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held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1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criminal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mentally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disturbed.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5" b="1">
                <a:latin typeface="Times New Roman"/>
                <a:cs typeface="Times New Roman"/>
              </a:rPr>
              <a:t>Nervous </a:t>
            </a:r>
            <a:r>
              <a:rPr dirty="0" sz="1100" spc="-20" b="1">
                <a:latin typeface="Times New Roman"/>
                <a:cs typeface="Times New Roman"/>
              </a:rPr>
              <a:t>breakdown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old fashioned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indicates,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terms,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has  developed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>
                <a:latin typeface="Times New Roman"/>
                <a:cs typeface="Times New Roman"/>
              </a:rPr>
              <a:t>sort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incapacitating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otherwise unspecified 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expression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convey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40" b="1">
                <a:latin typeface="Times New Roman"/>
                <a:cs typeface="Times New Roman"/>
              </a:rPr>
              <a:t>Crazy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convey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information and </a:t>
            </a:r>
            <a:r>
              <a:rPr dirty="0" sz="1100" spc="-30">
                <a:latin typeface="Times New Roman"/>
                <a:cs typeface="Times New Roman"/>
              </a:rPr>
              <a:t>carries </a:t>
            </a:r>
            <a:r>
              <a:rPr dirty="0" sz="1100" spc="-25">
                <a:latin typeface="Times New Roman"/>
                <a:cs typeface="Times New Roman"/>
              </a:rPr>
              <a:t>with it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unfortunate, </a:t>
            </a:r>
            <a:r>
              <a:rPr dirty="0" sz="1100" spc="-15">
                <a:latin typeface="Times New Roman"/>
                <a:cs typeface="Times New Roman"/>
              </a:rPr>
              <a:t>unfounded,  and </a:t>
            </a:r>
            <a:r>
              <a:rPr dirty="0" sz="1100" spc="-35">
                <a:latin typeface="Times New Roman"/>
                <a:cs typeface="Times New Roman"/>
              </a:rPr>
              <a:t>negative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implications.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Mental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professionals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refer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psychopathological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conditions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Lunatic, insane, </a:t>
            </a:r>
            <a:r>
              <a:rPr dirty="0" sz="1100" spc="-25">
                <a:latin typeface="Times New Roman"/>
                <a:cs typeface="Times New Roman"/>
              </a:rPr>
              <a:t>mad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nuts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25">
                <a:latin typeface="Times New Roman"/>
                <a:cs typeface="Times New Roman"/>
              </a:rPr>
              <a:t>referring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bizarre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felt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clean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40">
                <a:latin typeface="Times New Roman"/>
                <a:cs typeface="Times New Roman"/>
              </a:rPr>
              <a:t>every Sunday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0">
                <a:latin typeface="Times New Roman"/>
                <a:cs typeface="Times New Roman"/>
              </a:rPr>
              <a:t>spend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10">
                <a:latin typeface="Times New Roman"/>
                <a:cs typeface="Times New Roman"/>
              </a:rPr>
              <a:t>hours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it. </a:t>
            </a:r>
            <a:r>
              <a:rPr dirty="0" sz="1100" spc="20">
                <a:latin typeface="Times New Roman"/>
                <a:cs typeface="Times New Roman"/>
              </a:rPr>
              <a:t>I  </a:t>
            </a:r>
            <a:r>
              <a:rPr dirty="0" sz="1100" spc="-25">
                <a:latin typeface="Times New Roman"/>
                <a:cs typeface="Times New Roman"/>
              </a:rPr>
              <a:t>would take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5">
                <a:latin typeface="Times New Roman"/>
                <a:cs typeface="Times New Roman"/>
              </a:rPr>
              <a:t>book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bookcase, </a:t>
            </a:r>
            <a:r>
              <a:rPr dirty="0" sz="1100" spc="-15">
                <a:latin typeface="Times New Roman"/>
                <a:cs typeface="Times New Roman"/>
              </a:rPr>
              <a:t>dust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back.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loved </a:t>
            </a:r>
            <a:r>
              <a:rPr dirty="0" sz="1100" spc="-25">
                <a:latin typeface="Times New Roman"/>
                <a:cs typeface="Times New Roman"/>
              </a:rPr>
              <a:t>doing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.Then </a:t>
            </a:r>
            <a:r>
              <a:rPr dirty="0" sz="1100" spc="20">
                <a:latin typeface="Times New Roman"/>
                <a:cs typeface="Times New Roman"/>
              </a:rPr>
              <a:t>I 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it,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">
                <a:latin typeface="Times New Roman"/>
                <a:cs typeface="Times New Roman"/>
              </a:rPr>
              <a:t>stop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made me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15">
                <a:latin typeface="Times New Roman"/>
                <a:cs typeface="Times New Roman"/>
              </a:rPr>
              <a:t>be nuts. </a:t>
            </a:r>
            <a:r>
              <a:rPr dirty="0" sz="1100" spc="-40">
                <a:latin typeface="Times New Roman"/>
                <a:cs typeface="Times New Roman"/>
              </a:rPr>
              <a:t>(Case </a:t>
            </a:r>
            <a:r>
              <a:rPr dirty="0" sz="1100" spc="-45">
                <a:latin typeface="Times New Roman"/>
                <a:cs typeface="Times New Roman"/>
              </a:rPr>
              <a:t>A,  </a:t>
            </a:r>
            <a:r>
              <a:rPr dirty="0" sz="1100" spc="-25">
                <a:latin typeface="Times New Roman"/>
                <a:cs typeface="Times New Roman"/>
              </a:rPr>
              <a:t>diagnosed with obsessive compulsive </a:t>
            </a:r>
            <a:r>
              <a:rPr dirty="0" sz="1100" spc="-20">
                <a:latin typeface="Times New Roman"/>
                <a:cs typeface="Times New Roman"/>
              </a:rPr>
              <a:t>disorder, citation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Summers,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1996)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Whenever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50">
                <a:latin typeface="Times New Roman"/>
                <a:cs typeface="Times New Roman"/>
              </a:rPr>
              <a:t>it’s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lost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myself.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20">
                <a:latin typeface="Times New Roman"/>
                <a:cs typeface="Times New Roman"/>
              </a:rPr>
              <a:t>find reasons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5">
                <a:latin typeface="Times New Roman"/>
                <a:cs typeface="Times New Roman"/>
              </a:rPr>
              <a:t>myself. </a:t>
            </a:r>
            <a:r>
              <a:rPr dirty="0" sz="1100" spc="20">
                <a:latin typeface="Times New Roman"/>
                <a:cs typeface="Times New Roman"/>
              </a:rPr>
              <a:t>I 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55">
                <a:latin typeface="Times New Roman"/>
                <a:cs typeface="Times New Roman"/>
              </a:rPr>
              <a:t>ugly,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likes </a:t>
            </a:r>
            <a:r>
              <a:rPr dirty="0" sz="1100" spc="-20">
                <a:latin typeface="Times New Roman"/>
                <a:cs typeface="Times New Roman"/>
              </a:rPr>
              <a:t>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5">
                <a:latin typeface="Times New Roman"/>
                <a:cs typeface="Times New Roman"/>
              </a:rPr>
              <a:t>short </a:t>
            </a:r>
            <a:r>
              <a:rPr dirty="0" sz="1100" spc="-15">
                <a:latin typeface="Times New Roman"/>
                <a:cs typeface="Times New Roman"/>
              </a:rPr>
              <a:t>tempered. </a:t>
            </a:r>
            <a:r>
              <a:rPr dirty="0" sz="1100" spc="-5">
                <a:latin typeface="Times New Roman"/>
                <a:cs typeface="Times New Roman"/>
              </a:rPr>
              <a:t>Nobody </a:t>
            </a:r>
            <a:r>
              <a:rPr dirty="0" sz="1100" spc="-25">
                <a:latin typeface="Times New Roman"/>
                <a:cs typeface="Times New Roman"/>
              </a:rPr>
              <a:t>wants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around  </a:t>
            </a:r>
            <a:r>
              <a:rPr dirty="0" sz="1100" spc="-30">
                <a:latin typeface="Times New Roman"/>
                <a:cs typeface="Times New Roman"/>
              </a:rPr>
              <a:t>me.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5">
                <a:latin typeface="Times New Roman"/>
                <a:cs typeface="Times New Roman"/>
              </a:rPr>
              <a:t>left </a:t>
            </a:r>
            <a:r>
              <a:rPr dirty="0" sz="1100" spc="-30">
                <a:latin typeface="Times New Roman"/>
                <a:cs typeface="Times New Roman"/>
              </a:rPr>
              <a:t>alone. </a:t>
            </a:r>
            <a:r>
              <a:rPr dirty="0" sz="1100" spc="-4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alone </a:t>
            </a:r>
            <a:r>
              <a:rPr dirty="0" sz="1100" spc="-20">
                <a:latin typeface="Times New Roman"/>
                <a:cs typeface="Times New Roman"/>
              </a:rPr>
              <a:t>confirms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60">
                <a:latin typeface="Times New Roman"/>
                <a:cs typeface="Times New Roman"/>
              </a:rPr>
              <a:t>ugly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worth </a:t>
            </a:r>
            <a:r>
              <a:rPr dirty="0" sz="1100" spc="-30">
                <a:latin typeface="Times New Roman"/>
                <a:cs typeface="Times New Roman"/>
              </a:rPr>
              <a:t>being with.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0">
                <a:latin typeface="Times New Roman"/>
                <a:cs typeface="Times New Roman"/>
              </a:rPr>
              <a:t>responsible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everything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goes </a:t>
            </a:r>
            <a:r>
              <a:rPr dirty="0" sz="1100" spc="-25">
                <a:latin typeface="Times New Roman"/>
                <a:cs typeface="Times New Roman"/>
              </a:rPr>
              <a:t>wrong. </a:t>
            </a:r>
            <a:r>
              <a:rPr dirty="0" sz="1100" spc="-40">
                <a:latin typeface="Times New Roman"/>
                <a:cs typeface="Times New Roman"/>
              </a:rPr>
              <a:t>(Case </a:t>
            </a:r>
            <a:r>
              <a:rPr dirty="0" sz="1100" spc="-50">
                <a:latin typeface="Times New Roman"/>
                <a:cs typeface="Times New Roman"/>
              </a:rPr>
              <a:t>B,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diagnosed with </a:t>
            </a:r>
            <a:r>
              <a:rPr dirty="0" sz="1100" spc="-20">
                <a:latin typeface="Times New Roman"/>
                <a:cs typeface="Times New Roman"/>
              </a:rPr>
              <a:t>depression, citation </a:t>
            </a:r>
            <a:r>
              <a:rPr dirty="0" sz="1100" spc="-5">
                <a:latin typeface="Times New Roman"/>
                <a:cs typeface="Times New Roman"/>
              </a:rPr>
              <a:t>from Thorne, </a:t>
            </a:r>
            <a:r>
              <a:rPr dirty="0" sz="1100" spc="-40">
                <a:latin typeface="Times New Roman"/>
                <a:cs typeface="Times New Roman"/>
              </a:rPr>
              <a:t>1993)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4779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55318" y="425449"/>
            <a:ext cx="6007735" cy="6968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76200">
              <a:lnSpc>
                <a:spcPct val="100000"/>
              </a:lnSpc>
              <a:spcBef>
                <a:spcPts val="95"/>
              </a:spcBef>
              <a:tabLst>
                <a:tab pos="53701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76200" marR="70485">
              <a:lnSpc>
                <a:spcPct val="93900"/>
              </a:lnSpc>
            </a:pPr>
            <a:r>
              <a:rPr dirty="0" sz="1100" spc="-25">
                <a:latin typeface="Times New Roman"/>
                <a:cs typeface="Times New Roman"/>
              </a:rPr>
              <a:t>When ever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experiment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sequentially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participants,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presentation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sequence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events could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40">
                <a:latin typeface="Times New Roman"/>
                <a:cs typeface="Times New Roman"/>
              </a:rPr>
              <a:t>variable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needs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controlled.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unwanted </a:t>
            </a:r>
            <a:r>
              <a:rPr dirty="0" sz="1100" spc="-25">
                <a:latin typeface="Times New Roman"/>
                <a:cs typeface="Times New Roman"/>
              </a:rPr>
              <a:t>sequence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45">
                <a:latin typeface="Times New Roman"/>
                <a:cs typeface="Times New Roman"/>
              </a:rPr>
              <a:t>is by </a:t>
            </a:r>
            <a:r>
              <a:rPr dirty="0" sz="1100" spc="-10">
                <a:latin typeface="Times New Roman"/>
                <a:cs typeface="Times New Roman"/>
              </a:rPr>
              <a:t>counter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balancing.</a:t>
            </a:r>
            <a:endParaRPr sz="1100">
              <a:latin typeface="Times New Roman"/>
              <a:cs typeface="Times New Roman"/>
            </a:endParaRPr>
          </a:p>
          <a:p>
            <a:pPr marL="762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76200" marR="7112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15">
                <a:latin typeface="Times New Roman"/>
                <a:cs typeface="Times New Roman"/>
              </a:rPr>
              <a:t>and supportive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depression patients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sequence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experiment first demands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supportive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62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Quasi- </a:t>
            </a:r>
            <a:r>
              <a:rPr dirty="0" sz="1100" spc="-10" b="1">
                <a:latin typeface="Times New Roman"/>
                <a:cs typeface="Times New Roman"/>
              </a:rPr>
              <a:t>Experimental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25" b="1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76200" marR="68580" indent="34925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assign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use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already </a:t>
            </a:r>
            <a:r>
              <a:rPr dirty="0" sz="1100" spc="-30">
                <a:latin typeface="Times New Roman"/>
                <a:cs typeface="Times New Roman"/>
              </a:rPr>
              <a:t>exists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  <a:p>
            <a:pPr marL="762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Suppose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want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child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abuse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select</a:t>
            </a:r>
            <a:endParaRPr sz="1100">
              <a:latin typeface="Times New Roman"/>
              <a:cs typeface="Times New Roman"/>
            </a:endParaRPr>
          </a:p>
          <a:p>
            <a:pPr marL="762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762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Natural</a:t>
            </a:r>
            <a:r>
              <a:rPr dirty="0" sz="1100" spc="-5" b="1">
                <a:latin typeface="Times New Roman"/>
                <a:cs typeface="Times New Roman"/>
              </a:rPr>
              <a:t> experiments</a:t>
            </a:r>
            <a:endParaRPr sz="1100">
              <a:latin typeface="Times New Roman"/>
              <a:cs typeface="Times New Roman"/>
            </a:endParaRPr>
          </a:p>
          <a:p>
            <a:pPr algn="just" marL="76200" marR="69850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experiment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nature rather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experimenter who </a:t>
            </a:r>
            <a:r>
              <a:rPr dirty="0" sz="1100" spc="-25">
                <a:latin typeface="Times New Roman"/>
                <a:cs typeface="Times New Roman"/>
              </a:rPr>
              <a:t>manipulates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experimenter studies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effects. This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used in </a:t>
            </a:r>
            <a:r>
              <a:rPr dirty="0" sz="1100" spc="-35">
                <a:latin typeface="Times New Roman"/>
                <a:cs typeface="Times New Roman"/>
              </a:rPr>
              <a:t>studying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effects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unpredictable events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earthquakes, </a:t>
            </a:r>
            <a:r>
              <a:rPr dirty="0" sz="1100" spc="-30">
                <a:latin typeface="Times New Roman"/>
                <a:cs typeface="Times New Roman"/>
              </a:rPr>
              <a:t>plane </a:t>
            </a:r>
            <a:r>
              <a:rPr dirty="0" sz="1100" spc="-25">
                <a:latin typeface="Times New Roman"/>
                <a:cs typeface="Times New Roman"/>
              </a:rPr>
              <a:t>crashes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fires.</a:t>
            </a:r>
            <a:endParaRPr sz="1100">
              <a:latin typeface="Times New Roman"/>
              <a:cs typeface="Times New Roman"/>
            </a:endParaRPr>
          </a:p>
          <a:p>
            <a:pPr algn="just" marL="76200">
              <a:lnSpc>
                <a:spcPts val="1160"/>
              </a:lnSpc>
            </a:pPr>
            <a:r>
              <a:rPr dirty="0" sz="1100" spc="3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8</a:t>
            </a:r>
            <a:r>
              <a:rPr dirty="0" baseline="19841" sz="1050" spc="-15">
                <a:latin typeface="Times New Roman"/>
                <a:cs typeface="Times New Roman"/>
              </a:rPr>
              <a:t>th </a:t>
            </a:r>
            <a:r>
              <a:rPr dirty="0" sz="1100">
                <a:latin typeface="Times New Roman"/>
                <a:cs typeface="Times New Roman"/>
              </a:rPr>
              <a:t>October </a:t>
            </a:r>
            <a:r>
              <a:rPr dirty="0" sz="1100" spc="-40">
                <a:latin typeface="Times New Roman"/>
                <a:cs typeface="Times New Roman"/>
              </a:rPr>
              <a:t>2005 </a:t>
            </a:r>
            <a:r>
              <a:rPr dirty="0" sz="1100" spc="-20">
                <a:latin typeface="Times New Roman"/>
                <a:cs typeface="Times New Roman"/>
              </a:rPr>
              <a:t>earthquake </a:t>
            </a:r>
            <a:r>
              <a:rPr dirty="0" sz="1100" spc="-15">
                <a:latin typeface="Times New Roman"/>
                <a:cs typeface="Times New Roman"/>
              </a:rPr>
              <a:t>hit </a:t>
            </a:r>
            <a:r>
              <a:rPr dirty="0" sz="1100" spc="-25">
                <a:latin typeface="Times New Roman"/>
                <a:cs typeface="Times New Roman"/>
              </a:rPr>
              <a:t>Pakistan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caused huge loss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property.</a:t>
            </a:r>
            <a:endParaRPr sz="1100">
              <a:latin typeface="Times New Roman"/>
              <a:cs typeface="Times New Roman"/>
            </a:endParaRPr>
          </a:p>
          <a:p>
            <a:pPr algn="just" marL="76200" marR="70485">
              <a:lnSpc>
                <a:spcPts val="1240"/>
              </a:lnSpc>
              <a:spcBef>
                <a:spcPts val="70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0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Post </a:t>
            </a:r>
            <a:r>
              <a:rPr dirty="0" sz="1100" spc="-20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(PTSD) in </a:t>
            </a:r>
            <a:r>
              <a:rPr dirty="0" sz="1100" spc="-35">
                <a:latin typeface="Times New Roman"/>
                <a:cs typeface="Times New Roman"/>
              </a:rPr>
              <a:t>surviving </a:t>
            </a:r>
            <a:r>
              <a:rPr dirty="0" sz="1100" spc="-20">
                <a:latin typeface="Times New Roman"/>
                <a:cs typeface="Times New Roman"/>
              </a:rPr>
              <a:t>women, </a:t>
            </a:r>
            <a:r>
              <a:rPr dirty="0" sz="1100" spc="-15">
                <a:latin typeface="Times New Roman"/>
                <a:cs typeface="Times New Roman"/>
              </a:rPr>
              <a:t>men and 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algn="just" marL="76200">
              <a:lnSpc>
                <a:spcPts val="1160"/>
              </a:lnSpc>
            </a:pP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Fokker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flight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July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2006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Lahore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Multan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crashed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killing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board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created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people</a:t>
            </a:r>
            <a:endParaRPr sz="1100">
              <a:latin typeface="Times New Roman"/>
              <a:cs typeface="Times New Roman"/>
            </a:endParaRPr>
          </a:p>
          <a:p>
            <a:pPr algn="just" marL="762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traveling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Fokker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flights.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62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Analogue</a:t>
            </a:r>
            <a:r>
              <a:rPr dirty="0" sz="1100" spc="-5" b="1">
                <a:latin typeface="Times New Roman"/>
                <a:cs typeface="Times New Roman"/>
              </a:rPr>
              <a:t> experiments</a:t>
            </a:r>
            <a:endParaRPr sz="1100">
              <a:latin typeface="Times New Roman"/>
              <a:cs typeface="Times New Roman"/>
            </a:endParaRPr>
          </a:p>
          <a:p>
            <a:pPr marL="76200" marR="7239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Researchers </a:t>
            </a:r>
            <a:r>
              <a:rPr dirty="0" sz="1100" spc="-20">
                <a:latin typeface="Times New Roman"/>
                <a:cs typeface="Times New Roman"/>
              </a:rPr>
              <a:t>demand </a:t>
            </a:r>
            <a:r>
              <a:rPr dirty="0" sz="1100" spc="-25">
                <a:latin typeface="Times New Roman"/>
                <a:cs typeface="Times New Roman"/>
              </a:rPr>
              <a:t>subjects in laboratory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behave in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believe,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analogous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real life 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762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76200" marR="70485" indent="457200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M. </a:t>
            </a:r>
            <a:r>
              <a:rPr dirty="0" sz="1100" spc="-45">
                <a:latin typeface="Times New Roman"/>
                <a:cs typeface="Times New Roman"/>
              </a:rPr>
              <a:t>Seligman </a:t>
            </a:r>
            <a:r>
              <a:rPr dirty="0" sz="1100" spc="-25">
                <a:latin typeface="Times New Roman"/>
                <a:cs typeface="Times New Roman"/>
              </a:rPr>
              <a:t>has worked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pattern 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calls </a:t>
            </a:r>
            <a:r>
              <a:rPr dirty="0" sz="1100" spc="-25">
                <a:latin typeface="Times New Roman"/>
                <a:cs typeface="Times New Roman"/>
              </a:rPr>
              <a:t>it learned </a:t>
            </a:r>
            <a:r>
              <a:rPr dirty="0" sz="1100" spc="-30">
                <a:latin typeface="Times New Roman"/>
                <a:cs typeface="Times New Roman"/>
              </a:rPr>
              <a:t>helplessness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5">
                <a:latin typeface="Times New Roman"/>
                <a:cs typeface="Times New Roman"/>
              </a:rPr>
              <a:t>believes </a:t>
            </a:r>
            <a:r>
              <a:rPr dirty="0" sz="1100" spc="-25">
                <a:latin typeface="Times New Roman"/>
                <a:cs typeface="Times New Roman"/>
              </a:rPr>
              <a:t>it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analogue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depression.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-15">
                <a:latin typeface="Times New Roman"/>
                <a:cs typeface="Times New Roman"/>
              </a:rPr>
              <a:t>humans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unavoidable stimuli </a:t>
            </a:r>
            <a:r>
              <a:rPr dirty="0" sz="1100" spc="-25">
                <a:latin typeface="Times New Roman"/>
                <a:cs typeface="Times New Roman"/>
              </a:rPr>
              <a:t>(such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30">
                <a:latin typeface="Times New Roman"/>
                <a:cs typeface="Times New Roman"/>
              </a:rPr>
              <a:t>noise, </a:t>
            </a:r>
            <a:r>
              <a:rPr dirty="0" sz="1100" spc="-35">
                <a:latin typeface="Times New Roman"/>
                <a:cs typeface="Times New Roman"/>
              </a:rPr>
              <a:t>failures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cognitive tasks).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35">
                <a:latin typeface="Times New Roman"/>
                <a:cs typeface="Times New Roman"/>
              </a:rPr>
              <a:t>displayed </a:t>
            </a:r>
            <a:r>
              <a:rPr dirty="0" sz="1100" spc="-25">
                <a:latin typeface="Times New Roman"/>
                <a:cs typeface="Times New Roman"/>
              </a:rPr>
              <a:t>sadness, </a:t>
            </a:r>
            <a:r>
              <a:rPr dirty="0" sz="1100" spc="-40">
                <a:latin typeface="Times New Roman"/>
                <a:cs typeface="Times New Roman"/>
              </a:rPr>
              <a:t>passivity, </a:t>
            </a:r>
            <a:r>
              <a:rPr dirty="0" sz="1100" spc="-30">
                <a:latin typeface="Times New Roman"/>
                <a:cs typeface="Times New Roman"/>
              </a:rPr>
              <a:t>pessimistic,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pattern 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learned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helplessness.</a:t>
            </a:r>
            <a:endParaRPr sz="1100">
              <a:latin typeface="Times New Roman"/>
              <a:cs typeface="Times New Roman"/>
            </a:endParaRPr>
          </a:p>
          <a:p>
            <a:pPr algn="just" marL="762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limitation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laboratory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superficially similar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75565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Single </a:t>
            </a:r>
            <a:r>
              <a:rPr dirty="0" sz="1100" spc="-10" b="1">
                <a:latin typeface="Times New Roman"/>
                <a:cs typeface="Times New Roman"/>
              </a:rPr>
              <a:t>Case </a:t>
            </a:r>
            <a:r>
              <a:rPr dirty="0" sz="1100" spc="-15" b="1">
                <a:latin typeface="Times New Roman"/>
                <a:cs typeface="Times New Roman"/>
              </a:rPr>
              <a:t>Experimental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20" b="1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 algn="just" marL="75565" marR="70485">
              <a:lnSpc>
                <a:spcPct val="93800"/>
              </a:lnSpc>
              <a:spcBef>
                <a:spcPts val="45"/>
              </a:spcBef>
            </a:pPr>
            <a:r>
              <a:rPr dirty="0" sz="1100" spc="-35">
                <a:latin typeface="Times New Roman"/>
                <a:cs typeface="Times New Roman"/>
              </a:rPr>
              <a:t>Skinner </a:t>
            </a:r>
            <a:r>
              <a:rPr dirty="0" sz="1100" spc="-45">
                <a:latin typeface="Times New Roman"/>
                <a:cs typeface="Times New Roman"/>
              </a:rPr>
              <a:t>gave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5">
                <a:latin typeface="Times New Roman"/>
                <a:cs typeface="Times New Roman"/>
              </a:rPr>
              <a:t>design.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30">
                <a:latin typeface="Times New Roman"/>
                <a:cs typeface="Times New Roman"/>
              </a:rPr>
              <a:t>study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conditions.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experimenter </a:t>
            </a:r>
            <a:r>
              <a:rPr dirty="0" sz="1100" spc="-25">
                <a:latin typeface="Times New Roman"/>
                <a:cs typeface="Times New Roman"/>
              </a:rPr>
              <a:t>manipulates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reduce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5">
                <a:latin typeface="Times New Roman"/>
                <a:cs typeface="Times New Roman"/>
              </a:rPr>
              <a:t>hood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confounding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explanations. </a:t>
            </a:r>
            <a:r>
              <a:rPr dirty="0" sz="1100" spc="-30">
                <a:latin typeface="Times New Roman"/>
                <a:cs typeface="Times New Roman"/>
              </a:rPr>
              <a:t>Skinner </a:t>
            </a:r>
            <a:r>
              <a:rPr dirty="0" sz="1100" spc="-10">
                <a:latin typeface="Times New Roman"/>
                <a:cs typeface="Times New Roman"/>
              </a:rPr>
              <a:t>thought, 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lot 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only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20">
                <a:latin typeface="Times New Roman"/>
                <a:cs typeface="Times New Roman"/>
              </a:rPr>
              <a:t>observations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large </a:t>
            </a:r>
            <a:r>
              <a:rPr dirty="0" sz="1100" spc="-15">
                <a:latin typeface="Times New Roman"/>
                <a:cs typeface="Times New Roman"/>
              </a:rPr>
              <a:t>group and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 algn="just" marL="75565" marR="69850">
              <a:lnSpc>
                <a:spcPts val="1240"/>
              </a:lnSpc>
              <a:spcBef>
                <a:spcPts val="25"/>
              </a:spcBef>
            </a:pP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involved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methodology has </a:t>
            </a:r>
            <a:r>
              <a:rPr dirty="0" sz="1100" spc="-40">
                <a:latin typeface="Times New Roman"/>
                <a:cs typeface="Times New Roman"/>
              </a:rPr>
              <a:t>greatly </a:t>
            </a:r>
            <a:r>
              <a:rPr dirty="0" sz="1100" spc="-20">
                <a:latin typeface="Times New Roman"/>
                <a:cs typeface="Times New Roman"/>
              </a:rPr>
              <a:t>helped in  understanding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involved in </a:t>
            </a:r>
            <a:r>
              <a:rPr dirty="0" sz="1100" spc="-35">
                <a:latin typeface="Times New Roman"/>
                <a:cs typeface="Times New Roman"/>
              </a:rPr>
              <a:t>individual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algn="just" marL="75565">
              <a:lnSpc>
                <a:spcPts val="1205"/>
              </a:lnSpc>
            </a:pPr>
            <a:r>
              <a:rPr dirty="0" sz="1100" spc="-30">
                <a:latin typeface="Times New Roman"/>
                <a:cs typeface="Times New Roman"/>
              </a:rPr>
              <a:t>Following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experimental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designs.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7412" y="7515858"/>
            <a:ext cx="121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14" y="7515858"/>
            <a:ext cx="5194300" cy="176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Repeated </a:t>
            </a:r>
            <a:r>
              <a:rPr dirty="0" sz="1100" spc="-10" b="1">
                <a:latin typeface="Times New Roman"/>
                <a:cs typeface="Times New Roman"/>
              </a:rPr>
              <a:t>Measurements</a:t>
            </a:r>
            <a:r>
              <a:rPr dirty="0" sz="1100" spc="-1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most important </a:t>
            </a:r>
            <a:r>
              <a:rPr dirty="0" sz="1100" spc="-30">
                <a:latin typeface="Times New Roman"/>
                <a:cs typeface="Times New Roman"/>
              </a:rPr>
              <a:t>strategies,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5">
                <a:latin typeface="Times New Roman"/>
                <a:cs typeface="Times New Roman"/>
              </a:rPr>
              <a:t>design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Repeated  Measurement in 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measured </a:t>
            </a:r>
            <a:r>
              <a:rPr dirty="0" sz="1100" spc="-40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times instead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15">
                <a:latin typeface="Times New Roman"/>
                <a:cs typeface="Times New Roman"/>
              </a:rPr>
              <a:t>once before </a:t>
            </a:r>
            <a:r>
              <a:rPr dirty="0" sz="1100" spc="-30">
                <a:latin typeface="Times New Roman"/>
                <a:cs typeface="Times New Roman"/>
              </a:rPr>
              <a:t>you 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researcher </a:t>
            </a:r>
            <a:r>
              <a:rPr dirty="0" sz="1100" spc="-25">
                <a:latin typeface="Times New Roman"/>
                <a:cs typeface="Times New Roman"/>
              </a:rPr>
              <a:t>takes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measurement </a:t>
            </a:r>
            <a:r>
              <a:rPr dirty="0" sz="1100" spc="-15">
                <a:latin typeface="Times New Roman"/>
                <a:cs typeface="Times New Roman"/>
              </a:rPr>
              <a:t>over and over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(how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day)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it shows </a:t>
            </a:r>
            <a:r>
              <a:rPr dirty="0" sz="1100" spc="-45">
                <a:latin typeface="Times New Roman"/>
                <a:cs typeface="Times New Roman"/>
              </a:rPr>
              <a:t>any  </a:t>
            </a:r>
            <a:r>
              <a:rPr dirty="0" sz="1100" spc="-20">
                <a:latin typeface="Times New Roman"/>
                <a:cs typeface="Times New Roman"/>
              </a:rPr>
              <a:t>obvious </a:t>
            </a:r>
            <a:r>
              <a:rPr dirty="0" sz="1100" spc="-5">
                <a:latin typeface="Times New Roman"/>
                <a:cs typeface="Times New Roman"/>
              </a:rPr>
              <a:t>trend </a:t>
            </a:r>
            <a:r>
              <a:rPr dirty="0" sz="1100" spc="-45">
                <a:latin typeface="Times New Roman"/>
                <a:cs typeface="Times New Roman"/>
              </a:rPr>
              <a:t>(is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getting </a:t>
            </a:r>
            <a:r>
              <a:rPr dirty="0" sz="1100" spc="-5">
                <a:latin typeface="Times New Roman"/>
                <a:cs typeface="Times New Roman"/>
              </a:rPr>
              <a:t>better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worst?)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0">
                <a:latin typeface="Times New Roman"/>
                <a:cs typeface="Times New Roman"/>
              </a:rPr>
              <a:t>woman </a:t>
            </a:r>
            <a:r>
              <a:rPr dirty="0" sz="1100" spc="-30">
                <a:latin typeface="Times New Roman"/>
                <a:cs typeface="Times New Roman"/>
              </a:rPr>
              <a:t>labeled </a:t>
            </a:r>
            <a:r>
              <a:rPr dirty="0" sz="1100" spc="-105">
                <a:latin typeface="Times New Roman"/>
                <a:cs typeface="Times New Roman"/>
              </a:rPr>
              <a:t>‘A’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office complaining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5">
                <a:latin typeface="Times New Roman"/>
                <a:cs typeface="Times New Roman"/>
              </a:rPr>
              <a:t>anxiety.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a 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restless, </a:t>
            </a:r>
            <a:r>
              <a:rPr dirty="0" sz="1100" spc="-15">
                <a:latin typeface="Times New Roman"/>
                <a:cs typeface="Times New Roman"/>
              </a:rPr>
              <a:t>uncomfortable and </a:t>
            </a:r>
            <a:r>
              <a:rPr dirty="0" sz="1100" spc="-35">
                <a:latin typeface="Times New Roman"/>
                <a:cs typeface="Times New Roman"/>
              </a:rPr>
              <a:t>uneasy.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rate her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rating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0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10.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gives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9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40">
                <a:latin typeface="Times New Roman"/>
                <a:cs typeface="Times New Roman"/>
              </a:rPr>
              <a:t>10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worst.  After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several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weeks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treatment,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rates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6.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say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8830" cy="19392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697865" marR="5080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reduced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5">
                <a:latin typeface="Times New Roman"/>
                <a:cs typeface="Times New Roman"/>
              </a:rPr>
              <a:t>anxiety? </a:t>
            </a:r>
            <a:r>
              <a:rPr dirty="0" sz="1100" spc="2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necessary. 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repeated measurement techniques,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can  </a:t>
            </a:r>
            <a:r>
              <a:rPr dirty="0" sz="1100" spc="-25">
                <a:latin typeface="Times New Roman"/>
                <a:cs typeface="Times New Roman"/>
              </a:rPr>
              <a:t>measure client </a:t>
            </a:r>
            <a:r>
              <a:rPr dirty="0" sz="1100" spc="-70">
                <a:latin typeface="Times New Roman"/>
                <a:cs typeface="Times New Roman"/>
              </a:rPr>
              <a:t>A’s </a:t>
            </a:r>
            <a:r>
              <a:rPr dirty="0" sz="1100" spc="-35">
                <a:latin typeface="Times New Roman"/>
                <a:cs typeface="Times New Roman"/>
              </a:rPr>
              <a:t>anxiety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week </a:t>
            </a:r>
            <a:r>
              <a:rPr dirty="0" sz="1100" spc="-15">
                <a:latin typeface="Times New Roman"/>
                <a:cs typeface="Times New Roman"/>
              </a:rPr>
              <a:t>before her </a:t>
            </a:r>
            <a:r>
              <a:rPr dirty="0" sz="1100" spc="-35">
                <a:latin typeface="Times New Roman"/>
                <a:cs typeface="Times New Roman"/>
              </a:rPr>
              <a:t>visit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office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observe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ratings differ </a:t>
            </a:r>
            <a:r>
              <a:rPr dirty="0" sz="1100" spc="-40">
                <a:latin typeface="Times New Roman"/>
                <a:cs typeface="Times New Roman"/>
              </a:rPr>
              <a:t>greatly. </a:t>
            </a:r>
            <a:r>
              <a:rPr dirty="0" sz="1100" spc="3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50">
                <a:latin typeface="Times New Roman"/>
                <a:cs typeface="Times New Roman"/>
              </a:rPr>
              <a:t>day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15">
                <a:latin typeface="Times New Roman"/>
                <a:cs typeface="Times New Roman"/>
              </a:rPr>
              <a:t>rated her </a:t>
            </a:r>
            <a:r>
              <a:rPr dirty="0" sz="1100" spc="-40">
                <a:latin typeface="Times New Roman"/>
                <a:cs typeface="Times New Roman"/>
              </a:rPr>
              <a:t>anxiety 5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bad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15">
                <a:latin typeface="Times New Roman"/>
                <a:cs typeface="Times New Roman"/>
              </a:rPr>
              <a:t>rated her 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0">
                <a:latin typeface="Times New Roman"/>
                <a:cs typeface="Times New Roman"/>
              </a:rPr>
              <a:t>8. </a:t>
            </a:r>
            <a:r>
              <a:rPr dirty="0" sz="1100" spc="-25">
                <a:latin typeface="Times New Roman"/>
                <a:cs typeface="Times New Roman"/>
              </a:rPr>
              <a:t>Repeated </a:t>
            </a:r>
            <a:r>
              <a:rPr dirty="0" sz="1100" spc="-20">
                <a:latin typeface="Times New Roman"/>
                <a:cs typeface="Times New Roman"/>
              </a:rPr>
              <a:t>measurement techniques </a:t>
            </a:r>
            <a:r>
              <a:rPr dirty="0" sz="1100" spc="-25">
                <a:latin typeface="Times New Roman"/>
                <a:cs typeface="Times New Roman"/>
              </a:rPr>
              <a:t>helps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doing </a:t>
            </a:r>
            <a:r>
              <a:rPr dirty="0" sz="1100" spc="-10">
                <a:latin typeface="Times New Roman"/>
                <a:cs typeface="Times New Roman"/>
              </a:rPr>
              <a:t>before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10">
                <a:latin typeface="Times New Roman"/>
                <a:cs typeface="Times New Roman"/>
              </a:rPr>
              <a:t>treatment.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can conclude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15">
                <a:latin typeface="Times New Roman"/>
                <a:cs typeface="Times New Roman"/>
              </a:rPr>
              <a:t>and bad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before and 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doesn’t </a:t>
            </a:r>
            <a:r>
              <a:rPr dirty="0" sz="1100" spc="-30">
                <a:latin typeface="Times New Roman"/>
                <a:cs typeface="Times New Roman"/>
              </a:rPr>
              <a:t>seem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change </a:t>
            </a:r>
            <a:r>
              <a:rPr dirty="0" sz="1100" spc="-20">
                <a:latin typeface="Times New Roman"/>
                <a:cs typeface="Times New Roman"/>
              </a:rPr>
              <a:t>much. </a:t>
            </a: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parts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repeated  </a:t>
            </a:r>
            <a:r>
              <a:rPr dirty="0" sz="1100" spc="-25">
                <a:latin typeface="Times New Roman"/>
                <a:cs typeface="Times New Roman"/>
              </a:rPr>
              <a:t>measurements:</a:t>
            </a:r>
            <a:endParaRPr sz="1100">
              <a:latin typeface="Times New Roman"/>
              <a:cs typeface="Times New Roman"/>
            </a:endParaRPr>
          </a:p>
          <a:p>
            <a:pPr marL="1384300" indent="-177800">
              <a:lnSpc>
                <a:spcPts val="1195"/>
              </a:lnSpc>
              <a:buAutoNum type="romanLcPeriod"/>
              <a:tabLst>
                <a:tab pos="1384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 change with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interventions.</a:t>
            </a:r>
            <a:endParaRPr sz="1100">
              <a:latin typeface="Times New Roman"/>
              <a:cs typeface="Times New Roman"/>
            </a:endParaRPr>
          </a:p>
          <a:p>
            <a:pPr marL="1384300" indent="-209550">
              <a:lnSpc>
                <a:spcPts val="1235"/>
              </a:lnSpc>
              <a:buAutoNum type="romanLcPeriod"/>
              <a:tabLst>
                <a:tab pos="1384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 change </a:t>
            </a:r>
            <a:r>
              <a:rPr dirty="0" sz="1100" spc="-15">
                <a:latin typeface="Times New Roman"/>
                <a:cs typeface="Times New Roman"/>
              </a:rPr>
              <a:t>over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1384300" indent="-241935">
              <a:lnSpc>
                <a:spcPts val="1280"/>
              </a:lnSpc>
              <a:buAutoNum type="romanLcPeriod"/>
              <a:tabLst>
                <a:tab pos="138493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trend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direction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632" y="2486658"/>
            <a:ext cx="121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1834" y="2486658"/>
            <a:ext cx="5193665" cy="223583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80"/>
              </a:spcBef>
            </a:pPr>
            <a:r>
              <a:rPr dirty="0" sz="1100" spc="-35" b="1">
                <a:latin typeface="Times New Roman"/>
                <a:cs typeface="Times New Roman"/>
              </a:rPr>
              <a:t>Withdrawal </a:t>
            </a:r>
            <a:r>
              <a:rPr dirty="0" sz="1100" spc="25" b="1">
                <a:latin typeface="Times New Roman"/>
                <a:cs typeface="Times New Roman"/>
              </a:rPr>
              <a:t>Designs.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withdrawal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reversal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35">
                <a:latin typeface="Times New Roman"/>
                <a:cs typeface="Times New Roman"/>
              </a:rPr>
              <a:t>assesses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45">
                <a:latin typeface="Times New Roman"/>
                <a:cs typeface="Times New Roman"/>
              </a:rPr>
              <a:t>systematically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provision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removal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treatment.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105">
                <a:latin typeface="Times New Roman"/>
                <a:cs typeface="Times New Roman"/>
              </a:rPr>
              <a:t>‘A’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baseline </a:t>
            </a:r>
            <a:r>
              <a:rPr dirty="0" sz="1100" spc="-15">
                <a:latin typeface="Times New Roman"/>
                <a:cs typeface="Times New Roman"/>
              </a:rPr>
              <a:t>conditions and </a:t>
            </a:r>
            <a:r>
              <a:rPr dirty="0" sz="1100" spc="-110">
                <a:latin typeface="Times New Roman"/>
                <a:cs typeface="Times New Roman"/>
              </a:rPr>
              <a:t>‘B’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treatment.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design,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baseline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alternated.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simple  withdrawal design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three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parts.</a:t>
            </a:r>
            <a:endParaRPr sz="1100">
              <a:latin typeface="Times New Roman"/>
              <a:cs typeface="Times New Roman"/>
            </a:endParaRPr>
          </a:p>
          <a:p>
            <a:pPr algn="just" marL="698500" indent="-177800">
              <a:lnSpc>
                <a:spcPts val="1195"/>
              </a:lnSpc>
              <a:buAutoNum type="romanLcPeriod"/>
              <a:tabLst>
                <a:tab pos="69913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evaluated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establish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baseline </a:t>
            </a:r>
            <a:r>
              <a:rPr dirty="0" sz="1100" spc="-85">
                <a:latin typeface="Times New Roman"/>
                <a:cs typeface="Times New Roman"/>
              </a:rPr>
              <a:t>‘A’.</a:t>
            </a:r>
            <a:endParaRPr sz="1100">
              <a:latin typeface="Times New Roman"/>
              <a:cs typeface="Times New Roman"/>
            </a:endParaRPr>
          </a:p>
          <a:p>
            <a:pPr algn="just" marL="698500" indent="-209550">
              <a:lnSpc>
                <a:spcPts val="1240"/>
              </a:lnSpc>
              <a:buAutoNum type="romanLcPeriod"/>
              <a:tabLst>
                <a:tab pos="699135" algn="l"/>
              </a:tabLst>
            </a:pP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10">
                <a:latin typeface="Times New Roman"/>
                <a:cs typeface="Times New Roman"/>
              </a:rPr>
              <a:t>‘B’</a:t>
            </a:r>
            <a:endParaRPr sz="1100">
              <a:latin typeface="Times New Roman"/>
              <a:cs typeface="Times New Roman"/>
            </a:endParaRPr>
          </a:p>
          <a:p>
            <a:pPr algn="just" marL="12700" marR="1250315" indent="444500">
              <a:lnSpc>
                <a:spcPts val="1240"/>
              </a:lnSpc>
              <a:spcBef>
                <a:spcPts val="65"/>
              </a:spcBef>
              <a:buAutoNum type="romanLcPeriod"/>
              <a:tabLst>
                <a:tab pos="699135" algn="l"/>
              </a:tabLst>
            </a:pP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last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withdrawn </a:t>
            </a:r>
            <a:r>
              <a:rPr dirty="0" sz="1100" spc="-15">
                <a:latin typeface="Times New Roman"/>
                <a:cs typeface="Times New Roman"/>
              </a:rPr>
              <a:t>(return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baseline).  </a:t>
            </a: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case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client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having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problem,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first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client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75">
                <a:latin typeface="Times New Roman"/>
                <a:cs typeface="Times New Roman"/>
              </a:rPr>
              <a:t>A’s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anxiety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before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establish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baseline,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20">
                <a:latin typeface="Times New Roman"/>
                <a:cs typeface="Times New Roman"/>
              </a:rPr>
              <a:t>step,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50">
                <a:latin typeface="Times New Roman"/>
                <a:cs typeface="Times New Roman"/>
              </a:rPr>
              <a:t>give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 </a:t>
            </a:r>
            <a:r>
              <a:rPr dirty="0" sz="1100" spc="-15">
                <a:latin typeface="Times New Roman"/>
                <a:cs typeface="Times New Roman"/>
              </a:rPr>
              <a:t>(treatment) 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20">
                <a:latin typeface="Times New Roman"/>
                <a:cs typeface="Times New Roman"/>
              </a:rPr>
              <a:t>step,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withdrawn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returns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step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i.e.  </a:t>
            </a:r>
            <a:r>
              <a:rPr dirty="0" sz="1100" spc="-35">
                <a:latin typeface="Times New Roman"/>
                <a:cs typeface="Times New Roman"/>
              </a:rPr>
              <a:t>baseline </a:t>
            </a:r>
            <a:r>
              <a:rPr dirty="0" sz="1100" spc="-45">
                <a:latin typeface="Times New Roman"/>
                <a:cs typeface="Times New Roman"/>
              </a:rPr>
              <a:t>level. </a:t>
            </a: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5">
                <a:latin typeface="Times New Roman"/>
                <a:cs typeface="Times New Roman"/>
              </a:rPr>
              <a:t>support 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withdrawal designs </a:t>
            </a:r>
            <a:r>
              <a:rPr dirty="0" sz="1100" spc="-25">
                <a:latin typeface="Times New Roman"/>
                <a:cs typeface="Times New Roman"/>
              </a:rPr>
              <a:t>because it means drug  </a:t>
            </a:r>
            <a:r>
              <a:rPr dirty="0" sz="1100" spc="-40">
                <a:latin typeface="Times New Roman"/>
                <a:cs typeface="Times New Roman"/>
              </a:rPr>
              <a:t>holiday </a:t>
            </a:r>
            <a:r>
              <a:rPr dirty="0" sz="1100" spc="-45">
                <a:latin typeface="Times New Roman"/>
                <a:cs typeface="Times New Roman"/>
              </a:rPr>
              <a:t>i.e. a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time when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withdrawn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reasons: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8878" y="4686558"/>
            <a:ext cx="4715510" cy="5080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20979" marR="5080" indent="-177165">
              <a:lnSpc>
                <a:spcPts val="1240"/>
              </a:lnSpc>
              <a:spcBef>
                <a:spcPts val="204"/>
              </a:spcBef>
              <a:buAutoNum type="romanLcPeriod"/>
              <a:tabLst>
                <a:tab pos="221615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medications </a:t>
            </a:r>
            <a:r>
              <a:rPr dirty="0" sz="1100" spc="-30">
                <a:latin typeface="Times New Roman"/>
                <a:cs typeface="Times New Roman"/>
              </a:rPr>
              <a:t>have negative side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15">
                <a:latin typeface="Times New Roman"/>
                <a:cs typeface="Times New Roman"/>
              </a:rPr>
              <a:t>and therefore, </a:t>
            </a:r>
            <a:r>
              <a:rPr dirty="0" sz="1100" spc="-25">
                <a:latin typeface="Times New Roman"/>
                <a:cs typeface="Times New Roman"/>
              </a:rPr>
              <a:t>unnecessary </a:t>
            </a:r>
            <a:r>
              <a:rPr dirty="0" sz="1100" spc="-20">
                <a:latin typeface="Times New Roman"/>
                <a:cs typeface="Times New Roman"/>
              </a:rPr>
              <a:t>medication  </a:t>
            </a:r>
            <a:r>
              <a:rPr dirty="0" sz="1100" spc="-15">
                <a:latin typeface="Times New Roman"/>
                <a:cs typeface="Times New Roman"/>
              </a:rPr>
              <a:t>should 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avoided.</a:t>
            </a:r>
            <a:endParaRPr sz="1100">
              <a:latin typeface="Times New Roman"/>
              <a:cs typeface="Times New Roman"/>
            </a:endParaRPr>
          </a:p>
          <a:p>
            <a:pPr marL="220979" indent="-208915">
              <a:lnSpc>
                <a:spcPts val="1210"/>
              </a:lnSpc>
              <a:buAutoNum type="romanLcPeriod"/>
              <a:tabLst>
                <a:tab pos="221615" algn="l"/>
              </a:tabLst>
            </a:pP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change in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674" y="5158235"/>
            <a:ext cx="1276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1861" y="5158235"/>
            <a:ext cx="10680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Multiple</a:t>
            </a:r>
            <a:r>
              <a:rPr dirty="0" sz="1100" spc="-6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Baseline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52" y="5315209"/>
            <a:ext cx="5880100" cy="33362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697865" marR="5715">
              <a:lnSpc>
                <a:spcPct val="93800"/>
              </a:lnSpc>
              <a:spcBef>
                <a:spcPts val="180"/>
              </a:spcBef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0">
                <a:latin typeface="Times New Roman"/>
                <a:cs typeface="Times New Roman"/>
              </a:rPr>
              <a:t>design, strategy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multiple </a:t>
            </a:r>
            <a:r>
              <a:rPr dirty="0" sz="1100" spc="-30">
                <a:latin typeface="Times New Roman"/>
                <a:cs typeface="Times New Roman"/>
              </a:rPr>
              <a:t>base </a:t>
            </a:r>
            <a:r>
              <a:rPr dirty="0" sz="1100" spc="-35">
                <a:latin typeface="Times New Roman"/>
                <a:cs typeface="Times New Roman"/>
              </a:rPr>
              <a:t>line </a:t>
            </a:r>
            <a:r>
              <a:rPr dirty="0" sz="1100" spc="-30">
                <a:latin typeface="Times New Roman"/>
                <a:cs typeface="Times New Roman"/>
              </a:rPr>
              <a:t>designs. </a:t>
            </a:r>
            <a:r>
              <a:rPr dirty="0" sz="1100" spc="-35">
                <a:latin typeface="Times New Roman"/>
                <a:cs typeface="Times New Roman"/>
              </a:rPr>
              <a:t>Unlike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reversal design,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multiple baseline </a:t>
            </a:r>
            <a:r>
              <a:rPr dirty="0" sz="1100" spc="-35">
                <a:latin typeface="Times New Roman"/>
                <a:cs typeface="Times New Roman"/>
              </a:rPr>
              <a:t>design </a:t>
            </a:r>
            <a:r>
              <a:rPr dirty="0" sz="1100" spc="-25">
                <a:latin typeface="Times New Roman"/>
                <a:cs typeface="Times New Roman"/>
              </a:rPr>
              <a:t>doesn’t </a:t>
            </a:r>
            <a:r>
              <a:rPr dirty="0" sz="1100" spc="-20">
                <a:latin typeface="Times New Roman"/>
                <a:cs typeface="Times New Roman"/>
              </a:rPr>
              <a:t>require </a:t>
            </a:r>
            <a:r>
              <a:rPr dirty="0" sz="1100" spc="-25">
                <a:latin typeface="Times New Roman"/>
                <a:cs typeface="Times New Roman"/>
              </a:rPr>
              <a:t>removing </a:t>
            </a:r>
            <a:r>
              <a:rPr dirty="0" sz="1100" spc="-10">
                <a:latin typeface="Times New Roman"/>
                <a:cs typeface="Times New Roman"/>
              </a:rPr>
              <a:t>treatment.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multiple  base </a:t>
            </a:r>
            <a:r>
              <a:rPr dirty="0" sz="1100" spc="-35">
                <a:latin typeface="Times New Roman"/>
                <a:cs typeface="Times New Roman"/>
              </a:rPr>
              <a:t>line </a:t>
            </a:r>
            <a:r>
              <a:rPr dirty="0" sz="1100" spc="-30">
                <a:latin typeface="Times New Roman"/>
                <a:cs typeface="Times New Roman"/>
              </a:rPr>
              <a:t>design,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baselines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durations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recorded </a:t>
            </a:r>
            <a:r>
              <a:rPr dirty="0" sz="1100" spc="-30">
                <a:latin typeface="Times New Roman"/>
                <a:cs typeface="Times New Roman"/>
              </a:rPr>
              <a:t>simultaneously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applied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baseline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algn="just" marL="697865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multiple </a:t>
            </a:r>
            <a:r>
              <a:rPr dirty="0" sz="1100" spc="-35">
                <a:latin typeface="Times New Roman"/>
                <a:cs typeface="Times New Roman"/>
              </a:rPr>
              <a:t>baselines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0">
                <a:latin typeface="Times New Roman"/>
                <a:cs typeface="Times New Roman"/>
              </a:rPr>
              <a:t>(anxiety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depression),</a:t>
            </a:r>
            <a:endParaRPr sz="1100">
              <a:latin typeface="Times New Roman"/>
              <a:cs typeface="Times New Roman"/>
            </a:endParaRPr>
          </a:p>
          <a:p>
            <a:pPr algn="just" marL="697865" marR="508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persons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(depression among </a:t>
            </a:r>
            <a:r>
              <a:rPr dirty="0" sz="1100" spc="-15">
                <a:latin typeface="Times New Roman"/>
                <a:cs typeface="Times New Roman"/>
              </a:rPr>
              <a:t>two persons)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behavior  </a:t>
            </a:r>
            <a:r>
              <a:rPr dirty="0" sz="1100" spc="-20">
                <a:latin typeface="Times New Roman"/>
                <a:cs typeface="Times New Roman"/>
              </a:rPr>
              <a:t>(depression) in different </a:t>
            </a:r>
            <a:r>
              <a:rPr dirty="0" sz="1100" spc="-25">
                <a:latin typeface="Times New Roman"/>
                <a:cs typeface="Times New Roman"/>
              </a:rPr>
              <a:t>situations.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logic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responsible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changes,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evident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baselines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treated and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evident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untreated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baselines.</a:t>
            </a:r>
            <a:endParaRPr sz="1100">
              <a:latin typeface="Times New Roman"/>
              <a:cs typeface="Times New Roman"/>
            </a:endParaRPr>
          </a:p>
          <a:p>
            <a:pPr marL="697865">
              <a:lnSpc>
                <a:spcPts val="116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697865" marR="5080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researcher wants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child behaviors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crying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fighting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siblings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crying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baseline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fighting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baseline.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could first 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crying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fighting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siblings.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multiple  </a:t>
            </a:r>
            <a:r>
              <a:rPr dirty="0" sz="1100" spc="-35">
                <a:latin typeface="Times New Roman"/>
                <a:cs typeface="Times New Roman"/>
              </a:rPr>
              <a:t>baseline </a:t>
            </a:r>
            <a:r>
              <a:rPr dirty="0" sz="1100" spc="-25">
                <a:latin typeface="Times New Roman"/>
                <a:cs typeface="Times New Roman"/>
              </a:rPr>
              <a:t>across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 algn="just" marL="697865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 can </a:t>
            </a:r>
            <a:r>
              <a:rPr dirty="0" sz="1100" spc="-10">
                <a:latin typeface="Times New Roman"/>
                <a:cs typeface="Times New Roman"/>
              </a:rPr>
              <a:t>start treatment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times across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settings.</a:t>
            </a:r>
            <a:endParaRPr sz="1100">
              <a:latin typeface="Times New Roman"/>
              <a:cs typeface="Times New Roman"/>
            </a:endParaRPr>
          </a:p>
          <a:p>
            <a:pPr algn="just" marL="697865" marR="5080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25">
                <a:latin typeface="Times New Roman"/>
                <a:cs typeface="Times New Roman"/>
              </a:rPr>
              <a:t>woman,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experiencing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office,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office </a:t>
            </a:r>
            <a:r>
              <a:rPr dirty="0" sz="1100" spc="-20">
                <a:latin typeface="Times New Roman"/>
                <a:cs typeface="Times New Roman"/>
              </a:rPr>
              <a:t>and  when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office, </a:t>
            </a:r>
            <a:r>
              <a:rPr dirty="0" sz="1100" spc="-35">
                <a:latin typeface="Times New Roman"/>
                <a:cs typeface="Times New Roman"/>
              </a:rPr>
              <a:t>same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home.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multiple </a:t>
            </a:r>
            <a:r>
              <a:rPr dirty="0" sz="1100" spc="-35">
                <a:latin typeface="Times New Roman"/>
                <a:cs typeface="Times New Roman"/>
              </a:rPr>
              <a:t>baseline </a:t>
            </a:r>
            <a:r>
              <a:rPr dirty="0" sz="1100" spc="-25">
                <a:latin typeface="Times New Roman"/>
                <a:cs typeface="Times New Roman"/>
              </a:rPr>
              <a:t>across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settings.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Shortcomings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10" b="1">
                <a:latin typeface="Times New Roman"/>
                <a:cs typeface="Times New Roman"/>
              </a:rPr>
              <a:t>single </a:t>
            </a:r>
            <a:r>
              <a:rPr dirty="0" sz="1100" spc="-10" b="1">
                <a:latin typeface="Times New Roman"/>
                <a:cs typeface="Times New Roman"/>
              </a:rPr>
              <a:t>subject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designs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subject </a:t>
            </a:r>
            <a:r>
              <a:rPr dirty="0" sz="1100" spc="-30">
                <a:latin typeface="Times New Roman"/>
                <a:cs typeface="Times New Roman"/>
              </a:rPr>
              <a:t>designs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disadvantage </a:t>
            </a:r>
            <a:r>
              <a:rPr dirty="0" sz="1100" spc="-15">
                <a:latin typeface="Times New Roman"/>
                <a:cs typeface="Times New Roman"/>
              </a:rPr>
              <a:t>such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3253" y="8616189"/>
            <a:ext cx="882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0455" y="8616189"/>
            <a:ext cx="194056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generalized.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052" y="8773163"/>
            <a:ext cx="23679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30">
                <a:latin typeface="Times New Roman"/>
                <a:cs typeface="Times New Roman"/>
              </a:rPr>
              <a:t>takes </a:t>
            </a:r>
            <a:r>
              <a:rPr dirty="0" sz="1100" spc="-10">
                <a:latin typeface="Times New Roman"/>
                <a:cs typeface="Times New Roman"/>
              </a:rPr>
              <a:t>into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account: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3253" y="8930137"/>
            <a:ext cx="120014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0">
                <a:latin typeface="Times New Roman"/>
                <a:cs typeface="Times New Roman"/>
              </a:rPr>
              <a:t>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0455" y="8930137"/>
            <a:ext cx="3905885" cy="504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concept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experiment.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40">
                <a:latin typeface="Times New Roman"/>
                <a:cs typeface="Times New Roman"/>
              </a:rPr>
              <a:t>variable, </a:t>
            </a:r>
            <a:r>
              <a:rPr dirty="0" sz="1100" spc="-10">
                <a:latin typeface="Times New Roman"/>
                <a:cs typeface="Times New Roman"/>
              </a:rPr>
              <a:t>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confounding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variable.</a:t>
            </a:r>
            <a:endParaRPr sz="1100">
              <a:latin typeface="Times New Roman"/>
              <a:cs typeface="Times New Roman"/>
            </a:endParaRPr>
          </a:p>
          <a:p>
            <a:pPr marL="823594">
              <a:lnSpc>
                <a:spcPct val="100000"/>
              </a:lnSpc>
              <a:spcBef>
                <a:spcPts val="15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55130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</a:t>
            </a:r>
            <a:r>
              <a:rPr dirty="0" sz="1100" spc="-35">
                <a:latin typeface="Times New Roman"/>
                <a:cs typeface="Times New Roman"/>
              </a:rPr>
              <a:t>S</a:t>
            </a:r>
            <a:r>
              <a:rPr dirty="0" sz="1100" spc="-45">
                <a:latin typeface="Times New Roman"/>
                <a:cs typeface="Times New Roman"/>
              </a:rPr>
              <a:t>Y404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4" name="object 4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019" y="757682"/>
            <a:ext cx="1524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0">
                <a:latin typeface="Times New Roman"/>
                <a:cs typeface="Times New Roman"/>
              </a:rPr>
              <a:t>iii.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3221" y="757682"/>
            <a:ext cx="4963795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5">
                <a:latin typeface="Times New Roman"/>
                <a:cs typeface="Times New Roman"/>
              </a:rPr>
              <a:t>designs </a:t>
            </a:r>
            <a:r>
              <a:rPr dirty="0" sz="1100" spc="-25">
                <a:latin typeface="Times New Roman"/>
                <a:cs typeface="Times New Roman"/>
              </a:rPr>
              <a:t>(Placebo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groups,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5">
                <a:latin typeface="Times New Roman"/>
                <a:cs typeface="Times New Roman"/>
              </a:rPr>
              <a:t>blind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group,  double blind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group, comparative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0">
                <a:latin typeface="Times New Roman"/>
                <a:cs typeface="Times New Roman"/>
              </a:rPr>
              <a:t>Single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40">
                <a:latin typeface="Times New Roman"/>
                <a:cs typeface="Times New Roman"/>
              </a:rPr>
              <a:t>(Reversal </a:t>
            </a:r>
            <a:r>
              <a:rPr dirty="0" sz="1100" spc="-25">
                <a:latin typeface="Times New Roman"/>
                <a:cs typeface="Times New Roman"/>
              </a:rPr>
              <a:t>Design, multiple </a:t>
            </a:r>
            <a:r>
              <a:rPr dirty="0" sz="1100" spc="-35">
                <a:latin typeface="Times New Roman"/>
                <a:cs typeface="Times New Roman"/>
              </a:rPr>
              <a:t>baseline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design).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designs,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manipulated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observed in 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casual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1072383"/>
            <a:ext cx="153670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iv.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v.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6515" y="779018"/>
            <a:ext cx="11480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948947"/>
            <a:ext cx="5880100" cy="239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GENETICS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5"/>
              </a:spcBef>
            </a:pPr>
            <a:r>
              <a:rPr dirty="0" sz="1100" spc="-20">
                <a:latin typeface="Times New Roman"/>
                <a:cs typeface="Times New Roman"/>
              </a:rPr>
              <a:t>Genetics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inherit </a:t>
            </a:r>
            <a:r>
              <a:rPr dirty="0" sz="1100" spc="-5">
                <a:latin typeface="Times New Roman"/>
                <a:cs typeface="Times New Roman"/>
              </a:rPr>
              <a:t>from our </a:t>
            </a:r>
            <a:r>
              <a:rPr dirty="0" sz="1100" spc="-20">
                <a:latin typeface="Times New Roman"/>
                <a:cs typeface="Times New Roman"/>
              </a:rPr>
              <a:t>parents.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got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20">
                <a:latin typeface="Times New Roman"/>
                <a:cs typeface="Times New Roman"/>
              </a:rPr>
              <a:t>mother’s </a:t>
            </a:r>
            <a:r>
              <a:rPr dirty="0" sz="1100" spc="-45">
                <a:latin typeface="Times New Roman"/>
                <a:cs typeface="Times New Roman"/>
              </a:rPr>
              <a:t>eyes,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got </a:t>
            </a:r>
            <a:r>
              <a:rPr dirty="0" sz="1100" spc="-30">
                <a:latin typeface="Times New Roman"/>
                <a:cs typeface="Times New Roman"/>
              </a:rPr>
              <a:t>hair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20">
                <a:latin typeface="Times New Roman"/>
                <a:cs typeface="Times New Roman"/>
              </a:rPr>
              <a:t>father,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20">
                <a:latin typeface="Times New Roman"/>
                <a:cs typeface="Times New Roman"/>
              </a:rPr>
              <a:t>I 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>
                <a:latin typeface="Times New Roman"/>
                <a:cs typeface="Times New Roman"/>
              </a:rPr>
              <a:t>stubborn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5">
                <a:latin typeface="Times New Roman"/>
                <a:cs typeface="Times New Roman"/>
              </a:rPr>
              <a:t>my </a:t>
            </a:r>
            <a:r>
              <a:rPr dirty="0" sz="1100" spc="-15">
                <a:latin typeface="Times New Roman"/>
                <a:cs typeface="Times New Roman"/>
              </a:rPr>
              <a:t>father.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suggests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look, </a:t>
            </a:r>
            <a:r>
              <a:rPr dirty="0" sz="1100" spc="-40">
                <a:latin typeface="Times New Roman"/>
                <a:cs typeface="Times New Roman"/>
              </a:rPr>
              <a:t>feel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predetermined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genetic 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up.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behavior </a:t>
            </a:r>
            <a:r>
              <a:rPr dirty="0" sz="1100" spc="15" b="1">
                <a:latin typeface="Times New Roman"/>
                <a:cs typeface="Times New Roman"/>
              </a:rPr>
              <a:t>genetics </a:t>
            </a:r>
            <a:r>
              <a:rPr dirty="0" sz="1100" spc="-35">
                <a:latin typeface="Times New Roman"/>
                <a:cs typeface="Times New Roman"/>
              </a:rPr>
              <a:t>deals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 </a:t>
            </a:r>
            <a:r>
              <a:rPr dirty="0" sz="1100" spc="-15">
                <a:latin typeface="Times New Roman"/>
                <a:cs typeface="Times New Roman"/>
              </a:rPr>
              <a:t>chromosomes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father and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transmitted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ct val="9380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Chromosomes </a:t>
            </a:r>
            <a:r>
              <a:rPr dirty="0" sz="1100" spc="-15">
                <a:latin typeface="Times New Roman"/>
                <a:cs typeface="Times New Roman"/>
              </a:rPr>
              <a:t>contain </a:t>
            </a:r>
            <a:r>
              <a:rPr dirty="0" sz="1100" spc="-40">
                <a:latin typeface="Times New Roman"/>
                <a:cs typeface="Times New Roman"/>
              </a:rPr>
              <a:t>genes;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gene</a:t>
            </a:r>
            <a:r>
              <a:rPr dirty="0" sz="1100" spc="10">
                <a:latin typeface="Times New Roman"/>
                <a:cs typeface="Times New Roman"/>
              </a:rPr>
              <a:t>s </a:t>
            </a:r>
            <a:r>
              <a:rPr dirty="0" sz="1100" spc="-15">
                <a:latin typeface="Times New Roman"/>
                <a:cs typeface="Times New Roman"/>
              </a:rPr>
              <a:t>transmit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biochemical </a:t>
            </a:r>
            <a:r>
              <a:rPr dirty="0" sz="1100" spc="-15">
                <a:latin typeface="Times New Roman"/>
                <a:cs typeface="Times New Roman"/>
              </a:rPr>
              <a:t>code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determining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structure and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5">
                <a:latin typeface="Times New Roman"/>
                <a:cs typeface="Times New Roman"/>
              </a:rPr>
              <a:t>body’s </a:t>
            </a:r>
            <a:r>
              <a:rPr dirty="0" sz="1100" spc="-15">
                <a:latin typeface="Times New Roman"/>
                <a:cs typeface="Times New Roman"/>
              </a:rPr>
              <a:t>protein.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biochemical </a:t>
            </a:r>
            <a:r>
              <a:rPr dirty="0" sz="1100" spc="-45">
                <a:latin typeface="Times New Roman"/>
                <a:cs typeface="Times New Roman"/>
              </a:rPr>
              <a:t>level,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15">
                <a:latin typeface="Times New Roman"/>
                <a:cs typeface="Times New Roman"/>
              </a:rPr>
              <a:t>code </a:t>
            </a:r>
            <a:r>
              <a:rPr dirty="0" sz="1100" spc="-40">
                <a:latin typeface="Times New Roman"/>
                <a:cs typeface="Times New Roman"/>
              </a:rPr>
              <a:t>leads </a:t>
            </a:r>
            <a:r>
              <a:rPr dirty="0" sz="1100" spc="5">
                <a:latin typeface="Times New Roman"/>
                <a:cs typeface="Times New Roman"/>
              </a:rPr>
              <a:t>to  </a:t>
            </a:r>
            <a:r>
              <a:rPr dirty="0" sz="1100" spc="-40">
                <a:latin typeface="Times New Roman"/>
                <a:cs typeface="Times New Roman"/>
              </a:rPr>
              <a:t>physiological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differences.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differences include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25">
                <a:latin typeface="Times New Roman"/>
                <a:cs typeface="Times New Roman"/>
              </a:rPr>
              <a:t>height, </a:t>
            </a:r>
            <a:r>
              <a:rPr dirty="0" sz="1100" spc="-35">
                <a:latin typeface="Times New Roman"/>
                <a:cs typeface="Times New Roman"/>
              </a:rPr>
              <a:t>weight, </a:t>
            </a:r>
            <a:r>
              <a:rPr dirty="0" sz="1100" spc="-15">
                <a:latin typeface="Times New Roman"/>
                <a:cs typeface="Times New Roman"/>
              </a:rPr>
              <a:t>color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hair </a:t>
            </a:r>
            <a:r>
              <a:rPr dirty="0" sz="1100" spc="-15">
                <a:latin typeface="Times New Roman"/>
                <a:cs typeface="Times New Roman"/>
              </a:rPr>
              <a:t>and color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eyes, </a:t>
            </a:r>
            <a:r>
              <a:rPr dirty="0" sz="1100" spc="-30">
                <a:latin typeface="Times New Roman"/>
                <a:cs typeface="Times New Roman"/>
              </a:rPr>
              <a:t>which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30">
                <a:latin typeface="Times New Roman"/>
                <a:cs typeface="Times New Roman"/>
              </a:rPr>
              <a:t>genes. </a:t>
            </a:r>
            <a:r>
              <a:rPr dirty="0" sz="1100" spc="-15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growing rapidly </a:t>
            </a:r>
            <a:r>
              <a:rPr dirty="0" sz="1100" spc="-30">
                <a:latin typeface="Times New Roman"/>
                <a:cs typeface="Times New Roman"/>
              </a:rPr>
              <a:t>because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interested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gender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>
                <a:latin typeface="Times New Roman"/>
                <a:cs typeface="Times New Roman"/>
              </a:rPr>
              <a:t>unborn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Table –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Terms </a:t>
            </a:r>
            <a:r>
              <a:rPr dirty="0" sz="1100" spc="10" b="1">
                <a:latin typeface="Times New Roman"/>
                <a:cs typeface="Times New Roman"/>
              </a:rPr>
              <a:t>used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10" b="1">
                <a:latin typeface="Times New Roman"/>
                <a:cs typeface="Times New Roman"/>
              </a:rPr>
              <a:t>genetic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688592" y="3338322"/>
          <a:ext cx="3918585" cy="383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/>
                <a:gridCol w="2811780"/>
              </a:tblGrid>
              <a:tr h="3718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Term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Definition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Genotype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genetic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characteristics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person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inherits</a:t>
                      </a:r>
                      <a:r>
                        <a:rPr dirty="0" sz="11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e.g.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just" marL="68580" marR="60325">
                        <a:lnSpc>
                          <a:spcPct val="93900"/>
                        </a:lnSpc>
                        <a:spcBef>
                          <a:spcPts val="35"/>
                        </a:spcBef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someone 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inherit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genetic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pre-disposition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disorder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but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genotype 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not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result in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Phenotype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5"/>
                        </a:lnSpc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person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observed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behavior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trait patterns.</a:t>
                      </a:r>
                      <a:r>
                        <a:rPr dirty="0" sz="11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62230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 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inherited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but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phenotype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expression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genotype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1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seen.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Dominant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Gene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whose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heredity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characteristics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prevail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offspring.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Recessive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Gene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690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whose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heredity characteristics are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seen 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only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paired with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another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identical</a:t>
                      </a:r>
                      <a:r>
                        <a:rPr dirty="0" sz="110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marL="68580" marR="61594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Single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dominant 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single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whose expression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prevails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offspring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(for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example,</a:t>
                      </a:r>
                      <a:r>
                        <a:rPr dirty="0" sz="11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colorblindness).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690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Several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whose expression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prevails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offspring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(for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example,</a:t>
                      </a:r>
                      <a:r>
                        <a:rPr dirty="0" sz="11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height)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100" spc="15">
                          <a:latin typeface="Times New Roman"/>
                          <a:cs typeface="Times New Roman"/>
                        </a:rPr>
                        <a:t>DNA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fragment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  <a:tabLst>
                          <a:tab pos="292100" algn="l"/>
                          <a:tab pos="826135" algn="l"/>
                          <a:tab pos="1071880" algn="l"/>
                          <a:tab pos="1258570" algn="l"/>
                          <a:tab pos="1669414" algn="l"/>
                          <a:tab pos="2108200" algn="l"/>
                          <a:tab pos="2578100" algn="l"/>
                        </a:tabLst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portion	of	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	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gene;	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DNA	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stands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for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60325">
                        <a:lnSpc>
                          <a:spcPts val="1240"/>
                        </a:lnSpc>
                        <a:spcBef>
                          <a:spcPts val="65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deoxyribonucleic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acid,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principal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component  of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176019" y="7293358"/>
            <a:ext cx="5878830" cy="1922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5" b="1">
                <a:latin typeface="Times New Roman"/>
                <a:cs typeface="Times New Roman"/>
              </a:rPr>
              <a:t>Some </a:t>
            </a:r>
            <a:r>
              <a:rPr dirty="0" sz="1100" spc="-25" b="1">
                <a:latin typeface="Times New Roman"/>
                <a:cs typeface="Times New Roman"/>
              </a:rPr>
              <a:t>important </a:t>
            </a:r>
            <a:r>
              <a:rPr dirty="0" sz="1100" spc="-15" b="1">
                <a:latin typeface="Times New Roman"/>
                <a:cs typeface="Times New Roman"/>
              </a:rPr>
              <a:t>terms </a:t>
            </a:r>
            <a:r>
              <a:rPr dirty="0" sz="1100" spc="5" b="1">
                <a:latin typeface="Times New Roman"/>
                <a:cs typeface="Times New Roman"/>
              </a:rPr>
              <a:t>used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-25" b="1">
                <a:latin typeface="Times New Roman"/>
                <a:cs typeface="Times New Roman"/>
              </a:rPr>
              <a:t>behavior </a:t>
            </a:r>
            <a:r>
              <a:rPr dirty="0" sz="1100" spc="15" b="1">
                <a:latin typeface="Times New Roman"/>
                <a:cs typeface="Times New Roman"/>
              </a:rPr>
              <a:t>genetics </a:t>
            </a:r>
            <a:r>
              <a:rPr dirty="0" sz="1100" spc="-35" b="1">
                <a:latin typeface="Times New Roman"/>
                <a:cs typeface="Times New Roman"/>
              </a:rPr>
              <a:t>are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following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b="1">
                <a:latin typeface="Times New Roman"/>
                <a:cs typeface="Times New Roman"/>
              </a:rPr>
              <a:t>Phenotype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observable characteristics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5" b="1">
                <a:latin typeface="Times New Roman"/>
                <a:cs typeface="Times New Roman"/>
              </a:rPr>
              <a:t>genotyp</a:t>
            </a:r>
            <a:r>
              <a:rPr dirty="0" sz="1100" spc="-5">
                <a:latin typeface="Times New Roman"/>
                <a:cs typeface="Times New Roman"/>
              </a:rPr>
              <a:t>e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unique </a:t>
            </a:r>
            <a:r>
              <a:rPr dirty="0" sz="1100" spc="-30">
                <a:latin typeface="Times New Roman"/>
                <a:cs typeface="Times New Roman"/>
              </a:rPr>
              <a:t>genetic make </a:t>
            </a:r>
            <a:r>
              <a:rPr dirty="0" sz="1100" spc="-5">
                <a:latin typeface="Times New Roman"/>
                <a:cs typeface="Times New Roman"/>
              </a:rPr>
              <a:t>up of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">
                <a:latin typeface="Times New Roman"/>
                <a:cs typeface="Times New Roman"/>
              </a:rPr>
              <a:t>Dominant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expressed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offspring.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offspring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dark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black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hair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dominant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hair </a:t>
            </a:r>
            <a:r>
              <a:rPr dirty="0" sz="1100" spc="-15">
                <a:latin typeface="Times New Roman"/>
                <a:cs typeface="Times New Roman"/>
              </a:rPr>
              <a:t>color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black.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35"/>
              </a:lnSpc>
            </a:pPr>
            <a:r>
              <a:rPr dirty="0" sz="1100" spc="10" b="1">
                <a:latin typeface="Times New Roman"/>
                <a:cs typeface="Times New Roman"/>
              </a:rPr>
              <a:t>Recessive </a:t>
            </a:r>
            <a:r>
              <a:rPr dirty="0" sz="1100" spc="-30">
                <a:latin typeface="Times New Roman"/>
                <a:cs typeface="Times New Roman"/>
              </a:rPr>
              <a:t>gene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expressed when </a:t>
            </a:r>
            <a:r>
              <a:rPr dirty="0" sz="1100" spc="-25">
                <a:latin typeface="Times New Roman"/>
                <a:cs typeface="Times New Roman"/>
              </a:rPr>
              <a:t>paired 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identical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marL="12700" marR="245110" indent="34925">
              <a:lnSpc>
                <a:spcPct val="93900"/>
              </a:lnSpc>
              <a:spcBef>
                <a:spcPts val="35"/>
              </a:spcBef>
            </a:pPr>
            <a:r>
              <a:rPr dirty="0" sz="1100" spc="-50">
                <a:latin typeface="Times New Roman"/>
                <a:cs typeface="Times New Roman"/>
              </a:rPr>
              <a:t>Single </a:t>
            </a:r>
            <a:r>
              <a:rPr dirty="0" sz="1100" spc="-10">
                <a:latin typeface="Times New Roman"/>
                <a:cs typeface="Times New Roman"/>
              </a:rPr>
              <a:t>dominant </a:t>
            </a:r>
            <a:r>
              <a:rPr dirty="0" sz="1100" spc="-30">
                <a:latin typeface="Times New Roman"/>
                <a:cs typeface="Times New Roman"/>
              </a:rPr>
              <a:t>gene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expressed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rare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such colorblindness.  </a:t>
            </a:r>
            <a:r>
              <a:rPr dirty="0" sz="1100" spc="-10" b="1">
                <a:latin typeface="Times New Roman"/>
                <a:cs typeface="Times New Roman"/>
              </a:rPr>
              <a:t>Multiple </a:t>
            </a:r>
            <a:r>
              <a:rPr dirty="0" sz="1100" spc="20" b="1">
                <a:latin typeface="Times New Roman"/>
                <a:cs typeface="Times New Roman"/>
              </a:rPr>
              <a:t>genes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trait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expressed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offspring 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height.  </a:t>
            </a:r>
            <a:r>
              <a:rPr dirty="0" sz="1100" spc="35" b="1">
                <a:latin typeface="Times New Roman"/>
                <a:cs typeface="Times New Roman"/>
              </a:rPr>
              <a:t>DNA </a:t>
            </a:r>
            <a:r>
              <a:rPr dirty="0" sz="1100" spc="-15">
                <a:latin typeface="Times New Roman"/>
                <a:cs typeface="Times New Roman"/>
              </a:rPr>
              <a:t>stands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5" b="1">
                <a:latin typeface="Times New Roman"/>
                <a:cs typeface="Times New Roman"/>
              </a:rPr>
              <a:t>deoxyribonucleic acid</a:t>
            </a:r>
            <a:r>
              <a:rPr dirty="0" sz="1100" spc="-5">
                <a:latin typeface="Times New Roman"/>
                <a:cs typeface="Times New Roman"/>
              </a:rPr>
              <a:t>, the </a:t>
            </a:r>
            <a:r>
              <a:rPr dirty="0" sz="1100" spc="-30">
                <a:latin typeface="Times New Roman"/>
                <a:cs typeface="Times New Roman"/>
              </a:rPr>
              <a:t>principal </a:t>
            </a:r>
            <a:r>
              <a:rPr dirty="0" sz="1100" spc="-5">
                <a:latin typeface="Times New Roman"/>
                <a:cs typeface="Times New Roman"/>
              </a:rPr>
              <a:t>component 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5080" indent="34925">
              <a:lnSpc>
                <a:spcPts val="1240"/>
              </a:lnSpc>
              <a:spcBef>
                <a:spcPts val="6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25">
                <a:latin typeface="Times New Roman"/>
                <a:cs typeface="Times New Roman"/>
              </a:rPr>
              <a:t>syndrome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has mental </a:t>
            </a:r>
            <a:r>
              <a:rPr dirty="0" sz="1100" spc="-20">
                <a:latin typeface="Times New Roman"/>
                <a:cs typeface="Times New Roman"/>
              </a:rPr>
              <a:t>retardation,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other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0">
                <a:latin typeface="Times New Roman"/>
                <a:cs typeface="Times New Roman"/>
              </a:rPr>
              <a:t>characteristics 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slanted </a:t>
            </a:r>
            <a:r>
              <a:rPr dirty="0" sz="1100" spc="-50">
                <a:latin typeface="Times New Roman"/>
                <a:cs typeface="Times New Roman"/>
              </a:rPr>
              <a:t>eyes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thick </a:t>
            </a:r>
            <a:r>
              <a:rPr dirty="0" sz="1100" spc="-15">
                <a:latin typeface="Times New Roman"/>
                <a:cs typeface="Times New Roman"/>
              </a:rPr>
              <a:t>tongue.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characteristics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phenotype.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genotype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extra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68013" y="425449"/>
            <a:ext cx="5981700" cy="1153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53574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63500" marR="5588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21</a:t>
            </a:r>
            <a:r>
              <a:rPr dirty="0" baseline="19841" sz="1050" spc="-30">
                <a:latin typeface="Times New Roman"/>
                <a:cs typeface="Times New Roman"/>
              </a:rPr>
              <a:t>st </a:t>
            </a:r>
            <a:r>
              <a:rPr dirty="0" sz="1100" spc="-10">
                <a:latin typeface="Times New Roman"/>
                <a:cs typeface="Times New Roman"/>
              </a:rPr>
              <a:t>chromosome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>
                <a:latin typeface="Times New Roman"/>
                <a:cs typeface="Times New Roman"/>
              </a:rPr>
              <a:t>Down </a:t>
            </a:r>
            <a:r>
              <a:rPr dirty="0" sz="1100" spc="-25">
                <a:latin typeface="Times New Roman"/>
                <a:cs typeface="Times New Roman"/>
              </a:rPr>
              <a:t>syndrome.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20">
                <a:latin typeface="Times New Roman"/>
                <a:cs typeface="Times New Roman"/>
              </a:rPr>
              <a:t>traditional </a:t>
            </a:r>
            <a:r>
              <a:rPr dirty="0" sz="1100" spc="-25">
                <a:latin typeface="Times New Roman"/>
                <a:cs typeface="Times New Roman"/>
              </a:rPr>
              <a:t>research strategies which  scientists use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they study </a:t>
            </a:r>
            <a:r>
              <a:rPr dirty="0" sz="1100" spc="-20">
                <a:latin typeface="Times New Roman"/>
                <a:cs typeface="Times New Roman"/>
              </a:rPr>
              <a:t>interaction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environment and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genetics.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62865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Table –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40" b="1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marL="62865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Methods, </a:t>
            </a:r>
            <a:r>
              <a:rPr dirty="0" sz="1100" spc="-10" b="1">
                <a:latin typeface="Times New Roman"/>
                <a:cs typeface="Times New Roman"/>
              </a:rPr>
              <a:t>Goals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b="1">
                <a:latin typeface="Times New Roman"/>
                <a:cs typeface="Times New Roman"/>
              </a:rPr>
              <a:t>Genetics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42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59891" y="1575053"/>
          <a:ext cx="5633085" cy="313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590"/>
                <a:gridCol w="2292350"/>
                <a:gridCol w="2292350"/>
              </a:tblGrid>
              <a:tr h="37261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Method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Question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answered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Limitations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Family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Study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Does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 runs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families?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690">
                        <a:lnSpc>
                          <a:spcPts val="1240"/>
                        </a:lnSpc>
                        <a:spcBef>
                          <a:spcPts val="175"/>
                        </a:spcBef>
                        <a:tabLst>
                          <a:tab pos="713740" algn="l"/>
                          <a:tab pos="1399540" algn="l"/>
                          <a:tab pos="2026920" algn="l"/>
                        </a:tabLst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tic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effects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High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Study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 marR="60325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factor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influence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development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disorder?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7945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Cannot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separate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genetic</a:t>
                      </a:r>
                      <a:r>
                        <a:rPr dirty="0" sz="11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just" marL="67945" marR="57785">
                        <a:lnSpc>
                          <a:spcPct val="93800"/>
                        </a:lnSpc>
                        <a:spcBef>
                          <a:spcPts val="4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environmental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effects,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although it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can  characterize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impact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specific 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effects; results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generalizable only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similar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high-risk</a:t>
                      </a:r>
                      <a:r>
                        <a:rPr dirty="0" sz="11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populations.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Twin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Study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Is 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inherited?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Rare examples;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environmental\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factors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uncontrolled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Adoption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Study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4">
                        <a:lnSpc>
                          <a:spcPts val="1240"/>
                        </a:lnSpc>
                        <a:spcBef>
                          <a:spcPts val="595"/>
                        </a:spcBef>
                        <a:tabLst>
                          <a:tab pos="476884" algn="l"/>
                          <a:tab pos="821055" algn="l"/>
                          <a:tab pos="1452245" algn="l"/>
                          <a:tab pos="2026285" algn="l"/>
                        </a:tabLst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sepa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net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contributions?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55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Difficult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get accurate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1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62230">
                        <a:lnSpc>
                          <a:spcPts val="1240"/>
                        </a:lnSpc>
                        <a:spcBef>
                          <a:spcPts val="65"/>
                        </a:spcBef>
                        <a:tabLst>
                          <a:tab pos="741045" algn="l"/>
                          <a:tab pos="1291590" algn="l"/>
                          <a:tab pos="1564005" algn="l"/>
                          <a:tab pos="1831339" algn="l"/>
                        </a:tabLst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bio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ogica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confounding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factors.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67945" marR="497205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Pedigree 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Analysis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nature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inheritance?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Requires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large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inbred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families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marL="67945" marR="514350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Linkage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Ana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ysis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Where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gene</a:t>
                      </a:r>
                      <a:r>
                        <a:rPr dirty="0" sz="11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located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7785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Best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disorders controlled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by a 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single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dominant</a:t>
                      </a:r>
                      <a:r>
                        <a:rPr dirty="0" sz="11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18806" y="4837432"/>
            <a:ext cx="5879465" cy="4122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Family </a:t>
            </a:r>
            <a:r>
              <a:rPr dirty="0" sz="1100" spc="-5" b="1">
                <a:latin typeface="Times New Roman"/>
                <a:cs typeface="Times New Roman"/>
              </a:rPr>
              <a:t>Studies </a:t>
            </a:r>
            <a:r>
              <a:rPr dirty="0" sz="1100" spc="-15" b="1">
                <a:latin typeface="Times New Roman"/>
                <a:cs typeface="Times New Roman"/>
              </a:rPr>
              <a:t>(whether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20" b="1">
                <a:latin typeface="Times New Roman"/>
                <a:cs typeface="Times New Roman"/>
              </a:rPr>
              <a:t>disorder </a:t>
            </a:r>
            <a:r>
              <a:rPr dirty="0" sz="1100" spc="-25" b="1">
                <a:latin typeface="Times New Roman"/>
                <a:cs typeface="Times New Roman"/>
              </a:rPr>
              <a:t>runs </a:t>
            </a:r>
            <a:r>
              <a:rPr dirty="0" sz="1100" spc="-5" b="1">
                <a:latin typeface="Times New Roman"/>
                <a:cs typeface="Times New Roman"/>
              </a:rPr>
              <a:t>in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family?)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These studies </a:t>
            </a:r>
            <a:r>
              <a:rPr dirty="0" sz="1100" spc="-40">
                <a:latin typeface="Times New Roman"/>
                <a:cs typeface="Times New Roman"/>
              </a:rPr>
              <a:t>verify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prevalence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higher 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family  </a:t>
            </a:r>
            <a:r>
              <a:rPr dirty="0" sz="1100" spc="-20">
                <a:latin typeface="Times New Roman"/>
                <a:cs typeface="Times New Roman"/>
              </a:rPr>
              <a:t>members,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general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population.</a:t>
            </a:r>
            <a:endParaRPr sz="1100">
              <a:latin typeface="Times New Roman"/>
              <a:cs typeface="Times New Roman"/>
            </a:endParaRPr>
          </a:p>
          <a:p>
            <a:pPr marL="161290" indent="-148590">
              <a:lnSpc>
                <a:spcPts val="1160"/>
              </a:lnSpc>
              <a:buAutoNum type="arabicPlain"/>
              <a:tabLst>
                <a:tab pos="16129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investigator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identifies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comparison group without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70"/>
              </a:spcBef>
              <a:buAutoNum type="arabicPlain" startAt="2"/>
              <a:tabLst>
                <a:tab pos="1225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next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obtain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each close relative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and without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directly </a:t>
            </a:r>
            <a:r>
              <a:rPr dirty="0" sz="1100" spc="-30">
                <a:latin typeface="Times New Roman"/>
                <a:cs typeface="Times New Roman"/>
              </a:rPr>
              <a:t>interviewing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15">
                <a:latin typeface="Times New Roman"/>
                <a:cs typeface="Times New Roman"/>
              </a:rPr>
              <a:t>or,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possible,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asking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15">
                <a:latin typeface="Times New Roman"/>
                <a:cs typeface="Times New Roman"/>
              </a:rPr>
              <a:t>someone </a:t>
            </a:r>
            <a:r>
              <a:rPr dirty="0" sz="1100" spc="-40">
                <a:latin typeface="Times New Roman"/>
                <a:cs typeface="Times New Roman"/>
              </a:rPr>
              <a:t>else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relatives.</a:t>
            </a:r>
            <a:endParaRPr sz="1100">
              <a:latin typeface="Times New Roman"/>
              <a:cs typeface="Times New Roman"/>
            </a:endParaRPr>
          </a:p>
          <a:p>
            <a:pPr algn="just" marL="156845" indent="-109855">
              <a:lnSpc>
                <a:spcPts val="1160"/>
              </a:lnSpc>
              <a:buAutoNum type="arabicPlain" startAt="2"/>
              <a:tabLst>
                <a:tab pos="157480" algn="l"/>
              </a:tabLst>
            </a:pPr>
            <a:r>
              <a:rPr dirty="0" sz="1100" spc="-40">
                <a:latin typeface="Times New Roman"/>
                <a:cs typeface="Times New Roman"/>
              </a:rPr>
              <a:t>Finally,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 spc="-15">
                <a:latin typeface="Times New Roman"/>
                <a:cs typeface="Times New Roman"/>
              </a:rPr>
              <a:t>compares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rates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rates </a:t>
            </a:r>
            <a:r>
              <a:rPr dirty="0" sz="1100" spc="-25">
                <a:latin typeface="Times New Roman"/>
                <a:cs typeface="Times New Roman"/>
              </a:rPr>
              <a:t>are higher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47625" marR="471170" indent="-3556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0">
                <a:latin typeface="Times New Roman"/>
                <a:cs typeface="Times New Roman"/>
              </a:rPr>
              <a:t>representing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population. 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studies, scientists </a:t>
            </a:r>
            <a:r>
              <a:rPr dirty="0" sz="1100" spc="-30">
                <a:latin typeface="Times New Roman"/>
                <a:cs typeface="Times New Roman"/>
              </a:rPr>
              <a:t>examine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5">
                <a:latin typeface="Times New Roman"/>
                <a:cs typeface="Times New Roman"/>
              </a:rPr>
              <a:t>pattern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context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family.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genetic influence,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trait should </a:t>
            </a:r>
            <a:r>
              <a:rPr dirty="0" sz="1100" spc="-20">
                <a:latin typeface="Times New Roman"/>
                <a:cs typeface="Times New Roman"/>
              </a:rPr>
              <a:t>occur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20">
                <a:latin typeface="Times New Roman"/>
                <a:cs typeface="Times New Roman"/>
              </a:rPr>
              <a:t>(parents, </a:t>
            </a:r>
            <a:r>
              <a:rPr dirty="0" sz="1100" spc="-35">
                <a:latin typeface="Times New Roman"/>
                <a:cs typeface="Times New Roman"/>
              </a:rPr>
              <a:t>siblings</a:t>
            </a:r>
            <a:r>
              <a:rPr dirty="0" sz="1100" spc="-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offspring)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distant </a:t>
            </a:r>
            <a:r>
              <a:rPr dirty="0" sz="1100" spc="-35">
                <a:latin typeface="Times New Roman"/>
                <a:cs typeface="Times New Roman"/>
              </a:rPr>
              <a:t>relatives.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trait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distant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terms  should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somewhat greater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whole.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5" b="1">
                <a:latin typeface="Times New Roman"/>
                <a:cs typeface="Times New Roman"/>
              </a:rPr>
              <a:t>William </a:t>
            </a:r>
            <a:r>
              <a:rPr dirty="0" sz="1100" spc="-35" b="1">
                <a:latin typeface="Times New Roman"/>
                <a:cs typeface="Times New Roman"/>
              </a:rPr>
              <a:t>Grove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University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Minnesota,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schizophrenia. 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administered </a:t>
            </a:r>
            <a:r>
              <a:rPr dirty="0" sz="1100" spc="-10">
                <a:latin typeface="Times New Roman"/>
                <a:cs typeface="Times New Roman"/>
              </a:rPr>
              <a:t>structured </a:t>
            </a:r>
            <a:r>
              <a:rPr dirty="0" sz="1100" spc="-15" b="1">
                <a:latin typeface="Times New Roman"/>
                <a:cs typeface="Times New Roman"/>
              </a:rPr>
              <a:t>interviews, </a:t>
            </a:r>
            <a:r>
              <a:rPr dirty="0" sz="1100" spc="-10" b="1">
                <a:latin typeface="Times New Roman"/>
                <a:cs typeface="Times New Roman"/>
              </a:rPr>
              <a:t>questionnaires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task</a:t>
            </a:r>
            <a:r>
              <a:rPr dirty="0" sz="1100" spc="-20">
                <a:latin typeface="Times New Roman"/>
                <a:cs typeface="Times New Roman"/>
              </a:rPr>
              <a:t>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5" b="1">
                <a:latin typeface="Times New Roman"/>
                <a:cs typeface="Times New Roman"/>
              </a:rPr>
              <a:t>seventeen </a:t>
            </a:r>
            <a:r>
              <a:rPr dirty="0" sz="1100" spc="-20">
                <a:latin typeface="Times New Roman"/>
                <a:cs typeface="Times New Roman"/>
              </a:rPr>
              <a:t>schizophrenic patients,  </a:t>
            </a:r>
            <a:r>
              <a:rPr dirty="0" sz="1100" spc="-10" b="1">
                <a:latin typeface="Times New Roman"/>
                <a:cs typeface="Times New Roman"/>
              </a:rPr>
              <a:t>sixty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 b="1">
                <a:latin typeface="Times New Roman"/>
                <a:cs typeface="Times New Roman"/>
              </a:rPr>
              <a:t>eighteen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subjects.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result </a:t>
            </a:r>
            <a:r>
              <a:rPr dirty="0" sz="1100" spc="-25">
                <a:latin typeface="Times New Roman"/>
                <a:cs typeface="Times New Roman"/>
              </a:rPr>
              <a:t>showed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schizophrenic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relatives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scored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significantly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direction,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normal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30" b="1">
                <a:latin typeface="Times New Roman"/>
                <a:cs typeface="Times New Roman"/>
              </a:rPr>
              <a:t>High </a:t>
            </a:r>
            <a:r>
              <a:rPr dirty="0" sz="1100" spc="-10" b="1">
                <a:latin typeface="Times New Roman"/>
                <a:cs typeface="Times New Roman"/>
              </a:rPr>
              <a:t>Risk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Method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study 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parent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identified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studied.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words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comparing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eventual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disordered </a:t>
            </a:r>
            <a:r>
              <a:rPr dirty="0" sz="1100" spc="-10">
                <a:latin typeface="Times New Roman"/>
                <a:cs typeface="Times New Roman"/>
              </a:rPr>
              <a:t>parent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normal parents,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10">
                <a:latin typeface="Times New Roman"/>
                <a:cs typeface="Times New Roman"/>
              </a:rPr>
              <a:t>hopes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disorder. These 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shown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non-depressive  </a:t>
            </a:r>
            <a:r>
              <a:rPr dirty="0" sz="1100" spc="-10">
                <a:latin typeface="Times New Roman"/>
                <a:cs typeface="Times New Roman"/>
              </a:rPr>
              <a:t>mother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399" y="8924036"/>
            <a:ext cx="120014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0">
                <a:latin typeface="Times New Roman"/>
                <a:cs typeface="Times New Roman"/>
              </a:rPr>
              <a:t>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601" y="8924036"/>
            <a:ext cx="3236595" cy="510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depressed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80"/>
              </a:lnSpc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experience </a:t>
            </a:r>
            <a:r>
              <a:rPr dirty="0" sz="1100" spc="-25">
                <a:latin typeface="Times New Roman"/>
                <a:cs typeface="Times New Roman"/>
              </a:rPr>
              <a:t>conflict with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mother.</a:t>
            </a:r>
            <a:endParaRPr sz="1100">
              <a:latin typeface="Times New Roman"/>
              <a:cs typeface="Times New Roman"/>
            </a:endParaRPr>
          </a:p>
          <a:p>
            <a:pPr marL="1052830">
              <a:lnSpc>
                <a:spcPct val="100000"/>
              </a:lnSpc>
              <a:spcBef>
                <a:spcPts val="65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06" y="914656"/>
            <a:ext cx="5880100" cy="7579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Adoption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Studies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How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separate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influences in </a:t>
            </a:r>
            <a:r>
              <a:rPr dirty="0" sz="1100" spc="-45">
                <a:latin typeface="Times New Roman"/>
                <a:cs typeface="Times New Roman"/>
              </a:rPr>
              <a:t>families?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through  </a:t>
            </a:r>
            <a:r>
              <a:rPr dirty="0" sz="1100" spc="-10">
                <a:latin typeface="Times New Roman"/>
                <a:cs typeface="Times New Roman"/>
              </a:rPr>
              <a:t>adoption </a:t>
            </a:r>
            <a:r>
              <a:rPr dirty="0" sz="1100" spc="-25">
                <a:latin typeface="Times New Roman"/>
                <a:cs typeface="Times New Roman"/>
              </a:rPr>
              <a:t>studies. </a:t>
            </a:r>
            <a:r>
              <a:rPr dirty="0" sz="1100" spc="-35">
                <a:latin typeface="Times New Roman"/>
                <a:cs typeface="Times New Roman"/>
              </a:rPr>
              <a:t>Scientists identify </a:t>
            </a:r>
            <a:r>
              <a:rPr dirty="0" sz="1100" spc="-15">
                <a:latin typeface="Times New Roman"/>
                <a:cs typeface="Times New Roman"/>
              </a:rPr>
              <a:t>adoptee,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locate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degree relatives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raised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50">
                <a:latin typeface="Times New Roman"/>
                <a:cs typeface="Times New Roman"/>
              </a:rPr>
              <a:t>family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setups.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5"/>
              </a:spcBef>
            </a:pPr>
            <a:r>
              <a:rPr dirty="0" sz="1100" spc="-25">
                <a:latin typeface="Times New Roman"/>
                <a:cs typeface="Times New Roman"/>
              </a:rPr>
              <a:t>Suppose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young </a:t>
            </a:r>
            <a:r>
              <a:rPr dirty="0" sz="1100" spc="-15">
                <a:latin typeface="Times New Roman"/>
                <a:cs typeface="Times New Roman"/>
              </a:rPr>
              <a:t>man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he </a:t>
            </a:r>
            <a:r>
              <a:rPr dirty="0" sz="1100" spc="-30">
                <a:latin typeface="Times New Roman"/>
                <a:cs typeface="Times New Roman"/>
              </a:rPr>
              <a:t>discovers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">
                <a:latin typeface="Times New Roman"/>
                <a:cs typeface="Times New Roman"/>
              </a:rPr>
              <a:t>brother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adopted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baby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brought </a:t>
            </a:r>
            <a:r>
              <a:rPr dirty="0" sz="1100" spc="-5">
                <a:latin typeface="Times New Roman"/>
                <a:cs typeface="Times New Roman"/>
              </a:rPr>
              <a:t>up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home.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35">
                <a:latin typeface="Times New Roman"/>
                <a:cs typeface="Times New Roman"/>
              </a:rPr>
              <a:t>siblings </a:t>
            </a:r>
            <a:r>
              <a:rPr dirty="0" sz="1100" spc="-10">
                <a:latin typeface="Times New Roman"/>
                <a:cs typeface="Times New Roman"/>
              </a:rPr>
              <a:t>brought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40">
                <a:latin typeface="Times New Roman"/>
                <a:cs typeface="Times New Roman"/>
              </a:rPr>
              <a:t>families display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original </a:t>
            </a:r>
            <a:r>
              <a:rPr dirty="0" sz="1100" spc="-25">
                <a:latin typeface="Times New Roman"/>
                <a:cs typeface="Times New Roman"/>
              </a:rPr>
              <a:t>subject.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10">
                <a:latin typeface="Times New Roman"/>
                <a:cs typeface="Times New Roman"/>
              </a:rPr>
              <a:t>brothers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raised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40">
                <a:latin typeface="Times New Roman"/>
                <a:cs typeface="Times New Roman"/>
              </a:rPr>
              <a:t>families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expected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chance.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conclude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inheritance </a:t>
            </a:r>
            <a:r>
              <a:rPr dirty="0" sz="1100" spc="-45">
                <a:latin typeface="Times New Roman"/>
                <a:cs typeface="Times New Roman"/>
              </a:rPr>
              <a:t>is a  </a:t>
            </a:r>
            <a:r>
              <a:rPr dirty="0" sz="1100" spc="-10">
                <a:latin typeface="Times New Roman"/>
                <a:cs typeface="Times New Roman"/>
              </a:rPr>
              <a:t>contributor.</a:t>
            </a:r>
            <a:endParaRPr sz="1100">
              <a:latin typeface="Times New Roman"/>
              <a:cs typeface="Times New Roman"/>
            </a:endParaRPr>
          </a:p>
          <a:p>
            <a:pPr marL="12700" marR="7620" indent="34925">
              <a:lnSpc>
                <a:spcPts val="1240"/>
              </a:lnSpc>
              <a:spcBef>
                <a:spcPts val="2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adoption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5" b="1">
                <a:latin typeface="Times New Roman"/>
                <a:cs typeface="Times New Roman"/>
              </a:rPr>
              <a:t>cross </a:t>
            </a:r>
            <a:r>
              <a:rPr dirty="0" sz="1100" spc="-10" b="1">
                <a:latin typeface="Times New Roman"/>
                <a:cs typeface="Times New Roman"/>
              </a:rPr>
              <a:t>fostering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type where researcher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parents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disordered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parents.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adoption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adoptee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10">
                <a:latin typeface="Times New Roman"/>
                <a:cs typeface="Times New Roman"/>
              </a:rPr>
              <a:t>adopted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studied.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Twin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Studies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ct val="93900"/>
              </a:lnSpc>
              <a:spcBef>
                <a:spcPts val="40"/>
              </a:spcBef>
            </a:pP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45">
                <a:latin typeface="Times New Roman"/>
                <a:cs typeface="Times New Roman"/>
              </a:rPr>
              <a:t>closely,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identical </a:t>
            </a:r>
            <a:r>
              <a:rPr dirty="0" sz="1100" spc="-25">
                <a:latin typeface="Times New Roman"/>
                <a:cs typeface="Times New Roman"/>
              </a:rPr>
              <a:t>twins (monozygotic </a:t>
            </a:r>
            <a:r>
              <a:rPr dirty="0" sz="1100" spc="-30">
                <a:latin typeface="Times New Roman"/>
                <a:cs typeface="Times New Roman"/>
              </a:rPr>
              <a:t>twins).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50">
                <a:latin typeface="Times New Roman"/>
                <a:cs typeface="Times New Roman"/>
              </a:rPr>
              <a:t>alike </a:t>
            </a:r>
            <a:r>
              <a:rPr dirty="0" sz="1100" spc="5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have identical genes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fraternal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40">
                <a:latin typeface="Times New Roman"/>
                <a:cs typeface="Times New Roman"/>
              </a:rPr>
              <a:t>(dizygotic </a:t>
            </a:r>
            <a:r>
              <a:rPr dirty="0" sz="1100" spc="-30">
                <a:latin typeface="Times New Roman"/>
                <a:cs typeface="Times New Roman"/>
              </a:rPr>
              <a:t>twins).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twin  studies, researchers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35">
                <a:latin typeface="Times New Roman"/>
                <a:cs typeface="Times New Roman"/>
              </a:rPr>
              <a:t>identical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traits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different.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 indent="34925">
              <a:lnSpc>
                <a:spcPts val="1240"/>
              </a:lnSpc>
              <a:spcBef>
                <a:spcPts val="20"/>
              </a:spcBef>
            </a:pPr>
            <a:r>
              <a:rPr dirty="0" sz="1100" spc="-20">
                <a:latin typeface="Times New Roman"/>
                <a:cs typeface="Times New Roman"/>
              </a:rPr>
              <a:t>Plomin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1990, </a:t>
            </a:r>
            <a:r>
              <a:rPr dirty="0" sz="1100" spc="-15">
                <a:latin typeface="Times New Roman"/>
                <a:cs typeface="Times New Roman"/>
              </a:rPr>
              <a:t>points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0">
                <a:latin typeface="Times New Roman"/>
                <a:cs typeface="Times New Roman"/>
              </a:rPr>
              <a:t>correlation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height in </a:t>
            </a:r>
            <a:r>
              <a:rPr dirty="0" sz="1100" spc="-30">
                <a:latin typeface="Times New Roman"/>
                <a:cs typeface="Times New Roman"/>
              </a:rPr>
              <a:t>identical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40">
                <a:latin typeface="Times New Roman"/>
                <a:cs typeface="Times New Roman"/>
              </a:rPr>
              <a:t>as 0.90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fraternal </a:t>
            </a:r>
            <a:r>
              <a:rPr dirty="0" sz="1100" spc="-40">
                <a:latin typeface="Times New Roman"/>
                <a:cs typeface="Times New Roman"/>
              </a:rPr>
              <a:t>as 0.45.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5">
                <a:latin typeface="Times New Roman"/>
                <a:cs typeface="Times New Roman"/>
              </a:rPr>
              <a:t>findings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25">
                <a:latin typeface="Times New Roman"/>
                <a:cs typeface="Times New Roman"/>
              </a:rPr>
              <a:t>height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90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25">
                <a:latin typeface="Times New Roman"/>
                <a:cs typeface="Times New Roman"/>
              </a:rPr>
              <a:t>heritable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trait.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45">
                <a:latin typeface="Times New Roman"/>
                <a:cs typeface="Times New Roman"/>
              </a:rPr>
              <a:t>Michael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Lyons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colleagues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1995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conducted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anti-social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members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Vietnam </a:t>
            </a:r>
            <a:r>
              <a:rPr dirty="0" sz="1100" spc="-25">
                <a:latin typeface="Times New Roman"/>
                <a:cs typeface="Times New Roman"/>
              </a:rPr>
              <a:t>era twin </a:t>
            </a:r>
            <a:r>
              <a:rPr dirty="0" sz="1100" spc="-40">
                <a:latin typeface="Times New Roman"/>
                <a:cs typeface="Times New Roman"/>
              </a:rPr>
              <a:t>registry. </a:t>
            </a: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twins.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environment 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15">
                <a:latin typeface="Times New Roman"/>
                <a:cs typeface="Times New Roman"/>
              </a:rPr>
              <a:t>strong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25">
                <a:latin typeface="Times New Roman"/>
                <a:cs typeface="Times New Roman"/>
              </a:rPr>
              <a:t>in inheriting </a:t>
            </a:r>
            <a:r>
              <a:rPr dirty="0" sz="1100" spc="-30">
                <a:latin typeface="Times New Roman"/>
                <a:cs typeface="Times New Roman"/>
              </a:rPr>
              <a:t>anti-social </a:t>
            </a:r>
            <a:r>
              <a:rPr dirty="0" sz="1100" spc="-15">
                <a:latin typeface="Times New Roman"/>
                <a:cs typeface="Times New Roman"/>
              </a:rPr>
              <a:t>trait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words,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0">
                <a:latin typeface="Times New Roman"/>
                <a:cs typeface="Times New Roman"/>
              </a:rPr>
              <a:t>grew </a:t>
            </a:r>
            <a:r>
              <a:rPr dirty="0" sz="1100">
                <a:latin typeface="Times New Roman"/>
                <a:cs typeface="Times New Roman"/>
              </a:rPr>
              <a:t>up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left 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family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early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environmental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influences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mattered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only.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Genetic linkage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5" b="1">
                <a:latin typeface="Times New Roman"/>
                <a:cs typeface="Times New Roman"/>
              </a:rPr>
              <a:t>association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studies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3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family,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adoption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suggest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genetic  </a:t>
            </a:r>
            <a:r>
              <a:rPr dirty="0" sz="1100" spc="-5">
                <a:latin typeface="Times New Roman"/>
                <a:cs typeface="Times New Roman"/>
              </a:rPr>
              <a:t>component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locate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defected </a:t>
            </a:r>
            <a:r>
              <a:rPr dirty="0" sz="1100" spc="-35">
                <a:latin typeface="Times New Roman"/>
                <a:cs typeface="Times New Roman"/>
              </a:rPr>
              <a:t>gene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difficult.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locate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defected </a:t>
            </a:r>
            <a:r>
              <a:rPr dirty="0" sz="1100" spc="-30">
                <a:latin typeface="Times New Roman"/>
                <a:cs typeface="Times New Roman"/>
              </a:rPr>
              <a:t>gene,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15">
                <a:latin typeface="Times New Roman"/>
                <a:cs typeface="Times New Roman"/>
              </a:rPr>
              <a:t>Genetic </a:t>
            </a:r>
            <a:r>
              <a:rPr dirty="0" sz="1100" spc="-40">
                <a:latin typeface="Times New Roman"/>
                <a:cs typeface="Times New Roman"/>
              </a:rPr>
              <a:t>Linkage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Association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25">
                <a:latin typeface="Times New Roman"/>
                <a:cs typeface="Times New Roman"/>
              </a:rPr>
              <a:t>principle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45">
                <a:latin typeface="Times New Roman"/>
                <a:cs typeface="Times New Roman"/>
              </a:rPr>
              <a:t>linkage </a:t>
            </a:r>
            <a:r>
              <a:rPr dirty="0" sz="1100" spc="-50">
                <a:latin typeface="Times New Roman"/>
                <a:cs typeface="Times New Roman"/>
              </a:rPr>
              <a:t>analysis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simple.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family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studied,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inherited  </a:t>
            </a:r>
            <a:r>
              <a:rPr dirty="0" sz="1100" spc="-25">
                <a:latin typeface="Times New Roman"/>
                <a:cs typeface="Times New Roman"/>
              </a:rPr>
              <a:t>characteristics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characteristics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genetic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markers.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marker </a:t>
            </a:r>
            <a:r>
              <a:rPr dirty="0" sz="1100" spc="-55">
                <a:latin typeface="Times New Roman"/>
                <a:cs typeface="Times New Roman"/>
              </a:rPr>
              <a:t>lays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15">
                <a:latin typeface="Times New Roman"/>
                <a:cs typeface="Times New Roman"/>
              </a:rPr>
              <a:t>together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0">
                <a:latin typeface="Times New Roman"/>
                <a:cs typeface="Times New Roman"/>
              </a:rPr>
              <a:t>chromosome </a:t>
            </a:r>
            <a:r>
              <a:rPr dirty="0" sz="1100" spc="-40">
                <a:latin typeface="Times New Roman"/>
                <a:cs typeface="Times New Roman"/>
              </a:rPr>
              <a:t>e.g.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20">
                <a:latin typeface="Times New Roman"/>
                <a:cs typeface="Times New Roman"/>
              </a:rPr>
              <a:t>bipolar </a:t>
            </a:r>
            <a:r>
              <a:rPr dirty="0" sz="1100" spc="-30">
                <a:latin typeface="Times New Roman"/>
                <a:cs typeface="Times New Roman"/>
              </a:rPr>
              <a:t>affective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markers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chromosome </a:t>
            </a:r>
            <a:r>
              <a:rPr dirty="0" sz="1100" spc="-40">
                <a:latin typeface="Times New Roman"/>
                <a:cs typeface="Times New Roman"/>
              </a:rPr>
              <a:t>11, </a:t>
            </a:r>
            <a:r>
              <a:rPr dirty="0" sz="1100" spc="-35">
                <a:latin typeface="Times New Roman"/>
                <a:cs typeface="Times New Roman"/>
              </a:rPr>
              <a:t>suggesting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bipolar </a:t>
            </a:r>
            <a:r>
              <a:rPr dirty="0" sz="1100" spc="-35">
                <a:latin typeface="Times New Roman"/>
                <a:cs typeface="Times New Roman"/>
              </a:rPr>
              <a:t>affective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might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chromosome </a:t>
            </a:r>
            <a:r>
              <a:rPr dirty="0" sz="1100" spc="-35">
                <a:latin typeface="Times New Roman"/>
                <a:cs typeface="Times New Roman"/>
              </a:rPr>
              <a:t>11.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40">
                <a:latin typeface="Times New Roman"/>
                <a:cs typeface="Times New Roman"/>
              </a:rPr>
              <a:t>linkage </a:t>
            </a:r>
            <a:r>
              <a:rPr dirty="0" sz="1100" spc="-25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second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strategy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locating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specific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association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studies.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It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genetic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markers.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5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association studies, researchers </a:t>
            </a:r>
            <a:r>
              <a:rPr dirty="0" sz="1100" spc="-15">
                <a:latin typeface="Times New Roman"/>
                <a:cs typeface="Times New Roman"/>
              </a:rPr>
              <a:t>compare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30">
                <a:latin typeface="Times New Roman"/>
                <a:cs typeface="Times New Roman"/>
              </a:rPr>
              <a:t>genetic  </a:t>
            </a:r>
            <a:r>
              <a:rPr dirty="0" sz="1100" spc="-25">
                <a:latin typeface="Times New Roman"/>
                <a:cs typeface="Times New Roman"/>
              </a:rPr>
              <a:t>markers </a:t>
            </a:r>
            <a:r>
              <a:rPr dirty="0" sz="1100" spc="-20">
                <a:latin typeface="Times New Roman"/>
                <a:cs typeface="Times New Roman"/>
              </a:rPr>
              <a:t>occur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assumed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5">
                <a:latin typeface="Times New Roman"/>
                <a:cs typeface="Times New Roman"/>
              </a:rPr>
              <a:t>markers are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genes </a:t>
            </a:r>
            <a:r>
              <a:rPr dirty="0" sz="1100" spc="-25">
                <a:latin typeface="Times New Roman"/>
                <a:cs typeface="Times New Roman"/>
              </a:rPr>
              <a:t>involved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25">
                <a:latin typeface="Times New Roman"/>
                <a:cs typeface="Times New Roman"/>
              </a:rPr>
              <a:t>Association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genes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5">
                <a:latin typeface="Times New Roman"/>
                <a:cs typeface="Times New Roman"/>
              </a:rPr>
              <a:t>weekly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20" b="1">
                <a:latin typeface="Times New Roman"/>
                <a:cs typeface="Times New Roman"/>
              </a:rPr>
              <a:t>To </a:t>
            </a:r>
            <a:r>
              <a:rPr dirty="0" sz="1100" spc="-30" b="1">
                <a:latin typeface="Times New Roman"/>
                <a:cs typeface="Times New Roman"/>
              </a:rPr>
              <a:t>Study </a:t>
            </a:r>
            <a:r>
              <a:rPr dirty="0" sz="1100" spc="-20" b="1">
                <a:latin typeface="Times New Roman"/>
                <a:cs typeface="Times New Roman"/>
              </a:rPr>
              <a:t>Behavior </a:t>
            </a:r>
            <a:r>
              <a:rPr dirty="0" sz="1100" spc="-5" b="1">
                <a:latin typeface="Times New Roman"/>
                <a:cs typeface="Times New Roman"/>
              </a:rPr>
              <a:t>across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pattern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remains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20">
                <a:latin typeface="Times New Roman"/>
                <a:cs typeface="Times New Roman"/>
              </a:rPr>
              <a:t>cross  </a:t>
            </a:r>
            <a:r>
              <a:rPr dirty="0" sz="1100" spc="-25">
                <a:latin typeface="Times New Roman"/>
                <a:cs typeface="Times New Roman"/>
              </a:rPr>
              <a:t>sectional </a:t>
            </a:r>
            <a:r>
              <a:rPr dirty="0" sz="1100" spc="-30">
                <a:latin typeface="Times New Roman"/>
                <a:cs typeface="Times New Roman"/>
              </a:rPr>
              <a:t>designs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longitudinal </a:t>
            </a:r>
            <a:r>
              <a:rPr dirty="0" sz="1100" spc="-30">
                <a:latin typeface="Times New Roman"/>
                <a:cs typeface="Times New Roman"/>
              </a:rPr>
              <a:t>designs. </a:t>
            </a:r>
            <a:r>
              <a:rPr dirty="0" sz="1100" spc="-25">
                <a:latin typeface="Times New Roman"/>
                <a:cs typeface="Times New Roman"/>
              </a:rPr>
              <a:t>Researcher wants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inquire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course does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follow?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What role </a:t>
            </a:r>
            <a:r>
              <a:rPr dirty="0" sz="1100" spc="-30">
                <a:latin typeface="Times New Roman"/>
                <a:cs typeface="Times New Roman"/>
              </a:rPr>
              <a:t>genetics </a:t>
            </a:r>
            <a:r>
              <a:rPr dirty="0" sz="1100" spc="-45">
                <a:latin typeface="Times New Roman"/>
                <a:cs typeface="Times New Roman"/>
              </a:rPr>
              <a:t>play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affects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meaningful?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inquire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 across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8930137"/>
            <a:ext cx="33953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Longitudinal </a:t>
            </a:r>
            <a:r>
              <a:rPr dirty="0" sz="1100" spc="15" b="1">
                <a:latin typeface="Times New Roman"/>
                <a:cs typeface="Times New Roman"/>
              </a:rPr>
              <a:t>designs </a:t>
            </a:r>
            <a:r>
              <a:rPr dirty="0" sz="1100" spc="10" b="1">
                <a:latin typeface="Times New Roman"/>
                <a:cs typeface="Times New Roman"/>
              </a:rPr>
              <a:t>(same </a:t>
            </a:r>
            <a:r>
              <a:rPr dirty="0" sz="1100" b="1">
                <a:latin typeface="Times New Roman"/>
                <a:cs typeface="Times New Roman"/>
              </a:rPr>
              <a:t>people </a:t>
            </a:r>
            <a:r>
              <a:rPr dirty="0" sz="1100" spc="-10" b="1">
                <a:latin typeface="Times New Roman"/>
                <a:cs typeface="Times New Roman"/>
              </a:rPr>
              <a:t>followed </a:t>
            </a:r>
            <a:r>
              <a:rPr dirty="0" sz="1100" spc="-5" b="1">
                <a:latin typeface="Times New Roman"/>
                <a:cs typeface="Times New Roman"/>
              </a:rPr>
              <a:t>across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time)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92" y="425449"/>
            <a:ext cx="5880735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examine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follows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longitudinal </a:t>
            </a:r>
            <a:r>
              <a:rPr dirty="0" sz="1100" spc="-30">
                <a:latin typeface="Times New Roman"/>
                <a:cs typeface="Times New Roman"/>
              </a:rPr>
              <a:t>designs.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longitudinal study 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study changes </a:t>
            </a:r>
            <a:r>
              <a:rPr dirty="0" sz="1100" spc="-20">
                <a:latin typeface="Times New Roman"/>
                <a:cs typeface="Times New Roman"/>
              </a:rPr>
              <a:t>in behavior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repeatedly measuring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participants at  </a:t>
            </a:r>
            <a:r>
              <a:rPr dirty="0" sz="1100" spc="-25">
                <a:latin typeface="Times New Roman"/>
                <a:cs typeface="Times New Roman"/>
              </a:rPr>
              <a:t>selected intervals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12700" marR="2440940">
              <a:lnSpc>
                <a:spcPts val="124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allows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change.  </a:t>
            </a: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50">
                <a:latin typeface="Times New Roman"/>
                <a:cs typeface="Times New Roman"/>
              </a:rPr>
              <a:t>We may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women earthquake </a:t>
            </a:r>
            <a:r>
              <a:rPr dirty="0" sz="1100" spc="-25">
                <a:latin typeface="Times New Roman"/>
                <a:cs typeface="Times New Roman"/>
              </a:rPr>
              <a:t>survivors 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40">
                <a:latin typeface="Times New Roman"/>
                <a:cs typeface="Times New Roman"/>
              </a:rPr>
              <a:t>2006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40">
                <a:latin typeface="Times New Roman"/>
                <a:cs typeface="Times New Roman"/>
              </a:rPr>
              <a:t>2007.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M. </a:t>
            </a:r>
            <a:r>
              <a:rPr dirty="0" sz="1100" spc="-45">
                <a:latin typeface="Times New Roman"/>
                <a:cs typeface="Times New Roman"/>
              </a:rPr>
              <a:t>Seligman </a:t>
            </a:r>
            <a:r>
              <a:rPr dirty="0" sz="1100" spc="-40">
                <a:latin typeface="Times New Roman"/>
                <a:cs typeface="Times New Roman"/>
              </a:rPr>
              <a:t>(1992) </a:t>
            </a:r>
            <a:r>
              <a:rPr dirty="0" sz="1100" spc="-10">
                <a:latin typeface="Times New Roman"/>
                <a:cs typeface="Times New Roman"/>
              </a:rPr>
              <a:t>conducted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longitudinal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among children.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sample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508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30">
                <a:latin typeface="Times New Roman"/>
                <a:cs typeface="Times New Roman"/>
              </a:rPr>
              <a:t>grade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interviewed </a:t>
            </a:r>
            <a:r>
              <a:rPr dirty="0" sz="1100" spc="-40">
                <a:latin typeface="Times New Roman"/>
                <a:cs typeface="Times New Roman"/>
              </a:rPr>
              <a:t>every 6 </a:t>
            </a:r>
            <a:r>
              <a:rPr dirty="0" sz="1100">
                <a:latin typeface="Times New Roman"/>
                <a:cs typeface="Times New Roman"/>
              </a:rPr>
              <a:t>month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5- </a:t>
            </a:r>
            <a:r>
              <a:rPr dirty="0" sz="1100" spc="-45">
                <a:latin typeface="Times New Roman"/>
                <a:cs typeface="Times New Roman"/>
              </a:rPr>
              <a:t>year.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25">
                <a:latin typeface="Times New Roman"/>
                <a:cs typeface="Times New Roman"/>
              </a:rPr>
              <a:t>included sadness, </a:t>
            </a:r>
            <a:r>
              <a:rPr dirty="0" sz="1100" spc="-15">
                <a:latin typeface="Times New Roman"/>
                <a:cs typeface="Times New Roman"/>
              </a:rPr>
              <a:t>trouble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sleeping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eating.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longitudinal 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costly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time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consuming.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Cross </a:t>
            </a:r>
            <a:r>
              <a:rPr dirty="0" sz="1100" spc="-10" b="1">
                <a:latin typeface="Times New Roman"/>
                <a:cs typeface="Times New Roman"/>
              </a:rPr>
              <a:t>Sectional </a:t>
            </a:r>
            <a:r>
              <a:rPr dirty="0" sz="1100" spc="-5" b="1">
                <a:latin typeface="Times New Roman"/>
                <a:cs typeface="Times New Roman"/>
              </a:rPr>
              <a:t>Studies </a:t>
            </a:r>
            <a:r>
              <a:rPr dirty="0" sz="1100" spc="5" b="1">
                <a:latin typeface="Times New Roman"/>
                <a:cs typeface="Times New Roman"/>
              </a:rPr>
              <a:t>(people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different </a:t>
            </a:r>
            <a:r>
              <a:rPr dirty="0" sz="1100" spc="15" b="1">
                <a:latin typeface="Times New Roman"/>
                <a:cs typeface="Times New Roman"/>
              </a:rPr>
              <a:t>ages </a:t>
            </a:r>
            <a:r>
              <a:rPr dirty="0" sz="1100" spc="-10" b="1">
                <a:latin typeface="Times New Roman"/>
                <a:cs typeface="Times New Roman"/>
              </a:rPr>
              <a:t>viewed </a:t>
            </a:r>
            <a:r>
              <a:rPr dirty="0" sz="1100" spc="-25" b="1">
                <a:latin typeface="Times New Roman"/>
                <a:cs typeface="Times New Roman"/>
              </a:rPr>
              <a:t>at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same</a:t>
            </a:r>
            <a:r>
              <a:rPr dirty="0" sz="1100" spc="1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time)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3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cross </a:t>
            </a:r>
            <a:r>
              <a:rPr dirty="0" sz="1100" spc="-25">
                <a:latin typeface="Times New Roman"/>
                <a:cs typeface="Times New Roman"/>
              </a:rPr>
              <a:t>sectional studies,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examine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behavioral characteristics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45">
                <a:latin typeface="Times New Roman"/>
                <a:cs typeface="Times New Roman"/>
              </a:rPr>
              <a:t>ages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might 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assessed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time in  </a:t>
            </a:r>
            <a:r>
              <a:rPr dirty="0" sz="1100" spc="-25">
                <a:latin typeface="Times New Roman"/>
                <a:cs typeface="Times New Roman"/>
              </a:rPr>
              <a:t>children, </a:t>
            </a:r>
            <a:r>
              <a:rPr dirty="0" sz="1100" spc="-20">
                <a:latin typeface="Times New Roman"/>
                <a:cs typeface="Times New Roman"/>
              </a:rPr>
              <a:t>adolescents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1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depression symptoms among women </a:t>
            </a:r>
            <a:r>
              <a:rPr dirty="0" sz="1100" spc="-25">
                <a:latin typeface="Times New Roman"/>
                <a:cs typeface="Times New Roman"/>
              </a:rPr>
              <a:t>earthquake survivors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30years, 50years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60years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year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2006.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Sequential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25" b="1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combination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longitudinal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cross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sectional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designs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strategy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Sequential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Design.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50">
                <a:latin typeface="Times New Roman"/>
                <a:cs typeface="Times New Roman"/>
              </a:rPr>
              <a:t>Julia </a:t>
            </a:r>
            <a:r>
              <a:rPr dirty="0" sz="1100" spc="-55">
                <a:latin typeface="Times New Roman"/>
                <a:cs typeface="Times New Roman"/>
              </a:rPr>
              <a:t>Wallace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Micheal </a:t>
            </a:r>
            <a:r>
              <a:rPr dirty="0" sz="1100" spc="-25">
                <a:latin typeface="Times New Roman"/>
                <a:cs typeface="Times New Roman"/>
              </a:rPr>
              <a:t>O’Hara </a:t>
            </a:r>
            <a:r>
              <a:rPr dirty="0" sz="1100" spc="-40">
                <a:latin typeface="Times New Roman"/>
                <a:cs typeface="Times New Roman"/>
              </a:rPr>
              <a:t>(1992)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5">
                <a:latin typeface="Times New Roman"/>
                <a:cs typeface="Times New Roman"/>
              </a:rPr>
              <a:t>both, </a:t>
            </a:r>
            <a:r>
              <a:rPr dirty="0" sz="1100" spc="-25">
                <a:latin typeface="Times New Roman"/>
                <a:cs typeface="Times New Roman"/>
              </a:rPr>
              <a:t>longitudinal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cross </a:t>
            </a:r>
            <a:r>
              <a:rPr dirty="0" sz="1100" spc="-25">
                <a:latin typeface="Times New Roman"/>
                <a:cs typeface="Times New Roman"/>
              </a:rPr>
              <a:t>sectional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20">
                <a:latin typeface="Times New Roman"/>
                <a:cs typeface="Times New Roman"/>
              </a:rPr>
              <a:t>explored 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0">
                <a:latin typeface="Times New Roman"/>
                <a:cs typeface="Times New Roman"/>
              </a:rPr>
              <a:t>depression among </a:t>
            </a:r>
            <a:r>
              <a:rPr dirty="0" sz="1100" spc="-40">
                <a:latin typeface="Times New Roman"/>
                <a:cs typeface="Times New Roman"/>
              </a:rPr>
              <a:t>65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25">
                <a:latin typeface="Times New Roman"/>
                <a:cs typeface="Times New Roman"/>
              </a:rPr>
              <a:t>olds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above, change </a:t>
            </a:r>
            <a:r>
              <a:rPr dirty="0" sz="1100" spc="-15">
                <a:latin typeface="Times New Roman"/>
                <a:cs typeface="Times New Roman"/>
              </a:rPr>
              <a:t>over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cross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sectional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design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interviewing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different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ranges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like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65-69,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70-74,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75-79,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80-84,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85-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35"/>
              </a:spcBef>
            </a:pPr>
            <a:r>
              <a:rPr dirty="0" sz="1100" spc="-25">
                <a:latin typeface="Times New Roman"/>
                <a:cs typeface="Times New Roman"/>
              </a:rPr>
              <a:t>89,and </a:t>
            </a:r>
            <a:r>
              <a:rPr dirty="0" sz="1100" spc="-35">
                <a:latin typeface="Times New Roman"/>
                <a:cs typeface="Times New Roman"/>
              </a:rPr>
              <a:t>90- </a:t>
            </a:r>
            <a:r>
              <a:rPr dirty="0" sz="1100" spc="-25">
                <a:latin typeface="Times New Roman"/>
                <a:cs typeface="Times New Roman"/>
              </a:rPr>
              <a:t>above.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longitudinal </a:t>
            </a:r>
            <a:r>
              <a:rPr dirty="0" sz="1100" spc="-30">
                <a:latin typeface="Times New Roman"/>
                <a:cs typeface="Times New Roman"/>
              </a:rPr>
              <a:t>design </a:t>
            </a:r>
            <a:r>
              <a:rPr dirty="0" sz="1100" spc="-25">
                <a:latin typeface="Times New Roman"/>
                <a:cs typeface="Times New Roman"/>
              </a:rPr>
              <a:t>included </a:t>
            </a:r>
            <a:r>
              <a:rPr dirty="0" sz="1100" spc="-35">
                <a:latin typeface="Times New Roman"/>
                <a:cs typeface="Times New Roman"/>
              </a:rPr>
              <a:t>interviewing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40">
                <a:latin typeface="Times New Roman"/>
                <a:cs typeface="Times New Roman"/>
              </a:rPr>
              <a:t>3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6 years </a:t>
            </a:r>
            <a:r>
              <a:rPr dirty="0" sz="1100" spc="-30">
                <a:latin typeface="Times New Roman"/>
                <a:cs typeface="Times New Roman"/>
              </a:rPr>
              <a:t>later. </a:t>
            </a:r>
            <a:r>
              <a:rPr dirty="0" sz="1100" spc="-10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parts 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sequential </a:t>
            </a:r>
            <a:r>
              <a:rPr dirty="0" sz="1100" spc="-35">
                <a:latin typeface="Times New Roman"/>
                <a:cs typeface="Times New Roman"/>
              </a:rPr>
              <a:t>design </a:t>
            </a:r>
            <a:r>
              <a:rPr dirty="0" sz="1100" spc="-10">
                <a:latin typeface="Times New Roman"/>
                <a:cs typeface="Times New Roman"/>
              </a:rPr>
              <a:t>produced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findings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increase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grow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5">
                <a:latin typeface="Times New Roman"/>
                <a:cs typeface="Times New Roman"/>
              </a:rPr>
              <a:t>but 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prevent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Follow </a:t>
            </a:r>
            <a:r>
              <a:rPr dirty="0" sz="1100" spc="-10" b="1">
                <a:latin typeface="Times New Roman"/>
                <a:cs typeface="Times New Roman"/>
              </a:rPr>
              <a:t>up</a:t>
            </a:r>
            <a:r>
              <a:rPr dirty="0" sz="1100" spc="5" b="1">
                <a:latin typeface="Times New Roman"/>
                <a:cs typeface="Times New Roman"/>
              </a:rPr>
              <a:t> studies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follow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25">
                <a:latin typeface="Times New Roman"/>
                <a:cs typeface="Times New Roman"/>
              </a:rPr>
              <a:t>studies,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20">
                <a:latin typeface="Times New Roman"/>
                <a:cs typeface="Times New Roman"/>
              </a:rPr>
              <a:t>patients 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point,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again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later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30">
                <a:latin typeface="Times New Roman"/>
                <a:cs typeface="Times New Roman"/>
              </a:rPr>
              <a:t>(in </a:t>
            </a:r>
            <a:r>
              <a:rPr dirty="0" sz="1100" spc="-25">
                <a:latin typeface="Times New Roman"/>
                <a:cs typeface="Times New Roman"/>
              </a:rPr>
              <a:t>future).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Follow </a:t>
            </a:r>
            <a:r>
              <a:rPr dirty="0" sz="1100" spc="-15" b="1">
                <a:latin typeface="Times New Roman"/>
                <a:cs typeface="Times New Roman"/>
              </a:rPr>
              <a:t>back</a:t>
            </a:r>
            <a:r>
              <a:rPr dirty="0" sz="1100" spc="5" b="1">
                <a:latin typeface="Times New Roman"/>
                <a:cs typeface="Times New Roman"/>
              </a:rPr>
              <a:t> studies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Follow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5">
                <a:latin typeface="Times New Roman"/>
                <a:cs typeface="Times New Roman"/>
              </a:rPr>
              <a:t>earlier </a:t>
            </a:r>
            <a:r>
              <a:rPr dirty="0" sz="1100" spc="-20">
                <a:latin typeface="Times New Roman"/>
                <a:cs typeface="Times New Roman"/>
              </a:rPr>
              <a:t>records at school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35">
                <a:latin typeface="Times New Roman"/>
                <a:cs typeface="Times New Roman"/>
              </a:rPr>
              <a:t>agencies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examined.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30" b="1">
                <a:latin typeface="Times New Roman"/>
                <a:cs typeface="Times New Roman"/>
              </a:rPr>
              <a:t>High </a:t>
            </a:r>
            <a:r>
              <a:rPr dirty="0" sz="1100" spc="-20" b="1">
                <a:latin typeface="Times New Roman"/>
                <a:cs typeface="Times New Roman"/>
              </a:rPr>
              <a:t>risks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studies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Where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children,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child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mother,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living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poverty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war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zone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areas,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10"/>
              </a:lnSpc>
            </a:pP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cross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sectional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longitudinal,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psychopathology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across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Studying </a:t>
            </a:r>
            <a:r>
              <a:rPr dirty="0" sz="1100" spc="-20" b="1">
                <a:latin typeface="Times New Roman"/>
                <a:cs typeface="Times New Roman"/>
              </a:rPr>
              <a:t>Behavior </a:t>
            </a:r>
            <a:r>
              <a:rPr dirty="0" sz="1100" spc="-5" b="1">
                <a:latin typeface="Times New Roman"/>
                <a:cs typeface="Times New Roman"/>
              </a:rPr>
              <a:t>across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Cultures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cultures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unfortunately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research literature </a:t>
            </a:r>
            <a:r>
              <a:rPr dirty="0" sz="1100" spc="-45">
                <a:latin typeface="Times New Roman"/>
                <a:cs typeface="Times New Roman"/>
              </a:rPr>
              <a:t>is available </a:t>
            </a:r>
            <a:r>
              <a:rPr dirty="0" sz="1100" spc="-10">
                <a:latin typeface="Times New Roman"/>
                <a:cs typeface="Times New Roman"/>
              </a:rPr>
              <a:t>about  </a:t>
            </a:r>
            <a:r>
              <a:rPr dirty="0" sz="1100" spc="-20">
                <a:latin typeface="Times New Roman"/>
                <a:cs typeface="Times New Roman"/>
              </a:rPr>
              <a:t>western culture </a:t>
            </a:r>
            <a:r>
              <a:rPr dirty="0" sz="1100" spc="-35">
                <a:latin typeface="Times New Roman"/>
                <a:cs typeface="Times New Roman"/>
              </a:rPr>
              <a:t>only.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Malaysia,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described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5">
                <a:latin typeface="Times New Roman"/>
                <a:cs typeface="Times New Roman"/>
              </a:rPr>
              <a:t>Gila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some 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it differs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it in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2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variable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20">
                <a:latin typeface="Times New Roman"/>
                <a:cs typeface="Times New Roman"/>
              </a:rPr>
              <a:t>between  </a:t>
            </a:r>
            <a:r>
              <a:rPr dirty="0" sz="1100" spc="-30">
                <a:latin typeface="Times New Roman"/>
                <a:cs typeface="Times New Roman"/>
              </a:rPr>
              <a:t>looking 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20">
                <a:latin typeface="Times New Roman"/>
                <a:cs typeface="Times New Roman"/>
              </a:rPr>
              <a:t>culture 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40">
                <a:latin typeface="Times New Roman"/>
                <a:cs typeface="Times New Roman"/>
              </a:rPr>
              <a:t>typical  </a:t>
            </a:r>
            <a:r>
              <a:rPr dirty="0" sz="1100" spc="-30">
                <a:latin typeface="Times New Roman"/>
                <a:cs typeface="Times New Roman"/>
              </a:rPr>
              <a:t>design 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10">
                <a:latin typeface="Times New Roman"/>
                <a:cs typeface="Times New Roman"/>
              </a:rPr>
              <a:t>important. </a:t>
            </a:r>
            <a:r>
              <a:rPr dirty="0" sz="1100" spc="-20">
                <a:latin typeface="Times New Roman"/>
                <a:cs typeface="Times New Roman"/>
              </a:rPr>
              <a:t>People  in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cultures  </a:t>
            </a:r>
            <a:r>
              <a:rPr dirty="0" sz="1100" spc="-35">
                <a:latin typeface="Times New Roman"/>
                <a:cs typeface="Times New Roman"/>
              </a:rPr>
              <a:t>see 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very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differently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researchers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trouble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comparing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incidents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prevalence</a:t>
            </a:r>
            <a:endParaRPr sz="1100">
              <a:latin typeface="Times New Roman"/>
              <a:cs typeface="Times New Roman"/>
            </a:endParaRPr>
          </a:p>
          <a:p>
            <a:pPr marL="12700" marR="537908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rates.</a:t>
            </a:r>
            <a:endParaRPr sz="1100">
              <a:latin typeface="Times New Roman"/>
              <a:cs typeface="Times New Roman"/>
            </a:endParaRPr>
          </a:p>
          <a:p>
            <a:pPr marL="12700" marR="5379085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Exa</a:t>
            </a:r>
            <a:r>
              <a:rPr dirty="0" sz="1100" spc="-15">
                <a:latin typeface="Times New Roman"/>
                <a:cs typeface="Times New Roman"/>
              </a:rPr>
              <a:t>m</a:t>
            </a:r>
            <a:r>
              <a:rPr dirty="0" sz="1100" spc="-30">
                <a:latin typeface="Times New Roman"/>
                <a:cs typeface="Times New Roman"/>
              </a:rPr>
              <a:t>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1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seen </a:t>
            </a:r>
            <a:r>
              <a:rPr dirty="0" sz="1100" spc="-25">
                <a:latin typeface="Times New Roman"/>
                <a:cs typeface="Times New Roman"/>
              </a:rPr>
              <a:t>differently in </a:t>
            </a:r>
            <a:r>
              <a:rPr dirty="0" sz="1100" spc="-15">
                <a:latin typeface="Times New Roman"/>
                <a:cs typeface="Times New Roman"/>
              </a:rPr>
              <a:t>different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cultures.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Power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5" b="1">
                <a:latin typeface="Times New Roman"/>
                <a:cs typeface="Times New Roman"/>
              </a:rPr>
              <a:t>a Program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7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3825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examine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25">
                <a:latin typeface="Times New Roman"/>
                <a:cs typeface="Times New Roman"/>
              </a:rPr>
              <a:t>independently,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40">
                <a:latin typeface="Times New Roman"/>
                <a:cs typeface="Times New Roman"/>
              </a:rPr>
              <a:t>asking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conducting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strategy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method. </a:t>
            </a:r>
            <a:r>
              <a:rPr dirty="0" sz="1100" spc="-45">
                <a:latin typeface="Times New Roman"/>
                <a:cs typeface="Times New Roman"/>
              </a:rPr>
              <a:t>So actually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40">
                <a:latin typeface="Times New Roman"/>
                <a:cs typeface="Times New Roman"/>
              </a:rPr>
              <a:t>asking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inquiring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power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program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 marL="12700" marR="6350" indent="34925">
              <a:lnSpc>
                <a:spcPts val="1240"/>
              </a:lnSpc>
              <a:spcBef>
                <a:spcPts val="2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Patterson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0">
                <a:latin typeface="Times New Roman"/>
                <a:cs typeface="Times New Roman"/>
              </a:rPr>
              <a:t>colleagues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university </a:t>
            </a:r>
            <a:r>
              <a:rPr dirty="0" sz="1100" spc="-5">
                <a:latin typeface="Times New Roman"/>
                <a:cs typeface="Times New Roman"/>
              </a:rPr>
              <a:t>of Oregon </a:t>
            </a:r>
            <a:r>
              <a:rPr dirty="0" sz="1100" spc="-20">
                <a:latin typeface="Times New Roman"/>
                <a:cs typeface="Times New Roman"/>
              </a:rPr>
              <a:t>studied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aggressive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children. 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wanted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aggressive.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Patterson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looked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prevalence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aggressiveness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prevalence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rate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25%.</a:t>
            </a:r>
            <a:r>
              <a:rPr dirty="0" sz="1100" spc="10">
                <a:latin typeface="Times New Roman"/>
                <a:cs typeface="Times New Roman"/>
              </a:rPr>
              <a:t> 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words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aggression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normal. But when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aggression exceedes, </a:t>
            </a:r>
            <a:r>
              <a:rPr dirty="0" sz="1100" spc="-25">
                <a:latin typeface="Times New Roman"/>
                <a:cs typeface="Times New Roman"/>
              </a:rPr>
              <a:t>it 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pathological.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Patterson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also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conducted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experimental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studies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how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five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old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reacted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mother’s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boy’s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20">
                <a:latin typeface="Times New Roman"/>
                <a:cs typeface="Times New Roman"/>
              </a:rPr>
              <a:t>restrained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did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talk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him during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time. </a:t>
            </a:r>
            <a:r>
              <a:rPr dirty="0" sz="1100" spc="-30">
                <a:latin typeface="Times New Roman"/>
                <a:cs typeface="Times New Roman"/>
              </a:rPr>
              <a:t>Later,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5">
                <a:latin typeface="Times New Roman"/>
                <a:cs typeface="Times New Roman"/>
              </a:rPr>
              <a:t>condition, </a:t>
            </a:r>
            <a:r>
              <a:rPr dirty="0" sz="1100" spc="-5">
                <a:latin typeface="Times New Roman"/>
                <a:cs typeface="Times New Roman"/>
              </a:rPr>
              <a:t>the mother </a:t>
            </a:r>
            <a:r>
              <a:rPr dirty="0" sz="1100" spc="-30">
                <a:latin typeface="Times New Roman"/>
                <a:cs typeface="Times New Roman"/>
              </a:rPr>
              <a:t>talked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son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70">
                <a:latin typeface="Times New Roman"/>
                <a:cs typeface="Times New Roman"/>
              </a:rPr>
              <a:t>way 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complained.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found that the </a:t>
            </a:r>
            <a:r>
              <a:rPr dirty="0" sz="1100" spc="-30">
                <a:latin typeface="Times New Roman"/>
                <a:cs typeface="Times New Roman"/>
              </a:rPr>
              <a:t>boy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complain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0">
                <a:latin typeface="Times New Roman"/>
                <a:cs typeface="Times New Roman"/>
              </a:rPr>
              <a:t>restrained </a:t>
            </a:r>
            <a:r>
              <a:rPr dirty="0" sz="1100" spc="-5">
                <a:latin typeface="Times New Roman"/>
                <a:cs typeface="Times New Roman"/>
              </a:rPr>
              <a:t>then 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talked </a:t>
            </a:r>
            <a:r>
              <a:rPr dirty="0" sz="1100" spc="-30">
                <a:latin typeface="Times New Roman"/>
                <a:cs typeface="Times New Roman"/>
              </a:rPr>
              <a:t>with. </a:t>
            </a:r>
            <a:r>
              <a:rPr dirty="0" sz="1100" spc="-10">
                <a:latin typeface="Times New Roman"/>
                <a:cs typeface="Times New Roman"/>
              </a:rPr>
              <a:t>Patterson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5">
                <a:latin typeface="Times New Roman"/>
                <a:cs typeface="Times New Roman"/>
              </a:rPr>
              <a:t>of mother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influential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modifying </a:t>
            </a:r>
            <a:r>
              <a:rPr dirty="0" sz="1100" spc="-40">
                <a:latin typeface="Times New Roman"/>
                <a:cs typeface="Times New Roman"/>
              </a:rPr>
              <a:t>son’s 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example indicates,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conducted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stages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phases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15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seen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looking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perspectives.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Replication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10">
                <a:latin typeface="Times New Roman"/>
                <a:cs typeface="Times New Roman"/>
              </a:rPr>
              <a:t>strength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program </a:t>
            </a:r>
            <a:r>
              <a:rPr dirty="0" sz="1100" spc="-45">
                <a:latin typeface="Times New Roman"/>
                <a:cs typeface="Times New Roman"/>
              </a:rPr>
              <a:t>lies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replicate </a:t>
            </a:r>
            <a:r>
              <a:rPr dirty="0" sz="1100" spc="-25">
                <a:latin typeface="Times New Roman"/>
                <a:cs typeface="Times New Roman"/>
              </a:rPr>
              <a:t>its findings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built  </a:t>
            </a:r>
            <a:r>
              <a:rPr dirty="0" sz="1100" spc="-20">
                <a:latin typeface="Times New Roman"/>
                <a:cs typeface="Times New Roman"/>
              </a:rPr>
              <a:t>confidence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results.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look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strategies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described,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55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replication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each research </a:t>
            </a:r>
            <a:r>
              <a:rPr dirty="0" sz="1100" spc="-10">
                <a:latin typeface="Times New Roman"/>
                <a:cs typeface="Times New Roman"/>
              </a:rPr>
              <a:t>method. The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researcher  </a:t>
            </a:r>
            <a:r>
              <a:rPr dirty="0" sz="1100" spc="-20">
                <a:latin typeface="Times New Roman"/>
                <a:cs typeface="Times New Roman"/>
              </a:rPr>
              <a:t>repeats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process (about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studying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expecting). </a:t>
            </a:r>
            <a:r>
              <a:rPr dirty="0" sz="1100" spc="-10">
                <a:latin typeface="Times New Roman"/>
                <a:cs typeface="Times New Roman"/>
              </a:rPr>
              <a:t>The more </a:t>
            </a:r>
            <a:r>
              <a:rPr dirty="0" sz="1100" spc="-20">
                <a:latin typeface="Times New Roman"/>
                <a:cs typeface="Times New Roman"/>
              </a:rPr>
              <a:t>sure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about 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14" y="948947"/>
            <a:ext cx="5880735" cy="8228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RESEARCH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ETHICS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490855">
              <a:lnSpc>
                <a:spcPts val="1240"/>
              </a:lnSpc>
              <a:spcBef>
                <a:spcPts val="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norms, standard, </a:t>
            </a:r>
            <a:r>
              <a:rPr dirty="0" sz="1100" spc="-5">
                <a:latin typeface="Times New Roman"/>
                <a:cs typeface="Times New Roman"/>
              </a:rPr>
              <a:t>methods of </a:t>
            </a:r>
            <a:r>
              <a:rPr dirty="0" sz="1100" spc="-15">
                <a:latin typeface="Times New Roman"/>
                <a:cs typeface="Times New Roman"/>
              </a:rPr>
              <a:t>conducting </a:t>
            </a:r>
            <a:r>
              <a:rPr dirty="0" sz="1100" spc="-25">
                <a:latin typeface="Times New Roman"/>
                <a:cs typeface="Times New Roman"/>
              </a:rPr>
              <a:t>research.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ethics?  </a:t>
            </a:r>
            <a:r>
              <a:rPr dirty="0" sz="1100" spc="-20">
                <a:latin typeface="Times New Roman"/>
                <a:cs typeface="Times New Roman"/>
              </a:rPr>
              <a:t>Let us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examples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14935" indent="-102870">
              <a:lnSpc>
                <a:spcPts val="1280"/>
              </a:lnSpc>
              <a:buSzPct val="90909"/>
              <a:buAutoNum type="arabicPlain"/>
              <a:tabLst>
                <a:tab pos="11557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Watson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30" b="1">
                <a:latin typeface="Times New Roman"/>
                <a:cs typeface="Times New Roman"/>
              </a:rPr>
              <a:t>Rayner </a:t>
            </a:r>
            <a:r>
              <a:rPr dirty="0" sz="1100" spc="-5" b="1">
                <a:latin typeface="Times New Roman"/>
                <a:cs typeface="Times New Roman"/>
              </a:rPr>
              <a:t>in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1920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 spc="5">
                <a:latin typeface="Times New Roman"/>
                <a:cs typeface="Times New Roman"/>
              </a:rPr>
              <a:t>month </a:t>
            </a:r>
            <a:r>
              <a:rPr dirty="0" sz="1100" spc="-15">
                <a:latin typeface="Times New Roman"/>
                <a:cs typeface="Times New Roman"/>
              </a:rPr>
              <a:t>old </a:t>
            </a:r>
            <a:r>
              <a:rPr dirty="0" sz="1100" spc="-35">
                <a:latin typeface="Times New Roman"/>
                <a:cs typeface="Times New Roman"/>
              </a:rPr>
              <a:t>boy,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15">
                <a:latin typeface="Times New Roman"/>
                <a:cs typeface="Times New Roman"/>
              </a:rPr>
              <a:t>rat and 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reported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fear.  </a:t>
            </a:r>
            <a:r>
              <a:rPr dirty="0" sz="1100" spc="-30">
                <a:latin typeface="Times New Roman"/>
                <a:cs typeface="Times New Roman"/>
              </a:rPr>
              <a:t>Just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reached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touch the </a:t>
            </a:r>
            <a:r>
              <a:rPr dirty="0" sz="1100" spc="-15">
                <a:latin typeface="Times New Roman"/>
                <a:cs typeface="Times New Roman"/>
              </a:rPr>
              <a:t>rat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loud </a:t>
            </a:r>
            <a:r>
              <a:rPr dirty="0" sz="1100" spc="-25">
                <a:latin typeface="Times New Roman"/>
                <a:cs typeface="Times New Roman"/>
              </a:rPr>
              <a:t>noise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created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startled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repeated  </a:t>
            </a:r>
            <a:r>
              <a:rPr dirty="0" sz="1100" spc="-30">
                <a:latin typeface="Times New Roman"/>
                <a:cs typeface="Times New Roman"/>
              </a:rPr>
              <a:t>trials, </a:t>
            </a:r>
            <a:r>
              <a:rPr dirty="0" sz="1100" spc="-25">
                <a:latin typeface="Times New Roman"/>
                <a:cs typeface="Times New Roman"/>
              </a:rPr>
              <a:t>Albert learned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fear white </a:t>
            </a:r>
            <a:r>
              <a:rPr dirty="0" sz="1100" spc="-30">
                <a:latin typeface="Times New Roman"/>
                <a:cs typeface="Times New Roman"/>
              </a:rPr>
              <a:t>furry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objects.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5095" indent="-113030">
              <a:lnSpc>
                <a:spcPts val="1280"/>
              </a:lnSpc>
              <a:buSzPct val="90909"/>
              <a:buAutoNum type="arabicPlain" startAt="2"/>
              <a:tabLst>
                <a:tab pos="12573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Latane and </a:t>
            </a:r>
            <a:r>
              <a:rPr dirty="0" sz="1100" spc="-20" b="1">
                <a:latin typeface="Times New Roman"/>
                <a:cs typeface="Times New Roman"/>
              </a:rPr>
              <a:t>Darley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(1976)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guard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experimenter’s </a:t>
            </a:r>
            <a:r>
              <a:rPr dirty="0" sz="1100" spc="-5">
                <a:latin typeface="Times New Roman"/>
                <a:cs typeface="Times New Roman"/>
              </a:rPr>
              <a:t>pet </a:t>
            </a:r>
            <a:r>
              <a:rPr dirty="0" sz="1100" spc="-20">
                <a:latin typeface="Times New Roman"/>
                <a:cs typeface="Times New Roman"/>
              </a:rPr>
              <a:t>hamster,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removed </a:t>
            </a:r>
            <a:r>
              <a:rPr dirty="0" sz="1100" spc="-35">
                <a:latin typeface="Times New Roman"/>
                <a:cs typeface="Times New Roman"/>
              </a:rPr>
              <a:t>secretly 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cage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floor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boy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looking.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20">
                <a:latin typeface="Times New Roman"/>
                <a:cs typeface="Times New Roman"/>
              </a:rPr>
              <a:t>source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mental stress  </a:t>
            </a:r>
            <a:r>
              <a:rPr dirty="0" sz="1100" spc="-5">
                <a:latin typeface="Times New Roman"/>
                <a:cs typeface="Times New Roman"/>
              </a:rPr>
              <a:t>for 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boy.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buSzPct val="90909"/>
              <a:buAutoNum type="arabicPlain" startAt="3"/>
              <a:tabLst>
                <a:tab pos="12573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Researchers and </a:t>
            </a:r>
            <a:r>
              <a:rPr dirty="0" sz="1100" b="1">
                <a:latin typeface="Times New Roman"/>
                <a:cs typeface="Times New Roman"/>
              </a:rPr>
              <a:t>clinicians </a:t>
            </a:r>
            <a:r>
              <a:rPr dirty="0" sz="1100" spc="-25">
                <a:latin typeface="Times New Roman"/>
                <a:cs typeface="Times New Roman"/>
              </a:rPr>
              <a:t>frequently use experimental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25">
                <a:latin typeface="Times New Roman"/>
                <a:cs typeface="Times New Roman"/>
              </a:rPr>
              <a:t>in experiments where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30">
                <a:latin typeface="Times New Roman"/>
                <a:cs typeface="Times New Roman"/>
              </a:rPr>
              <a:t>gets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group </a:t>
            </a:r>
            <a:r>
              <a:rPr dirty="0" sz="1100" spc="-30">
                <a:latin typeface="Times New Roman"/>
                <a:cs typeface="Times New Roman"/>
              </a:rPr>
              <a:t>gets </a:t>
            </a:r>
            <a:r>
              <a:rPr dirty="0" sz="1100" spc="-20">
                <a:latin typeface="Times New Roman"/>
                <a:cs typeface="Times New Roman"/>
              </a:rPr>
              <a:t>placebo </a:t>
            </a:r>
            <a:r>
              <a:rPr dirty="0" sz="1100" spc="-35">
                <a:latin typeface="Times New Roman"/>
                <a:cs typeface="Times New Roman"/>
              </a:rPr>
              <a:t>(sugar </a:t>
            </a:r>
            <a:r>
              <a:rPr dirty="0" sz="1100" spc="-15">
                <a:latin typeface="Times New Roman"/>
                <a:cs typeface="Times New Roman"/>
              </a:rPr>
              <a:t>coated </a:t>
            </a:r>
            <a:r>
              <a:rPr dirty="0" sz="1100" spc="-45">
                <a:latin typeface="Times New Roman"/>
                <a:cs typeface="Times New Roman"/>
              </a:rPr>
              <a:t>pills). </a:t>
            </a:r>
            <a:r>
              <a:rPr dirty="0" sz="1100" spc="-20">
                <a:latin typeface="Times New Roman"/>
                <a:cs typeface="Times New Roman"/>
              </a:rPr>
              <a:t>This  </a:t>
            </a:r>
            <a:r>
              <a:rPr dirty="0" sz="1100" spc="-25">
                <a:latin typeface="Times New Roman"/>
                <a:cs typeface="Times New Roman"/>
              </a:rPr>
              <a:t>placebo looks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actually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deception.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lain" startAt="3"/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buSzPct val="90909"/>
              <a:buAutoNum type="arabicPlain" startAt="3"/>
              <a:tabLst>
                <a:tab pos="125730" algn="l"/>
              </a:tabLst>
            </a:pPr>
            <a:r>
              <a:rPr dirty="0" sz="1100" spc="-45" b="1">
                <a:latin typeface="Times New Roman"/>
                <a:cs typeface="Times New Roman"/>
              </a:rPr>
              <a:t>After World </a:t>
            </a:r>
            <a:r>
              <a:rPr dirty="0" sz="1100" spc="-85" b="1">
                <a:latin typeface="Times New Roman"/>
                <a:cs typeface="Times New Roman"/>
              </a:rPr>
              <a:t>War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– </a:t>
            </a:r>
            <a:r>
              <a:rPr dirty="0" sz="1100" spc="-15" b="1">
                <a:latin typeface="Times New Roman"/>
                <a:cs typeface="Times New Roman"/>
              </a:rPr>
              <a:t>II</a:t>
            </a:r>
            <a:r>
              <a:rPr dirty="0" sz="1100" spc="-15">
                <a:latin typeface="Times New Roman"/>
                <a:cs typeface="Times New Roman"/>
              </a:rPr>
              <a:t>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Nazis </a:t>
            </a:r>
            <a:r>
              <a:rPr dirty="0" sz="1100" spc="-15">
                <a:latin typeface="Times New Roman"/>
                <a:cs typeface="Times New Roman"/>
              </a:rPr>
              <a:t>forced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prisoners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war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painful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15">
                <a:latin typeface="Times New Roman"/>
                <a:cs typeface="Times New Roman"/>
              </a:rPr>
              <a:t>uncomfortable </a:t>
            </a:r>
            <a:r>
              <a:rPr dirty="0" sz="1100" spc="-30">
                <a:latin typeface="Times New Roman"/>
                <a:cs typeface="Times New Roman"/>
              </a:rPr>
              <a:t>“medical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experiments.”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lain" startAt="3"/>
            </a:pPr>
            <a:endParaRPr sz="950">
              <a:latin typeface="Times New Roman"/>
              <a:cs typeface="Times New Roman"/>
            </a:endParaRPr>
          </a:p>
          <a:p>
            <a:pPr algn="just" marL="125095" indent="-113030">
              <a:lnSpc>
                <a:spcPts val="1280"/>
              </a:lnSpc>
              <a:buSzPct val="90909"/>
              <a:buAutoNum type="arabicPlain" startAt="3"/>
              <a:tabLst>
                <a:tab pos="12573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Milgram’s </a:t>
            </a:r>
            <a:r>
              <a:rPr dirty="0" sz="1100" spc="-10" b="1">
                <a:latin typeface="Times New Roman"/>
                <a:cs typeface="Times New Roman"/>
              </a:rPr>
              <a:t>Experiment </a:t>
            </a:r>
            <a:r>
              <a:rPr dirty="0" sz="1100" spc="5" b="1">
                <a:latin typeface="Times New Roman"/>
                <a:cs typeface="Times New Roman"/>
              </a:rPr>
              <a:t>on </a:t>
            </a:r>
            <a:r>
              <a:rPr dirty="0" sz="1100" spc="10" b="1">
                <a:latin typeface="Times New Roman"/>
                <a:cs typeface="Times New Roman"/>
              </a:rPr>
              <a:t>Obedience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Conformity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debate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ethical </a:t>
            </a:r>
            <a:r>
              <a:rPr dirty="0" sz="1100" spc="-25">
                <a:latin typeface="Times New Roman"/>
                <a:cs typeface="Times New Roman"/>
              </a:rPr>
              <a:t>principles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research began 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classic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45">
                <a:latin typeface="Times New Roman"/>
                <a:cs typeface="Times New Roman"/>
              </a:rPr>
              <a:t>by Milgram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volunteers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introduced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participant;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experimental </a:t>
            </a:r>
            <a:r>
              <a:rPr dirty="0" sz="1100" spc="-20">
                <a:latin typeface="Times New Roman"/>
                <a:cs typeface="Times New Roman"/>
              </a:rPr>
              <a:t>confederate.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volunteers </a:t>
            </a:r>
            <a:r>
              <a:rPr dirty="0" sz="1100" spc="-30">
                <a:latin typeface="Times New Roman"/>
                <a:cs typeface="Times New Roman"/>
              </a:rPr>
              <a:t>became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teacher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administer </a:t>
            </a:r>
            <a:r>
              <a:rPr dirty="0" sz="1100" spc="-30">
                <a:latin typeface="Times New Roman"/>
                <a:cs typeface="Times New Roman"/>
              </a:rPr>
              <a:t>electric </a:t>
            </a:r>
            <a:r>
              <a:rPr dirty="0" sz="1100" spc="-20">
                <a:latin typeface="Times New Roman"/>
                <a:cs typeface="Times New Roman"/>
              </a:rPr>
              <a:t>shocks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mistake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made.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electric </a:t>
            </a:r>
            <a:r>
              <a:rPr dirty="0" sz="1100" spc="-20">
                <a:latin typeface="Times New Roman"/>
                <a:cs typeface="Times New Roman"/>
              </a:rPr>
              <a:t>shocks </a:t>
            </a:r>
            <a:r>
              <a:rPr dirty="0" sz="1100" spc="-25">
                <a:latin typeface="Times New Roman"/>
                <a:cs typeface="Times New Roman"/>
              </a:rPr>
              <a:t>ranged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15 </a:t>
            </a:r>
            <a:r>
              <a:rPr dirty="0" sz="1100" spc="-20">
                <a:latin typeface="Times New Roman"/>
                <a:cs typeface="Times New Roman"/>
              </a:rPr>
              <a:t>volts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450 </a:t>
            </a:r>
            <a:r>
              <a:rPr dirty="0" sz="1100" spc="-20">
                <a:latin typeface="Times New Roman"/>
                <a:cs typeface="Times New Roman"/>
              </a:rPr>
              <a:t>volts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labeled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danger:  severe </a:t>
            </a:r>
            <a:r>
              <a:rPr dirty="0" sz="1100" spc="-15">
                <a:latin typeface="Times New Roman"/>
                <a:cs typeface="Times New Roman"/>
              </a:rPr>
              <a:t>shock”.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tape </a:t>
            </a:r>
            <a:r>
              <a:rPr dirty="0" sz="1100" spc="-25">
                <a:latin typeface="Times New Roman"/>
                <a:cs typeface="Times New Roman"/>
              </a:rPr>
              <a:t>recording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screams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refusals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confederate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deceived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volunteers.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volunteers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pressurized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continue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experiment.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volunteer </a:t>
            </a:r>
            <a:r>
              <a:rPr dirty="0" sz="1100" spc="-10">
                <a:latin typeface="Times New Roman"/>
                <a:cs typeface="Times New Roman"/>
              </a:rPr>
              <a:t>continued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administer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electric </a:t>
            </a:r>
            <a:r>
              <a:rPr dirty="0" sz="1100" spc="-20">
                <a:latin typeface="Times New Roman"/>
                <a:cs typeface="Times New Roman"/>
              </a:rPr>
              <a:t>shocks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450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volts.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0">
                <a:latin typeface="Times New Roman"/>
                <a:cs typeface="Times New Roman"/>
              </a:rPr>
              <a:t>opened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debate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0">
                <a:latin typeface="Times New Roman"/>
                <a:cs typeface="Times New Roman"/>
              </a:rPr>
              <a:t>normal people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capable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behaving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sadistic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cruel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evil  </a:t>
            </a:r>
            <a:r>
              <a:rPr dirty="0" sz="1100" spc="-3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800"/>
              </a:lnSpc>
            </a:pP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unethical practices in research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British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40">
                <a:latin typeface="Times New Roman"/>
                <a:cs typeface="Times New Roman"/>
              </a:rPr>
              <a:t>Society </a:t>
            </a:r>
            <a:r>
              <a:rPr dirty="0" sz="1100" spc="-50">
                <a:latin typeface="Times New Roman"/>
                <a:cs typeface="Times New Roman"/>
              </a:rPr>
              <a:t>(BPS)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American  Psychological </a:t>
            </a:r>
            <a:r>
              <a:rPr dirty="0" sz="1100" spc="-30">
                <a:latin typeface="Times New Roman"/>
                <a:cs typeface="Times New Roman"/>
              </a:rPr>
              <a:t>Association </a:t>
            </a:r>
            <a:r>
              <a:rPr dirty="0" sz="1100" spc="-40">
                <a:latin typeface="Times New Roman"/>
                <a:cs typeface="Times New Roman"/>
              </a:rPr>
              <a:t>(APA) </a:t>
            </a:r>
            <a:r>
              <a:rPr dirty="0" sz="1100" spc="-20">
                <a:latin typeface="Times New Roman"/>
                <a:cs typeface="Times New Roman"/>
              </a:rPr>
              <a:t>provides Ethical </a:t>
            </a:r>
            <a:r>
              <a:rPr dirty="0" sz="1100" spc="-25">
                <a:latin typeface="Times New Roman"/>
                <a:cs typeface="Times New Roman"/>
              </a:rPr>
              <a:t>Principles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Conducting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Human 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40">
                <a:latin typeface="Times New Roman"/>
                <a:cs typeface="Times New Roman"/>
              </a:rPr>
              <a:t>(1992).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principles </a:t>
            </a:r>
            <a:r>
              <a:rPr dirty="0" sz="1100" spc="-35">
                <a:latin typeface="Times New Roman"/>
                <a:cs typeface="Times New Roman"/>
              </a:rPr>
              <a:t>guide </a:t>
            </a:r>
            <a:r>
              <a:rPr dirty="0" sz="1100" spc="-20">
                <a:latin typeface="Times New Roman"/>
                <a:cs typeface="Times New Roman"/>
              </a:rPr>
              <a:t>researcher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35">
                <a:latin typeface="Times New Roman"/>
                <a:cs typeface="Times New Roman"/>
              </a:rPr>
              <a:t>risk, </a:t>
            </a:r>
            <a:r>
              <a:rPr dirty="0" sz="1100" spc="-10">
                <a:latin typeface="Times New Roman"/>
                <a:cs typeface="Times New Roman"/>
              </a:rPr>
              <a:t>consent, </a:t>
            </a:r>
            <a:r>
              <a:rPr dirty="0" sz="1100" spc="-15">
                <a:latin typeface="Times New Roman"/>
                <a:cs typeface="Times New Roman"/>
              </a:rPr>
              <a:t>deception, </a:t>
            </a:r>
            <a:r>
              <a:rPr dirty="0" sz="1100" spc="-25">
                <a:latin typeface="Times New Roman"/>
                <a:cs typeface="Times New Roman"/>
              </a:rPr>
              <a:t>debriefing,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withdrawal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investigation, confidentiality, </a:t>
            </a:r>
            <a:r>
              <a:rPr dirty="0" sz="1100" spc="-10">
                <a:latin typeface="Times New Roman"/>
                <a:cs typeface="Times New Roman"/>
              </a:rPr>
              <a:t>protection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participants, observational research, </a:t>
            </a:r>
            <a:r>
              <a:rPr dirty="0" sz="1100" spc="-50">
                <a:latin typeface="Times New Roman"/>
                <a:cs typeface="Times New Roman"/>
              </a:rPr>
              <a:t>giving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advice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participants, </a:t>
            </a:r>
            <a:r>
              <a:rPr dirty="0" sz="1100" spc="-15">
                <a:latin typeface="Times New Roman"/>
                <a:cs typeface="Times New Roman"/>
              </a:rPr>
              <a:t>and monitoring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colleagues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profession.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lvl="1" marL="469900" marR="8255" indent="-228600">
              <a:lnSpc>
                <a:spcPct val="93900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Ethics </a:t>
            </a:r>
            <a:r>
              <a:rPr dirty="0" sz="1100" spc="-20">
                <a:latin typeface="Times New Roman"/>
                <a:cs typeface="Times New Roman"/>
              </a:rPr>
              <a:t>committees 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professionals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look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each  </a:t>
            </a:r>
            <a:r>
              <a:rPr dirty="0" sz="1100" spc="-5">
                <a:latin typeface="Times New Roman"/>
                <a:cs typeface="Times New Roman"/>
              </a:rPr>
              <a:t>proposed </a:t>
            </a:r>
            <a:r>
              <a:rPr dirty="0" sz="1100" spc="-25">
                <a:latin typeface="Times New Roman"/>
                <a:cs typeface="Times New Roman"/>
              </a:rPr>
              <a:t>research study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judge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40">
                <a:latin typeface="Times New Roman"/>
                <a:cs typeface="Times New Roman"/>
              </a:rPr>
              <a:t>safety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consideration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participants 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 algn="just" lvl="1" marL="469900" indent="-228600">
              <a:lnSpc>
                <a:spcPts val="1270"/>
              </a:lnSpc>
              <a:buChar char="•"/>
              <a:tabLst>
                <a:tab pos="469900" algn="l"/>
              </a:tabLst>
            </a:pP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30">
                <a:latin typeface="Times New Roman"/>
                <a:cs typeface="Times New Roman"/>
              </a:rPr>
              <a:t>ethical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guidelines: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Rights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well-being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35">
                <a:latin typeface="Times New Roman"/>
                <a:cs typeface="Times New Roman"/>
              </a:rPr>
              <a:t>weighed against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study’s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science.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allowed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informed </a:t>
            </a:r>
            <a:r>
              <a:rPr dirty="0" sz="1100" spc="-30">
                <a:latin typeface="Times New Roman"/>
                <a:cs typeface="Times New Roman"/>
              </a:rPr>
              <a:t>decision </a:t>
            </a:r>
            <a:r>
              <a:rPr dirty="0" sz="1100" spc="-5">
                <a:latin typeface="Times New Roman"/>
                <a:cs typeface="Times New Roman"/>
              </a:rPr>
              <a:t>about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participation.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35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Deception </a:t>
            </a:r>
            <a:r>
              <a:rPr dirty="0" sz="1100" spc="-15">
                <a:latin typeface="Times New Roman"/>
                <a:cs typeface="Times New Roman"/>
              </a:rPr>
              <a:t>must be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justified.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35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withdraw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4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protected from </a:t>
            </a:r>
            <a:r>
              <a:rPr dirty="0" sz="1100" spc="-35">
                <a:latin typeface="Times New Roman"/>
                <a:cs typeface="Times New Roman"/>
              </a:rPr>
              <a:t>risks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told </a:t>
            </a:r>
            <a:r>
              <a:rPr dirty="0" sz="1100" spc="-40">
                <a:latin typeface="Times New Roman"/>
                <a:cs typeface="Times New Roman"/>
              </a:rPr>
              <a:t>explicitly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risks.</a:t>
            </a:r>
            <a:endParaRPr sz="1100">
              <a:latin typeface="Times New Roman"/>
              <a:cs typeface="Times New Roman"/>
            </a:endParaRPr>
          </a:p>
          <a:p>
            <a:pPr lvl="2" marL="926465" marR="7620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20">
                <a:latin typeface="Times New Roman"/>
                <a:cs typeface="Times New Roman"/>
              </a:rPr>
              <a:t>Investigator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debrief </a:t>
            </a:r>
            <a:r>
              <a:rPr dirty="0" sz="1100" spc="-20">
                <a:latin typeface="Times New Roman"/>
                <a:cs typeface="Times New Roman"/>
              </a:rPr>
              <a:t>participants, </a:t>
            </a:r>
            <a:r>
              <a:rPr dirty="0" sz="1100" spc="-35">
                <a:latin typeface="Times New Roman"/>
                <a:cs typeface="Times New Roman"/>
              </a:rPr>
              <a:t>telling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expectations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 lvl="2" marL="926465" indent="-229235">
              <a:lnSpc>
                <a:spcPts val="1205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dirty="0" sz="1100" spc="-5">
                <a:latin typeface="Times New Roman"/>
                <a:cs typeface="Times New Roman"/>
              </a:rPr>
              <a:t>Data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30">
                <a:latin typeface="Times New Roman"/>
                <a:cs typeface="Times New Roman"/>
              </a:rPr>
              <a:t>remain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confidential.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914656"/>
            <a:ext cx="5880100" cy="83654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9525">
              <a:lnSpc>
                <a:spcPts val="1240"/>
              </a:lnSpc>
              <a:spcBef>
                <a:spcPts val="204"/>
              </a:spcBef>
            </a:pPr>
            <a:r>
              <a:rPr dirty="0" sz="1100" spc="-30">
                <a:latin typeface="Times New Roman"/>
                <a:cs typeface="Times New Roman"/>
              </a:rPr>
              <a:t>Scientists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5">
                <a:latin typeface="Times New Roman"/>
                <a:cs typeface="Times New Roman"/>
              </a:rPr>
              <a:t>raise many </a:t>
            </a:r>
            <a:r>
              <a:rPr dirty="0" sz="1100" spc="-30">
                <a:latin typeface="Times New Roman"/>
                <a:cs typeface="Times New Roman"/>
              </a:rPr>
              <a:t>ethical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project. Ethical </a:t>
            </a:r>
            <a:r>
              <a:rPr dirty="0" sz="1100" spc="-30">
                <a:latin typeface="Times New Roman"/>
                <a:cs typeface="Times New Roman"/>
              </a:rPr>
              <a:t>issues are 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federal </a:t>
            </a:r>
            <a:r>
              <a:rPr dirty="0" sz="1100" spc="-15">
                <a:latin typeface="Times New Roman"/>
                <a:cs typeface="Times New Roman"/>
              </a:rPr>
              <a:t>and state </a:t>
            </a:r>
            <a:r>
              <a:rPr dirty="0" sz="1100" spc="-50">
                <a:latin typeface="Times New Roman"/>
                <a:cs typeface="Times New Roman"/>
              </a:rPr>
              <a:t>laws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American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30">
                <a:latin typeface="Times New Roman"/>
                <a:cs typeface="Times New Roman"/>
              </a:rPr>
              <a:t>Association </a:t>
            </a:r>
            <a:r>
              <a:rPr dirty="0" sz="1100" spc="-40">
                <a:latin typeface="Times New Roman"/>
                <a:cs typeface="Times New Roman"/>
              </a:rPr>
              <a:t>(APA)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formulated an ethics </a:t>
            </a:r>
            <a:r>
              <a:rPr dirty="0" sz="1100" spc="-15">
                <a:latin typeface="Times New Roman"/>
                <a:cs typeface="Times New Roman"/>
              </a:rPr>
              <a:t>code </a:t>
            </a:r>
            <a:r>
              <a:rPr dirty="0" sz="1100" spc="-35">
                <a:latin typeface="Times New Roman"/>
                <a:cs typeface="Times New Roman"/>
              </a:rPr>
              <a:t>regarding </a:t>
            </a:r>
            <a:r>
              <a:rPr dirty="0" sz="1100" spc="-10">
                <a:latin typeface="Times New Roman"/>
                <a:cs typeface="Times New Roman"/>
              </a:rPr>
              <a:t>conduction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research, therapy, teaching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serving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administrators.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Following ethical </a:t>
            </a:r>
            <a:r>
              <a:rPr dirty="0" sz="1100" spc="-20">
                <a:latin typeface="Times New Roman"/>
                <a:cs typeface="Times New Roman"/>
              </a:rPr>
              <a:t>standards </a:t>
            </a:r>
            <a:r>
              <a:rPr dirty="0" sz="1100" spc="-30">
                <a:latin typeface="Times New Roman"/>
                <a:cs typeface="Times New Roman"/>
              </a:rPr>
              <a:t>are spelled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20">
                <a:latin typeface="Times New Roman"/>
                <a:cs typeface="Times New Roman"/>
              </a:rPr>
              <a:t>researchers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47625">
              <a:lnSpc>
                <a:spcPts val="1280"/>
              </a:lnSpc>
            </a:pPr>
            <a:r>
              <a:rPr dirty="0" sz="1100" spc="-35" b="1">
                <a:latin typeface="Times New Roman"/>
                <a:cs typeface="Times New Roman"/>
              </a:rPr>
              <a:t>Approval </a:t>
            </a:r>
            <a:r>
              <a:rPr dirty="0" sz="1100" spc="-45" b="1">
                <a:latin typeface="Times New Roman"/>
                <a:cs typeface="Times New Roman"/>
              </a:rPr>
              <a:t>for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research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project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  <a:buSzPct val="90909"/>
              <a:buAutoNum type="arabicPlain"/>
              <a:tabLst>
                <a:tab pos="122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5">
                <a:latin typeface="Times New Roman"/>
                <a:cs typeface="Times New Roman"/>
              </a:rPr>
              <a:t>plan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 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federal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60">
                <a:latin typeface="Times New Roman"/>
                <a:cs typeface="Times New Roman"/>
              </a:rPr>
              <a:t>law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regulations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35">
                <a:latin typeface="Times New Roman"/>
                <a:cs typeface="Times New Roman"/>
              </a:rPr>
              <a:t>abiding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professional </a:t>
            </a:r>
            <a:r>
              <a:rPr dirty="0" sz="1100" spc="-20">
                <a:latin typeface="Times New Roman"/>
                <a:cs typeface="Times New Roman"/>
              </a:rPr>
              <a:t>standards, </a:t>
            </a:r>
            <a:r>
              <a:rPr dirty="0" sz="1100" spc="-30">
                <a:latin typeface="Times New Roman"/>
                <a:cs typeface="Times New Roman"/>
              </a:rPr>
              <a:t>governing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animal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lain"/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900"/>
              </a:lnSpc>
              <a:spcBef>
                <a:spcPts val="5"/>
              </a:spcBef>
              <a:buSzPct val="90909"/>
              <a:buAutoNum type="arabicPlain"/>
              <a:tabLst>
                <a:tab pos="122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Psychologists get </a:t>
            </a:r>
            <a:r>
              <a:rPr dirty="0" sz="1100" spc="-25">
                <a:latin typeface="Times New Roman"/>
                <a:cs typeface="Times New Roman"/>
              </a:rPr>
              <a:t>permission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approval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institutions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organizations,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conducting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0">
                <a:latin typeface="Times New Roman"/>
                <a:cs typeface="Times New Roman"/>
              </a:rPr>
              <a:t>for. </a:t>
            </a:r>
            <a:r>
              <a:rPr dirty="0" sz="1100" spc="-45">
                <a:latin typeface="Times New Roman"/>
                <a:cs typeface="Times New Roman"/>
              </a:rPr>
              <a:t>So,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5">
                <a:latin typeface="Times New Roman"/>
                <a:cs typeface="Times New Roman"/>
              </a:rPr>
              <a:t>permission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institutional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5">
                <a:latin typeface="Times New Roman"/>
                <a:cs typeface="Times New Roman"/>
              </a:rPr>
              <a:t>boards and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5">
                <a:latin typeface="Times New Roman"/>
                <a:cs typeface="Times New Roman"/>
              </a:rPr>
              <a:t>higher research </a:t>
            </a:r>
            <a:r>
              <a:rPr dirty="0" sz="1100" spc="-15">
                <a:latin typeface="Times New Roman"/>
                <a:cs typeface="Times New Roman"/>
              </a:rPr>
              <a:t>boards </a:t>
            </a:r>
            <a:r>
              <a:rPr dirty="0" sz="1100" spc="-25">
                <a:latin typeface="Times New Roman"/>
                <a:cs typeface="Times New Roman"/>
              </a:rPr>
              <a:t>governing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lain"/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buSzPct val="90909"/>
              <a:buAutoNum type="arabicPlain"/>
              <a:tabLst>
                <a:tab pos="122555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Psychologists design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15">
                <a:latin typeface="Times New Roman"/>
                <a:cs typeface="Times New Roman"/>
              </a:rPr>
              <a:t>manner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ethical </a:t>
            </a:r>
            <a:r>
              <a:rPr dirty="0" sz="1100" spc="-35">
                <a:latin typeface="Times New Roman"/>
                <a:cs typeface="Times New Roman"/>
              </a:rPr>
              <a:t>acceptability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ethics </a:t>
            </a:r>
            <a:r>
              <a:rPr dirty="0" sz="1100" spc="-15">
                <a:latin typeface="Times New Roman"/>
                <a:cs typeface="Times New Roman"/>
              </a:rPr>
              <a:t>code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provided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institutional </a:t>
            </a:r>
            <a:r>
              <a:rPr dirty="0" sz="1100" spc="-40">
                <a:latin typeface="Times New Roman"/>
                <a:cs typeface="Times New Roman"/>
              </a:rPr>
              <a:t>review </a:t>
            </a:r>
            <a:r>
              <a:rPr dirty="0" sz="1100" spc="-20">
                <a:latin typeface="Times New Roman"/>
                <a:cs typeface="Times New Roman"/>
              </a:rPr>
              <a:t>boards, </a:t>
            </a: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30">
                <a:latin typeface="Times New Roman"/>
                <a:cs typeface="Times New Roman"/>
              </a:rPr>
              <a:t>societies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committees,  peer consultations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proper </a:t>
            </a:r>
            <a:r>
              <a:rPr dirty="0" sz="1100" spc="-25">
                <a:latin typeface="Times New Roman"/>
                <a:cs typeface="Times New Roman"/>
              </a:rPr>
              <a:t>mechanisms. </a:t>
            </a:r>
            <a:r>
              <a:rPr dirty="0" sz="1100" spc="-30">
                <a:latin typeface="Times New Roman"/>
                <a:cs typeface="Times New Roman"/>
              </a:rPr>
              <a:t>Psychologists take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10">
                <a:latin typeface="Times New Roman"/>
                <a:cs typeface="Times New Roman"/>
              </a:rPr>
              <a:t>protections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rights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welfare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persons </a:t>
            </a:r>
            <a:r>
              <a:rPr dirty="0" sz="1100" spc="-20">
                <a:latin typeface="Times New Roman"/>
                <a:cs typeface="Times New Roman"/>
              </a:rPr>
              <a:t>affected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Nearly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35">
                <a:latin typeface="Times New Roman"/>
                <a:cs typeface="Times New Roman"/>
              </a:rPr>
              <a:t>college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university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independent committee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board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0">
                <a:latin typeface="Times New Roman"/>
                <a:cs typeface="Times New Roman"/>
              </a:rPr>
              <a:t>reviews every </a:t>
            </a:r>
            <a:r>
              <a:rPr dirty="0" sz="1100" spc="-25">
                <a:latin typeface="Times New Roman"/>
                <a:cs typeface="Times New Roman"/>
              </a:rPr>
              <a:t>research  </a:t>
            </a:r>
            <a:r>
              <a:rPr dirty="0" sz="1100" spc="-15">
                <a:latin typeface="Times New Roman"/>
                <a:cs typeface="Times New Roman"/>
              </a:rPr>
              <a:t>project </a:t>
            </a:r>
            <a:r>
              <a:rPr dirty="0" sz="1100" spc="-35">
                <a:latin typeface="Times New Roman"/>
                <a:cs typeface="Times New Roman"/>
              </a:rPr>
              <a:t>involving </a:t>
            </a:r>
            <a:r>
              <a:rPr dirty="0" sz="1100" spc="-15">
                <a:latin typeface="Times New Roman"/>
                <a:cs typeface="Times New Roman"/>
              </a:rPr>
              <a:t>humans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subjects, </a:t>
            </a:r>
            <a:r>
              <a:rPr dirty="0" sz="1100" spc="-35">
                <a:latin typeface="Times New Roman"/>
                <a:cs typeface="Times New Roman"/>
              </a:rPr>
              <a:t>spells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expenditure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benefit 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10">
                <a:latin typeface="Times New Roman"/>
                <a:cs typeface="Times New Roman"/>
              </a:rPr>
              <a:t>Thus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35">
                <a:latin typeface="Times New Roman"/>
                <a:cs typeface="Times New Roman"/>
              </a:rPr>
              <a:t>individual,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wants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0">
                <a:latin typeface="Times New Roman"/>
                <a:cs typeface="Times New Roman"/>
              </a:rPr>
              <a:t>research,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inquire </a:t>
            </a:r>
            <a:r>
              <a:rPr dirty="0" sz="1100" spc="-5">
                <a:latin typeface="Times New Roman"/>
                <a:cs typeface="Times New Roman"/>
              </a:rPr>
              <a:t>from the  proper </a:t>
            </a:r>
            <a:r>
              <a:rPr dirty="0" sz="1100" spc="-25">
                <a:latin typeface="Times New Roman"/>
                <a:cs typeface="Times New Roman"/>
              </a:rPr>
              <a:t>authority,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appropriate procedure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institutional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review.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30">
                <a:latin typeface="Times New Roman"/>
                <a:cs typeface="Times New Roman"/>
              </a:rPr>
              <a:t>Following ethical </a:t>
            </a:r>
            <a:r>
              <a:rPr dirty="0" sz="1100" spc="-35">
                <a:latin typeface="Times New Roman"/>
                <a:cs typeface="Times New Roman"/>
              </a:rPr>
              <a:t>issues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humans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0" indent="-114300">
              <a:lnSpc>
                <a:spcPts val="1280"/>
              </a:lnSpc>
              <a:buAutoNum type="romanLcPeriod"/>
              <a:tabLst>
                <a:tab pos="12700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Risk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5"/>
              </a:spcBef>
            </a:pPr>
            <a:r>
              <a:rPr dirty="0" sz="1100" spc="-45">
                <a:latin typeface="Times New Roman"/>
                <a:cs typeface="Times New Roman"/>
              </a:rPr>
              <a:t>Risk is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related with </a:t>
            </a:r>
            <a:r>
              <a:rPr dirty="0" sz="1100" spc="-40">
                <a:latin typeface="Times New Roman"/>
                <a:cs typeface="Times New Roman"/>
              </a:rPr>
              <a:t>physical,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social injury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subjects.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risk- </a:t>
            </a:r>
            <a:r>
              <a:rPr dirty="0" sz="1100" spc="-20">
                <a:latin typeface="Times New Roman"/>
                <a:cs typeface="Times New Roman"/>
              </a:rPr>
              <a:t>benefit ratio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10">
                <a:latin typeface="Times New Roman"/>
                <a:cs typeface="Times New Roman"/>
              </a:rPr>
              <a:t>purposed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each research </a:t>
            </a:r>
            <a:r>
              <a:rPr dirty="0" sz="1100" spc="-15">
                <a:latin typeface="Times New Roman"/>
                <a:cs typeface="Times New Roman"/>
              </a:rPr>
              <a:t>project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just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5">
                <a:latin typeface="Times New Roman"/>
                <a:cs typeface="Times New Roman"/>
              </a:rPr>
              <a:t>calculating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profit </a:t>
            </a:r>
            <a:r>
              <a:rPr dirty="0" sz="1100" spc="-25">
                <a:latin typeface="Times New Roman"/>
                <a:cs typeface="Times New Roman"/>
              </a:rPr>
              <a:t>–loss  </a:t>
            </a:r>
            <a:r>
              <a:rPr dirty="0" sz="1100" spc="-30">
                <a:latin typeface="Times New Roman"/>
                <a:cs typeface="Times New Roman"/>
              </a:rPr>
              <a:t>index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project.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not,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question. </a:t>
            </a:r>
            <a:r>
              <a:rPr dirty="0" sz="1100" spc="-35">
                <a:latin typeface="Times New Roman"/>
                <a:cs typeface="Times New Roman"/>
              </a:rPr>
              <a:t>Life 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50">
                <a:latin typeface="Times New Roman"/>
                <a:cs typeface="Times New Roman"/>
              </a:rPr>
              <a:t>risky </a:t>
            </a:r>
            <a:r>
              <a:rPr dirty="0" sz="1100" spc="-35">
                <a:latin typeface="Times New Roman"/>
                <a:cs typeface="Times New Roman"/>
              </a:rPr>
              <a:t>affair. </a:t>
            </a: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school, cross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street,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element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risk.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participants in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physical,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risk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hurting  </a:t>
            </a:r>
            <a:r>
              <a:rPr dirty="0" sz="1100" spc="-30">
                <a:latin typeface="Times New Roman"/>
                <a:cs typeface="Times New Roman"/>
              </a:rPr>
              <a:t>themselves.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it means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20">
                <a:latin typeface="Times New Roman"/>
                <a:cs typeface="Times New Roman"/>
              </a:rPr>
              <a:t>benefit </a:t>
            </a:r>
            <a:r>
              <a:rPr dirty="0" sz="1100" spc="-15">
                <a:latin typeface="Times New Roman"/>
                <a:cs typeface="Times New Roman"/>
              </a:rPr>
              <a:t>ratio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important. </a:t>
            </a:r>
            <a:r>
              <a:rPr dirty="0" sz="1100" spc="-45">
                <a:latin typeface="Times New Roman"/>
                <a:cs typeface="Times New Roman"/>
              </a:rPr>
              <a:t>Risk is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harm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possibility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injury.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10">
                <a:latin typeface="Times New Roman"/>
                <a:cs typeface="Times New Roman"/>
              </a:rPr>
              <a:t>protect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35">
                <a:latin typeface="Times New Roman"/>
                <a:cs typeface="Times New Roman"/>
              </a:rPr>
              <a:t>injury, bodily </a:t>
            </a:r>
            <a:r>
              <a:rPr dirty="0" sz="1100" spc="-20">
                <a:latin typeface="Times New Roman"/>
                <a:cs typeface="Times New Roman"/>
              </a:rPr>
              <a:t>harm,  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mental stress </a:t>
            </a:r>
            <a:r>
              <a:rPr dirty="0" sz="1100" spc="-35">
                <a:latin typeface="Times New Roman"/>
                <a:cs typeface="Times New Roman"/>
              </a:rPr>
              <a:t>arising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deception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well. </a:t>
            </a:r>
            <a:r>
              <a:rPr dirty="0" sz="1100" spc="-40">
                <a:latin typeface="Times New Roman"/>
                <a:cs typeface="Times New Roman"/>
              </a:rPr>
              <a:t>Minimal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20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possibility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magnitude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harm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discomfort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great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encountered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performance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routine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tests.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1: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35">
                <a:latin typeface="Times New Roman"/>
                <a:cs typeface="Times New Roman"/>
              </a:rPr>
              <a:t>discuss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beginning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eleven </a:t>
            </a:r>
            <a:r>
              <a:rPr dirty="0" sz="1100" spc="-5">
                <a:latin typeface="Times New Roman"/>
                <a:cs typeface="Times New Roman"/>
              </a:rPr>
              <a:t>months </a:t>
            </a:r>
            <a:r>
              <a:rPr dirty="0" sz="1100" spc="-20">
                <a:latin typeface="Times New Roman"/>
                <a:cs typeface="Times New Roman"/>
              </a:rPr>
              <a:t>old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Albert.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2:</a:t>
            </a:r>
            <a:endParaRPr sz="1100">
              <a:latin typeface="Times New Roman"/>
              <a:cs typeface="Times New Roman"/>
            </a:endParaRPr>
          </a:p>
          <a:p>
            <a:pPr algn="just" marL="9271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Milgram’s </a:t>
            </a:r>
            <a:r>
              <a:rPr dirty="0" sz="1100" spc="-35">
                <a:latin typeface="Times New Roman"/>
                <a:cs typeface="Times New Roman"/>
              </a:rPr>
              <a:t>Study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obedience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280"/>
              </a:lnSpc>
              <a:buAutoNum type="romanLcPeriod" startAt="2"/>
              <a:tabLst>
                <a:tab pos="241935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Consent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5"/>
              </a:spcBef>
            </a:pP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30">
                <a:latin typeface="Times New Roman"/>
                <a:cs typeface="Times New Roman"/>
              </a:rPr>
              <a:t>seek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willingness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students, patient, </a:t>
            </a:r>
            <a:r>
              <a:rPr dirty="0" sz="1100" spc="-25">
                <a:latin typeface="Times New Roman"/>
                <a:cs typeface="Times New Roman"/>
              </a:rPr>
              <a:t>clients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community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taking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scientific investigation.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informed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either  taken </a:t>
            </a:r>
            <a:r>
              <a:rPr dirty="0" sz="1100" spc="-40">
                <a:latin typeface="Times New Roman"/>
                <a:cs typeface="Times New Roman"/>
              </a:rPr>
              <a:t>verbally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writing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contract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clearly </a:t>
            </a:r>
            <a:r>
              <a:rPr dirty="0" sz="1100" spc="-30">
                <a:latin typeface="Times New Roman"/>
                <a:cs typeface="Times New Roman"/>
              </a:rPr>
              <a:t>spells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30">
                <a:latin typeface="Times New Roman"/>
                <a:cs typeface="Times New Roman"/>
              </a:rPr>
              <a:t>detail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0">
                <a:latin typeface="Times New Roman"/>
                <a:cs typeface="Times New Roman"/>
              </a:rPr>
              <a:t>investigation.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words </a:t>
            </a:r>
            <a:r>
              <a:rPr dirty="0" sz="1100" spc="-55">
                <a:latin typeface="Times New Roman"/>
                <a:cs typeface="Times New Roman"/>
              </a:rPr>
              <a:t>lying, </a:t>
            </a:r>
            <a:r>
              <a:rPr dirty="0" sz="1100" spc="-25">
                <a:latin typeface="Times New Roman"/>
                <a:cs typeface="Times New Roman"/>
              </a:rPr>
              <a:t>cheating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fraudulent behavior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violation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15">
                <a:latin typeface="Times New Roman"/>
                <a:cs typeface="Times New Roman"/>
              </a:rPr>
              <a:t>contract. </a:t>
            </a:r>
            <a:r>
              <a:rPr dirty="0" sz="1100">
                <a:latin typeface="Times New Roman"/>
                <a:cs typeface="Times New Roman"/>
              </a:rPr>
              <a:t>Inform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30">
                <a:latin typeface="Times New Roman"/>
                <a:cs typeface="Times New Roman"/>
              </a:rPr>
              <a:t>means,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informed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 the </a:t>
            </a:r>
            <a:r>
              <a:rPr dirty="0" sz="1100" spc="-25">
                <a:latin typeface="Times New Roman"/>
                <a:cs typeface="Times New Roman"/>
              </a:rPr>
              <a:t>research,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methodology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research,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results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declining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withdraw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stage.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9465" cy="4612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900"/>
              </a:lnSpc>
              <a:spcBef>
                <a:spcPts val="35"/>
              </a:spcBef>
            </a:pPr>
            <a:r>
              <a:rPr dirty="0" sz="1100" spc="-40">
                <a:latin typeface="Times New Roman"/>
                <a:cs typeface="Times New Roman"/>
              </a:rPr>
              <a:t>Voices,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15">
                <a:latin typeface="Times New Roman"/>
                <a:cs typeface="Times New Roman"/>
              </a:rPr>
              <a:t>roar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crowd.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felt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40">
                <a:latin typeface="Times New Roman"/>
                <a:cs typeface="Times New Roman"/>
              </a:rPr>
              <a:t>Jesus </a:t>
            </a:r>
            <a:r>
              <a:rPr dirty="0" sz="1100" spc="-25">
                <a:latin typeface="Times New Roman"/>
                <a:cs typeface="Times New Roman"/>
              </a:rPr>
              <a:t>(Christ),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being crucified.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5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dark.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0">
                <a:latin typeface="Times New Roman"/>
                <a:cs typeface="Times New Roman"/>
              </a:rPr>
              <a:t>just </a:t>
            </a:r>
            <a:r>
              <a:rPr dirty="0" sz="1100" spc="-15">
                <a:latin typeface="Times New Roman"/>
                <a:cs typeface="Times New Roman"/>
              </a:rPr>
              <a:t>continued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huddle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blanket,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45">
                <a:latin typeface="Times New Roman"/>
                <a:cs typeface="Times New Roman"/>
              </a:rPr>
              <a:t>weak,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defenseless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cruel </a:t>
            </a:r>
            <a:r>
              <a:rPr dirty="0" sz="1100" spc="-25">
                <a:latin typeface="Times New Roman"/>
                <a:cs typeface="Times New Roman"/>
              </a:rPr>
              <a:t>world,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40">
                <a:latin typeface="Times New Roman"/>
                <a:cs typeface="Times New Roman"/>
              </a:rPr>
              <a:t>(Case  C, </a:t>
            </a:r>
            <a:r>
              <a:rPr dirty="0" sz="1100" spc="-20">
                <a:latin typeface="Times New Roman"/>
                <a:cs typeface="Times New Roman"/>
              </a:rPr>
              <a:t>Diagnosed </a:t>
            </a:r>
            <a:r>
              <a:rPr dirty="0" sz="1100" spc="-25">
                <a:latin typeface="Times New Roman"/>
                <a:cs typeface="Times New Roman"/>
              </a:rPr>
              <a:t>with Schizophrenia, </a:t>
            </a:r>
            <a:r>
              <a:rPr dirty="0" sz="1100" spc="-20">
                <a:latin typeface="Times New Roman"/>
                <a:cs typeface="Times New Roman"/>
              </a:rPr>
              <a:t>citation </a:t>
            </a:r>
            <a:r>
              <a:rPr dirty="0" sz="1100" spc="-5">
                <a:latin typeface="Times New Roman"/>
                <a:cs typeface="Times New Roman"/>
              </a:rPr>
              <a:t>from Emmons </a:t>
            </a:r>
            <a:r>
              <a:rPr dirty="0" sz="1100" spc="-60">
                <a:latin typeface="Times New Roman"/>
                <a:cs typeface="Times New Roman"/>
              </a:rPr>
              <a:t>&amp; </a:t>
            </a:r>
            <a:r>
              <a:rPr dirty="0" sz="1100" spc="-35">
                <a:latin typeface="Times New Roman"/>
                <a:cs typeface="Times New Roman"/>
              </a:rPr>
              <a:t>et.al,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1997)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three </a:t>
            </a:r>
            <a:r>
              <a:rPr dirty="0" sz="1100" spc="-35">
                <a:latin typeface="Times New Roman"/>
                <a:cs typeface="Times New Roman"/>
              </a:rPr>
              <a:t>examples </a:t>
            </a:r>
            <a:r>
              <a:rPr dirty="0" sz="1100" spc="-20">
                <a:latin typeface="Times New Roman"/>
                <a:cs typeface="Times New Roman"/>
              </a:rPr>
              <a:t>cited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exceptional,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unusual,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different,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12700" marR="1240155">
              <a:lnSpc>
                <a:spcPct val="18730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Have </a:t>
            </a:r>
            <a:r>
              <a:rPr dirty="0" sz="1100" spc="-10" b="1">
                <a:latin typeface="Times New Roman"/>
                <a:cs typeface="Times New Roman"/>
              </a:rPr>
              <a:t>you </a:t>
            </a:r>
            <a:r>
              <a:rPr dirty="0" sz="1100" spc="-25" b="1">
                <a:latin typeface="Times New Roman"/>
                <a:cs typeface="Times New Roman"/>
              </a:rPr>
              <a:t>ever </a:t>
            </a:r>
            <a:r>
              <a:rPr dirty="0" sz="1100" b="1">
                <a:latin typeface="Times New Roman"/>
                <a:cs typeface="Times New Roman"/>
              </a:rPr>
              <a:t>given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b="1">
                <a:latin typeface="Times New Roman"/>
                <a:cs typeface="Times New Roman"/>
              </a:rPr>
              <a:t>thought </a:t>
            </a:r>
            <a:r>
              <a:rPr dirty="0" sz="1100" spc="-25" b="1">
                <a:latin typeface="Times New Roman"/>
                <a:cs typeface="Times New Roman"/>
              </a:rPr>
              <a:t>why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40" b="1">
                <a:latin typeface="Times New Roman"/>
                <a:cs typeface="Times New Roman"/>
              </a:rPr>
              <a:t>are </a:t>
            </a:r>
            <a:r>
              <a:rPr dirty="0" sz="1100" spc="-10" b="1">
                <a:latin typeface="Times New Roman"/>
                <a:cs typeface="Times New Roman"/>
              </a:rPr>
              <a:t>fascinated </a:t>
            </a:r>
            <a:r>
              <a:rPr dirty="0" sz="1100" spc="-25" b="1">
                <a:latin typeface="Times New Roman"/>
                <a:cs typeface="Times New Roman"/>
              </a:rPr>
              <a:t>by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disturbed </a:t>
            </a:r>
            <a:r>
              <a:rPr dirty="0" sz="1100" spc="-15" b="1">
                <a:latin typeface="Times New Roman"/>
                <a:cs typeface="Times New Roman"/>
              </a:rPr>
              <a:t>people?  </a:t>
            </a:r>
            <a:r>
              <a:rPr dirty="0" sz="1100" spc="40" b="1">
                <a:latin typeface="Times New Roman"/>
                <a:cs typeface="Times New Roman"/>
              </a:rPr>
              <a:t>Do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25" b="1">
                <a:latin typeface="Times New Roman"/>
                <a:cs typeface="Times New Roman"/>
              </a:rPr>
              <a:t>see </a:t>
            </a:r>
            <a:r>
              <a:rPr dirty="0" sz="1100" spc="10" b="1">
                <a:latin typeface="Times New Roman"/>
                <a:cs typeface="Times New Roman"/>
              </a:rPr>
              <a:t>something </a:t>
            </a:r>
            <a:r>
              <a:rPr dirty="0" sz="1100" spc="-10" b="1">
                <a:latin typeface="Times New Roman"/>
                <a:cs typeface="Times New Roman"/>
              </a:rPr>
              <a:t>of ourselves </a:t>
            </a:r>
            <a:r>
              <a:rPr dirty="0" sz="1100" spc="-5" b="1">
                <a:latin typeface="Times New Roman"/>
                <a:cs typeface="Times New Roman"/>
              </a:rPr>
              <a:t>in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them?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100" spc="40" b="1">
                <a:latin typeface="Times New Roman"/>
                <a:cs typeface="Times New Roman"/>
              </a:rPr>
              <a:t>Do </a:t>
            </a:r>
            <a:r>
              <a:rPr dirty="0" sz="1100" b="1">
                <a:latin typeface="Times New Roman"/>
                <a:cs typeface="Times New Roman"/>
              </a:rPr>
              <a:t>we </a:t>
            </a:r>
            <a:r>
              <a:rPr dirty="0" sz="1100" spc="-30" b="1">
                <a:latin typeface="Times New Roman"/>
                <a:cs typeface="Times New Roman"/>
              </a:rPr>
              <a:t>at </a:t>
            </a:r>
            <a:r>
              <a:rPr dirty="0" sz="1100" spc="-25" b="1">
                <a:latin typeface="Times New Roman"/>
                <a:cs typeface="Times New Roman"/>
              </a:rPr>
              <a:t>various </a:t>
            </a:r>
            <a:r>
              <a:rPr dirty="0" sz="1100" spc="5" b="1">
                <a:latin typeface="Times New Roman"/>
                <a:cs typeface="Times New Roman"/>
              </a:rPr>
              <a:t>moments </a:t>
            </a:r>
            <a:r>
              <a:rPr dirty="0" sz="1100" spc="-15" b="1">
                <a:latin typeface="Times New Roman"/>
                <a:cs typeface="Times New Roman"/>
              </a:rPr>
              <a:t>think </a:t>
            </a:r>
            <a:r>
              <a:rPr dirty="0" sz="1100" spc="-5" b="1">
                <a:latin typeface="Times New Roman"/>
                <a:cs typeface="Times New Roman"/>
              </a:rPr>
              <a:t>feel </a:t>
            </a:r>
            <a:r>
              <a:rPr dirty="0" sz="1100" spc="-15" b="1">
                <a:latin typeface="Times New Roman"/>
                <a:cs typeface="Times New Roman"/>
              </a:rPr>
              <a:t>and act </a:t>
            </a:r>
            <a:r>
              <a:rPr dirty="0" sz="1100" spc="-10" b="1">
                <a:latin typeface="Times New Roman"/>
                <a:cs typeface="Times New Roman"/>
              </a:rPr>
              <a:t>like </a:t>
            </a:r>
            <a:r>
              <a:rPr dirty="0" sz="1100" b="1">
                <a:latin typeface="Times New Roman"/>
                <a:cs typeface="Times New Roman"/>
              </a:rPr>
              <a:t>the </a:t>
            </a:r>
            <a:r>
              <a:rPr dirty="0" sz="1100" spc="-30" b="1">
                <a:latin typeface="Times New Roman"/>
                <a:cs typeface="Times New Roman"/>
              </a:rPr>
              <a:t>way </a:t>
            </a:r>
            <a:r>
              <a:rPr dirty="0" sz="1100" spc="-15" b="1">
                <a:latin typeface="Times New Roman"/>
                <a:cs typeface="Times New Roman"/>
              </a:rPr>
              <a:t>disturbed </a:t>
            </a:r>
            <a:r>
              <a:rPr dirty="0" sz="1100" b="1">
                <a:latin typeface="Times New Roman"/>
                <a:cs typeface="Times New Roman"/>
              </a:rPr>
              <a:t>people </a:t>
            </a:r>
            <a:r>
              <a:rPr dirty="0" sz="1100" spc="10" b="1">
                <a:latin typeface="Times New Roman"/>
                <a:cs typeface="Times New Roman"/>
              </a:rPr>
              <a:t>do </a:t>
            </a:r>
            <a:r>
              <a:rPr dirty="0" sz="1100" spc="5" b="1">
                <a:latin typeface="Times New Roman"/>
                <a:cs typeface="Times New Roman"/>
              </a:rPr>
              <a:t>most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the</a:t>
            </a:r>
            <a:r>
              <a:rPr dirty="0" sz="1100" spc="17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time?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 indent="3492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30">
                <a:latin typeface="Times New Roman"/>
                <a:cs typeface="Times New Roman"/>
              </a:rPr>
              <a:t>anxious, </a:t>
            </a:r>
            <a:r>
              <a:rPr dirty="0" sz="1100" spc="-20">
                <a:latin typeface="Times New Roman"/>
                <a:cs typeface="Times New Roman"/>
              </a:rPr>
              <a:t>depressed, </a:t>
            </a:r>
            <a:r>
              <a:rPr dirty="0" sz="1100" spc="-25">
                <a:latin typeface="Times New Roman"/>
                <a:cs typeface="Times New Roman"/>
              </a:rPr>
              <a:t>suspicious, </a:t>
            </a:r>
            <a:r>
              <a:rPr dirty="0" sz="1100" spc="-45">
                <a:latin typeface="Times New Roman"/>
                <a:cs typeface="Times New Roman"/>
              </a:rPr>
              <a:t>socially </a:t>
            </a:r>
            <a:r>
              <a:rPr dirty="0" sz="1100" spc="-25">
                <a:latin typeface="Times New Roman"/>
                <a:cs typeface="Times New Roman"/>
              </a:rPr>
              <a:t>withdrawn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anti </a:t>
            </a:r>
            <a:r>
              <a:rPr dirty="0" sz="1100" spc="-35">
                <a:latin typeface="Times New Roman"/>
                <a:cs typeface="Times New Roman"/>
              </a:rPr>
              <a:t>social, </a:t>
            </a:r>
            <a:r>
              <a:rPr dirty="0" sz="1100" spc="-25">
                <a:latin typeface="Times New Roman"/>
                <a:cs typeface="Times New Roman"/>
              </a:rPr>
              <a:t>just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5">
                <a:latin typeface="Times New Roman"/>
                <a:cs typeface="Times New Roman"/>
              </a:rPr>
              <a:t>intensely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briefly,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15">
                <a:latin typeface="Times New Roman"/>
                <a:cs typeface="Times New Roman"/>
              </a:rPr>
              <a:t>wonder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30">
                <a:latin typeface="Times New Roman"/>
                <a:cs typeface="Times New Roman"/>
              </a:rPr>
              <a:t>evokes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strange 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recognition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an understanding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dynamics.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William </a:t>
            </a:r>
            <a:r>
              <a:rPr dirty="0" sz="1100" spc="-40">
                <a:latin typeface="Times New Roman"/>
                <a:cs typeface="Times New Roman"/>
              </a:rPr>
              <a:t>James </a:t>
            </a:r>
            <a:r>
              <a:rPr dirty="0" sz="1100" spc="-35">
                <a:latin typeface="Times New Roman"/>
                <a:cs typeface="Times New Roman"/>
              </a:rPr>
              <a:t>(1842-1910)”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abnormal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best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normal”.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20">
                <a:latin typeface="Times New Roman"/>
                <a:cs typeface="Times New Roman"/>
              </a:rPr>
              <a:t>reason </a:t>
            </a:r>
            <a:r>
              <a:rPr dirty="0" sz="1100" spc="-5">
                <a:latin typeface="Times New Roman"/>
                <a:cs typeface="Times New Roman"/>
              </a:rPr>
              <a:t>for our </a:t>
            </a:r>
            <a:r>
              <a:rPr dirty="0" sz="1100" spc="-30">
                <a:latin typeface="Times New Roman"/>
                <a:cs typeface="Times New Roman"/>
              </a:rPr>
              <a:t>curiosity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20">
                <a:latin typeface="Times New Roman"/>
                <a:cs typeface="Times New Roman"/>
              </a:rPr>
              <a:t>disturbed people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felt </a:t>
            </a:r>
            <a:r>
              <a:rPr dirty="0" sz="1100" spc="-20">
                <a:latin typeface="Times New Roman"/>
                <a:cs typeface="Times New Roman"/>
              </a:rPr>
              <a:t>either  </a:t>
            </a:r>
            <a:r>
              <a:rPr dirty="0" sz="1100" spc="-30">
                <a:latin typeface="Times New Roman"/>
                <a:cs typeface="Times New Roman"/>
              </a:rPr>
              <a:t>personally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members,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Myths and </a:t>
            </a:r>
            <a:r>
              <a:rPr dirty="0" sz="1100" spc="-5" b="1">
                <a:latin typeface="Times New Roman"/>
                <a:cs typeface="Times New Roman"/>
              </a:rPr>
              <a:t>Misunderstandings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Abnormality/Mental </a:t>
            </a:r>
            <a:r>
              <a:rPr dirty="0" sz="1100" spc="20" b="1">
                <a:latin typeface="Times New Roman"/>
                <a:cs typeface="Times New Roman"/>
              </a:rPr>
              <a:t>Illness/Psychological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misconceptions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misunderstandings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1980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100072" y="5189982"/>
          <a:ext cx="4307205" cy="1771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3657600"/>
              </a:tblGrid>
              <a:tr h="28117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75" b="1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-20" b="1">
                          <a:latin typeface="Times New Roman"/>
                          <a:cs typeface="Times New Roman"/>
                        </a:rPr>
                        <a:t>Behavior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Perception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person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who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been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mentally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ill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can never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normal.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80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Even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some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mentally </a:t>
                      </a:r>
                      <a:r>
                        <a:rPr dirty="0" sz="1100" spc="-60">
                          <a:latin typeface="Times New Roman"/>
                          <a:cs typeface="Times New Roman"/>
                        </a:rPr>
                        <a:t>ill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persons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return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normal,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not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people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remain</a:t>
                      </a:r>
                      <a:r>
                        <a:rPr dirty="0" sz="11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crazy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People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Psychological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problems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11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unpredictable.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80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Mentally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ill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persons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dangerous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could</a:t>
                      </a:r>
                      <a:r>
                        <a:rPr dirty="0" sz="11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become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aggressive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dirty="0" sz="11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Mentally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ill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people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11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misfits.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176019" y="7086094"/>
            <a:ext cx="5876925" cy="176403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715">
              <a:lnSpc>
                <a:spcPts val="1240"/>
              </a:lnSpc>
              <a:spcBef>
                <a:spcPts val="204"/>
              </a:spcBef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five </a:t>
            </a:r>
            <a:r>
              <a:rPr dirty="0" sz="1100" spc="-25">
                <a:latin typeface="Times New Roman"/>
                <a:cs typeface="Times New Roman"/>
              </a:rPr>
              <a:t>myths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40">
                <a:latin typeface="Times New Roman"/>
                <a:cs typeface="Times New Roman"/>
              </a:rPr>
              <a:t>illness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empirical  </a:t>
            </a:r>
            <a:r>
              <a:rPr dirty="0" sz="1100" spc="-30">
                <a:latin typeface="Times New Roman"/>
                <a:cs typeface="Times New Roman"/>
              </a:rPr>
              <a:t>evidence.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Team </a:t>
            </a:r>
            <a:r>
              <a:rPr dirty="0" sz="1100" spc="-20" b="1">
                <a:latin typeface="Times New Roman"/>
                <a:cs typeface="Times New Roman"/>
              </a:rPr>
              <a:t>approach </a:t>
            </a:r>
            <a:r>
              <a:rPr dirty="0" sz="1100" spc="-5" b="1">
                <a:latin typeface="Times New Roman"/>
                <a:cs typeface="Times New Roman"/>
              </a:rPr>
              <a:t>in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psychology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Psychiatrist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65">
                <a:latin typeface="Times New Roman"/>
                <a:cs typeface="Times New Roman"/>
              </a:rPr>
              <a:t>MBBS,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internship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psychiatric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prescribes </a:t>
            </a:r>
            <a:r>
              <a:rPr dirty="0" sz="1100" spc="-25">
                <a:latin typeface="Times New Roman"/>
                <a:cs typeface="Times New Roman"/>
              </a:rPr>
              <a:t>drugs, </a:t>
            </a:r>
            <a:r>
              <a:rPr dirty="0" sz="1100" spc="-30">
                <a:latin typeface="Times New Roman"/>
                <a:cs typeface="Times New Roman"/>
              </a:rPr>
              <a:t>psychosurgery </a:t>
            </a:r>
            <a:r>
              <a:rPr dirty="0" sz="1100" spc="-20">
                <a:latin typeface="Times New Roman"/>
                <a:cs typeface="Times New Roman"/>
              </a:rPr>
              <a:t>and  procedures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20">
                <a:latin typeface="Times New Roman"/>
                <a:cs typeface="Times New Roman"/>
              </a:rPr>
              <a:t>Electroconvulsive </a:t>
            </a:r>
            <a:r>
              <a:rPr dirty="0" sz="1100" spc="-25">
                <a:latin typeface="Times New Roman"/>
                <a:cs typeface="Times New Roman"/>
              </a:rPr>
              <a:t>therapy.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identifies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</a:pP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master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psychology,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diploma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20">
                <a:latin typeface="Times New Roman"/>
                <a:cs typeface="Times New Roman"/>
              </a:rPr>
              <a:t>PhD </a:t>
            </a:r>
            <a:r>
              <a:rPr dirty="0" sz="1100" spc="-30">
                <a:latin typeface="Times New Roman"/>
                <a:cs typeface="Times New Roman"/>
              </a:rPr>
              <a:t>degree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35">
                <a:latin typeface="Times New Roman"/>
                <a:cs typeface="Times New Roman"/>
              </a:rPr>
              <a:t>psychology.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identifies </a:t>
            </a:r>
            <a:r>
              <a:rPr dirty="0" sz="1100" spc="-35">
                <a:latin typeface="Times New Roman"/>
                <a:cs typeface="Times New Roman"/>
              </a:rPr>
              <a:t>psychological, </a:t>
            </a:r>
            <a:r>
              <a:rPr dirty="0" sz="1100" spc="-25">
                <a:latin typeface="Times New Roman"/>
                <a:cs typeface="Times New Roman"/>
              </a:rPr>
              <a:t>emotional,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35">
                <a:latin typeface="Times New Roman"/>
                <a:cs typeface="Times New Roman"/>
              </a:rPr>
              <a:t>Sociologist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master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degree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sociology.</a:t>
            </a:r>
            <a:r>
              <a:rPr dirty="0" sz="1100">
                <a:latin typeface="Times New Roman"/>
                <a:cs typeface="Times New Roman"/>
              </a:rPr>
              <a:t> 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identifies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sociological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team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needed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2" y="757682"/>
            <a:ext cx="5880100" cy="8522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research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participants.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241300" indent="-229235">
              <a:lnSpc>
                <a:spcPts val="1280"/>
              </a:lnSpc>
              <a:buAutoNum type="romanLcPeriod" startAt="3"/>
              <a:tabLst>
                <a:tab pos="24193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Deception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Deception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hide,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withhold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misinformation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aspect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research.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30">
                <a:latin typeface="Times New Roman"/>
                <a:cs typeface="Times New Roman"/>
              </a:rPr>
              <a:t>deceptive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never </a:t>
            </a:r>
            <a:r>
              <a:rPr dirty="0" sz="1100" spc="-35">
                <a:latin typeface="Times New Roman"/>
                <a:cs typeface="Times New Roman"/>
              </a:rPr>
              <a:t>deceive 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5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research. </a:t>
            </a:r>
            <a:r>
              <a:rPr dirty="0" sz="1100" spc="-3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logic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rationale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using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deception.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Milgram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1977,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suggested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deception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masking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technical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illusion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would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appropriate.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carried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Griffin </a:t>
            </a:r>
            <a:r>
              <a:rPr dirty="0" sz="1100" spc="-40">
                <a:latin typeface="Times New Roman"/>
                <a:cs typeface="Times New Roman"/>
              </a:rPr>
              <a:t>(1959)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systematic </a:t>
            </a:r>
            <a:r>
              <a:rPr dirty="0" sz="1100" spc="-20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white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15">
                <a:latin typeface="Times New Roman"/>
                <a:cs typeface="Times New Roman"/>
              </a:rPr>
              <a:t>attitude  </a:t>
            </a:r>
            <a:r>
              <a:rPr dirty="0" sz="1100" spc="-20">
                <a:latin typeface="Times New Roman"/>
                <a:cs typeface="Times New Roman"/>
              </a:rPr>
              <a:t>towards </a:t>
            </a:r>
            <a:r>
              <a:rPr dirty="0" sz="1100" spc="-25">
                <a:latin typeface="Times New Roman"/>
                <a:cs typeface="Times New Roman"/>
              </a:rPr>
              <a:t>negros.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15">
                <a:latin typeface="Times New Roman"/>
                <a:cs typeface="Times New Roman"/>
              </a:rPr>
              <a:t>painted </a:t>
            </a:r>
            <a:r>
              <a:rPr dirty="0" sz="1100" spc="-30">
                <a:latin typeface="Times New Roman"/>
                <a:cs typeface="Times New Roman"/>
              </a:rPr>
              <a:t>himself </a:t>
            </a:r>
            <a:r>
              <a:rPr dirty="0" sz="1100" spc="-35">
                <a:latin typeface="Times New Roman"/>
                <a:cs typeface="Times New Roman"/>
              </a:rPr>
              <a:t>black </a:t>
            </a:r>
            <a:r>
              <a:rPr dirty="0" sz="1100" spc="-20">
                <a:latin typeface="Times New Roman"/>
                <a:cs typeface="Times New Roman"/>
              </a:rPr>
              <a:t>sat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25">
                <a:latin typeface="Times New Roman"/>
                <a:cs typeface="Times New Roman"/>
              </a:rPr>
              <a:t>white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15">
                <a:latin typeface="Times New Roman"/>
                <a:cs typeface="Times New Roman"/>
              </a:rPr>
              <a:t>attitude </a:t>
            </a:r>
            <a:r>
              <a:rPr dirty="0" sz="1100" spc="-20">
                <a:latin typeface="Times New Roman"/>
                <a:cs typeface="Times New Roman"/>
              </a:rPr>
              <a:t>towards </a:t>
            </a:r>
            <a:r>
              <a:rPr dirty="0" sz="1100" spc="-25">
                <a:latin typeface="Times New Roman"/>
                <a:cs typeface="Times New Roman"/>
              </a:rPr>
              <a:t>him, 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practice </a:t>
            </a:r>
            <a:r>
              <a:rPr dirty="0" sz="1100" spc="-15">
                <a:latin typeface="Times New Roman"/>
                <a:cs typeface="Times New Roman"/>
              </a:rPr>
              <a:t>continued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month.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wrote </a:t>
            </a:r>
            <a:r>
              <a:rPr dirty="0" sz="1100" spc="-15">
                <a:latin typeface="Times New Roman"/>
                <a:cs typeface="Times New Roman"/>
              </a:rPr>
              <a:t>down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perceptions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">
                <a:latin typeface="Times New Roman"/>
                <a:cs typeface="Times New Roman"/>
              </a:rPr>
              <a:t>book </a:t>
            </a:r>
            <a:r>
              <a:rPr dirty="0" sz="1100" spc="-60">
                <a:latin typeface="Times New Roman"/>
                <a:cs typeface="Times New Roman"/>
              </a:rPr>
              <a:t>‘Black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5">
                <a:latin typeface="Times New Roman"/>
                <a:cs typeface="Times New Roman"/>
              </a:rPr>
              <a:t>me’. </a:t>
            </a:r>
            <a:r>
              <a:rPr dirty="0" sz="1100" spc="-25">
                <a:latin typeface="Times New Roman"/>
                <a:cs typeface="Times New Roman"/>
              </a:rPr>
              <a:t>This  </a:t>
            </a:r>
            <a:r>
              <a:rPr dirty="0" sz="1100" spc="-5">
                <a:latin typeface="Times New Roman"/>
                <a:cs typeface="Times New Roman"/>
              </a:rPr>
              <a:t>book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precursor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5">
                <a:latin typeface="Times New Roman"/>
                <a:cs typeface="Times New Roman"/>
              </a:rPr>
              <a:t>civil </a:t>
            </a:r>
            <a:r>
              <a:rPr dirty="0" sz="1100" spc="-25">
                <a:latin typeface="Times New Roman"/>
                <a:cs typeface="Times New Roman"/>
              </a:rPr>
              <a:t>rights </a:t>
            </a:r>
            <a:r>
              <a:rPr dirty="0" sz="1100" spc="-10">
                <a:latin typeface="Times New Roman"/>
                <a:cs typeface="Times New Roman"/>
              </a:rPr>
              <a:t>movement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USA.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241300" indent="-228600">
              <a:lnSpc>
                <a:spcPts val="1280"/>
              </a:lnSpc>
              <a:buAutoNum type="romanLcPeriod" startAt="4"/>
              <a:tabLst>
                <a:tab pos="241300" algn="l"/>
              </a:tabLst>
            </a:pPr>
            <a:r>
              <a:rPr dirty="0" sz="1100" spc="-30" b="1">
                <a:latin typeface="Times New Roman"/>
                <a:cs typeface="Times New Roman"/>
              </a:rPr>
              <a:t>Privacy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Privacy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rights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decide,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him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communicated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25">
                <a:latin typeface="Times New Roman"/>
                <a:cs typeface="Times New Roman"/>
              </a:rPr>
              <a:t>whenever possible,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kept </a:t>
            </a:r>
            <a:r>
              <a:rPr dirty="0" sz="1100" spc="-25">
                <a:latin typeface="Times New Roman"/>
                <a:cs typeface="Times New Roman"/>
              </a:rPr>
              <a:t>confidential. </a:t>
            </a:r>
            <a:r>
              <a:rPr dirty="0" sz="1100" spc="-40">
                <a:latin typeface="Times New Roman"/>
                <a:cs typeface="Times New Roman"/>
              </a:rPr>
              <a:t>Privacy is  </a:t>
            </a:r>
            <a:r>
              <a:rPr dirty="0" sz="1100" spc="-30">
                <a:latin typeface="Times New Roman"/>
                <a:cs typeface="Times New Roman"/>
              </a:rPr>
              <a:t>keeping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piece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client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confidential.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fact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prime </a:t>
            </a:r>
            <a:r>
              <a:rPr dirty="0" sz="1100" spc="-25">
                <a:latin typeface="Times New Roman"/>
                <a:cs typeface="Times New Roman"/>
              </a:rPr>
              <a:t>minister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country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treated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this 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sacred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should be kept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confidential.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241300" indent="-228600">
              <a:lnSpc>
                <a:spcPts val="1280"/>
              </a:lnSpc>
              <a:spcBef>
                <a:spcPts val="5"/>
              </a:spcBef>
              <a:buAutoNum type="romanLcPeriod" startAt="5"/>
              <a:tabLst>
                <a:tab pos="24130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Debriefing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35"/>
              </a:spcBef>
            </a:pPr>
            <a:r>
              <a:rPr dirty="0" sz="1100" spc="-25">
                <a:latin typeface="Times New Roman"/>
                <a:cs typeface="Times New Roman"/>
              </a:rPr>
              <a:t>Debriefing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opportunity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know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research. </a:t>
            </a:r>
            <a:r>
              <a:rPr dirty="0" sz="1100" spc="-20">
                <a:latin typeface="Times New Roman"/>
                <a:cs typeface="Times New Roman"/>
              </a:rPr>
              <a:t>Debriefing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necessary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remove 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harmful </a:t>
            </a:r>
            <a:r>
              <a:rPr dirty="0" sz="1100" spc="-25">
                <a:latin typeface="Times New Roman"/>
                <a:cs typeface="Times New Roman"/>
              </a:rPr>
              <a:t>effects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misconceptions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participation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opportunity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deception.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debriefing educates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25">
                <a:latin typeface="Times New Roman"/>
                <a:cs typeface="Times New Roman"/>
              </a:rPr>
              <a:t>research, </a:t>
            </a:r>
            <a:r>
              <a:rPr dirty="0" sz="1100" spc="-20">
                <a:latin typeface="Times New Roman"/>
                <a:cs typeface="Times New Roman"/>
              </a:rPr>
              <a:t>it  </a:t>
            </a:r>
            <a:r>
              <a:rPr dirty="0" sz="1100" spc="-30">
                <a:latin typeface="Times New Roman"/>
                <a:cs typeface="Times New Roman"/>
              </a:rPr>
              <a:t>rationale, its </a:t>
            </a:r>
            <a:r>
              <a:rPr dirty="0" sz="1100" spc="-10">
                <a:latin typeface="Times New Roman"/>
                <a:cs typeface="Times New Roman"/>
              </a:rPr>
              <a:t>method,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results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10">
                <a:latin typeface="Times New Roman"/>
                <a:cs typeface="Times New Roman"/>
              </a:rPr>
              <a:t>purpose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hidden </a:t>
            </a:r>
            <a:r>
              <a:rPr dirty="0" sz="1100" spc="-5">
                <a:latin typeface="Times New Roman"/>
                <a:cs typeface="Times New Roman"/>
              </a:rPr>
              <a:t>from the  </a:t>
            </a:r>
            <a:r>
              <a:rPr dirty="0" sz="1100" spc="-20">
                <a:latin typeface="Times New Roman"/>
                <a:cs typeface="Times New Roman"/>
              </a:rPr>
              <a:t>participant.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debriefing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marL="47625" marR="1405890" indent="-3556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Take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little boy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35">
                <a:latin typeface="Times New Roman"/>
                <a:cs typeface="Times New Roman"/>
              </a:rPr>
              <a:t>guarding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experimenter’s </a:t>
            </a:r>
            <a:r>
              <a:rPr dirty="0" sz="1100" spc="-10">
                <a:latin typeface="Times New Roman"/>
                <a:cs typeface="Times New Roman"/>
              </a:rPr>
              <a:t>pet </a:t>
            </a:r>
            <a:r>
              <a:rPr dirty="0" sz="1100" spc="-20">
                <a:latin typeface="Times New Roman"/>
                <a:cs typeface="Times New Roman"/>
              </a:rPr>
              <a:t>hamster.  </a:t>
            </a: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2: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0">
                <a:latin typeface="Times New Roman"/>
                <a:cs typeface="Times New Roman"/>
              </a:rPr>
              <a:t>Debriefing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Milgram’s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3: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experiments,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placebos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used. </a:t>
            </a:r>
            <a:r>
              <a:rPr dirty="0" sz="1100" spc="-35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fake </a:t>
            </a:r>
            <a:r>
              <a:rPr dirty="0" sz="1100" spc="-30">
                <a:latin typeface="Times New Roman"/>
                <a:cs typeface="Times New Roman"/>
              </a:rPr>
              <a:t>medicines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debriefing </a:t>
            </a:r>
            <a:r>
              <a:rPr dirty="0" sz="1100" spc="-40">
                <a:latin typeface="Times New Roman"/>
                <a:cs typeface="Times New Roman"/>
              </a:rPr>
              <a:t>again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essential?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45">
                <a:latin typeface="Times New Roman"/>
                <a:cs typeface="Times New Roman"/>
              </a:rPr>
              <a:t>vi </a:t>
            </a:r>
            <a:r>
              <a:rPr dirty="0" sz="1100" spc="45" b="1">
                <a:latin typeface="Times New Roman"/>
                <a:cs typeface="Times New Roman"/>
              </a:rPr>
              <a:t>Non </a:t>
            </a:r>
            <a:r>
              <a:rPr dirty="0" sz="1100" spc="-15" b="1">
                <a:latin typeface="Times New Roman"/>
                <a:cs typeface="Times New Roman"/>
              </a:rPr>
              <a:t>Participation </a:t>
            </a:r>
            <a:r>
              <a:rPr dirty="0" sz="1100" spc="-5" b="1">
                <a:latin typeface="Times New Roman"/>
                <a:cs typeface="Times New Roman"/>
              </a:rPr>
              <a:t>in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investigator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45">
                <a:latin typeface="Times New Roman"/>
                <a:cs typeface="Times New Roman"/>
              </a:rPr>
              <a:t>give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participant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experiment,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discomfort  </a:t>
            </a:r>
            <a:r>
              <a:rPr dirty="0" sz="1100" spc="-25">
                <a:latin typeface="Times New Roman"/>
                <a:cs typeface="Times New Roman"/>
              </a:rPr>
              <a:t>involved.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participant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right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withdraw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5">
                <a:latin typeface="Times New Roman"/>
                <a:cs typeface="Times New Roman"/>
              </a:rPr>
              <a:t>point of the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 punished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30">
                <a:latin typeface="Times New Roman"/>
                <a:cs typeface="Times New Roman"/>
              </a:rPr>
              <a:t>grade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affected.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Vii Power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the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investigator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practice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 spc="-15">
                <a:latin typeface="Times New Roman"/>
                <a:cs typeface="Times New Roman"/>
              </a:rPr>
              <a:t>students, prisoners and </a:t>
            </a:r>
            <a:r>
              <a:rPr dirty="0" sz="1100" spc="-30">
                <a:latin typeface="Times New Roman"/>
                <a:cs typeface="Times New Roman"/>
              </a:rPr>
              <a:t>psychiatric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stressful  </a:t>
            </a:r>
            <a:r>
              <a:rPr dirty="0" sz="1100" spc="-20">
                <a:latin typeface="Times New Roman"/>
                <a:cs typeface="Times New Roman"/>
              </a:rPr>
              <a:t>experiments </a:t>
            </a:r>
            <a:r>
              <a:rPr dirty="0" sz="1100" spc="-25">
                <a:latin typeface="Times New Roman"/>
                <a:cs typeface="Times New Roman"/>
              </a:rPr>
              <a:t>where rewards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35">
                <a:latin typeface="Times New Roman"/>
                <a:cs typeface="Times New Roman"/>
              </a:rPr>
              <a:t>grades, </a:t>
            </a:r>
            <a:r>
              <a:rPr dirty="0" sz="1100" spc="-30">
                <a:latin typeface="Times New Roman"/>
                <a:cs typeface="Times New Roman"/>
              </a:rPr>
              <a:t>pack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cigarettes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release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10">
                <a:latin typeface="Times New Roman"/>
                <a:cs typeface="Times New Roman"/>
              </a:rPr>
              <a:t>routine </a:t>
            </a:r>
            <a:r>
              <a:rPr dirty="0" sz="1100" spc="-40">
                <a:latin typeface="Times New Roman"/>
                <a:cs typeface="Times New Roman"/>
              </a:rPr>
              <a:t>activity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promised.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student </a:t>
            </a:r>
            <a:r>
              <a:rPr dirty="0" sz="1100" spc="-25">
                <a:latin typeface="Times New Roman"/>
                <a:cs typeface="Times New Roman"/>
              </a:rPr>
              <a:t>refuses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participate, his </a:t>
            </a:r>
            <a:r>
              <a:rPr dirty="0" sz="1100" spc="-30">
                <a:latin typeface="Times New Roman"/>
                <a:cs typeface="Times New Roman"/>
              </a:rPr>
              <a:t>grade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effected,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extra </a:t>
            </a:r>
            <a:r>
              <a:rPr dirty="0" sz="1100" spc="-20">
                <a:latin typeface="Times New Roman"/>
                <a:cs typeface="Times New Roman"/>
              </a:rPr>
              <a:t>credit course, prisoners </a:t>
            </a:r>
            <a:r>
              <a:rPr dirty="0" sz="1100" spc="-35">
                <a:latin typeface="Times New Roman"/>
                <a:cs typeface="Times New Roman"/>
              </a:rPr>
              <a:t>privileges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withdrawn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psychiatric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please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clinician.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15">
                <a:latin typeface="Times New Roman"/>
                <a:cs typeface="Times New Roman"/>
              </a:rPr>
              <a:t>should be informed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7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procedure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experiment?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potential </a:t>
            </a:r>
            <a:r>
              <a:rPr dirty="0" sz="1100" spc="-30">
                <a:latin typeface="Times New Roman"/>
                <a:cs typeface="Times New Roman"/>
              </a:rPr>
              <a:t>risks </a:t>
            </a:r>
            <a:r>
              <a:rPr dirty="0" sz="1100" spc="-15">
                <a:latin typeface="Times New Roman"/>
                <a:cs typeface="Times New Roman"/>
              </a:rPr>
              <a:t>should be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identified.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benefits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identified.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Participation </a:t>
            </a:r>
            <a:r>
              <a:rPr dirty="0" sz="1100" spc="-15">
                <a:latin typeface="Times New Roman"/>
                <a:cs typeface="Times New Roman"/>
              </a:rPr>
              <a:t>and performance should be kept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confidential.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2" y="757682"/>
            <a:ext cx="5878830" cy="2423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8600">
              <a:lnSpc>
                <a:spcPts val="1280"/>
              </a:lnSpc>
              <a:spcBef>
                <a:spcPts val="9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Compensation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harm.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experiments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answer.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No </a:t>
            </a:r>
            <a:r>
              <a:rPr dirty="0" sz="1100" spc="-35">
                <a:latin typeface="Times New Roman"/>
                <a:cs typeface="Times New Roman"/>
              </a:rPr>
              <a:t>penalty if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25">
                <a:latin typeface="Times New Roman"/>
                <a:cs typeface="Times New Roman"/>
              </a:rPr>
              <a:t>refuse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leave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middle.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Plagiarism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937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present </a:t>
            </a:r>
            <a:r>
              <a:rPr dirty="0" sz="1100" spc="-10">
                <a:latin typeface="Times New Roman"/>
                <a:cs typeface="Times New Roman"/>
              </a:rPr>
              <a:t>portions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elements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another persons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data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own,  even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data </a:t>
            </a:r>
            <a:r>
              <a:rPr dirty="0" sz="1100" spc="-20">
                <a:latin typeface="Times New Roman"/>
                <a:cs typeface="Times New Roman"/>
              </a:rPr>
              <a:t>source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missing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it means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publication </a:t>
            </a:r>
            <a:r>
              <a:rPr dirty="0" sz="1100" spc="-20">
                <a:latin typeface="Times New Roman"/>
                <a:cs typeface="Times New Roman"/>
              </a:rPr>
              <a:t>credit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15">
                <a:latin typeface="Times New Roman"/>
                <a:cs typeface="Times New Roman"/>
              </a:rPr>
              <a:t>author. </a:t>
            </a:r>
            <a:r>
              <a:rPr dirty="0" sz="1100" spc="-10">
                <a:latin typeface="Times New Roman"/>
                <a:cs typeface="Times New Roman"/>
              </a:rPr>
              <a:t>Don’t present </a:t>
            </a:r>
            <a:r>
              <a:rPr dirty="0" sz="1100" spc="-5">
                <a:latin typeface="Times New Roman"/>
                <a:cs typeface="Times New Roman"/>
              </a:rPr>
              <a:t>portion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elements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person’s work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45">
                <a:latin typeface="Times New Roman"/>
                <a:cs typeface="Times New Roman"/>
              </a:rPr>
              <a:t>giving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impression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yours. </a:t>
            </a:r>
            <a:r>
              <a:rPr dirty="0" sz="1100" spc="-15">
                <a:latin typeface="Times New Roman"/>
                <a:cs typeface="Times New Roman"/>
              </a:rPr>
              <a:t>Ignorance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legitimate </a:t>
            </a:r>
            <a:r>
              <a:rPr dirty="0" sz="1100" spc="-30">
                <a:latin typeface="Times New Roman"/>
                <a:cs typeface="Times New Roman"/>
              </a:rPr>
              <a:t>excuse.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know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it’s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crime even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excuse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00"/>
              </a:lnSpc>
            </a:pP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animal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justified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gain </a:t>
            </a:r>
            <a:r>
              <a:rPr dirty="0" sz="1100" spc="-35">
                <a:latin typeface="Times New Roman"/>
                <a:cs typeface="Times New Roman"/>
              </a:rPr>
              <a:t>knowledge </a:t>
            </a:r>
            <a:r>
              <a:rPr dirty="0" sz="1100" spc="-15">
                <a:latin typeface="Times New Roman"/>
                <a:cs typeface="Times New Roman"/>
              </a:rPr>
              <a:t>without putting humans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dirty="0" sz="1100" spc="-30">
                <a:latin typeface="Times New Roman"/>
                <a:cs typeface="Times New Roman"/>
              </a:rPr>
              <a:t>jeapody.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30">
                <a:latin typeface="Times New Roman"/>
                <a:cs typeface="Times New Roman"/>
              </a:rPr>
              <a:t>answers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25">
                <a:latin typeface="Times New Roman"/>
                <a:cs typeface="Times New Roman"/>
              </a:rPr>
              <a:t>never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human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avoiding </a:t>
            </a:r>
            <a:r>
              <a:rPr dirty="0" sz="1100" spc="-25">
                <a:latin typeface="Times New Roman"/>
                <a:cs typeface="Times New Roman"/>
              </a:rPr>
              <a:t>exposing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25" i="1">
                <a:latin typeface="Times New Roman"/>
                <a:cs typeface="Times New Roman"/>
              </a:rPr>
              <a:t>unnecessary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suffering.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Animals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25">
                <a:latin typeface="Times New Roman"/>
                <a:cs typeface="Times New Roman"/>
              </a:rPr>
              <a:t>7%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2" y="5950692"/>
            <a:ext cx="5879465" cy="23926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20">
                <a:latin typeface="Times New Roman"/>
                <a:cs typeface="Times New Roman"/>
              </a:rPr>
              <a:t>These rabbits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drug-testing </a:t>
            </a:r>
            <a:r>
              <a:rPr dirty="0" sz="1100" spc="-30">
                <a:latin typeface="Times New Roman"/>
                <a:cs typeface="Times New Roman"/>
              </a:rPr>
              <a:t>study.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bodies </a:t>
            </a:r>
            <a:r>
              <a:rPr dirty="0" sz="1100" spc="-25">
                <a:latin typeface="Times New Roman"/>
                <a:cs typeface="Times New Roman"/>
              </a:rPr>
              <a:t>are enclosed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metal </a:t>
            </a:r>
            <a:r>
              <a:rPr dirty="0" sz="1100" spc="-35">
                <a:latin typeface="Times New Roman"/>
                <a:cs typeface="Times New Roman"/>
              </a:rPr>
              <a:t>cases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prevent  </a:t>
            </a:r>
            <a:r>
              <a:rPr dirty="0" sz="1100" spc="-10">
                <a:latin typeface="Times New Roman"/>
                <a:cs typeface="Times New Roman"/>
              </a:rPr>
              <a:t>movement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test.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steps </a:t>
            </a:r>
            <a:r>
              <a:rPr dirty="0" sz="1100" spc="-20">
                <a:latin typeface="Times New Roman"/>
                <a:cs typeface="Times New Roman"/>
              </a:rPr>
              <a:t>might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researchers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animals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ethically?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Care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animals as </a:t>
            </a:r>
            <a:r>
              <a:rPr dirty="0" sz="1100" spc="-20">
                <a:latin typeface="Times New Roman"/>
                <a:cs typeface="Times New Roman"/>
              </a:rPr>
              <a:t>subjects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4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10">
                <a:latin typeface="Times New Roman"/>
                <a:cs typeface="Times New Roman"/>
              </a:rPr>
              <a:t>conduct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35">
                <a:latin typeface="Times New Roman"/>
                <a:cs typeface="Times New Roman"/>
              </a:rPr>
              <a:t>animals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humanely.</a:t>
            </a:r>
            <a:endParaRPr sz="1100">
              <a:latin typeface="Times New Roman"/>
              <a:cs typeface="Times New Roman"/>
            </a:endParaRPr>
          </a:p>
          <a:p>
            <a:pPr marL="240665" marR="6985" indent="-228600">
              <a:lnSpc>
                <a:spcPts val="1240"/>
              </a:lnSpc>
              <a:spcBef>
                <a:spcPts val="70"/>
              </a:spcBef>
              <a:buFont typeface="Times New Roman"/>
              <a:buAutoNum type="arabicPeriod"/>
              <a:tabLst>
                <a:tab pos="276225" algn="l"/>
                <a:tab pos="276860" algn="l"/>
              </a:tabLst>
            </a:pPr>
            <a:r>
              <a:rPr dirty="0"/>
              <a:t>	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20">
                <a:latin typeface="Times New Roman"/>
                <a:cs typeface="Times New Roman"/>
              </a:rPr>
              <a:t>consideration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comfort, </a:t>
            </a:r>
            <a:r>
              <a:rPr dirty="0" sz="1100" spc="-25">
                <a:latin typeface="Times New Roman"/>
                <a:cs typeface="Times New Roman"/>
              </a:rPr>
              <a:t>health, </a:t>
            </a:r>
            <a:r>
              <a:rPr dirty="0" sz="1100" spc="-15">
                <a:latin typeface="Times New Roman"/>
                <a:cs typeface="Times New Roman"/>
              </a:rPr>
              <a:t>and humane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laboratory </a:t>
            </a:r>
            <a:r>
              <a:rPr dirty="0" sz="1100" spc="-35">
                <a:latin typeface="Times New Roman"/>
                <a:cs typeface="Times New Roman"/>
              </a:rPr>
              <a:t>animals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conducted.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165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Researchers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efforts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minimize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discomfort and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25">
                <a:latin typeface="Times New Roman"/>
                <a:cs typeface="Times New Roman"/>
              </a:rPr>
              <a:t>subjects.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cage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240665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kept must be </a:t>
            </a:r>
            <a:r>
              <a:rPr dirty="0" sz="1100" spc="-35">
                <a:latin typeface="Times New Roman"/>
                <a:cs typeface="Times New Roman"/>
              </a:rPr>
              <a:t>clean, </a:t>
            </a:r>
            <a:r>
              <a:rPr dirty="0" sz="1100" spc="-5">
                <a:latin typeface="Times New Roman"/>
                <a:cs typeface="Times New Roman"/>
              </a:rPr>
              <a:t>proper </a:t>
            </a:r>
            <a:r>
              <a:rPr dirty="0" sz="1100" spc="-35">
                <a:latin typeface="Times New Roman"/>
                <a:cs typeface="Times New Roman"/>
              </a:rPr>
              <a:t>light, </a:t>
            </a:r>
            <a:r>
              <a:rPr dirty="0" sz="1100" spc="-15">
                <a:latin typeface="Times New Roman"/>
                <a:cs typeface="Times New Roman"/>
              </a:rPr>
              <a:t>temperature and fresh </a:t>
            </a:r>
            <a:r>
              <a:rPr dirty="0" sz="1100" spc="-35">
                <a:latin typeface="Times New Roman"/>
                <a:cs typeface="Times New Roman"/>
              </a:rPr>
              <a:t>supply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food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water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made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16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30">
                <a:latin typeface="Times New Roman"/>
                <a:cs typeface="Times New Roman"/>
              </a:rPr>
              <a:t>subjecting </a:t>
            </a:r>
            <a:r>
              <a:rPr dirty="0" sz="1100" spc="-35">
                <a:latin typeface="Times New Roman"/>
                <a:cs typeface="Times New Roman"/>
              </a:rPr>
              <a:t>animals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pain, </a:t>
            </a:r>
            <a:r>
              <a:rPr dirty="0" sz="1100" spc="-20">
                <a:latin typeface="Times New Roman"/>
                <a:cs typeface="Times New Roman"/>
              </a:rPr>
              <a:t>stress, </a:t>
            </a:r>
            <a:r>
              <a:rPr dirty="0" sz="1100" spc="-15">
                <a:latin typeface="Times New Roman"/>
                <a:cs typeface="Times New Roman"/>
              </a:rPr>
              <a:t>discomfort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alternative</a:t>
            </a:r>
            <a:endParaRPr sz="1100">
              <a:latin typeface="Times New Roman"/>
              <a:cs typeface="Times New Roman"/>
            </a:endParaRPr>
          </a:p>
          <a:p>
            <a:pPr marL="240665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4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Surgical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performed under </a:t>
            </a:r>
            <a:r>
              <a:rPr dirty="0" sz="1100" spc="-15">
                <a:latin typeface="Times New Roman"/>
                <a:cs typeface="Times New Roman"/>
              </a:rPr>
              <a:t>appropriate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anesthesia.</a:t>
            </a:r>
            <a:endParaRPr sz="1100">
              <a:latin typeface="Times New Roman"/>
              <a:cs typeface="Times New Roman"/>
            </a:endParaRPr>
          </a:p>
          <a:p>
            <a:pPr marL="240665" marR="7620" indent="-228600">
              <a:lnSpc>
                <a:spcPts val="1240"/>
              </a:lnSpc>
              <a:spcBef>
                <a:spcPts val="70"/>
              </a:spcBef>
              <a:buAutoNum type="arabicPeriod" startAt="5"/>
              <a:tabLst>
                <a:tab pos="240665" algn="l"/>
                <a:tab pos="241300" algn="l"/>
              </a:tabLst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it’s </a:t>
            </a:r>
            <a:r>
              <a:rPr dirty="0" sz="1100" spc="-35">
                <a:latin typeface="Times New Roman"/>
                <a:cs typeface="Times New Roman"/>
              </a:rPr>
              <a:t>necessary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animal life </a:t>
            </a:r>
            <a:r>
              <a:rPr dirty="0" sz="1100" spc="-15">
                <a:latin typeface="Times New Roman"/>
                <a:cs typeface="Times New Roman"/>
              </a:rPr>
              <a:t>be terminated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done </a:t>
            </a:r>
            <a:r>
              <a:rPr dirty="0" sz="1100" spc="-40">
                <a:latin typeface="Times New Roman"/>
                <a:cs typeface="Times New Roman"/>
              </a:rPr>
              <a:t>rapidly </a:t>
            </a:r>
            <a:r>
              <a:rPr dirty="0" sz="1100" spc="-25">
                <a:latin typeface="Times New Roman"/>
                <a:cs typeface="Times New Roman"/>
              </a:rPr>
              <a:t>with minimum pain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 accordance with accepted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procedure.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5998" y="8779243"/>
            <a:ext cx="395668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Times New Roman"/>
                <a:cs typeface="Times New Roman"/>
              </a:rPr>
              <a:t>Let us </a:t>
            </a:r>
            <a:r>
              <a:rPr dirty="0" sz="1100" spc="-30">
                <a:latin typeface="Times New Roman"/>
                <a:cs typeface="Times New Roman"/>
              </a:rPr>
              <a:t>learn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5" b="1">
                <a:latin typeface="Times New Roman"/>
                <a:cs typeface="Times New Roman"/>
              </a:rPr>
              <a:t>Ethics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doing </a:t>
            </a:r>
            <a:r>
              <a:rPr dirty="0" sz="1100" spc="-20" b="1">
                <a:latin typeface="Times New Roman"/>
                <a:cs typeface="Times New Roman"/>
              </a:rPr>
              <a:t>research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-20" b="1">
                <a:latin typeface="Times New Roman"/>
                <a:cs typeface="Times New Roman"/>
              </a:rPr>
              <a:t>abnormal</a:t>
            </a:r>
            <a:r>
              <a:rPr dirty="0" sz="1100" spc="16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psychology</a:t>
            </a:r>
            <a:r>
              <a:rPr dirty="0" sz="1100" spc="-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8719" y="3491484"/>
            <a:ext cx="2231135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06" y="425449"/>
            <a:ext cx="5881370" cy="33547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buSzPct val="90909"/>
              <a:buAutoNum type="arabicPlain"/>
              <a:tabLst>
                <a:tab pos="12255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clinician’s </a:t>
            </a:r>
            <a:r>
              <a:rPr dirty="0" sz="1100" spc="-30">
                <a:latin typeface="Times New Roman"/>
                <a:cs typeface="Times New Roman"/>
              </a:rPr>
              <a:t>decision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delay </a:t>
            </a:r>
            <a:r>
              <a:rPr dirty="0" sz="1100" spc="-10">
                <a:latin typeface="Times New Roman"/>
                <a:cs typeface="Times New Roman"/>
              </a:rPr>
              <a:t>treatment,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20">
                <a:latin typeface="Times New Roman"/>
                <a:cs typeface="Times New Roman"/>
              </a:rPr>
              <a:t>questioned.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with held </a:t>
            </a:r>
            <a:r>
              <a:rPr dirty="0" sz="1100" spc="-20">
                <a:latin typeface="Times New Roman"/>
                <a:cs typeface="Times New Roman"/>
              </a:rPr>
              <a:t>when placebo </a:t>
            </a:r>
            <a:r>
              <a:rPr dirty="0" sz="1100" spc="-10">
                <a:latin typeface="Times New Roman"/>
                <a:cs typeface="Times New Roman"/>
              </a:rPr>
              <a:t>control group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experimental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design.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lain"/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buSzPct val="90909"/>
              <a:buAutoNum type="arabicPlain"/>
              <a:tabLst>
                <a:tab pos="122555" algn="l"/>
              </a:tabLst>
            </a:pP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30">
                <a:latin typeface="Times New Roman"/>
                <a:cs typeface="Times New Roman"/>
              </a:rPr>
              <a:t>relates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inform </a:t>
            </a:r>
            <a:r>
              <a:rPr dirty="0" sz="1100" spc="-15">
                <a:latin typeface="Times New Roman"/>
                <a:cs typeface="Times New Roman"/>
              </a:rPr>
              <a:t>consent. </a:t>
            </a:r>
            <a:r>
              <a:rPr dirty="0" sz="1100" spc="-20">
                <a:latin typeface="Times New Roman"/>
                <a:cs typeface="Times New Roman"/>
              </a:rPr>
              <a:t>Participants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told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treatment. True inform consent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rare,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words,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20">
                <a:latin typeface="Times New Roman"/>
                <a:cs typeface="Times New Roman"/>
              </a:rPr>
              <a:t>volunteers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willing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participate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study,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10">
                <a:latin typeface="Times New Roman"/>
                <a:cs typeface="Times New Roman"/>
              </a:rPr>
              <a:t>inform consent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seek.</a:t>
            </a:r>
            <a:endParaRPr sz="1100">
              <a:latin typeface="Times New Roman"/>
              <a:cs typeface="Times New Roman"/>
            </a:endParaRPr>
          </a:p>
          <a:p>
            <a:pPr algn="just" marL="47625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 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informed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derived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40">
                <a:latin typeface="Times New Roman"/>
                <a:cs typeface="Times New Roman"/>
              </a:rPr>
              <a:t>War </a:t>
            </a:r>
            <a:r>
              <a:rPr dirty="0" sz="1100" spc="15">
                <a:latin typeface="Times New Roman"/>
                <a:cs typeface="Times New Roman"/>
              </a:rPr>
              <a:t>II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5">
                <a:latin typeface="Times New Roman"/>
                <a:cs typeface="Times New Roman"/>
              </a:rPr>
              <a:t>prisoners</a:t>
            </a:r>
            <a:r>
              <a:rPr dirty="0" sz="1100" spc="-1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war were </a:t>
            </a:r>
            <a:r>
              <a:rPr dirty="0" sz="1100" spc="-15">
                <a:latin typeface="Times New Roman"/>
                <a:cs typeface="Times New Roman"/>
              </a:rPr>
              <a:t>forced </a:t>
            </a:r>
            <a:r>
              <a:rPr dirty="0" sz="1100" spc="-10">
                <a:latin typeface="Times New Roman"/>
                <a:cs typeface="Times New Roman"/>
              </a:rPr>
              <a:t>into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medical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283210">
              <a:lnSpc>
                <a:spcPts val="1240"/>
              </a:lnSpc>
              <a:buSzPct val="90909"/>
              <a:buAutoNum type="arabicPlain" startAt="3"/>
              <a:tabLst>
                <a:tab pos="157480" algn="l"/>
              </a:tabLst>
            </a:pPr>
            <a:r>
              <a:rPr dirty="0" sz="1100" spc="-40">
                <a:latin typeface="Times New Roman"/>
                <a:cs typeface="Times New Roman"/>
              </a:rPr>
              <a:t>APA </a:t>
            </a:r>
            <a:r>
              <a:rPr dirty="0" sz="1100" spc="-25">
                <a:latin typeface="Times New Roman"/>
                <a:cs typeface="Times New Roman"/>
              </a:rPr>
              <a:t>wants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10">
                <a:latin typeface="Times New Roman"/>
                <a:cs typeface="Times New Roman"/>
              </a:rPr>
              <a:t>protected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harm.  </a:t>
            </a:r>
            <a:r>
              <a:rPr dirty="0" sz="1100" spc="-5">
                <a:latin typeface="Times New Roman"/>
                <a:cs typeface="Times New Roman"/>
              </a:rPr>
              <a:t>Informed </a:t>
            </a:r>
            <a:r>
              <a:rPr dirty="0" sz="1100" spc="-10">
                <a:latin typeface="Times New Roman"/>
                <a:cs typeface="Times New Roman"/>
              </a:rPr>
              <a:t>consent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40">
                <a:latin typeface="Times New Roman"/>
                <a:cs typeface="Times New Roman"/>
              </a:rPr>
              <a:t>7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caregivers.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society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15">
                <a:latin typeface="Times New Roman"/>
                <a:cs typeface="Times New Roman"/>
              </a:rPr>
              <a:t>development </a:t>
            </a:r>
            <a:r>
              <a:rPr dirty="0" sz="1100" spc="-40">
                <a:latin typeface="Times New Roman"/>
                <a:cs typeface="Times New Roman"/>
              </a:rPr>
              <a:t>1990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endorsed </a:t>
            </a:r>
            <a:r>
              <a:rPr dirty="0" sz="1100" spc="-35">
                <a:latin typeface="Times New Roman"/>
                <a:cs typeface="Times New Roman"/>
              </a:rPr>
              <a:t>guidelines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research with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20">
                <a:latin typeface="Times New Roman"/>
                <a:cs typeface="Times New Roman"/>
              </a:rPr>
              <a:t>provided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caregivers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guardians.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APA </a:t>
            </a:r>
            <a:r>
              <a:rPr dirty="0" sz="1100" spc="-30">
                <a:latin typeface="Times New Roman"/>
                <a:cs typeface="Times New Roman"/>
              </a:rPr>
              <a:t>ethical principles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conducting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extremely </a:t>
            </a:r>
            <a:r>
              <a:rPr dirty="0" sz="1100" spc="-20">
                <a:latin typeface="Times New Roman"/>
                <a:cs typeface="Times New Roman"/>
              </a:rPr>
              <a:t>comprehensive </a:t>
            </a:r>
            <a:r>
              <a:rPr dirty="0" sz="1100" spc="-10">
                <a:latin typeface="Times New Roman"/>
                <a:cs typeface="Times New Roman"/>
              </a:rPr>
              <a:t>document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towards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30">
                <a:latin typeface="Times New Roman"/>
                <a:cs typeface="Times New Roman"/>
              </a:rPr>
              <a:t>guidance </a:t>
            </a:r>
            <a:r>
              <a:rPr dirty="0" sz="1100" spc="-20">
                <a:latin typeface="Times New Roman"/>
                <a:cs typeface="Times New Roman"/>
              </a:rPr>
              <a:t>towards respect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people’s </a:t>
            </a:r>
            <a:r>
              <a:rPr dirty="0" sz="1100" spc="-25">
                <a:latin typeface="Times New Roman"/>
                <a:cs typeface="Times New Roman"/>
              </a:rPr>
              <a:t>rights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dignity, </a:t>
            </a:r>
            <a:r>
              <a:rPr dirty="0" sz="1100" spc="-15">
                <a:latin typeface="Times New Roman"/>
                <a:cs typeface="Times New Roman"/>
              </a:rPr>
              <a:t>concern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35">
                <a:latin typeface="Times New Roman"/>
                <a:cs typeface="Times New Roman"/>
              </a:rPr>
              <a:t>welfare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30">
                <a:latin typeface="Times New Roman"/>
                <a:cs typeface="Times New Roman"/>
              </a:rPr>
              <a:t>responsibility.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millennium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looks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forward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researchers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give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up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unprofessional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unethical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attitude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towards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4" y="779018"/>
            <a:ext cx="5878830" cy="193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11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25" b="1">
                <a:latin typeface="Times New Roman"/>
                <a:cs typeface="Times New Roman"/>
              </a:rPr>
              <a:t>CAUSES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ABNORMAL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73075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15">
                <a:latin typeface="Times New Roman"/>
                <a:cs typeface="Times New Roman"/>
              </a:rPr>
              <a:t>come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one’s </a:t>
            </a:r>
            <a:r>
              <a:rPr dirty="0" sz="1100" spc="-25">
                <a:latin typeface="Times New Roman"/>
                <a:cs typeface="Times New Roman"/>
              </a:rPr>
              <a:t>mind. </a:t>
            </a:r>
            <a:r>
              <a:rPr dirty="0" sz="1100" spc="-3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biochemical imbalance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brain?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faulty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thinking?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30">
                <a:latin typeface="Times New Roman"/>
                <a:cs typeface="Times New Roman"/>
              </a:rPr>
              <a:t>characteristics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lifestyles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depressed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people?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25">
                <a:latin typeface="Times New Roman"/>
                <a:cs typeface="Times New Roman"/>
              </a:rPr>
              <a:t>remains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mystery.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let </a:t>
            </a:r>
            <a:r>
              <a:rPr dirty="0" sz="1100" spc="-20">
                <a:latin typeface="Times New Roman"/>
                <a:cs typeface="Times New Roman"/>
              </a:rPr>
              <a:t>us </a:t>
            </a:r>
            <a:r>
              <a:rPr dirty="0" sz="1100" spc="-25">
                <a:latin typeface="Times New Roman"/>
                <a:cs typeface="Times New Roman"/>
              </a:rPr>
              <a:t>explore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mystery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causal </a:t>
            </a:r>
            <a:r>
              <a:rPr dirty="0" sz="1100" spc="-15">
                <a:latin typeface="Times New Roman"/>
                <a:cs typeface="Times New Roman"/>
              </a:rPr>
              <a:t>factors  </a:t>
            </a:r>
            <a:r>
              <a:rPr dirty="0" sz="1100" spc="-35">
                <a:latin typeface="Times New Roman"/>
                <a:cs typeface="Times New Roman"/>
              </a:rPr>
              <a:t>underlying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models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studying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psychopathology  include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3216" y="2677937"/>
            <a:ext cx="153670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40"/>
              </a:spcBef>
            </a:pPr>
            <a:r>
              <a:rPr dirty="0" sz="1100" spc="-50">
                <a:latin typeface="Times New Roman"/>
                <a:cs typeface="Times New Roman"/>
              </a:rPr>
              <a:t>ii.  </a:t>
            </a:r>
            <a:r>
              <a:rPr dirty="0" sz="1100" spc="-50">
                <a:latin typeface="Times New Roman"/>
                <a:cs typeface="Times New Roman"/>
              </a:rPr>
              <a:t>iii.  </a:t>
            </a:r>
            <a:r>
              <a:rPr dirty="0" sz="1100" spc="-45">
                <a:latin typeface="Times New Roman"/>
                <a:cs typeface="Times New Roman"/>
              </a:rPr>
              <a:t>iv.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v.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0417" y="2677937"/>
            <a:ext cx="1290955" cy="8216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180"/>
              </a:spcBef>
            </a:pPr>
            <a:r>
              <a:rPr dirty="0" sz="1100" spc="-35">
                <a:latin typeface="Times New Roman"/>
                <a:cs typeface="Times New Roman"/>
              </a:rPr>
              <a:t>Biomedical </a:t>
            </a:r>
            <a:r>
              <a:rPr dirty="0" sz="1100" spc="-30">
                <a:latin typeface="Times New Roman"/>
                <a:cs typeface="Times New Roman"/>
              </a:rPr>
              <a:t>Model  </a:t>
            </a:r>
            <a:r>
              <a:rPr dirty="0" sz="1100" spc="-35">
                <a:latin typeface="Times New Roman"/>
                <a:cs typeface="Times New Roman"/>
              </a:rPr>
              <a:t>Psychoanalytical Model  </a:t>
            </a: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30">
                <a:latin typeface="Times New Roman"/>
                <a:cs typeface="Times New Roman"/>
              </a:rPr>
              <a:t>Model  </a:t>
            </a:r>
            <a:r>
              <a:rPr dirty="0" sz="1100" spc="-35">
                <a:latin typeface="Times New Roman"/>
                <a:cs typeface="Times New Roman"/>
              </a:rPr>
              <a:t>Behavioral Model 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5986" y="3620536"/>
            <a:ext cx="5881370" cy="49085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12700" marR="10160">
              <a:lnSpc>
                <a:spcPct val="93900"/>
              </a:lnSpc>
              <a:spcBef>
                <a:spcPts val="17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orientation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psychology. </a:t>
            </a:r>
            <a:r>
              <a:rPr dirty="0" sz="1100" spc="-3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own assumptions 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hypothesis,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develops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model  </a:t>
            </a:r>
            <a:r>
              <a:rPr dirty="0" sz="1100" spc="-25">
                <a:latin typeface="Times New Roman"/>
                <a:cs typeface="Times New Roman"/>
              </a:rPr>
              <a:t>prescribes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major models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interpretation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etiological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abnormality.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 indent="34925">
              <a:lnSpc>
                <a:spcPts val="1240"/>
              </a:lnSpc>
              <a:spcBef>
                <a:spcPts val="70"/>
              </a:spcBef>
            </a:pPr>
            <a:r>
              <a:rPr dirty="0" sz="1100" spc="25">
                <a:latin typeface="Times New Roman"/>
                <a:cs typeface="Times New Roman"/>
              </a:rPr>
              <a:t>No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20">
                <a:latin typeface="Times New Roman"/>
                <a:cs typeface="Times New Roman"/>
              </a:rPr>
              <a:t>behavior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satisfactory </a:t>
            </a:r>
            <a:r>
              <a:rPr dirty="0" sz="1100" spc="-15">
                <a:latin typeface="Times New Roman"/>
                <a:cs typeface="Times New Roman"/>
              </a:rPr>
              <a:t>manner. Therefore, </a:t>
            </a:r>
            <a:r>
              <a:rPr dirty="0" sz="1100" spc="-25">
                <a:latin typeface="Times New Roman"/>
                <a:cs typeface="Times New Roman"/>
              </a:rPr>
              <a:t>psychologists today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-35">
                <a:latin typeface="Times New Roman"/>
                <a:cs typeface="Times New Roman"/>
              </a:rPr>
              <a:t>eclecticism,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integrated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approach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talking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etiology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Multidimensional </a:t>
            </a:r>
            <a:r>
              <a:rPr dirty="0" sz="1100" spc="-15" b="1">
                <a:latin typeface="Times New Roman"/>
                <a:cs typeface="Times New Roman"/>
              </a:rPr>
              <a:t>Integrative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marL="47625" marR="595630" indent="-3556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Let us take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sixteen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15">
                <a:latin typeface="Times New Roman"/>
                <a:cs typeface="Times New Roman"/>
              </a:rPr>
              <a:t>old </a:t>
            </a:r>
            <a:r>
              <a:rPr dirty="0" sz="1100" spc="-50">
                <a:latin typeface="Times New Roman"/>
                <a:cs typeface="Times New Roman"/>
              </a:rPr>
              <a:t>girl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suffered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blood-injury-injection </a:t>
            </a:r>
            <a:r>
              <a:rPr dirty="0" sz="1100" spc="-20">
                <a:latin typeface="Times New Roman"/>
                <a:cs typeface="Times New Roman"/>
              </a:rPr>
              <a:t>phobia. 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issue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causation</a:t>
            </a:r>
            <a:r>
              <a:rPr dirty="0" sz="1100" spc="-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170"/>
              </a:lnSpc>
            </a:pPr>
            <a:r>
              <a:rPr dirty="0" sz="1100" spc="10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this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case,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biological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dimensions,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psychological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dimensions,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Emotional</a:t>
            </a:r>
            <a:r>
              <a:rPr dirty="0" sz="1100" spc="-5">
                <a:latin typeface="Times New Roman"/>
                <a:cs typeface="Times New Roman"/>
              </a:rPr>
              <a:t>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social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0" b="1">
                <a:latin typeface="Times New Roman"/>
                <a:cs typeface="Times New Roman"/>
              </a:rPr>
              <a:t>interpersonal </a:t>
            </a:r>
            <a:r>
              <a:rPr dirty="0" sz="1100" spc="-25">
                <a:latin typeface="Times New Roman"/>
                <a:cs typeface="Times New Roman"/>
              </a:rPr>
              <a:t>influences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800"/>
              </a:lnSpc>
              <a:spcBef>
                <a:spcPts val="35"/>
              </a:spcBef>
            </a:pPr>
            <a:r>
              <a:rPr dirty="0" sz="1100" spc="-30">
                <a:latin typeface="Times New Roman"/>
                <a:cs typeface="Times New Roman"/>
              </a:rPr>
              <a:t>---So let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example: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young </a:t>
            </a:r>
            <a:r>
              <a:rPr dirty="0" sz="1100" spc="-30">
                <a:latin typeface="Times New Roman"/>
                <a:cs typeface="Times New Roman"/>
              </a:rPr>
              <a:t>sixteen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45">
                <a:latin typeface="Times New Roman"/>
                <a:cs typeface="Times New Roman"/>
              </a:rPr>
              <a:t>girl was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after </a:t>
            </a:r>
            <a:r>
              <a:rPr dirty="0" sz="1100" spc="-20">
                <a:latin typeface="Times New Roman"/>
                <a:cs typeface="Times New Roman"/>
              </a:rPr>
              <a:t>repeated  episodes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fainting.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0">
                <a:latin typeface="Times New Roman"/>
                <a:cs typeface="Times New Roman"/>
              </a:rPr>
              <a:t>biology class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teacher </a:t>
            </a:r>
            <a:r>
              <a:rPr dirty="0" sz="1100" spc="-25">
                <a:latin typeface="Times New Roman"/>
                <a:cs typeface="Times New Roman"/>
              </a:rPr>
              <a:t>showed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film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dissection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frog,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half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film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felt </a:t>
            </a:r>
            <a:r>
              <a:rPr dirty="0" sz="1100" spc="-30">
                <a:latin typeface="Times New Roman"/>
                <a:cs typeface="Times New Roman"/>
              </a:rPr>
              <a:t>lightheaded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left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class.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began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looking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injured people, </a:t>
            </a:r>
            <a:r>
              <a:rPr dirty="0" sz="1100" spc="-35">
                <a:latin typeface="Times New Roman"/>
                <a:cs typeface="Times New Roman"/>
              </a:rPr>
              <a:t>visiting  </a:t>
            </a:r>
            <a:r>
              <a:rPr dirty="0" sz="1100" spc="-40">
                <a:latin typeface="Times New Roman"/>
                <a:cs typeface="Times New Roman"/>
              </a:rPr>
              <a:t>sick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hospital, </a:t>
            </a:r>
            <a:r>
              <a:rPr dirty="0" sz="1100" spc="-20">
                <a:latin typeface="Times New Roman"/>
                <a:cs typeface="Times New Roman"/>
              </a:rPr>
              <a:t>she could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raw </a:t>
            </a:r>
            <a:r>
              <a:rPr dirty="0" sz="1100" spc="-20">
                <a:latin typeface="Times New Roman"/>
                <a:cs typeface="Times New Roman"/>
              </a:rPr>
              <a:t>meat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band </a:t>
            </a:r>
            <a:r>
              <a:rPr dirty="0" sz="1100" spc="-35">
                <a:latin typeface="Times New Roman"/>
                <a:cs typeface="Times New Roman"/>
              </a:rPr>
              <a:t>aids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covering </a:t>
            </a:r>
            <a:r>
              <a:rPr dirty="0" sz="1100" spc="-20">
                <a:latin typeface="Times New Roman"/>
                <a:cs typeface="Times New Roman"/>
              </a:rPr>
              <a:t>wounds.--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Biological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Dimensions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5">
                <a:latin typeface="Times New Roman"/>
                <a:cs typeface="Times New Roman"/>
              </a:rPr>
              <a:t>dimensions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causal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genetics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neuroscience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girl 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0">
                <a:latin typeface="Times New Roman"/>
                <a:cs typeface="Times New Roman"/>
              </a:rPr>
              <a:t>predisposition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phobic.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20">
                <a:latin typeface="Times New Roman"/>
                <a:cs typeface="Times New Roman"/>
              </a:rPr>
              <a:t>dysfunction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0">
                <a:latin typeface="Times New Roman"/>
                <a:cs typeface="Times New Roman"/>
              </a:rPr>
              <a:t>injury  </a:t>
            </a:r>
            <a:r>
              <a:rPr dirty="0" sz="1100" spc="-25">
                <a:latin typeface="Times New Roman"/>
                <a:cs typeface="Times New Roman"/>
              </a:rPr>
              <a:t>injection.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dimensions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causal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processes, 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environment,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un-conscious processes.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5">
                <a:latin typeface="Times New Roman"/>
                <a:cs typeface="Times New Roman"/>
              </a:rPr>
              <a:t>include tendency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escape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injection (hospitals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5">
                <a:latin typeface="Times New Roman"/>
                <a:cs typeface="Times New Roman"/>
              </a:rPr>
              <a:t>road </a:t>
            </a:r>
            <a:r>
              <a:rPr dirty="0" sz="1100" spc="-35">
                <a:latin typeface="Times New Roman"/>
                <a:cs typeface="Times New Roman"/>
              </a:rPr>
              <a:t>side </a:t>
            </a:r>
            <a:r>
              <a:rPr dirty="0" sz="1100" spc="-30">
                <a:latin typeface="Times New Roman"/>
                <a:cs typeface="Times New Roman"/>
              </a:rPr>
              <a:t>accident). </a:t>
            </a:r>
            <a:r>
              <a:rPr dirty="0" sz="1100" spc="-10">
                <a:latin typeface="Times New Roman"/>
                <a:cs typeface="Times New Roman"/>
              </a:rPr>
              <a:t>Emotional </a:t>
            </a:r>
            <a:r>
              <a:rPr dirty="0" sz="1100" spc="-25">
                <a:latin typeface="Times New Roman"/>
                <a:cs typeface="Times New Roman"/>
              </a:rPr>
              <a:t>influences include increased fear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anxiety, 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25">
                <a:latin typeface="Times New Roman"/>
                <a:cs typeface="Times New Roman"/>
              </a:rPr>
              <a:t>influences </a:t>
            </a:r>
            <a:r>
              <a:rPr dirty="0" sz="1100" spc="-30">
                <a:latin typeface="Times New Roman"/>
                <a:cs typeface="Times New Roman"/>
              </a:rPr>
              <a:t>which includes </a:t>
            </a:r>
            <a:r>
              <a:rPr dirty="0" sz="1100" spc="-20">
                <a:latin typeface="Times New Roman"/>
                <a:cs typeface="Times New Roman"/>
              </a:rPr>
              <a:t>friends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15">
                <a:latin typeface="Times New Roman"/>
                <a:cs typeface="Times New Roman"/>
              </a:rPr>
              <a:t>rush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victim  </a:t>
            </a:r>
            <a:r>
              <a:rPr dirty="0" sz="1100" spc="-25">
                <a:latin typeface="Times New Roman"/>
                <a:cs typeface="Times New Roman"/>
              </a:rPr>
              <a:t>whenever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faints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sight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blood. </a:t>
            </a:r>
            <a:r>
              <a:rPr dirty="0" sz="1100" spc="-45">
                <a:latin typeface="Times New Roman"/>
                <a:cs typeface="Times New Roman"/>
              </a:rPr>
              <a:t>Finally, </a:t>
            </a: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25">
                <a:latin typeface="Times New Roman"/>
                <a:cs typeface="Times New Roman"/>
              </a:rPr>
              <a:t>influences would include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young  sixteen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45">
                <a:latin typeface="Times New Roman"/>
                <a:cs typeface="Times New Roman"/>
              </a:rPr>
              <a:t>girl is </a:t>
            </a:r>
            <a:r>
              <a:rPr dirty="0" sz="1100" spc="-35">
                <a:latin typeface="Times New Roman"/>
                <a:cs typeface="Times New Roman"/>
              </a:rPr>
              <a:t>passing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difficult stage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development, 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5">
                <a:latin typeface="Times New Roman"/>
                <a:cs typeface="Times New Roman"/>
              </a:rPr>
              <a:t>teenage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0">
                <a:latin typeface="Times New Roman"/>
                <a:cs typeface="Times New Roman"/>
              </a:rPr>
              <a:t>any  </a:t>
            </a:r>
            <a:r>
              <a:rPr dirty="0" sz="1100" spc="-5">
                <a:latin typeface="Times New Roman"/>
                <a:cs typeface="Times New Roman"/>
              </a:rPr>
              <a:t>unfortunate </a:t>
            </a:r>
            <a:r>
              <a:rPr dirty="0" sz="1100" spc="-15">
                <a:latin typeface="Times New Roman"/>
                <a:cs typeface="Times New Roman"/>
              </a:rPr>
              <a:t>phobic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her more </a:t>
            </a:r>
            <a:r>
              <a:rPr dirty="0" sz="1100" spc="-60">
                <a:latin typeface="Times New Roman"/>
                <a:cs typeface="Times New Roman"/>
              </a:rPr>
              <a:t>ill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later stage. </a:t>
            </a:r>
            <a:r>
              <a:rPr dirty="0" sz="1100" spc="10">
                <a:latin typeface="Times New Roman"/>
                <a:cs typeface="Times New Roman"/>
              </a:rPr>
              <a:t>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gone </a:t>
            </a:r>
            <a:r>
              <a:rPr dirty="0" sz="1100" spc="-5">
                <a:latin typeface="Times New Roman"/>
                <a:cs typeface="Times New Roman"/>
              </a:rPr>
              <a:t>through the 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influences,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behavioral influences,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influences,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30">
                <a:latin typeface="Times New Roman"/>
                <a:cs typeface="Times New Roman"/>
              </a:rPr>
              <a:t>influences.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adopted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multidimensional integrative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10">
                <a:latin typeface="Times New Roman"/>
                <a:cs typeface="Times New Roman"/>
              </a:rPr>
              <a:t>blood 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-20">
                <a:latin typeface="Times New Roman"/>
                <a:cs typeface="Times New Roman"/>
              </a:rPr>
              <a:t>infection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phobia.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52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59891" y="789431"/>
          <a:ext cx="5678805" cy="2239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/>
                <a:gridCol w="3886200"/>
              </a:tblGrid>
              <a:tr h="37261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Influences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Reactions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Biological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Biological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factors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include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genes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neuroscience.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Increased  heartbeat,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pulse rate,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breathing,</a:t>
                      </a:r>
                      <a:r>
                        <a:rPr dirty="0" sz="11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etc.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Behavioral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Avoidance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see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blood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injury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injection, fainting</a:t>
                      </a:r>
                      <a:r>
                        <a:rPr dirty="0" sz="11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spell.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Emotional </a:t>
                      </a:r>
                      <a:r>
                        <a:rPr dirty="0" sz="1100" spc="24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Cognitive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Increased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fear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anxiety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Social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1240"/>
                        </a:lnSpc>
                        <a:spcBef>
                          <a:spcPts val="175"/>
                        </a:spcBef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Disruptions at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school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home,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friends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family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run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help her, 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doctors </a:t>
                      </a:r>
                      <a:r>
                        <a:rPr dirty="0" sz="1100" spc="-55">
                          <a:latin typeface="Times New Roman"/>
                          <a:cs typeface="Times New Roman"/>
                        </a:rPr>
                        <a:t>say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nothing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is physically</a:t>
                      </a:r>
                      <a:r>
                        <a:rPr dirty="0" sz="11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wrong.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Developmental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important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developmental </a:t>
                      </a:r>
                      <a:r>
                        <a:rPr dirty="0" sz="1100" spc="-35">
                          <a:latin typeface="Times New Roman"/>
                          <a:cs typeface="Times New Roman"/>
                        </a:rPr>
                        <a:t>stage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sixteen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year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old 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teenage</a:t>
                      </a:r>
                      <a:r>
                        <a:rPr dirty="0" sz="1100" spc="20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girl.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42619" y="3154174"/>
            <a:ext cx="6033770" cy="604837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88900" marR="84455">
              <a:lnSpc>
                <a:spcPct val="93700"/>
              </a:lnSpc>
              <a:spcBef>
                <a:spcPts val="18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Bio-Psycho-Social Model </a:t>
            </a:r>
            <a:r>
              <a:rPr dirty="0" sz="1100" spc="-20">
                <a:latin typeface="Times New Roman"/>
                <a:cs typeface="Times New Roman"/>
              </a:rPr>
              <a:t>studies how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5">
                <a:latin typeface="Times New Roman"/>
                <a:cs typeface="Times New Roman"/>
              </a:rPr>
              <a:t>(evolution, </a:t>
            </a:r>
            <a:r>
              <a:rPr dirty="0" sz="1100" spc="-35">
                <a:latin typeface="Times New Roman"/>
                <a:cs typeface="Times New Roman"/>
              </a:rPr>
              <a:t>individual genes,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 and  </a:t>
            </a:r>
            <a:r>
              <a:rPr dirty="0" sz="1100" spc="-30">
                <a:latin typeface="Times New Roman"/>
                <a:cs typeface="Times New Roman"/>
              </a:rPr>
              <a:t>chemistry),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(stress, </a:t>
            </a:r>
            <a:r>
              <a:rPr dirty="0" sz="1100" spc="-20">
                <a:latin typeface="Times New Roman"/>
                <a:cs typeface="Times New Roman"/>
              </a:rPr>
              <a:t>trauma,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30">
                <a:latin typeface="Times New Roman"/>
                <a:cs typeface="Times New Roman"/>
              </a:rPr>
              <a:t>helplessness,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15">
                <a:latin typeface="Times New Roman"/>
                <a:cs typeface="Times New Roman"/>
              </a:rPr>
              <a:t>perceptions and </a:t>
            </a:r>
            <a:r>
              <a:rPr dirty="0" sz="1100" spc="-25">
                <a:latin typeface="Times New Roman"/>
                <a:cs typeface="Times New Roman"/>
              </a:rPr>
              <a:t>memories)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(roles, </a:t>
            </a:r>
            <a:r>
              <a:rPr dirty="0" sz="1100" spc="-25">
                <a:latin typeface="Times New Roman"/>
                <a:cs typeface="Times New Roman"/>
              </a:rPr>
              <a:t>expectations,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normality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disorder)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0">
                <a:latin typeface="Times New Roman"/>
                <a:cs typeface="Times New Roman"/>
              </a:rPr>
              <a:t>interact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produce </a:t>
            </a:r>
            <a:r>
              <a:rPr dirty="0" sz="1100" spc="-35">
                <a:latin typeface="Times New Roman"/>
                <a:cs typeface="Times New Roman"/>
              </a:rPr>
              <a:t>specific  psychological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Multi-Dimensional </a:t>
            </a:r>
            <a:r>
              <a:rPr dirty="0" sz="1100" spc="-25">
                <a:latin typeface="Times New Roman"/>
                <a:cs typeface="Times New Roman"/>
              </a:rPr>
              <a:t>Integrative </a:t>
            </a:r>
            <a:r>
              <a:rPr dirty="0" sz="1100" spc="-15">
                <a:latin typeface="Times New Roman"/>
                <a:cs typeface="Times New Roman"/>
              </a:rPr>
              <a:t>Approach and </a:t>
            </a:r>
            <a:r>
              <a:rPr dirty="0" sz="1100" spc="-35">
                <a:latin typeface="Times New Roman"/>
                <a:cs typeface="Times New Roman"/>
              </a:rPr>
              <a:t>Bio-Psycho-Social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same.</a:t>
            </a:r>
            <a:endParaRPr sz="1100">
              <a:latin typeface="Times New Roman"/>
              <a:cs typeface="Times New Roman"/>
            </a:endParaRPr>
          </a:p>
          <a:p>
            <a:pPr algn="just" marL="88900">
              <a:lnSpc>
                <a:spcPts val="1195"/>
              </a:lnSpc>
            </a:pPr>
            <a:r>
              <a:rPr dirty="0" sz="1100" spc="-25">
                <a:latin typeface="Times New Roman"/>
                <a:cs typeface="Times New Roman"/>
              </a:rPr>
              <a:t>Let us take </a:t>
            </a:r>
            <a:r>
              <a:rPr dirty="0" sz="1100" spc="-10">
                <a:latin typeface="Times New Roman"/>
                <a:cs typeface="Times New Roman"/>
              </a:rPr>
              <a:t>another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88900" marR="81280">
              <a:lnSpc>
                <a:spcPct val="93800"/>
              </a:lnSpc>
              <a:spcBef>
                <a:spcPts val="40"/>
              </a:spcBef>
            </a:pPr>
            <a:r>
              <a:rPr dirty="0" sz="1100" spc="3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8</a:t>
            </a:r>
            <a:r>
              <a:rPr dirty="0" baseline="19841" sz="1050" spc="-15">
                <a:latin typeface="Times New Roman"/>
                <a:cs typeface="Times New Roman"/>
              </a:rPr>
              <a:t>th </a:t>
            </a:r>
            <a:r>
              <a:rPr dirty="0" sz="1100">
                <a:latin typeface="Times New Roman"/>
                <a:cs typeface="Times New Roman"/>
              </a:rPr>
              <a:t>October </a:t>
            </a:r>
            <a:r>
              <a:rPr dirty="0" sz="1100" spc="-40">
                <a:latin typeface="Times New Roman"/>
                <a:cs typeface="Times New Roman"/>
              </a:rPr>
              <a:t>2005, </a:t>
            </a:r>
            <a:r>
              <a:rPr dirty="0" sz="1100" spc="-5">
                <a:latin typeface="Times New Roman"/>
                <a:cs typeface="Times New Roman"/>
              </a:rPr>
              <a:t>the northern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Pakistan experienced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worst </a:t>
            </a:r>
            <a:r>
              <a:rPr dirty="0" sz="1100" spc="-25">
                <a:latin typeface="Times New Roman"/>
                <a:cs typeface="Times New Roman"/>
              </a:rPr>
              <a:t>earthquake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history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0">
                <a:latin typeface="Times New Roman"/>
                <a:cs typeface="Times New Roman"/>
              </a:rPr>
              <a:t>country. </a:t>
            </a:r>
            <a:r>
              <a:rPr dirty="0" sz="1100" spc="-40">
                <a:latin typeface="Times New Roman"/>
                <a:cs typeface="Times New Roman"/>
              </a:rPr>
              <a:t>Killing </a:t>
            </a:r>
            <a:r>
              <a:rPr dirty="0" sz="1100" spc="-30">
                <a:latin typeface="Times New Roman"/>
                <a:cs typeface="Times New Roman"/>
              </a:rPr>
              <a:t>billions </a:t>
            </a:r>
            <a:r>
              <a:rPr dirty="0" sz="1100" spc="-35">
                <a:latin typeface="Times New Roman"/>
                <a:cs typeface="Times New Roman"/>
              </a:rPr>
              <a:t>making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huge </a:t>
            </a:r>
            <a:r>
              <a:rPr dirty="0" sz="1100" spc="-15">
                <a:latin typeface="Times New Roman"/>
                <a:cs typeface="Times New Roman"/>
              </a:rPr>
              <a:t>population </a:t>
            </a:r>
            <a:r>
              <a:rPr dirty="0" sz="1100" spc="-25">
                <a:latin typeface="Times New Roman"/>
                <a:cs typeface="Times New Roman"/>
              </a:rPr>
              <a:t>homeless </a:t>
            </a:r>
            <a:r>
              <a:rPr dirty="0" sz="1100" spc="-10">
                <a:latin typeface="Times New Roman"/>
                <a:cs typeface="Times New Roman"/>
              </a:rPr>
              <a:t>and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5">
                <a:latin typeface="Times New Roman"/>
                <a:cs typeface="Times New Roman"/>
              </a:rPr>
              <a:t>support. </a:t>
            </a:r>
            <a:r>
              <a:rPr dirty="0" sz="1100" spc="-20">
                <a:latin typeface="Times New Roman"/>
                <a:cs typeface="Times New Roman"/>
              </a:rPr>
              <a:t>This traumatic 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20">
                <a:latin typeface="Times New Roman"/>
                <a:cs typeface="Times New Roman"/>
              </a:rPr>
              <a:t>created earthquake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5">
                <a:latin typeface="Times New Roman"/>
                <a:cs typeface="Times New Roman"/>
              </a:rPr>
              <a:t>citizen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country.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apply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chart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one  </a:t>
            </a:r>
            <a:r>
              <a:rPr dirty="0" sz="1100" spc="-20">
                <a:latin typeface="Times New Roman"/>
                <a:cs typeface="Times New Roman"/>
              </a:rPr>
              <a:t>earthquake </a:t>
            </a:r>
            <a:r>
              <a:rPr dirty="0" sz="1100" spc="-30">
                <a:latin typeface="Times New Roman"/>
                <a:cs typeface="Times New Roman"/>
              </a:rPr>
              <a:t>victim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your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country.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91135" indent="-102870">
              <a:lnSpc>
                <a:spcPts val="1280"/>
              </a:lnSpc>
              <a:spcBef>
                <a:spcPts val="5"/>
              </a:spcBef>
              <a:buSzPct val="90909"/>
              <a:buAutoNum type="arabicPlain"/>
              <a:tabLst>
                <a:tab pos="19177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Genetic </a:t>
            </a:r>
            <a:r>
              <a:rPr dirty="0" sz="1100" spc="-10" b="1">
                <a:latin typeface="Times New Roman"/>
                <a:cs typeface="Times New Roman"/>
              </a:rPr>
              <a:t>contributions </a:t>
            </a:r>
            <a:r>
              <a:rPr dirty="0" sz="1100" spc="-5" b="1">
                <a:latin typeface="Times New Roman"/>
                <a:cs typeface="Times New Roman"/>
              </a:rPr>
              <a:t>to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 algn="just" marL="88900" marR="825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5">
                <a:latin typeface="Times New Roman"/>
                <a:cs typeface="Times New Roman"/>
              </a:rPr>
              <a:t>parents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grand parents?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Genetics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inheritance.</a:t>
            </a:r>
            <a:endParaRPr sz="1100">
              <a:latin typeface="Times New Roman"/>
              <a:cs typeface="Times New Roman"/>
            </a:endParaRPr>
          </a:p>
          <a:p>
            <a:pPr algn="just" lvl="1" marL="545465" indent="-229235">
              <a:lnSpc>
                <a:spcPts val="1245"/>
              </a:lnSpc>
              <a:buFont typeface="Times New Roman"/>
              <a:buChar char="•"/>
              <a:tabLst>
                <a:tab pos="546100" algn="l"/>
              </a:tabLst>
            </a:pPr>
            <a:r>
              <a:rPr dirty="0" sz="1100" b="1">
                <a:latin typeface="Times New Roman"/>
                <a:cs typeface="Times New Roman"/>
              </a:rPr>
              <a:t>Genes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microscopic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units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DNA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carry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about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heredity.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Genes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located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 algn="just" marL="545465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chromosomes, </a:t>
            </a:r>
            <a:r>
              <a:rPr dirty="0" sz="1100" spc="-20" b="1">
                <a:latin typeface="Times New Roman"/>
                <a:cs typeface="Times New Roman"/>
              </a:rPr>
              <a:t>threadlike </a:t>
            </a:r>
            <a:r>
              <a:rPr dirty="0" sz="1100" spc="-20">
                <a:latin typeface="Times New Roman"/>
                <a:cs typeface="Times New Roman"/>
              </a:rPr>
              <a:t>microscopic </a:t>
            </a:r>
            <a:r>
              <a:rPr dirty="0" sz="1100" spc="-15">
                <a:latin typeface="Times New Roman"/>
                <a:cs typeface="Times New Roman"/>
              </a:rPr>
              <a:t>structures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nucleus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cells.</a:t>
            </a:r>
            <a:endParaRPr sz="1100">
              <a:latin typeface="Times New Roman"/>
              <a:cs typeface="Times New Roman"/>
            </a:endParaRPr>
          </a:p>
          <a:p>
            <a:pPr algn="just" lvl="1" marL="545465" marR="83820" indent="-228600">
              <a:lnSpc>
                <a:spcPct val="93700"/>
              </a:lnSpc>
              <a:spcBef>
                <a:spcPts val="80"/>
              </a:spcBef>
              <a:buFont typeface="Times New Roman"/>
              <a:buChar char="•"/>
              <a:tabLst>
                <a:tab pos="54610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Behavior </a:t>
            </a:r>
            <a:r>
              <a:rPr dirty="0" sz="1100" spc="10" b="1">
                <a:latin typeface="Times New Roman"/>
                <a:cs typeface="Times New Roman"/>
              </a:rPr>
              <a:t>genetics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broader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studies </a:t>
            </a:r>
            <a:r>
              <a:rPr dirty="0" sz="1100" spc="-30">
                <a:latin typeface="Times New Roman"/>
                <a:cs typeface="Times New Roman"/>
              </a:rPr>
              <a:t>genetic influences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b="1">
                <a:latin typeface="Times New Roman"/>
                <a:cs typeface="Times New Roman"/>
              </a:rPr>
              <a:t>genotype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35">
                <a:latin typeface="Times New Roman"/>
                <a:cs typeface="Times New Roman"/>
              </a:rPr>
              <a:t>actual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15">
                <a:latin typeface="Times New Roman"/>
                <a:cs typeface="Times New Roman"/>
              </a:rPr>
              <a:t>structure.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impossible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5">
                <a:latin typeface="Times New Roman"/>
                <a:cs typeface="Times New Roman"/>
              </a:rPr>
              <a:t>genotype </a:t>
            </a:r>
            <a:r>
              <a:rPr dirty="0" sz="1100" spc="-35">
                <a:latin typeface="Times New Roman"/>
                <a:cs typeface="Times New Roman"/>
              </a:rPr>
              <a:t>directly. </a:t>
            </a:r>
            <a:r>
              <a:rPr dirty="0" sz="1100" spc="-15">
                <a:latin typeface="Times New Roman"/>
                <a:cs typeface="Times New Roman"/>
              </a:rPr>
              <a:t>Instead,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5" b="1">
                <a:latin typeface="Times New Roman"/>
                <a:cs typeface="Times New Roman"/>
              </a:rPr>
              <a:t>phenotype,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expression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25">
                <a:latin typeface="Times New Roman"/>
                <a:cs typeface="Times New Roman"/>
              </a:rPr>
              <a:t>genotype.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50">
                <a:latin typeface="Times New Roman"/>
                <a:cs typeface="Times New Roman"/>
              </a:rPr>
              <a:t>usually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impossible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infer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precise </a:t>
            </a:r>
            <a:r>
              <a:rPr dirty="0" sz="1100" spc="-25">
                <a:latin typeface="Times New Roman"/>
                <a:cs typeface="Times New Roman"/>
              </a:rPr>
              <a:t>genotype 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15">
                <a:latin typeface="Times New Roman"/>
                <a:cs typeface="Times New Roman"/>
              </a:rPr>
              <a:t>phenotype,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phenotypes,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genotypes,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 algn="just" lvl="1" marL="545465" marR="838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546100" algn="l"/>
              </a:tabLst>
            </a:pPr>
            <a:r>
              <a:rPr dirty="0" sz="1100" spc="-5">
                <a:latin typeface="Times New Roman"/>
                <a:cs typeface="Times New Roman"/>
              </a:rPr>
              <a:t>Dominant/recessive </a:t>
            </a:r>
            <a:r>
              <a:rPr dirty="0" sz="1100" spc="-25">
                <a:latin typeface="Times New Roman"/>
                <a:cs typeface="Times New Roman"/>
              </a:rPr>
              <a:t>inheritance </a:t>
            </a:r>
            <a:r>
              <a:rPr dirty="0" sz="1100" spc="-35">
                <a:latin typeface="Times New Roman"/>
                <a:cs typeface="Times New Roman"/>
              </a:rPr>
              <a:t>causes </a:t>
            </a:r>
            <a:r>
              <a:rPr dirty="0" sz="1100" spc="-20">
                <a:latin typeface="Times New Roman"/>
                <a:cs typeface="Times New Roman"/>
              </a:rPr>
              <a:t>some rare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retardation,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mental  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gene—Instead, </a:t>
            </a:r>
            <a:r>
              <a:rPr dirty="0" sz="1100" spc="-25">
                <a:latin typeface="Times New Roman"/>
                <a:cs typeface="Times New Roman"/>
              </a:rPr>
              <a:t>they are </a:t>
            </a:r>
            <a:r>
              <a:rPr dirty="0" sz="1100" spc="5" b="1">
                <a:latin typeface="Times New Roman"/>
                <a:cs typeface="Times New Roman"/>
              </a:rPr>
              <a:t>polygenic,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is, </a:t>
            </a:r>
            <a:r>
              <a:rPr dirty="0" sz="1100" spc="-25">
                <a:latin typeface="Times New Roman"/>
                <a:cs typeface="Times New Roman"/>
              </a:rPr>
              <a:t>they are caused </a:t>
            </a:r>
            <a:r>
              <a:rPr dirty="0" sz="1100" spc="-45">
                <a:latin typeface="Times New Roman"/>
                <a:cs typeface="Times New Roman"/>
              </a:rPr>
              <a:t>by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gene.</a:t>
            </a:r>
            <a:endParaRPr sz="1100">
              <a:latin typeface="Times New Roman"/>
              <a:cs typeface="Times New Roman"/>
            </a:endParaRPr>
          </a:p>
          <a:p>
            <a:pPr algn="just" lvl="1" marL="545465" marR="850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546100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 genetic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powerful,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unfortunately;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misinterpret </a:t>
            </a:r>
            <a:r>
              <a:rPr dirty="0" sz="1100" spc="-25">
                <a:latin typeface="Times New Roman"/>
                <a:cs typeface="Times New Roman"/>
              </a:rPr>
              <a:t>it.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serious  </a:t>
            </a:r>
            <a:r>
              <a:rPr dirty="0" sz="1100" spc="-20">
                <a:latin typeface="Times New Roman"/>
                <a:cs typeface="Times New Roman"/>
              </a:rPr>
              <a:t>misinterpretation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inevitable,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predestined,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it 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genetic  </a:t>
            </a:r>
            <a:r>
              <a:rPr dirty="0" sz="1100" spc="-5">
                <a:latin typeface="Times New Roman"/>
                <a:cs typeface="Times New Roman"/>
              </a:rPr>
              <a:t>component. </a:t>
            </a:r>
            <a:r>
              <a:rPr dirty="0" sz="1100" spc="-10">
                <a:latin typeface="Times New Roman"/>
                <a:cs typeface="Times New Roman"/>
              </a:rPr>
              <a:t>Nature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nurture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separate influences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Nature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nurture </a:t>
            </a:r>
            <a:r>
              <a:rPr dirty="0" sz="1100" spc="-55">
                <a:latin typeface="Times New Roman"/>
                <a:cs typeface="Times New Roman"/>
              </a:rPr>
              <a:t>always  </a:t>
            </a:r>
            <a:r>
              <a:rPr dirty="0" sz="1100" spc="-25">
                <a:latin typeface="Times New Roman"/>
                <a:cs typeface="Times New Roman"/>
              </a:rPr>
              <a:t>work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together.</a:t>
            </a:r>
            <a:endParaRPr sz="1100">
              <a:latin typeface="Times New Roman"/>
              <a:cs typeface="Times New Roman"/>
            </a:endParaRPr>
          </a:p>
          <a:p>
            <a:pPr algn="just" marL="88265">
              <a:lnSpc>
                <a:spcPts val="1160"/>
              </a:lnSpc>
            </a:pPr>
            <a:r>
              <a:rPr dirty="0" sz="1100" spc="-5">
                <a:latin typeface="Times New Roman"/>
                <a:cs typeface="Times New Roman"/>
              </a:rPr>
              <a:t>Huntington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genes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deterioration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area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endParaRPr sz="1100">
              <a:latin typeface="Times New Roman"/>
              <a:cs typeface="Times New Roman"/>
            </a:endParaRPr>
          </a:p>
          <a:p>
            <a:pPr algn="just" marL="88265" marR="8509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causes 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personality,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20">
                <a:latin typeface="Times New Roman"/>
                <a:cs typeface="Times New Roman"/>
              </a:rPr>
              <a:t>behavior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un </a:t>
            </a:r>
            <a:r>
              <a:rPr dirty="0" sz="1100" spc="-25">
                <a:latin typeface="Times New Roman"/>
                <a:cs typeface="Times New Roman"/>
              </a:rPr>
              <a:t>controllable  </a:t>
            </a:r>
            <a:r>
              <a:rPr dirty="0" sz="1100" spc="-30">
                <a:latin typeface="Times New Roman"/>
                <a:cs typeface="Times New Roman"/>
              </a:rPr>
              <a:t>shaking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jerkiness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 algn="just" marL="123825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5">
                <a:latin typeface="Times New Roman"/>
                <a:cs typeface="Times New Roman"/>
              </a:rPr>
              <a:t>disease </a:t>
            </a:r>
            <a:r>
              <a:rPr dirty="0" sz="1100" spc="-20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genetic influence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Phenyketonuria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5">
                <a:latin typeface="Times New Roman"/>
                <a:cs typeface="Times New Roman"/>
              </a:rPr>
              <a:t>birth,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88265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inability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break </a:t>
            </a:r>
            <a:r>
              <a:rPr dirty="0" sz="1100" spc="-15">
                <a:latin typeface="Times New Roman"/>
                <a:cs typeface="Times New Roman"/>
              </a:rPr>
              <a:t>down </a:t>
            </a:r>
            <a:r>
              <a:rPr dirty="0" sz="1100" spc="-30">
                <a:latin typeface="Times New Roman"/>
                <a:cs typeface="Times New Roman"/>
              </a:rPr>
              <a:t>phenyl-alanine,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5">
                <a:latin typeface="Times New Roman"/>
                <a:cs typeface="Times New Roman"/>
              </a:rPr>
              <a:t>compound 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foods.</a:t>
            </a:r>
            <a:endParaRPr sz="1100">
              <a:latin typeface="Times New Roman"/>
              <a:cs typeface="Times New Roman"/>
            </a:endParaRPr>
          </a:p>
          <a:p>
            <a:pPr algn="just" marL="88265" marR="83820">
              <a:lnSpc>
                <a:spcPct val="93800"/>
              </a:lnSpc>
              <a:spcBef>
                <a:spcPts val="40"/>
              </a:spcBef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40">
                <a:latin typeface="Times New Roman"/>
                <a:cs typeface="Times New Roman"/>
              </a:rPr>
              <a:t>46 </a:t>
            </a:r>
            <a:r>
              <a:rPr dirty="0" sz="1100" spc="-10">
                <a:latin typeface="Times New Roman"/>
                <a:cs typeface="Times New Roman"/>
              </a:rPr>
              <a:t>chromosomes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arranged in </a:t>
            </a:r>
            <a:r>
              <a:rPr dirty="0" sz="1100" spc="-40">
                <a:latin typeface="Times New Roman"/>
                <a:cs typeface="Times New Roman"/>
              </a:rPr>
              <a:t>23 </a:t>
            </a:r>
            <a:r>
              <a:rPr dirty="0" sz="1100" spc="-25">
                <a:latin typeface="Times New Roman"/>
                <a:cs typeface="Times New Roman"/>
              </a:rPr>
              <a:t>pairs.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pair, </a:t>
            </a:r>
            <a:r>
              <a:rPr dirty="0" sz="1100" spc="-10">
                <a:latin typeface="Times New Roman"/>
                <a:cs typeface="Times New Roman"/>
              </a:rPr>
              <a:t>one chromosome </a:t>
            </a:r>
            <a:r>
              <a:rPr dirty="0" sz="1100" spc="-20">
                <a:latin typeface="Times New Roman"/>
                <a:cs typeface="Times New Roman"/>
              </a:rPr>
              <a:t>comes 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father and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mother. 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40">
                <a:latin typeface="Times New Roman"/>
                <a:cs typeface="Times New Roman"/>
              </a:rPr>
              <a:t>22 </a:t>
            </a:r>
            <a:r>
              <a:rPr dirty="0" sz="1100" spc="-30">
                <a:latin typeface="Times New Roman"/>
                <a:cs typeface="Times New Roman"/>
              </a:rPr>
              <a:t>pairs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chromosomes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programmed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development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last </a:t>
            </a:r>
            <a:r>
              <a:rPr dirty="0" sz="1100" spc="-30">
                <a:latin typeface="Times New Roman"/>
                <a:cs typeface="Times New Roman"/>
              </a:rPr>
              <a:t>pair </a:t>
            </a:r>
            <a:r>
              <a:rPr dirty="0" sz="1100" spc="-20">
                <a:latin typeface="Times New Roman"/>
                <a:cs typeface="Times New Roman"/>
              </a:rPr>
              <a:t>determines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sex. </a:t>
            </a: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intelligence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(IQ)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determined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genes,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each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contributing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only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tiny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portion.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8670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8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geneticists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10">
                <a:latin typeface="Times New Roman"/>
                <a:cs typeface="Times New Roman"/>
              </a:rPr>
              <a:t>important methods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studying </a:t>
            </a:r>
            <a:r>
              <a:rPr dirty="0" sz="1100" spc="-15">
                <a:latin typeface="Times New Roman"/>
                <a:cs typeface="Times New Roman"/>
              </a:rPr>
              <a:t>broad, </a:t>
            </a:r>
            <a:r>
              <a:rPr dirty="0" sz="1100" spc="10" b="1">
                <a:latin typeface="Times New Roman"/>
                <a:cs typeface="Times New Roman"/>
              </a:rPr>
              <a:t>genetic</a:t>
            </a:r>
            <a:r>
              <a:rPr dirty="0" sz="1100" spc="27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contributions</a:t>
            </a:r>
            <a:endParaRPr sz="1100">
              <a:latin typeface="Times New Roman"/>
              <a:cs typeface="Times New Roman"/>
            </a:endParaRPr>
          </a:p>
          <a:p>
            <a:pPr algn="just" marL="469265">
              <a:lnSpc>
                <a:spcPts val="1280"/>
              </a:lnSpc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behavior,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5">
                <a:latin typeface="Times New Roman"/>
                <a:cs typeface="Times New Roman"/>
              </a:rPr>
              <a:t>studies, twin studies,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adoption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35">
                <a:latin typeface="Times New Roman"/>
                <a:cs typeface="Times New Roman"/>
              </a:rPr>
              <a:t>ask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>
                <a:latin typeface="Times New Roman"/>
                <a:cs typeface="Times New Roman"/>
              </a:rPr>
              <a:t>“run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families.”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Twin </a:t>
            </a:r>
            <a:r>
              <a:rPr dirty="0" sz="1100" spc="-20">
                <a:latin typeface="Times New Roman"/>
                <a:cs typeface="Times New Roman"/>
              </a:rPr>
              <a:t>studies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siblings,  </a:t>
            </a:r>
            <a:r>
              <a:rPr dirty="0" sz="1100" spc="50">
                <a:latin typeface="Times New Roman"/>
                <a:cs typeface="Times New Roman"/>
              </a:rPr>
              <a:t>DZ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20">
                <a:latin typeface="Times New Roman"/>
                <a:cs typeface="Times New Roman"/>
              </a:rPr>
              <a:t>share an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50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genes, whereas </a:t>
            </a:r>
            <a:r>
              <a:rPr dirty="0" sz="1100" spc="-10">
                <a:latin typeface="Times New Roman"/>
                <a:cs typeface="Times New Roman"/>
              </a:rPr>
              <a:t>MZ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20">
                <a:latin typeface="Times New Roman"/>
                <a:cs typeface="Times New Roman"/>
              </a:rPr>
              <a:t>share </a:t>
            </a:r>
            <a:r>
              <a:rPr dirty="0" sz="1100" spc="-40">
                <a:latin typeface="Times New Roman"/>
                <a:cs typeface="Times New Roman"/>
              </a:rPr>
              <a:t>100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genes.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-20">
                <a:latin typeface="Times New Roman"/>
                <a:cs typeface="Times New Roman"/>
              </a:rPr>
              <a:t>comparison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determining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concordance </a:t>
            </a:r>
            <a:r>
              <a:rPr dirty="0" sz="1100" spc="-35" b="1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sets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twins;  </a:t>
            </a:r>
            <a:r>
              <a:rPr dirty="0" sz="1100" spc="-40">
                <a:latin typeface="Times New Roman"/>
                <a:cs typeface="Times New Roman"/>
              </a:rPr>
              <a:t>specifically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10">
                <a:latin typeface="Times New Roman"/>
                <a:cs typeface="Times New Roman"/>
              </a:rPr>
              <a:t>MZ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0">
                <a:latin typeface="Times New Roman"/>
                <a:cs typeface="Times New Roman"/>
              </a:rPr>
              <a:t>alike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50">
                <a:latin typeface="Times New Roman"/>
                <a:cs typeface="Times New Roman"/>
              </a:rPr>
              <a:t>DZ </a:t>
            </a:r>
            <a:r>
              <a:rPr dirty="0" sz="1100" spc="-25">
                <a:latin typeface="Times New Roman"/>
                <a:cs typeface="Times New Roman"/>
              </a:rPr>
              <a:t>twins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alike.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twin </a:t>
            </a:r>
            <a:r>
              <a:rPr dirty="0" sz="1100" spc="-30">
                <a:latin typeface="Times New Roman"/>
                <a:cs typeface="Times New Roman"/>
              </a:rPr>
              <a:t>pair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concordant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twins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5">
                <a:latin typeface="Times New Roman"/>
                <a:cs typeface="Times New Roman"/>
              </a:rPr>
              <a:t>from the 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example,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10">
                <a:latin typeface="Times New Roman"/>
                <a:cs typeface="Times New Roman"/>
              </a:rPr>
              <a:t>from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twin pair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discordant when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twin has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5">
                <a:latin typeface="Times New Roman"/>
                <a:cs typeface="Times New Roman"/>
              </a:rPr>
              <a:t>not, for </a:t>
            </a:r>
            <a:r>
              <a:rPr dirty="0" sz="1100" spc="-30">
                <a:latin typeface="Times New Roman"/>
                <a:cs typeface="Times New Roman"/>
              </a:rPr>
              <a:t>example, 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twin has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co-twin </a:t>
            </a:r>
            <a:r>
              <a:rPr dirty="0" sz="1100" spc="-20">
                <a:latin typeface="Times New Roman"/>
                <a:cs typeface="Times New Roman"/>
              </a:rPr>
              <a:t>does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not.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Remember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(1)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emotional problems,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25">
                <a:latin typeface="Times New Roman"/>
                <a:cs typeface="Times New Roman"/>
              </a:rPr>
              <a:t>behaviors,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polygenic;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(2)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genetic findings </a:t>
            </a:r>
            <a:r>
              <a:rPr dirty="0" sz="1100" spc="-45">
                <a:latin typeface="Times New Roman"/>
                <a:cs typeface="Times New Roman"/>
              </a:rPr>
              <a:t>fail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specify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mechanism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genetic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influence.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5095" indent="-113030">
              <a:lnSpc>
                <a:spcPts val="1280"/>
              </a:lnSpc>
              <a:buSzPct val="90909"/>
              <a:buAutoNum type="arabicPlain" startAt="2"/>
              <a:tabLst>
                <a:tab pos="12573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Gene </a:t>
            </a:r>
            <a:r>
              <a:rPr dirty="0" sz="1100" spc="-15" b="1">
                <a:latin typeface="Times New Roman"/>
                <a:cs typeface="Times New Roman"/>
              </a:rPr>
              <a:t>and Environment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interaction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Eric </a:t>
            </a:r>
            <a:r>
              <a:rPr dirty="0" sz="1100" spc="-20">
                <a:latin typeface="Times New Roman"/>
                <a:cs typeface="Times New Roman"/>
              </a:rPr>
              <a:t>Kendel explored </a:t>
            </a:r>
            <a:r>
              <a:rPr dirty="0" sz="1100" spc="-30">
                <a:latin typeface="Times New Roman"/>
                <a:cs typeface="Times New Roman"/>
              </a:rPr>
              <a:t>gene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environment </a:t>
            </a:r>
            <a:r>
              <a:rPr dirty="0" sz="1100" spc="-15">
                <a:latin typeface="Times New Roman"/>
                <a:cs typeface="Times New Roman"/>
              </a:rPr>
              <a:t>interaction and their </a:t>
            </a:r>
            <a:r>
              <a:rPr dirty="0" sz="1100" spc="-20">
                <a:latin typeface="Times New Roman"/>
                <a:cs typeface="Times New Roman"/>
              </a:rPr>
              <a:t>relationship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55">
                <a:latin typeface="Times New Roman"/>
                <a:cs typeface="Times New Roman"/>
              </a:rPr>
              <a:t>We 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30">
                <a:latin typeface="Times New Roman"/>
                <a:cs typeface="Times New Roman"/>
              </a:rPr>
              <a:t>discuss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models </a:t>
            </a:r>
            <a:r>
              <a:rPr dirty="0" sz="1100" spc="-15">
                <a:latin typeface="Times New Roman"/>
                <a:cs typeface="Times New Roman"/>
              </a:rPr>
              <a:t>1-the </a:t>
            </a:r>
            <a:r>
              <a:rPr dirty="0" sz="1100" spc="-25">
                <a:latin typeface="Times New Roman"/>
                <a:cs typeface="Times New Roman"/>
              </a:rPr>
              <a:t>Diathesis-Stress </a:t>
            </a:r>
            <a:r>
              <a:rPr dirty="0" sz="1100" spc="-30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and 2-the </a:t>
            </a:r>
            <a:r>
              <a:rPr dirty="0" sz="1100" spc="-30">
                <a:latin typeface="Times New Roman"/>
                <a:cs typeface="Times New Roman"/>
              </a:rPr>
              <a:t>Reciprocal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Gene Environment </a:t>
            </a:r>
            <a:r>
              <a:rPr dirty="0" sz="1100" spc="-35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Diathesis-Stress Model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diathesis-stress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20">
                <a:latin typeface="Times New Roman"/>
                <a:cs typeface="Times New Roman"/>
              </a:rPr>
              <a:t>inherit </a:t>
            </a:r>
            <a:r>
              <a:rPr dirty="0" sz="1100" spc="-30">
                <a:latin typeface="Times New Roman"/>
                <a:cs typeface="Times New Roman"/>
              </a:rPr>
              <a:t>characteristics </a:t>
            </a:r>
            <a:r>
              <a:rPr dirty="0" sz="1100" spc="-15">
                <a:latin typeface="Times New Roman"/>
                <a:cs typeface="Times New Roman"/>
              </a:rPr>
              <a:t>traits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multiple genes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20">
                <a:latin typeface="Times New Roman"/>
                <a:cs typeface="Times New Roman"/>
              </a:rPr>
              <a:t>tendencies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traits and </a:t>
            </a:r>
            <a:r>
              <a:rPr dirty="0" sz="1100" spc="-25">
                <a:latin typeface="Times New Roman"/>
                <a:cs typeface="Times New Roman"/>
              </a:rPr>
              <a:t>behaviors which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activated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stress </a:t>
            </a:r>
            <a:r>
              <a:rPr dirty="0" sz="1100" spc="-45">
                <a:latin typeface="Times New Roman"/>
                <a:cs typeface="Times New Roman"/>
              </a:rPr>
              <a:t>i.e. 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inherited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diathesis which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condition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makes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vulnerable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when,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stressor </a:t>
            </a:r>
            <a:r>
              <a:rPr dirty="0" sz="1100" spc="-20">
                <a:latin typeface="Times New Roman"/>
                <a:cs typeface="Times New Roman"/>
              </a:rPr>
              <a:t>comes </a:t>
            </a:r>
            <a:r>
              <a:rPr dirty="0" sz="1100" spc="-30">
                <a:latin typeface="Times New Roman"/>
                <a:cs typeface="Times New Roman"/>
              </a:rPr>
              <a:t>along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develops.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sixteen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45">
                <a:latin typeface="Times New Roman"/>
                <a:cs typeface="Times New Roman"/>
              </a:rPr>
              <a:t>girl  </a:t>
            </a:r>
            <a:r>
              <a:rPr dirty="0" sz="1100" spc="-30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-25">
                <a:latin typeface="Times New Roman"/>
                <a:cs typeface="Times New Roman"/>
              </a:rPr>
              <a:t>injection </a:t>
            </a:r>
            <a:r>
              <a:rPr dirty="0" sz="1100" spc="-15">
                <a:latin typeface="Times New Roman"/>
                <a:cs typeface="Times New Roman"/>
              </a:rPr>
              <a:t>phobia,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30">
                <a:latin typeface="Times New Roman"/>
                <a:cs typeface="Times New Roman"/>
              </a:rPr>
              <a:t>vulnerability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inherited </a:t>
            </a:r>
            <a:r>
              <a:rPr dirty="0" sz="1100" spc="-25">
                <a:latin typeface="Times New Roman"/>
                <a:cs typeface="Times New Roman"/>
              </a:rPr>
              <a:t>tendency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when she </a:t>
            </a:r>
            <a:r>
              <a:rPr dirty="0" sz="1100" spc="-45">
                <a:latin typeface="Times New Roman"/>
                <a:cs typeface="Times New Roman"/>
              </a:rPr>
              <a:t>saw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dissection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frog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acted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stressor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expression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in this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-20">
                <a:latin typeface="Times New Roman"/>
                <a:cs typeface="Times New Roman"/>
              </a:rPr>
              <a:t>interaction,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0">
                <a:latin typeface="Times New Roman"/>
                <a:cs typeface="Times New Roman"/>
              </a:rPr>
              <a:t>predisposition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there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environmental stress provided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opportunity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expressed.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Reciprocal </a:t>
            </a:r>
            <a:r>
              <a:rPr dirty="0" sz="1100" spc="-5" b="1">
                <a:latin typeface="Times New Roman"/>
                <a:cs typeface="Times New Roman"/>
              </a:rPr>
              <a:t>Gene </a:t>
            </a:r>
            <a:r>
              <a:rPr dirty="0" sz="1100" spc="-15" b="1">
                <a:latin typeface="Times New Roman"/>
                <a:cs typeface="Times New Roman"/>
              </a:rPr>
              <a:t>Environment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now substantial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genetic vulnerability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also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trait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20">
                <a:latin typeface="Times New Roman"/>
                <a:cs typeface="Times New Roman"/>
              </a:rPr>
              <a:t>disorder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0">
                <a:latin typeface="Times New Roman"/>
                <a:cs typeface="Times New Roman"/>
              </a:rPr>
              <a:t>injury </a:t>
            </a:r>
            <a:r>
              <a:rPr dirty="0" sz="1100" spc="-25">
                <a:latin typeface="Times New Roman"/>
                <a:cs typeface="Times New Roman"/>
              </a:rPr>
              <a:t>injection </a:t>
            </a:r>
            <a:r>
              <a:rPr dirty="0" sz="1100" spc="-15">
                <a:latin typeface="Times New Roman"/>
                <a:cs typeface="Times New Roman"/>
              </a:rPr>
              <a:t>phobia,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genetic </a:t>
            </a:r>
            <a:r>
              <a:rPr dirty="0" sz="1100" spc="-20">
                <a:latin typeface="Times New Roman"/>
                <a:cs typeface="Times New Roman"/>
              </a:rPr>
              <a:t>predisposition, </a:t>
            </a:r>
            <a:r>
              <a:rPr dirty="0" sz="1100" spc="-35">
                <a:latin typeface="Times New Roman"/>
                <a:cs typeface="Times New Roman"/>
              </a:rPr>
              <a:t>vulnerability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traits.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combined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reciprocal </a:t>
            </a:r>
            <a:r>
              <a:rPr dirty="0" sz="1100" spc="-30">
                <a:latin typeface="Times New Roman"/>
                <a:cs typeface="Times New Roman"/>
              </a:rPr>
              <a:t>gene </a:t>
            </a:r>
            <a:r>
              <a:rPr dirty="0" sz="1100" spc="-10">
                <a:latin typeface="Times New Roman"/>
                <a:cs typeface="Times New Roman"/>
              </a:rPr>
              <a:t>environment  </a:t>
            </a:r>
            <a:r>
              <a:rPr dirty="0" sz="1100" spc="-25">
                <a:latin typeface="Times New Roman"/>
                <a:cs typeface="Times New Roman"/>
              </a:rPr>
              <a:t>model.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applies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5095" indent="-113030">
              <a:lnSpc>
                <a:spcPts val="1315"/>
              </a:lnSpc>
              <a:buSzPct val="90909"/>
              <a:buAutoNum type="arabicPlain" startAt="3"/>
              <a:tabLst>
                <a:tab pos="12573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Neuroscience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its </a:t>
            </a:r>
            <a:r>
              <a:rPr dirty="0" sz="1100" spc="-15" b="1">
                <a:latin typeface="Times New Roman"/>
                <a:cs typeface="Times New Roman"/>
              </a:rPr>
              <a:t>contribution </a:t>
            </a:r>
            <a:r>
              <a:rPr dirty="0" sz="1100" spc="-5" b="1">
                <a:latin typeface="Times New Roman"/>
                <a:cs typeface="Times New Roman"/>
              </a:rPr>
              <a:t>to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7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field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anatomy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concerned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biological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structures,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field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physiology </a:t>
            </a:r>
            <a:r>
              <a:rPr dirty="0" sz="1100" spc="-30">
                <a:latin typeface="Times New Roman"/>
                <a:cs typeface="Times New Roman"/>
              </a:rPr>
              <a:t>investigates </a:t>
            </a:r>
            <a:r>
              <a:rPr dirty="0" sz="1100" spc="-35">
                <a:latin typeface="Times New Roman"/>
                <a:cs typeface="Times New Roman"/>
              </a:rPr>
              <a:t>biological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spcBef>
                <a:spcPts val="110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Neuroanatomy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neurophysiology </a:t>
            </a:r>
            <a:r>
              <a:rPr dirty="0" sz="1100" spc="-30">
                <a:latin typeface="Times New Roman"/>
                <a:cs typeface="Times New Roman"/>
              </a:rPr>
              <a:t>are subspecialties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15">
                <a:latin typeface="Times New Roman"/>
                <a:cs typeface="Times New Roman"/>
              </a:rPr>
              <a:t>these broader </a:t>
            </a:r>
            <a:r>
              <a:rPr dirty="0" sz="1100" spc="-30">
                <a:latin typeface="Times New Roman"/>
                <a:cs typeface="Times New Roman"/>
              </a:rPr>
              <a:t>fields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focus  </a:t>
            </a:r>
            <a:r>
              <a:rPr dirty="0" sz="1100" spc="-45">
                <a:latin typeface="Times New Roman"/>
                <a:cs typeface="Times New Roman"/>
              </a:rPr>
              <a:t>specifically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structures and </a:t>
            </a:r>
            <a:r>
              <a:rPr dirty="0" sz="1100" spc="-20">
                <a:latin typeface="Times New Roman"/>
                <a:cs typeface="Times New Roman"/>
              </a:rPr>
              <a:t>brain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neuroanatomy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neurophysiology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domain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exciting, multidisciplinary  field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neuroscience</a:t>
            </a:r>
            <a:r>
              <a:rPr dirty="0" sz="1100" spc="-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Neuron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Billions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tiny </a:t>
            </a:r>
            <a:r>
              <a:rPr dirty="0" sz="1100" spc="-20">
                <a:latin typeface="Times New Roman"/>
                <a:cs typeface="Times New Roman"/>
              </a:rPr>
              <a:t>nerve cells—</a:t>
            </a:r>
            <a:r>
              <a:rPr dirty="0" sz="1100" spc="-20" b="1">
                <a:latin typeface="Times New Roman"/>
                <a:cs typeface="Times New Roman"/>
              </a:rPr>
              <a:t>neurons</a:t>
            </a:r>
            <a:r>
              <a:rPr dirty="0" sz="1100" spc="-20">
                <a:latin typeface="Times New Roman"/>
                <a:cs typeface="Times New Roman"/>
              </a:rPr>
              <a:t>—form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building </a:t>
            </a:r>
            <a:r>
              <a:rPr dirty="0" sz="1100" spc="-25">
                <a:latin typeface="Times New Roman"/>
                <a:cs typeface="Times New Roman"/>
              </a:rPr>
              <a:t>blocks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5">
                <a:latin typeface="Times New Roman"/>
                <a:cs typeface="Times New Roman"/>
              </a:rPr>
              <a:t>neuron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major anatomic </a:t>
            </a:r>
            <a:r>
              <a:rPr dirty="0" sz="1100" spc="-10">
                <a:latin typeface="Times New Roman"/>
                <a:cs typeface="Times New Roman"/>
              </a:rPr>
              <a:t>components: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soma,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30">
                <a:latin typeface="Times New Roman"/>
                <a:cs typeface="Times New Roman"/>
              </a:rPr>
              <a:t>body,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dendrites,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axon,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</a:t>
            </a:r>
            <a:r>
              <a:rPr dirty="0" sz="1100" spc="-30">
                <a:latin typeface="Times New Roman"/>
                <a:cs typeface="Times New Roman"/>
              </a:rPr>
              <a:t>terminal.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65" i="1">
                <a:latin typeface="Times New Roman"/>
                <a:cs typeface="Times New Roman"/>
              </a:rPr>
              <a:t>soma</a:t>
            </a:r>
            <a:r>
              <a:rPr dirty="0" sz="1100" spc="-65">
                <a:latin typeface="Times New Roman"/>
                <a:cs typeface="Times New Roman"/>
              </a:rPr>
              <a:t>—the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largest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neuron—is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0">
                <a:latin typeface="Times New Roman"/>
                <a:cs typeface="Times New Roman"/>
              </a:rPr>
              <a:t>most of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neuron’s metabolism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maintenance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controlled and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performed.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5" i="1">
                <a:latin typeface="Times New Roman"/>
                <a:cs typeface="Times New Roman"/>
              </a:rPr>
              <a:t>dendrites </a:t>
            </a:r>
            <a:r>
              <a:rPr dirty="0" sz="1100" spc="-15">
                <a:latin typeface="Times New Roman"/>
                <a:cs typeface="Times New Roman"/>
              </a:rPr>
              <a:t>branch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0">
                <a:latin typeface="Times New Roman"/>
                <a:cs typeface="Times New Roman"/>
              </a:rPr>
              <a:t>soma;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serve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receiving messages </a:t>
            </a:r>
            <a:r>
              <a:rPr dirty="0" sz="1100" spc="-10">
                <a:latin typeface="Times New Roman"/>
                <a:cs typeface="Times New Roman"/>
              </a:rPr>
              <a:t>from 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cells.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indent="-228600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80" i="1">
                <a:latin typeface="Times New Roman"/>
                <a:cs typeface="Times New Roman"/>
              </a:rPr>
              <a:t>axon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trunk of the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neuron.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Messages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transmitted down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toward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-25">
                <a:latin typeface="Times New Roman"/>
                <a:cs typeface="Times New Roman"/>
              </a:rPr>
              <a:t>with 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5">
                <a:latin typeface="Times New Roman"/>
                <a:cs typeface="Times New Roman"/>
              </a:rPr>
              <a:t>neuron  </a:t>
            </a:r>
            <a:r>
              <a:rPr dirty="0" sz="1100" spc="-20">
                <a:latin typeface="Times New Roman"/>
                <a:cs typeface="Times New Roman"/>
              </a:rPr>
              <a:t>communicates.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2382520"/>
            <a:chOff x="731519" y="737616"/>
            <a:chExt cx="5852160" cy="238252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1519" y="789432"/>
              <a:ext cx="3429000" cy="2330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759" y="3244854"/>
            <a:ext cx="5880735" cy="5941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80" i="1">
                <a:latin typeface="Times New Roman"/>
                <a:cs typeface="Times New Roman"/>
              </a:rPr>
              <a:t>axon </a:t>
            </a:r>
            <a:r>
              <a:rPr dirty="0" sz="1100" spc="-90" i="1">
                <a:latin typeface="Times New Roman"/>
                <a:cs typeface="Times New Roman"/>
              </a:rPr>
              <a:t>terminal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end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axon, where </a:t>
            </a:r>
            <a:r>
              <a:rPr dirty="0" sz="1100" spc="-40">
                <a:latin typeface="Times New Roman"/>
                <a:cs typeface="Times New Roman"/>
              </a:rPr>
              <a:t>messages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sent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neurons.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Within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5">
                <a:latin typeface="Times New Roman"/>
                <a:cs typeface="Times New Roman"/>
              </a:rPr>
              <a:t>neuron, 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transmitted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electrical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moves </a:t>
            </a:r>
            <a:r>
              <a:rPr dirty="0" sz="1100" spc="-5">
                <a:latin typeface="Times New Roman"/>
                <a:cs typeface="Times New Roman"/>
              </a:rPr>
              <a:t>from  the </a:t>
            </a:r>
            <a:r>
              <a:rPr dirty="0" sz="1100" spc="-20">
                <a:latin typeface="Times New Roman"/>
                <a:cs typeface="Times New Roman"/>
              </a:rPr>
              <a:t>dendrites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30">
                <a:latin typeface="Times New Roman"/>
                <a:cs typeface="Times New Roman"/>
              </a:rPr>
              <a:t>body, </a:t>
            </a:r>
            <a:r>
              <a:rPr dirty="0" sz="1100" spc="-35">
                <a:latin typeface="Times New Roman"/>
                <a:cs typeface="Times New Roman"/>
              </a:rPr>
              <a:t>along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axon, </a:t>
            </a:r>
            <a:r>
              <a:rPr dirty="0" sz="1100" spc="-15">
                <a:latin typeface="Times New Roman"/>
                <a:cs typeface="Times New Roman"/>
              </a:rPr>
              <a:t>toward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terminal.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80"/>
              </a:lnSpc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</a:t>
            </a:r>
            <a:r>
              <a:rPr dirty="0" sz="1100" spc="-25">
                <a:latin typeface="Times New Roman"/>
                <a:cs typeface="Times New Roman"/>
              </a:rPr>
              <a:t>terminal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separated </a:t>
            </a:r>
            <a:r>
              <a:rPr dirty="0" sz="1100" spc="-5">
                <a:latin typeface="Times New Roman"/>
                <a:cs typeface="Times New Roman"/>
              </a:rPr>
              <a:t>from other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b="1">
                <a:latin typeface="Times New Roman"/>
                <a:cs typeface="Times New Roman"/>
              </a:rPr>
              <a:t>synapse,</a:t>
            </a:r>
            <a:r>
              <a:rPr dirty="0" sz="1100" spc="15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35">
                <a:latin typeface="Times New Roman"/>
                <a:cs typeface="Times New Roman"/>
              </a:rPr>
              <a:t>gap filled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fluid.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80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Unlike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electrical </a:t>
            </a:r>
            <a:r>
              <a:rPr dirty="0" sz="1100" spc="-20">
                <a:latin typeface="Times New Roman"/>
                <a:cs typeface="Times New Roman"/>
              </a:rPr>
              <a:t>communication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neuron,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transmitted </a:t>
            </a:r>
            <a:r>
              <a:rPr dirty="0" sz="1100" spc="-40">
                <a:latin typeface="Times New Roman"/>
                <a:cs typeface="Times New Roman"/>
              </a:rPr>
              <a:t>chemically </a:t>
            </a:r>
            <a:r>
              <a:rPr dirty="0" sz="1100" spc="-20">
                <a:latin typeface="Times New Roman"/>
                <a:cs typeface="Times New Roman"/>
              </a:rPr>
              <a:t>across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synapse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neurons.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</a:t>
            </a:r>
            <a:r>
              <a:rPr dirty="0" sz="1100" spc="-25">
                <a:latin typeface="Times New Roman"/>
                <a:cs typeface="Times New Roman"/>
              </a:rPr>
              <a:t>terminal </a:t>
            </a:r>
            <a:r>
              <a:rPr dirty="0" sz="1100" spc="-20">
                <a:latin typeface="Times New Roman"/>
                <a:cs typeface="Times New Roman"/>
              </a:rPr>
              <a:t>contains </a:t>
            </a:r>
            <a:r>
              <a:rPr dirty="0" sz="1100" spc="-125" i="1">
                <a:latin typeface="Times New Roman"/>
                <a:cs typeface="Times New Roman"/>
              </a:rPr>
              <a:t>vesicles </a:t>
            </a:r>
            <a:r>
              <a:rPr dirty="0" sz="1100" spc="-25">
                <a:latin typeface="Times New Roman"/>
                <a:cs typeface="Times New Roman"/>
              </a:rPr>
              <a:t>containing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-40">
                <a:latin typeface="Times New Roman"/>
                <a:cs typeface="Times New Roman"/>
              </a:rPr>
              <a:t>called  </a:t>
            </a:r>
            <a:r>
              <a:rPr dirty="0" sz="1100" spc="-20" b="1">
                <a:latin typeface="Times New Roman"/>
                <a:cs typeface="Times New Roman"/>
              </a:rPr>
              <a:t>neurotransmitters,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released </a:t>
            </a:r>
            <a:r>
              <a:rPr dirty="0" sz="1100" spc="-5">
                <a:latin typeface="Times New Roman"/>
                <a:cs typeface="Times New Roman"/>
              </a:rPr>
              <a:t>into the </a:t>
            </a:r>
            <a:r>
              <a:rPr dirty="0" sz="1100" spc="-30">
                <a:latin typeface="Times New Roman"/>
                <a:cs typeface="Times New Roman"/>
              </a:rPr>
              <a:t>synapse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received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receptors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dendrites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soma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another neuron. The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reuptake,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reabsorption, </a:t>
            </a:r>
            <a:r>
              <a:rPr dirty="0" sz="1100" spc="-20">
                <a:latin typeface="Times New Roman"/>
                <a:cs typeface="Times New Roman"/>
              </a:rPr>
              <a:t>captures </a:t>
            </a:r>
            <a:r>
              <a:rPr dirty="0" sz="1100" spc="-15">
                <a:latin typeface="Times New Roman"/>
                <a:cs typeface="Times New Roman"/>
              </a:rPr>
              <a:t>some  neurotransmitters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synapse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returns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20">
                <a:latin typeface="Times New Roman"/>
                <a:cs typeface="Times New Roman"/>
              </a:rPr>
              <a:t>substances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terminal.</a:t>
            </a:r>
            <a:endParaRPr sz="1100">
              <a:latin typeface="Times New Roman"/>
              <a:cs typeface="Times New Roman"/>
            </a:endParaRPr>
          </a:p>
          <a:p>
            <a:pPr marL="12700" marR="6985" indent="228600">
              <a:lnSpc>
                <a:spcPct val="93900"/>
              </a:lnSpc>
              <a:spcBef>
                <a:spcPts val="75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dirty="0" sz="1100" spc="-95" i="1">
                <a:latin typeface="Times New Roman"/>
                <a:cs typeface="Times New Roman"/>
              </a:rPr>
              <a:t>Neuromodulators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chemicals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released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endocrine </a:t>
            </a:r>
            <a:r>
              <a:rPr dirty="0" sz="1100" spc="-30">
                <a:latin typeface="Times New Roman"/>
                <a:cs typeface="Times New Roman"/>
              </a:rPr>
              <a:t>glands.  </a:t>
            </a:r>
            <a:r>
              <a:rPr dirty="0" sz="1100" spc="-15">
                <a:latin typeface="Times New Roman"/>
                <a:cs typeface="Times New Roman"/>
              </a:rPr>
              <a:t>Neuromodulators </a:t>
            </a:r>
            <a:r>
              <a:rPr dirty="0" sz="1100" spc="-25">
                <a:latin typeface="Times New Roman"/>
                <a:cs typeface="Times New Roman"/>
              </a:rPr>
              <a:t>can influence </a:t>
            </a:r>
            <a:r>
              <a:rPr dirty="0" sz="1100" spc="-20">
                <a:latin typeface="Times New Roman"/>
                <a:cs typeface="Times New Roman"/>
              </a:rPr>
              <a:t>communication among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affecting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neurotransmitters.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spinal </a:t>
            </a:r>
            <a:r>
              <a:rPr dirty="0" sz="1100" spc="-15">
                <a:latin typeface="Times New Roman"/>
                <a:cs typeface="Times New Roman"/>
              </a:rPr>
              <a:t>cord.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0">
                <a:latin typeface="Times New Roman"/>
                <a:cs typeface="Times New Roman"/>
              </a:rPr>
              <a:t>uses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140  </a:t>
            </a:r>
            <a:r>
              <a:rPr dirty="0" sz="1100" spc="-35">
                <a:latin typeface="Times New Roman"/>
                <a:cs typeface="Times New Roman"/>
              </a:rPr>
              <a:t>billion </a:t>
            </a:r>
            <a:r>
              <a:rPr dirty="0" sz="1100" spc="-25">
                <a:latin typeface="Times New Roman"/>
                <a:cs typeface="Times New Roman"/>
              </a:rPr>
              <a:t>nerve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transmit information </a:t>
            </a:r>
            <a:r>
              <a:rPr dirty="0" sz="1100" spc="-5">
                <a:latin typeface="Times New Roman"/>
                <a:cs typeface="Times New Roman"/>
              </a:rPr>
              <a:t>throughout the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typical </a:t>
            </a:r>
            <a:r>
              <a:rPr dirty="0" sz="1100" spc="-5">
                <a:latin typeface="Times New Roman"/>
                <a:cs typeface="Times New Roman"/>
              </a:rPr>
              <a:t>neuron  </a:t>
            </a:r>
            <a:r>
              <a:rPr dirty="0" sz="1100" spc="-15">
                <a:latin typeface="Times New Roman"/>
                <a:cs typeface="Times New Roman"/>
              </a:rPr>
              <a:t>contains 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central  </a:t>
            </a:r>
            <a:r>
              <a:rPr dirty="0" sz="1100" spc="-45">
                <a:latin typeface="Times New Roman"/>
                <a:cs typeface="Times New Roman"/>
              </a:rPr>
              <a:t>cell  </a:t>
            </a:r>
            <a:r>
              <a:rPr dirty="0" sz="1100" spc="-25">
                <a:latin typeface="Times New Roman"/>
                <a:cs typeface="Times New Roman"/>
              </a:rPr>
              <a:t>body  with  </a:t>
            </a:r>
            <a:r>
              <a:rPr dirty="0" sz="1100" spc="-15">
                <a:latin typeface="Times New Roman"/>
                <a:cs typeface="Times New Roman"/>
              </a:rPr>
              <a:t>two  </a:t>
            </a:r>
            <a:r>
              <a:rPr dirty="0" sz="1100" spc="-25">
                <a:latin typeface="Times New Roman"/>
                <a:cs typeface="Times New Roman"/>
              </a:rPr>
              <a:t>kinds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branches; 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kind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branch 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40">
                <a:latin typeface="Times New Roman"/>
                <a:cs typeface="Times New Roman"/>
              </a:rPr>
              <a:t>called  </a:t>
            </a:r>
            <a:r>
              <a:rPr dirty="0" sz="1100" spc="-10">
                <a:latin typeface="Times New Roman"/>
                <a:cs typeface="Times New Roman"/>
              </a:rPr>
              <a:t>Dendrite  </a:t>
            </a:r>
            <a:r>
              <a:rPr dirty="0" sz="1100" spc="-35">
                <a:latin typeface="Times New Roman"/>
                <a:cs typeface="Times New Roman"/>
              </a:rPr>
              <a:t>having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receptor </a:t>
            </a:r>
            <a:r>
              <a:rPr dirty="0" sz="1100" spc="-40">
                <a:latin typeface="Times New Roman"/>
                <a:cs typeface="Times New Roman"/>
              </a:rPr>
              <a:t>cells.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kind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branch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axon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transmits </a:t>
            </a:r>
            <a:r>
              <a:rPr dirty="0" sz="1100" spc="-25">
                <a:latin typeface="Times New Roman"/>
                <a:cs typeface="Times New Roman"/>
              </a:rPr>
              <a:t>nerve </a:t>
            </a:r>
            <a:r>
              <a:rPr dirty="0" sz="1100" spc="-35">
                <a:latin typeface="Times New Roman"/>
                <a:cs typeface="Times New Roman"/>
              </a:rPr>
              <a:t>messages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0">
                <a:latin typeface="Times New Roman"/>
                <a:cs typeface="Times New Roman"/>
              </a:rPr>
              <a:t>neuron. 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So 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just </a:t>
            </a:r>
            <a:r>
              <a:rPr dirty="0" sz="1100" spc="-45">
                <a:latin typeface="Times New Roman"/>
                <a:cs typeface="Times New Roman"/>
              </a:rPr>
              <a:t>like a </a:t>
            </a:r>
            <a:r>
              <a:rPr dirty="0" sz="1100" spc="-20">
                <a:latin typeface="Times New Roman"/>
                <a:cs typeface="Times New Roman"/>
              </a:rPr>
              <a:t>powerful </a:t>
            </a:r>
            <a:r>
              <a:rPr dirty="0" sz="1100" spc="-10">
                <a:latin typeface="Times New Roman"/>
                <a:cs typeface="Times New Roman"/>
              </a:rPr>
              <a:t>computer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computer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programmed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5">
                <a:latin typeface="Times New Roman"/>
                <a:cs typeface="Times New Roman"/>
              </a:rPr>
              <a:t>thinking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actions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organ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ct val="93800"/>
              </a:lnSpc>
              <a:spcBef>
                <a:spcPts val="45"/>
              </a:spcBef>
              <a:buFont typeface="Times New Roman"/>
              <a:buChar char="•"/>
              <a:tabLst>
                <a:tab pos="505459" algn="l"/>
              </a:tabLst>
            </a:pPr>
            <a:r>
              <a:rPr dirty="0"/>
              <a:t>	</a:t>
            </a:r>
            <a:r>
              <a:rPr dirty="0" sz="1100" spc="-15">
                <a:latin typeface="Times New Roman"/>
                <a:cs typeface="Times New Roman"/>
              </a:rPr>
              <a:t>Nerve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15">
                <a:latin typeface="Times New Roman"/>
                <a:cs typeface="Times New Roman"/>
              </a:rPr>
              <a:t>connected. 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30">
                <a:latin typeface="Times New Roman"/>
                <a:cs typeface="Times New Roman"/>
              </a:rPr>
              <a:t>space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nerve  </a:t>
            </a:r>
            <a:r>
              <a:rPr dirty="0" sz="1100" spc="-30">
                <a:latin typeface="Times New Roman"/>
                <a:cs typeface="Times New Roman"/>
              </a:rPr>
              <a:t>impulse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message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nerve </a:t>
            </a:r>
            <a:r>
              <a:rPr dirty="0" sz="1100" spc="-10">
                <a:latin typeface="Times New Roman"/>
                <a:cs typeface="Times New Roman"/>
              </a:rPr>
              <a:t>current must </a:t>
            </a:r>
            <a:r>
              <a:rPr dirty="0" sz="1100" spc="-25">
                <a:latin typeface="Times New Roman"/>
                <a:cs typeface="Times New Roman"/>
              </a:rPr>
              <a:t>pass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next </a:t>
            </a:r>
            <a:r>
              <a:rPr dirty="0" sz="1100" spc="-15">
                <a:latin typeface="Times New Roman"/>
                <a:cs typeface="Times New Roman"/>
              </a:rPr>
              <a:t>neuron.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space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axon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neuron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Dendrite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5">
                <a:latin typeface="Times New Roman"/>
                <a:cs typeface="Times New Roman"/>
              </a:rPr>
              <a:t>neuron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synaptic </a:t>
            </a:r>
            <a:r>
              <a:rPr dirty="0" sz="1100" spc="-25">
                <a:latin typeface="Times New Roman"/>
                <a:cs typeface="Times New Roman"/>
              </a:rPr>
              <a:t>cleft.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chemical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released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nerve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transmit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impulse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receptor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another  </a:t>
            </a:r>
            <a:r>
              <a:rPr dirty="0" sz="1100" spc="-45">
                <a:latin typeface="Times New Roman"/>
                <a:cs typeface="Times New Roman"/>
              </a:rPr>
              <a:t>cell 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neurotransmitter </a:t>
            </a:r>
            <a:r>
              <a:rPr dirty="0" sz="1100" spc="-40">
                <a:latin typeface="Times New Roman"/>
                <a:cs typeface="Times New Roman"/>
              </a:rPr>
              <a:t>(Specialized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defuses across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synaptic </a:t>
            </a:r>
            <a:r>
              <a:rPr dirty="0" sz="1100" spc="-35">
                <a:latin typeface="Times New Roman"/>
                <a:cs typeface="Times New Roman"/>
              </a:rPr>
              <a:t>gap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stimulates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next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neuron).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Neurotransmitters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Psychopathology </a:t>
            </a: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20">
                <a:latin typeface="Times New Roman"/>
                <a:cs typeface="Times New Roman"/>
              </a:rPr>
              <a:t>disruptions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5">
                <a:latin typeface="Times New Roman"/>
                <a:cs typeface="Times New Roman"/>
              </a:rPr>
              <a:t>some 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oversupply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0">
                <a:latin typeface="Times New Roman"/>
                <a:cs typeface="Times New Roman"/>
              </a:rPr>
              <a:t>in some </a:t>
            </a:r>
            <a:r>
              <a:rPr dirty="0" sz="1100" spc="-25">
                <a:latin typeface="Times New Roman"/>
                <a:cs typeface="Times New Roman"/>
              </a:rPr>
              <a:t>mental disorders,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undersupply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disturbances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reuptake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80"/>
              </a:lnSpc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Abnormalities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dopamine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5">
                <a:latin typeface="Times New Roman"/>
                <a:cs typeface="Times New Roman"/>
              </a:rPr>
              <a:t>may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involved in </a:t>
            </a:r>
            <a:r>
              <a:rPr dirty="0" sz="1100" spc="-20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35">
                <a:latin typeface="Times New Roman"/>
                <a:cs typeface="Times New Roman"/>
              </a:rPr>
              <a:t>links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availability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35">
                <a:latin typeface="Times New Roman"/>
                <a:cs typeface="Times New Roman"/>
              </a:rPr>
              <a:t>hyperactivity,  </a:t>
            </a:r>
            <a:r>
              <a:rPr dirty="0" sz="1100" spc="-15">
                <a:latin typeface="Times New Roman"/>
                <a:cs typeface="Times New Roman"/>
              </a:rPr>
              <a:t>posttraumatic </a:t>
            </a:r>
            <a:r>
              <a:rPr dirty="0" sz="1100" spc="-25">
                <a:latin typeface="Times New Roman"/>
                <a:cs typeface="Times New Roman"/>
              </a:rPr>
              <a:t>stress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identification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biochemical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35">
                <a:latin typeface="Times New Roman"/>
                <a:cs typeface="Times New Roman"/>
              </a:rPr>
              <a:t>definitely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mean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problems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“a </a:t>
            </a:r>
            <a:r>
              <a:rPr dirty="0" sz="1100" spc="-35">
                <a:latin typeface="Times New Roman"/>
                <a:cs typeface="Times New Roman"/>
              </a:rPr>
              <a:t>chemical imbalance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brain,”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5">
                <a:latin typeface="Times New Roman"/>
                <a:cs typeface="Times New Roman"/>
              </a:rPr>
              <a:t>though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5">
                <a:latin typeface="Times New Roman"/>
                <a:cs typeface="Times New Roman"/>
              </a:rPr>
              <a:t>mistakenly leap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this  </a:t>
            </a:r>
            <a:r>
              <a:rPr dirty="0" sz="1100" spc="-20">
                <a:latin typeface="Times New Roman"/>
                <a:cs typeface="Times New Roman"/>
              </a:rPr>
              <a:t>conclusion.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The   </a:t>
            </a:r>
            <a:r>
              <a:rPr dirty="0" sz="1100" spc="-35">
                <a:latin typeface="Times New Roman"/>
                <a:cs typeface="Times New Roman"/>
              </a:rPr>
              <a:t>list    </a:t>
            </a:r>
            <a:r>
              <a:rPr dirty="0" sz="1100" spc="-5">
                <a:latin typeface="Times New Roman"/>
                <a:cs typeface="Times New Roman"/>
              </a:rPr>
              <a:t>of   </a:t>
            </a:r>
            <a:r>
              <a:rPr dirty="0" sz="1100" spc="-15">
                <a:latin typeface="Times New Roman"/>
                <a:cs typeface="Times New Roman"/>
              </a:rPr>
              <a:t>neurotransmitters  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Acetylcholine,    </a:t>
            </a:r>
            <a:r>
              <a:rPr dirty="0" sz="1100" spc="15">
                <a:latin typeface="Times New Roman"/>
                <a:cs typeface="Times New Roman"/>
              </a:rPr>
              <a:t>Nor   </a:t>
            </a:r>
            <a:r>
              <a:rPr dirty="0" sz="1100" spc="-15">
                <a:latin typeface="Times New Roman"/>
                <a:cs typeface="Times New Roman"/>
              </a:rPr>
              <a:t>epinephrine   </a:t>
            </a:r>
            <a:r>
              <a:rPr dirty="0" sz="1100" spc="-25">
                <a:latin typeface="Times New Roman"/>
                <a:cs typeface="Times New Roman"/>
              </a:rPr>
              <a:t>(Noradrenaline) 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Serotonin,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Dopamine, Glutamate and Gamma </a:t>
            </a:r>
            <a:r>
              <a:rPr dirty="0" sz="1100" spc="-20">
                <a:latin typeface="Times New Roman"/>
                <a:cs typeface="Times New Roman"/>
              </a:rPr>
              <a:t>Amino </a:t>
            </a:r>
            <a:r>
              <a:rPr dirty="0" sz="1100" spc="-40">
                <a:latin typeface="Times New Roman"/>
                <a:cs typeface="Times New Roman"/>
              </a:rPr>
              <a:t>Butyric  Acid  (GABA). 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chemicals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8195" cy="840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 Increasing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decreasing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flow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important. </a:t>
            </a: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35">
                <a:latin typeface="Times New Roman"/>
                <a:cs typeface="Times New Roman"/>
              </a:rPr>
              <a:t>tells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production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parts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effect  behavior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4" y="779018"/>
            <a:ext cx="5880100" cy="7907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12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50" b="1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STRUCTURE </a:t>
            </a:r>
            <a:r>
              <a:rPr dirty="0" sz="1100" spc="5" b="1">
                <a:latin typeface="Times New Roman"/>
                <a:cs typeface="Times New Roman"/>
              </a:rPr>
              <a:t>OF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BRAIN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15">
                <a:latin typeface="Times New Roman"/>
                <a:cs typeface="Times New Roman"/>
              </a:rPr>
              <a:t>Neuro-anatomists </a:t>
            </a:r>
            <a:r>
              <a:rPr dirty="0" sz="1100" spc="-35">
                <a:latin typeface="Times New Roman"/>
                <a:cs typeface="Times New Roman"/>
              </a:rPr>
              <a:t>divide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subdivisions: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hindbrain,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midbrain,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forebrain.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 indent="-635">
              <a:lnSpc>
                <a:spcPct val="93800"/>
              </a:lnSpc>
            </a:pPr>
            <a:r>
              <a:rPr dirty="0" sz="1100" spc="-45">
                <a:latin typeface="Times New Roman"/>
                <a:cs typeface="Times New Roman"/>
              </a:rPr>
              <a:t>Basic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regulated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structures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 b="1">
                <a:latin typeface="Times New Roman"/>
                <a:cs typeface="Times New Roman"/>
              </a:rPr>
              <a:t>hindbrain</a:t>
            </a:r>
            <a:r>
              <a:rPr dirty="0" sz="1100" spc="-25" i="1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medulla, </a:t>
            </a:r>
            <a:r>
              <a:rPr dirty="0" sz="1100" spc="-10">
                <a:latin typeface="Times New Roman"/>
                <a:cs typeface="Times New Roman"/>
              </a:rPr>
              <a:t>pons,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cerebellum.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medulla </a:t>
            </a:r>
            <a:r>
              <a:rPr dirty="0" sz="1100" spc="-10">
                <a:latin typeface="Times New Roman"/>
                <a:cs typeface="Times New Roman"/>
              </a:rPr>
              <a:t>controls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25">
                <a:latin typeface="Times New Roman"/>
                <a:cs typeface="Times New Roman"/>
              </a:rPr>
              <a:t>involved in sustaining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10">
                <a:latin typeface="Times New Roman"/>
                <a:cs typeface="Times New Roman"/>
              </a:rPr>
              <a:t>heart  </a:t>
            </a:r>
            <a:r>
              <a:rPr dirty="0" sz="1100" spc="-25">
                <a:latin typeface="Times New Roman"/>
                <a:cs typeface="Times New Roman"/>
              </a:rPr>
              <a:t>rate,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respiration.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pons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regulating </a:t>
            </a:r>
            <a:r>
              <a:rPr dirty="0" sz="1100" spc="-30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sleep. </a:t>
            </a:r>
            <a:r>
              <a:rPr dirty="0" sz="1100" spc="-15">
                <a:latin typeface="Times New Roman"/>
                <a:cs typeface="Times New Roman"/>
              </a:rPr>
              <a:t>The  </a:t>
            </a:r>
            <a:r>
              <a:rPr dirty="0" sz="1100" spc="-5" b="1">
                <a:latin typeface="Times New Roman"/>
                <a:cs typeface="Times New Roman"/>
              </a:rPr>
              <a:t>cerebellum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coordinate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movements.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midbrain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35">
                <a:latin typeface="Times New Roman"/>
                <a:cs typeface="Times New Roman"/>
              </a:rPr>
              <a:t>activities,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fighting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sex.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 b="1">
                <a:latin typeface="Times New Roman"/>
                <a:cs typeface="Times New Roman"/>
              </a:rPr>
              <a:t>forebrain </a:t>
            </a:r>
            <a:r>
              <a:rPr dirty="0" sz="1100" spc="-30">
                <a:latin typeface="Times New Roman"/>
                <a:cs typeface="Times New Roman"/>
              </a:rPr>
              <a:t>evolved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recently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15">
                <a:latin typeface="Times New Roman"/>
                <a:cs typeface="Times New Roman"/>
              </a:rPr>
              <a:t>hindbrain and </a:t>
            </a:r>
            <a:r>
              <a:rPr dirty="0" sz="1100" spc="-20">
                <a:latin typeface="Times New Roman"/>
                <a:cs typeface="Times New Roman"/>
              </a:rPr>
              <a:t>midbrain </a:t>
            </a:r>
            <a:r>
              <a:rPr dirty="0" sz="1100" spc="-25">
                <a:latin typeface="Times New Roman"/>
                <a:cs typeface="Times New Roman"/>
              </a:rPr>
              <a:t>and, </a:t>
            </a:r>
            <a:r>
              <a:rPr dirty="0" sz="1100" spc="-15">
                <a:latin typeface="Times New Roman"/>
                <a:cs typeface="Times New Roman"/>
              </a:rPr>
              <a:t>therefore, forebrain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site  </a:t>
            </a:r>
            <a:r>
              <a:rPr dirty="0" sz="1100" spc="-5">
                <a:latin typeface="Times New Roman"/>
                <a:cs typeface="Times New Roman"/>
              </a:rPr>
              <a:t>of most </a:t>
            </a:r>
            <a:r>
              <a:rPr dirty="0" sz="1100" spc="-30">
                <a:latin typeface="Times New Roman"/>
                <a:cs typeface="Times New Roman"/>
              </a:rPr>
              <a:t>sensory, </a:t>
            </a:r>
            <a:r>
              <a:rPr dirty="0" sz="1100" spc="-20">
                <a:latin typeface="Times New Roman"/>
                <a:cs typeface="Times New Roman"/>
              </a:rPr>
              <a:t>emotional,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processes. These </a:t>
            </a:r>
            <a:r>
              <a:rPr dirty="0" sz="1100" spc="-25">
                <a:latin typeface="Times New Roman"/>
                <a:cs typeface="Times New Roman"/>
              </a:rPr>
              <a:t>higher mental </a:t>
            </a:r>
            <a:r>
              <a:rPr dirty="0" sz="1100" spc="-20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forebrain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hindbrain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limbic</a:t>
            </a:r>
            <a:r>
              <a:rPr dirty="0" sz="1100" spc="17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limbic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5">
                <a:latin typeface="Times New Roman"/>
                <a:cs typeface="Times New Roman"/>
              </a:rPr>
              <a:t>up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regulation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30">
                <a:latin typeface="Times New Roman"/>
                <a:cs typeface="Times New Roman"/>
              </a:rPr>
              <a:t>learning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5">
                <a:latin typeface="Times New Roman"/>
                <a:cs typeface="Times New Roman"/>
              </a:rPr>
              <a:t>components of the </a:t>
            </a:r>
            <a:r>
              <a:rPr dirty="0" sz="1100" spc="-40">
                <a:latin typeface="Times New Roman"/>
                <a:cs typeface="Times New Roman"/>
              </a:rPr>
              <a:t>limbic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thalamus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hypothalamus.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thalamus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receiving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integrating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sense organs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20">
                <a:latin typeface="Times New Roman"/>
                <a:cs typeface="Times New Roman"/>
              </a:rPr>
              <a:t>brain structures.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hypothalamus </a:t>
            </a:r>
            <a:r>
              <a:rPr dirty="0" sz="1100" spc="-15">
                <a:latin typeface="Times New Roman"/>
                <a:cs typeface="Times New Roman"/>
              </a:rPr>
              <a:t>controls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30">
                <a:latin typeface="Times New Roman"/>
                <a:cs typeface="Times New Roman"/>
              </a:rPr>
              <a:t>urges,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eating, drinking,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40">
                <a:latin typeface="Times New Roman"/>
                <a:cs typeface="Times New Roman"/>
              </a:rPr>
              <a:t>sexual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forebrain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composed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 b="1">
                <a:latin typeface="Times New Roman"/>
                <a:cs typeface="Times New Roman"/>
              </a:rPr>
              <a:t>cerebral </a:t>
            </a:r>
            <a:r>
              <a:rPr dirty="0" sz="1100" b="1">
                <a:latin typeface="Times New Roman"/>
                <a:cs typeface="Times New Roman"/>
              </a:rPr>
              <a:t>hemispheres.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85" i="1">
                <a:latin typeface="Times New Roman"/>
                <a:cs typeface="Times New Roman"/>
              </a:rPr>
              <a:t>left </a:t>
            </a:r>
            <a:r>
              <a:rPr dirty="0" sz="1100" spc="-130" i="1">
                <a:latin typeface="Times New Roman"/>
                <a:cs typeface="Times New Roman"/>
              </a:rPr>
              <a:t>cerebral </a:t>
            </a:r>
            <a:r>
              <a:rPr dirty="0" sz="1100" spc="-120" i="1">
                <a:latin typeface="Times New Roman"/>
                <a:cs typeface="Times New Roman"/>
              </a:rPr>
              <a:t>hemisphere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involved in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-15">
                <a:latin typeface="Times New Roman"/>
                <a:cs typeface="Times New Roman"/>
              </a:rPr>
              <a:t>functions,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95" i="1">
                <a:latin typeface="Times New Roman"/>
                <a:cs typeface="Times New Roman"/>
              </a:rPr>
              <a:t>right </a:t>
            </a:r>
            <a:r>
              <a:rPr dirty="0" sz="1100" spc="-130" i="1">
                <a:latin typeface="Times New Roman"/>
                <a:cs typeface="Times New Roman"/>
              </a:rPr>
              <a:t>cerebral </a:t>
            </a:r>
            <a:r>
              <a:rPr dirty="0" sz="1100" spc="-120" i="1">
                <a:latin typeface="Times New Roman"/>
                <a:cs typeface="Times New Roman"/>
              </a:rPr>
              <a:t>hemisphere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spatial </a:t>
            </a:r>
            <a:r>
              <a:rPr dirty="0" sz="1100" spc="-25">
                <a:latin typeface="Times New Roman"/>
                <a:cs typeface="Times New Roman"/>
              </a:rPr>
              <a:t>organization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analysis.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cerebral </a:t>
            </a:r>
            <a:r>
              <a:rPr dirty="0" sz="1100" spc="-20">
                <a:latin typeface="Times New Roman"/>
                <a:cs typeface="Times New Roman"/>
              </a:rPr>
              <a:t>hemispheres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connected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corpus </a:t>
            </a:r>
            <a:r>
              <a:rPr dirty="0" sz="1100" spc="-5" b="1">
                <a:latin typeface="Times New Roman"/>
                <a:cs typeface="Times New Roman"/>
              </a:rPr>
              <a:t>callosum</a:t>
            </a:r>
            <a:r>
              <a:rPr dirty="0" sz="1100" spc="-5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20">
                <a:latin typeface="Times New Roman"/>
                <a:cs typeface="Times New Roman"/>
              </a:rPr>
              <a:t>in  coordinating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performed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left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right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hemispheres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-635">
              <a:lnSpc>
                <a:spcPts val="1240"/>
              </a:lnSpc>
              <a:spcBef>
                <a:spcPts val="2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cerebral </a:t>
            </a:r>
            <a:r>
              <a:rPr dirty="0" sz="1100" spc="-10" b="1">
                <a:latin typeface="Times New Roman"/>
                <a:cs typeface="Times New Roman"/>
              </a:rPr>
              <a:t>cortex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uneven </a:t>
            </a:r>
            <a:r>
              <a:rPr dirty="0" sz="1100" spc="-25">
                <a:latin typeface="Times New Roman"/>
                <a:cs typeface="Times New Roman"/>
              </a:rPr>
              <a:t>surface </a:t>
            </a:r>
            <a:r>
              <a:rPr dirty="0" sz="1100" spc="-35">
                <a:latin typeface="Times New Roman"/>
                <a:cs typeface="Times New Roman"/>
              </a:rPr>
              <a:t>area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lies </a:t>
            </a:r>
            <a:r>
              <a:rPr dirty="0" sz="1100" spc="-20">
                <a:latin typeface="Times New Roman"/>
                <a:cs typeface="Times New Roman"/>
              </a:rPr>
              <a:t>just </a:t>
            </a:r>
            <a:r>
              <a:rPr dirty="0" sz="1100" spc="-10">
                <a:latin typeface="Times New Roman"/>
                <a:cs typeface="Times New Roman"/>
              </a:rPr>
              <a:t>underneath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skull.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site 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integration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sophisticated </a:t>
            </a:r>
            <a:r>
              <a:rPr dirty="0" sz="1100" spc="-30">
                <a:latin typeface="Times New Roman"/>
                <a:cs typeface="Times New Roman"/>
              </a:rPr>
              <a:t>memory, sensory,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20">
                <a:latin typeface="Times New Roman"/>
                <a:cs typeface="Times New Roman"/>
              </a:rPr>
              <a:t>functions.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cerebral </a:t>
            </a:r>
            <a:r>
              <a:rPr dirty="0" sz="1100" spc="-15">
                <a:latin typeface="Times New Roman"/>
                <a:cs typeface="Times New Roman"/>
              </a:rPr>
              <a:t>cortex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divided </a:t>
            </a:r>
            <a:r>
              <a:rPr dirty="0" sz="1100" spc="-5">
                <a:latin typeface="Times New Roman"/>
                <a:cs typeface="Times New Roman"/>
              </a:rPr>
              <a:t>into four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lobes.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6350" indent="-63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 b="1">
                <a:latin typeface="Times New Roman"/>
                <a:cs typeface="Times New Roman"/>
              </a:rPr>
              <a:t>frontal </a:t>
            </a:r>
            <a:r>
              <a:rPr dirty="0" sz="1100" b="1">
                <a:latin typeface="Times New Roman"/>
                <a:cs typeface="Times New Roman"/>
              </a:rPr>
              <a:t>lobe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involved in controlling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complex </a:t>
            </a:r>
            <a:r>
              <a:rPr dirty="0" sz="1100" spc="-20">
                <a:latin typeface="Times New Roman"/>
                <a:cs typeface="Times New Roman"/>
              </a:rPr>
              <a:t>functions,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25">
                <a:latin typeface="Times New Roman"/>
                <a:cs typeface="Times New Roman"/>
              </a:rPr>
              <a:t>reasoning, planning,  </a:t>
            </a:r>
            <a:r>
              <a:rPr dirty="0" sz="1100" spc="-15">
                <a:latin typeface="Times New Roman"/>
                <a:cs typeface="Times New Roman"/>
              </a:rPr>
              <a:t>emotion, </a:t>
            </a:r>
            <a:r>
              <a:rPr dirty="0" sz="1100" spc="-20">
                <a:latin typeface="Times New Roman"/>
                <a:cs typeface="Times New Roman"/>
              </a:rPr>
              <a:t>speech, </a:t>
            </a:r>
            <a:r>
              <a:rPr dirty="0" sz="1100" spc="-15">
                <a:latin typeface="Times New Roman"/>
                <a:cs typeface="Times New Roman"/>
              </a:rPr>
              <a:t>and movement.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parietal </a:t>
            </a:r>
            <a:r>
              <a:rPr dirty="0" sz="1100" b="1">
                <a:latin typeface="Times New Roman"/>
                <a:cs typeface="Times New Roman"/>
              </a:rPr>
              <a:t>lobe </a:t>
            </a:r>
            <a:r>
              <a:rPr dirty="0" sz="1100" spc="-35">
                <a:latin typeface="Times New Roman"/>
                <a:cs typeface="Times New Roman"/>
              </a:rPr>
              <a:t>receives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integrates sensory </a:t>
            </a:r>
            <a:r>
              <a:rPr dirty="0" sz="1100" spc="-15">
                <a:latin typeface="Times New Roman"/>
                <a:cs typeface="Times New Roman"/>
              </a:rPr>
              <a:t>information and </a:t>
            </a:r>
            <a:r>
              <a:rPr dirty="0" sz="1100" spc="-30">
                <a:latin typeface="Times New Roman"/>
                <a:cs typeface="Times New Roman"/>
              </a:rPr>
              <a:t>also  </a:t>
            </a:r>
            <a:r>
              <a:rPr dirty="0" sz="1100" spc="-50">
                <a:latin typeface="Times New Roman"/>
                <a:cs typeface="Times New Roman"/>
              </a:rPr>
              <a:t>plays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spatial </a:t>
            </a:r>
            <a:r>
              <a:rPr dirty="0" sz="1100" spc="-25">
                <a:latin typeface="Times New Roman"/>
                <a:cs typeface="Times New Roman"/>
              </a:rPr>
              <a:t>reasoning.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temporal </a:t>
            </a:r>
            <a:r>
              <a:rPr dirty="0" sz="1100" b="1">
                <a:latin typeface="Times New Roman"/>
                <a:cs typeface="Times New Roman"/>
              </a:rPr>
              <a:t>lobe </a:t>
            </a:r>
            <a:r>
              <a:rPr dirty="0" sz="1100" spc="-25">
                <a:latin typeface="Times New Roman"/>
                <a:cs typeface="Times New Roman"/>
              </a:rPr>
              <a:t>processes </a:t>
            </a:r>
            <a:r>
              <a:rPr dirty="0" sz="1100" spc="-5">
                <a:latin typeface="Times New Roman"/>
                <a:cs typeface="Times New Roman"/>
              </a:rPr>
              <a:t>sound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smell, </a:t>
            </a:r>
            <a:r>
              <a:rPr dirty="0" sz="1100" spc="-35">
                <a:latin typeface="Times New Roman"/>
                <a:cs typeface="Times New Roman"/>
              </a:rPr>
              <a:t>regulates </a:t>
            </a:r>
            <a:r>
              <a:rPr dirty="0" sz="1100" spc="-15">
                <a:latin typeface="Times New Roman"/>
                <a:cs typeface="Times New Roman"/>
              </a:rPr>
              <a:t>emotions, and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0">
                <a:latin typeface="Times New Roman"/>
                <a:cs typeface="Times New Roman"/>
              </a:rPr>
              <a:t>in some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learning, </a:t>
            </a:r>
            <a:r>
              <a:rPr dirty="0" sz="1100" spc="-30">
                <a:latin typeface="Times New Roman"/>
                <a:cs typeface="Times New Roman"/>
              </a:rPr>
              <a:t>memory,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language.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occipital </a:t>
            </a:r>
            <a:r>
              <a:rPr dirty="0" sz="1100" spc="5" b="1">
                <a:latin typeface="Times New Roman"/>
                <a:cs typeface="Times New Roman"/>
              </a:rPr>
              <a:t>lobe </a:t>
            </a:r>
            <a:r>
              <a:rPr dirty="0" sz="1100" spc="-35">
                <a:latin typeface="Times New Roman"/>
                <a:cs typeface="Times New Roman"/>
              </a:rPr>
              <a:t>receives </a:t>
            </a:r>
            <a:r>
              <a:rPr dirty="0" sz="1100" spc="-15">
                <a:latin typeface="Times New Roman"/>
                <a:cs typeface="Times New Roman"/>
              </a:rPr>
              <a:t>and interprets  </a:t>
            </a:r>
            <a:r>
              <a:rPr dirty="0" sz="1100" spc="-40">
                <a:latin typeface="Times New Roman"/>
                <a:cs typeface="Times New Roman"/>
              </a:rPr>
              <a:t>visual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5">
                <a:latin typeface="Times New Roman"/>
                <a:cs typeface="Times New Roman"/>
              </a:rPr>
              <a:t>sections,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fore </a:t>
            </a:r>
            <a:r>
              <a:rPr dirty="0" sz="1100" spc="-25">
                <a:latin typeface="Times New Roman"/>
                <a:cs typeface="Times New Roman"/>
              </a:rPr>
              <a:t>brain,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hind </a:t>
            </a:r>
            <a:r>
              <a:rPr dirty="0" sz="1100" spc="-25">
                <a:latin typeface="Times New Roman"/>
                <a:cs typeface="Times New Roman"/>
              </a:rPr>
              <a:t>brain.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fore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cerebral </a:t>
            </a:r>
            <a:r>
              <a:rPr dirty="0" sz="1100" spc="-20">
                <a:latin typeface="Times New Roman"/>
                <a:cs typeface="Times New Roman"/>
              </a:rPr>
              <a:t>hemispheres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thalamus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hypothalamus.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thalamus </a:t>
            </a:r>
            <a:r>
              <a:rPr dirty="0" sz="1100" spc="-50">
                <a:latin typeface="Times New Roman"/>
                <a:cs typeface="Times New Roman"/>
              </a:rPr>
              <a:t>relays 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25">
                <a:latin typeface="Times New Roman"/>
                <a:cs typeface="Times New Roman"/>
              </a:rPr>
              <a:t>CNS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Cerebral </a:t>
            </a:r>
            <a:r>
              <a:rPr dirty="0" sz="1100" spc="-20">
                <a:latin typeface="Times New Roman"/>
                <a:cs typeface="Times New Roman"/>
              </a:rPr>
              <a:t>Cortex.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hypothalamus </a:t>
            </a:r>
            <a:r>
              <a:rPr dirty="0" sz="1100" spc="-35">
                <a:latin typeface="Times New Roman"/>
                <a:cs typeface="Times New Roman"/>
              </a:rPr>
              <a:t>regulates </a:t>
            </a:r>
            <a:r>
              <a:rPr dirty="0" sz="1100" spc="-20">
                <a:latin typeface="Times New Roman"/>
                <a:cs typeface="Times New Roman"/>
              </a:rPr>
              <a:t>hunger, </a:t>
            </a:r>
            <a:r>
              <a:rPr dirty="0" sz="1100" spc="-15">
                <a:latin typeface="Times New Roman"/>
                <a:cs typeface="Times New Roman"/>
              </a:rPr>
              <a:t>thirst,  </a:t>
            </a:r>
            <a:r>
              <a:rPr dirty="0" sz="1100" spc="-20">
                <a:latin typeface="Times New Roman"/>
                <a:cs typeface="Times New Roman"/>
              </a:rPr>
              <a:t>temperature. </a:t>
            </a:r>
            <a:r>
              <a:rPr dirty="0" sz="1100" spc="-45">
                <a:latin typeface="Times New Roman"/>
                <a:cs typeface="Times New Roman"/>
              </a:rPr>
              <a:t>Below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fore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 brain.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 </a:t>
            </a:r>
            <a:r>
              <a:rPr dirty="0" sz="1100" spc="-20">
                <a:latin typeface="Times New Roman"/>
                <a:cs typeface="Times New Roman"/>
              </a:rPr>
              <a:t>brain coordinates communication between  </a:t>
            </a:r>
            <a:r>
              <a:rPr dirty="0" sz="1100" spc="-15">
                <a:latin typeface="Times New Roman"/>
                <a:cs typeface="Times New Roman"/>
              </a:rPr>
              <a:t>forebrain and </a:t>
            </a:r>
            <a:r>
              <a:rPr dirty="0" sz="1100" spc="-20">
                <a:latin typeface="Times New Roman"/>
                <a:cs typeface="Times New Roman"/>
              </a:rPr>
              <a:t>hindbrain. </a:t>
            </a:r>
            <a:r>
              <a:rPr dirty="0" sz="1100" spc="-10">
                <a:latin typeface="Times New Roman"/>
                <a:cs typeface="Times New Roman"/>
              </a:rPr>
              <a:t>The hind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structures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Pons, </a:t>
            </a:r>
            <a:r>
              <a:rPr dirty="0" sz="1100" spc="-45">
                <a:latin typeface="Times New Roman"/>
                <a:cs typeface="Times New Roman"/>
              </a:rPr>
              <a:t>Medulla, </a:t>
            </a:r>
            <a:r>
              <a:rPr dirty="0" sz="1100" spc="-30">
                <a:latin typeface="Times New Roman"/>
                <a:cs typeface="Times New Roman"/>
              </a:rPr>
              <a:t>Reticular </a:t>
            </a:r>
            <a:r>
              <a:rPr dirty="0" sz="1100" spc="-35">
                <a:latin typeface="Times New Roman"/>
                <a:cs typeface="Times New Roman"/>
              </a:rPr>
              <a:t>Activating </a:t>
            </a:r>
            <a:r>
              <a:rPr dirty="0" sz="1100" spc="-40">
                <a:latin typeface="Times New Roman"/>
                <a:cs typeface="Times New Roman"/>
              </a:rPr>
              <a:t>System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connected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spinal </a:t>
            </a:r>
            <a:r>
              <a:rPr dirty="0" sz="1100" spc="-15">
                <a:latin typeface="Times New Roman"/>
                <a:cs typeface="Times New Roman"/>
              </a:rPr>
              <a:t>cord.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Pons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20">
                <a:latin typeface="Times New Roman"/>
                <a:cs typeface="Times New Roman"/>
              </a:rPr>
              <a:t>dream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wake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individual,   Medulla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breathing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heartbeat.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reticular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activating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system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screens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incoming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25" b="1">
                <a:latin typeface="Times New Roman"/>
                <a:cs typeface="Times New Roman"/>
              </a:rPr>
              <a:t>Peripheral </a:t>
            </a:r>
            <a:r>
              <a:rPr dirty="0" sz="1100" spc="5" b="1">
                <a:latin typeface="Times New Roman"/>
                <a:cs typeface="Times New Roman"/>
              </a:rPr>
              <a:t>Nervous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41300" marR="635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 b="1">
                <a:latin typeface="Times New Roman"/>
                <a:cs typeface="Times New Roman"/>
              </a:rPr>
              <a:t>peripheral </a:t>
            </a:r>
            <a:r>
              <a:rPr dirty="0" sz="1100" spc="-15" b="1">
                <a:latin typeface="Times New Roman"/>
                <a:cs typeface="Times New Roman"/>
              </a:rPr>
              <a:t>nervous </a:t>
            </a:r>
            <a:r>
              <a:rPr dirty="0" sz="1100" spc="5" b="1">
                <a:latin typeface="Times New Roman"/>
                <a:cs typeface="Times New Roman"/>
              </a:rPr>
              <a:t>system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connections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stem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innervate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body’s </a:t>
            </a:r>
            <a:r>
              <a:rPr dirty="0" sz="1100" spc="-30">
                <a:latin typeface="Times New Roman"/>
                <a:cs typeface="Times New Roman"/>
              </a:rPr>
              <a:t>muscles, </a:t>
            </a:r>
            <a:r>
              <a:rPr dirty="0" sz="1100" spc="-25">
                <a:latin typeface="Times New Roman"/>
                <a:cs typeface="Times New Roman"/>
              </a:rPr>
              <a:t>sensory </a:t>
            </a:r>
            <a:r>
              <a:rPr dirty="0" sz="1100" spc="-30">
                <a:latin typeface="Times New Roman"/>
                <a:cs typeface="Times New Roman"/>
              </a:rPr>
              <a:t>systems,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organs.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70" y="914656"/>
            <a:ext cx="5880100" cy="805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peripheral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itself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subdivisions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698500" indent="-229235">
              <a:lnSpc>
                <a:spcPts val="1280"/>
              </a:lnSpc>
              <a:buFont typeface="Times New Roman"/>
              <a:buAutoNum type="arabicPeriod"/>
              <a:tabLst>
                <a:tab pos="69913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35" b="1">
                <a:latin typeface="Times New Roman"/>
                <a:cs typeface="Times New Roman"/>
              </a:rPr>
              <a:t>voluntary </a:t>
            </a:r>
            <a:r>
              <a:rPr dirty="0" sz="1100" spc="-5" b="1">
                <a:latin typeface="Times New Roman"/>
                <a:cs typeface="Times New Roman"/>
              </a:rPr>
              <a:t>(intentional) </a:t>
            </a:r>
            <a:r>
              <a:rPr dirty="0" sz="1100" spc="5" b="1">
                <a:latin typeface="Times New Roman"/>
                <a:cs typeface="Times New Roman"/>
              </a:rPr>
              <a:t>somatic </a:t>
            </a:r>
            <a:r>
              <a:rPr dirty="0" sz="1100" spc="-15" b="1">
                <a:latin typeface="Times New Roman"/>
                <a:cs typeface="Times New Roman"/>
              </a:rPr>
              <a:t>nervous </a:t>
            </a:r>
            <a:r>
              <a:rPr dirty="0" sz="1100" spc="5" b="1">
                <a:latin typeface="Times New Roman"/>
                <a:cs typeface="Times New Roman"/>
              </a:rPr>
              <a:t>system </a:t>
            </a:r>
            <a:r>
              <a:rPr dirty="0" sz="1100" spc="-20">
                <a:latin typeface="Times New Roman"/>
                <a:cs typeface="Times New Roman"/>
              </a:rPr>
              <a:t>governs </a:t>
            </a:r>
            <a:r>
              <a:rPr dirty="0" sz="1100" spc="-25">
                <a:latin typeface="Times New Roman"/>
                <a:cs typeface="Times New Roman"/>
              </a:rPr>
              <a:t>muscular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 algn="just" marL="698500" marR="6985" indent="-228600">
              <a:lnSpc>
                <a:spcPct val="93900"/>
              </a:lnSpc>
              <a:spcBef>
                <a:spcPts val="40"/>
              </a:spcBef>
              <a:buFont typeface="Times New Roman"/>
              <a:buAutoNum type="arabicPeriod"/>
              <a:tabLst>
                <a:tab pos="699135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involuntary, </a:t>
            </a:r>
            <a:r>
              <a:rPr dirty="0" sz="1100" spc="-5" b="1">
                <a:latin typeface="Times New Roman"/>
                <a:cs typeface="Times New Roman"/>
              </a:rPr>
              <a:t>autonomic </a:t>
            </a:r>
            <a:r>
              <a:rPr dirty="0" sz="1100" spc="-20" b="1">
                <a:latin typeface="Times New Roman"/>
                <a:cs typeface="Times New Roman"/>
              </a:rPr>
              <a:t>nervous </a:t>
            </a:r>
            <a:r>
              <a:rPr dirty="0" sz="1100" spc="5" b="1">
                <a:latin typeface="Times New Roman"/>
                <a:cs typeface="Times New Roman"/>
              </a:rPr>
              <a:t>system </a:t>
            </a:r>
            <a:r>
              <a:rPr dirty="0" sz="1100" spc="-30">
                <a:latin typeface="Times New Roman"/>
                <a:cs typeface="Times New Roman"/>
              </a:rPr>
              <a:t>regulates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25">
                <a:latin typeface="Times New Roman"/>
                <a:cs typeface="Times New Roman"/>
              </a:rPr>
              <a:t>body organs, 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heart and </a:t>
            </a:r>
            <a:r>
              <a:rPr dirty="0" sz="1100" spc="-20">
                <a:latin typeface="Times New Roman"/>
                <a:cs typeface="Times New Roman"/>
              </a:rPr>
              <a:t>stomach.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somatic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10">
                <a:latin typeface="Times New Roman"/>
                <a:cs typeface="Times New Roman"/>
              </a:rPr>
              <a:t>controls </a:t>
            </a:r>
            <a:r>
              <a:rPr dirty="0" sz="1100" spc="-20">
                <a:latin typeface="Times New Roman"/>
                <a:cs typeface="Times New Roman"/>
              </a:rPr>
              <a:t>intentional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voluntary  actions.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autonomic </a:t>
            </a:r>
            <a:r>
              <a:rPr dirty="0" sz="1100" spc="-20" b="1">
                <a:latin typeface="Times New Roman"/>
                <a:cs typeface="Times New Roman"/>
              </a:rPr>
              <a:t>nervous </a:t>
            </a:r>
            <a:r>
              <a:rPr dirty="0" sz="1100" spc="5" b="1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psycho-physiological </a:t>
            </a:r>
            <a:r>
              <a:rPr dirty="0" sz="1100" spc="-20">
                <a:latin typeface="Times New Roman"/>
                <a:cs typeface="Times New Roman"/>
              </a:rPr>
              <a:t>reactions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responses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occur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15">
                <a:latin typeface="Times New Roman"/>
                <a:cs typeface="Times New Roman"/>
              </a:rPr>
              <a:t>control.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autonomic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subdivided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branches,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sympathetic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parasympathetic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systems. Psycho-physiological </a:t>
            </a:r>
            <a:r>
              <a:rPr dirty="0" sz="1100" spc="-25">
                <a:latin typeface="Times New Roman"/>
                <a:cs typeface="Times New Roman"/>
              </a:rPr>
              <a:t>over-arousal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under-arousal 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over-activity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autonomic 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50">
                <a:latin typeface="Times New Roman"/>
                <a:cs typeface="Times New Roman"/>
              </a:rPr>
              <a:t>(a  </a:t>
            </a:r>
            <a:r>
              <a:rPr dirty="0" sz="1100" spc="-15">
                <a:latin typeface="Times New Roman"/>
                <a:cs typeface="Times New Roman"/>
              </a:rPr>
              <a:t>pounding heart and </a:t>
            </a:r>
            <a:r>
              <a:rPr dirty="0" sz="1100" spc="-45">
                <a:latin typeface="Times New Roman"/>
                <a:cs typeface="Times New Roman"/>
              </a:rPr>
              <a:t>sweaty </a:t>
            </a:r>
            <a:r>
              <a:rPr dirty="0" sz="1100" spc="-25">
                <a:latin typeface="Times New Roman"/>
                <a:cs typeface="Times New Roman"/>
              </a:rPr>
              <a:t>hands) 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40">
                <a:latin typeface="Times New Roman"/>
                <a:cs typeface="Times New Roman"/>
              </a:rPr>
              <a:t>anxiety.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contrast, chronic </a:t>
            </a:r>
            <a:r>
              <a:rPr dirty="0" sz="1100" spc="-20">
                <a:latin typeface="Times New Roman"/>
                <a:cs typeface="Times New Roman"/>
              </a:rPr>
              <a:t>autonomic  </a:t>
            </a:r>
            <a:r>
              <a:rPr dirty="0" sz="1100" spc="-25">
                <a:latin typeface="Times New Roman"/>
                <a:cs typeface="Times New Roman"/>
              </a:rPr>
              <a:t>under-arousal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indifference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rules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failure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punishment 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antisocial personality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autonomic 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 b="1">
                <a:latin typeface="Times New Roman"/>
                <a:cs typeface="Times New Roman"/>
              </a:rPr>
              <a:t>sympathetic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para-sympathetic</a:t>
            </a:r>
            <a:r>
              <a:rPr dirty="0" sz="1100" spc="155" b="1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700"/>
              </a:lnSpc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sympathetic </a:t>
            </a:r>
            <a:r>
              <a:rPr dirty="0" sz="1100" spc="-5">
                <a:latin typeface="Times New Roman"/>
                <a:cs typeface="Times New Roman"/>
              </a:rPr>
              <a:t>component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active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intense </a:t>
            </a:r>
            <a:r>
              <a:rPr dirty="0" sz="1100" spc="-30">
                <a:latin typeface="Times New Roman"/>
                <a:cs typeface="Times New Roman"/>
              </a:rPr>
              <a:t>arousal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35">
                <a:latin typeface="Times New Roman"/>
                <a:cs typeface="Times New Roman"/>
              </a:rPr>
              <a:t>emergency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 b="1">
                <a:latin typeface="Times New Roman"/>
                <a:cs typeface="Times New Roman"/>
              </a:rPr>
              <a:t>parasympathetic </a:t>
            </a:r>
            <a:r>
              <a:rPr dirty="0" sz="1100" spc="-5">
                <a:latin typeface="Times New Roman"/>
                <a:cs typeface="Times New Roman"/>
              </a:rPr>
              <a:t>component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with </a:t>
            </a:r>
            <a:r>
              <a:rPr dirty="0" sz="1100" spc="-15">
                <a:latin typeface="Times New Roman"/>
                <a:cs typeface="Times New Roman"/>
              </a:rPr>
              <a:t>rest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20">
                <a:latin typeface="Times New Roman"/>
                <a:cs typeface="Times New Roman"/>
              </a:rPr>
              <a:t>functioning. </a:t>
            </a:r>
            <a:r>
              <a:rPr dirty="0" sz="1100" spc="-25">
                <a:latin typeface="Times New Roman"/>
                <a:cs typeface="Times New Roman"/>
              </a:rPr>
              <a:t>Whenever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emergency 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35">
                <a:latin typeface="Times New Roman"/>
                <a:cs typeface="Times New Roman"/>
              </a:rPr>
              <a:t>arises,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sympathetic </a:t>
            </a:r>
            <a:r>
              <a:rPr dirty="0" sz="1100" spc="-5">
                <a:latin typeface="Times New Roman"/>
                <a:cs typeface="Times New Roman"/>
              </a:rPr>
              <a:t>component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activated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20">
                <a:latin typeface="Times New Roman"/>
                <a:cs typeface="Times New Roman"/>
              </a:rPr>
              <a:t>indicators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heartbeat, </a:t>
            </a:r>
            <a:r>
              <a:rPr dirty="0" sz="1100" spc="-30">
                <a:latin typeface="Times New Roman"/>
                <a:cs typeface="Times New Roman"/>
              </a:rPr>
              <a:t>pulse  </a:t>
            </a:r>
            <a:r>
              <a:rPr dirty="0" sz="1100" spc="-25">
                <a:latin typeface="Times New Roman"/>
                <a:cs typeface="Times New Roman"/>
              </a:rPr>
              <a:t>rate, body </a:t>
            </a:r>
            <a:r>
              <a:rPr dirty="0" sz="1100" spc="-15">
                <a:latin typeface="Times New Roman"/>
                <a:cs typeface="Times New Roman"/>
              </a:rPr>
              <a:t>temperature, </a:t>
            </a:r>
            <a:r>
              <a:rPr dirty="0" sz="1100" spc="-20">
                <a:latin typeface="Times New Roman"/>
                <a:cs typeface="Times New Roman"/>
              </a:rPr>
              <a:t>breathing </a:t>
            </a:r>
            <a:r>
              <a:rPr dirty="0" sz="1100" spc="-15">
                <a:latin typeface="Times New Roman"/>
                <a:cs typeface="Times New Roman"/>
              </a:rPr>
              <a:t>rate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increased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meat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emergency </a:t>
            </a:r>
            <a:r>
              <a:rPr dirty="0" sz="1100" spc="-20">
                <a:latin typeface="Times New Roman"/>
                <a:cs typeface="Times New Roman"/>
              </a:rPr>
              <a:t>situation 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(fight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flight). </a:t>
            </a:r>
            <a:r>
              <a:rPr dirty="0" sz="1100" spc="-20">
                <a:latin typeface="Times New Roman"/>
                <a:cs typeface="Times New Roman"/>
              </a:rPr>
              <a:t>After some time 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fight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over,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10">
                <a:latin typeface="Times New Roman"/>
                <a:cs typeface="Times New Roman"/>
              </a:rPr>
              <a:t>must return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45">
                <a:latin typeface="Times New Roman"/>
                <a:cs typeface="Times New Roman"/>
              </a:rPr>
              <a:t>level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5">
                <a:latin typeface="Times New Roman"/>
                <a:cs typeface="Times New Roman"/>
              </a:rPr>
              <a:t>internal </a:t>
            </a:r>
            <a:r>
              <a:rPr dirty="0" sz="1100" spc="-20">
                <a:latin typeface="Times New Roman"/>
                <a:cs typeface="Times New Roman"/>
              </a:rPr>
              <a:t>organs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tired and </a:t>
            </a:r>
            <a:r>
              <a:rPr dirty="0" sz="1100" spc="-30">
                <a:latin typeface="Times New Roman"/>
                <a:cs typeface="Times New Roman"/>
              </a:rPr>
              <a:t>wired </a:t>
            </a:r>
            <a:r>
              <a:rPr dirty="0" sz="1100" spc="-15">
                <a:latin typeface="Times New Roman"/>
                <a:cs typeface="Times New Roman"/>
              </a:rPr>
              <a:t>out.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Psychosocial </a:t>
            </a:r>
            <a:r>
              <a:rPr dirty="0" sz="1100" b="1">
                <a:latin typeface="Times New Roman"/>
                <a:cs typeface="Times New Roman"/>
              </a:rPr>
              <a:t>influences </a:t>
            </a:r>
            <a:r>
              <a:rPr dirty="0" sz="1100" spc="5" b="1">
                <a:latin typeface="Times New Roman"/>
                <a:cs typeface="Times New Roman"/>
              </a:rPr>
              <a:t>on </a:t>
            </a:r>
            <a:r>
              <a:rPr dirty="0" sz="1100" spc="-35" b="1">
                <a:latin typeface="Times New Roman"/>
                <a:cs typeface="Times New Roman"/>
              </a:rPr>
              <a:t>brain </a:t>
            </a:r>
            <a:r>
              <a:rPr dirty="0" sz="1100" spc="-20" b="1">
                <a:latin typeface="Times New Roman"/>
                <a:cs typeface="Times New Roman"/>
              </a:rPr>
              <a:t>structures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functions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Psychosocial influences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studied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man </a:t>
            </a:r>
            <a:r>
              <a:rPr dirty="0" sz="1100" spc="-15">
                <a:latin typeface="Times New Roman"/>
                <a:cs typeface="Times New Roman"/>
              </a:rPr>
              <a:t>who had been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an  accountant, husband and </a:t>
            </a:r>
            <a:r>
              <a:rPr dirty="0" sz="1100" spc="-20">
                <a:latin typeface="Times New Roman"/>
                <a:cs typeface="Times New Roman"/>
              </a:rPr>
              <a:t>father.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5">
                <a:latin typeface="Times New Roman"/>
                <a:cs typeface="Times New Roman"/>
              </a:rPr>
              <a:t>surgery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">
                <a:latin typeface="Times New Roman"/>
                <a:cs typeface="Times New Roman"/>
              </a:rPr>
              <a:t>tumor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40">
                <a:latin typeface="Times New Roman"/>
                <a:cs typeface="Times New Roman"/>
              </a:rPr>
              <a:t>surgery,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10">
                <a:latin typeface="Times New Roman"/>
                <a:cs typeface="Times New Roman"/>
              </a:rPr>
              <a:t>returned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5">
                <a:latin typeface="Times New Roman"/>
                <a:cs typeface="Times New Roman"/>
              </a:rPr>
              <a:t>failed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job, separated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50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got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lengthy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un-controllable  </a:t>
            </a:r>
            <a:r>
              <a:rPr dirty="0" sz="1100" spc="-25">
                <a:latin typeface="Times New Roman"/>
                <a:cs typeface="Times New Roman"/>
              </a:rPr>
              <a:t>compulsive </a:t>
            </a:r>
            <a:r>
              <a:rPr dirty="0" sz="1100" spc="-35">
                <a:latin typeface="Times New Roman"/>
                <a:cs typeface="Times New Roman"/>
              </a:rPr>
              <a:t>rituals. </a:t>
            </a: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5">
                <a:latin typeface="Times New Roman"/>
                <a:cs typeface="Times New Roman"/>
              </a:rPr>
              <a:t>consumed </a:t>
            </a:r>
            <a:r>
              <a:rPr dirty="0" sz="1100" spc="-35">
                <a:latin typeface="Times New Roman"/>
                <a:cs typeface="Times New Roman"/>
              </a:rPr>
              <a:t>washing, </a:t>
            </a:r>
            <a:r>
              <a:rPr dirty="0" sz="1100" spc="-30">
                <a:latin typeface="Times New Roman"/>
                <a:cs typeface="Times New Roman"/>
              </a:rPr>
              <a:t>dressing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rearranging his </a:t>
            </a:r>
            <a:r>
              <a:rPr dirty="0" sz="1100" spc="-5">
                <a:latin typeface="Times New Roman"/>
                <a:cs typeface="Times New Roman"/>
              </a:rPr>
              <a:t>room.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20">
                <a:latin typeface="Times New Roman"/>
                <a:cs typeface="Times New Roman"/>
              </a:rPr>
              <a:t>OCD </a:t>
            </a:r>
            <a:r>
              <a:rPr dirty="0" sz="1100" spc="-25">
                <a:latin typeface="Times New Roman"/>
                <a:cs typeface="Times New Roman"/>
              </a:rPr>
              <a:t>(Obsessive </a:t>
            </a:r>
            <a:r>
              <a:rPr dirty="0" sz="1100" spc="-30">
                <a:latin typeface="Times New Roman"/>
                <a:cs typeface="Times New Roman"/>
              </a:rPr>
              <a:t>Compulsive </a:t>
            </a:r>
            <a:r>
              <a:rPr dirty="0" sz="1100" spc="-15">
                <a:latin typeface="Times New Roman"/>
                <a:cs typeface="Times New Roman"/>
              </a:rPr>
              <a:t>Disorder)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case,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lesion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25">
                <a:latin typeface="Times New Roman"/>
                <a:cs typeface="Times New Roman"/>
              </a:rPr>
              <a:t>operating 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brain, </a:t>
            </a:r>
            <a:r>
              <a:rPr dirty="0" sz="1100">
                <a:latin typeface="Times New Roman"/>
                <a:cs typeface="Times New Roman"/>
              </a:rPr>
              <a:t>tumor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OCD.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0">
                <a:latin typeface="Times New Roman"/>
                <a:cs typeface="Times New Roman"/>
              </a:rPr>
              <a:t>boy’s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killed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accident </a:t>
            </a:r>
            <a:r>
              <a:rPr dirty="0" sz="1100" spc="-20">
                <a:latin typeface="Times New Roman"/>
                <a:cs typeface="Times New Roman"/>
              </a:rPr>
              <a:t>shortly after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birth. His </a:t>
            </a:r>
            <a:r>
              <a:rPr dirty="0" sz="1100" spc="-50">
                <a:latin typeface="Times New Roman"/>
                <a:cs typeface="Times New Roman"/>
              </a:rPr>
              <a:t>legal </a:t>
            </a:r>
            <a:r>
              <a:rPr dirty="0" sz="1100" spc="-15">
                <a:latin typeface="Times New Roman"/>
                <a:cs typeface="Times New Roman"/>
              </a:rPr>
              <a:t>father </a:t>
            </a:r>
            <a:r>
              <a:rPr dirty="0" sz="1100" spc="-20">
                <a:latin typeface="Times New Roman"/>
                <a:cs typeface="Times New Roman"/>
              </a:rPr>
              <a:t>married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woman  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boy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45">
                <a:latin typeface="Times New Roman"/>
                <a:cs typeface="Times New Roman"/>
              </a:rPr>
              <a:t>years </a:t>
            </a:r>
            <a:r>
              <a:rPr dirty="0" sz="1100" spc="-25">
                <a:latin typeface="Times New Roman"/>
                <a:cs typeface="Times New Roman"/>
              </a:rPr>
              <a:t>old.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boy’s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5">
                <a:latin typeface="Times New Roman"/>
                <a:cs typeface="Times New Roman"/>
              </a:rPr>
              <a:t>mother </a:t>
            </a:r>
            <a:r>
              <a:rPr dirty="0" sz="1100" spc="-25">
                <a:latin typeface="Times New Roman"/>
                <a:cs typeface="Times New Roman"/>
              </a:rPr>
              <a:t>began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course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will </a:t>
            </a:r>
            <a:r>
              <a:rPr dirty="0" sz="1100" spc="-35">
                <a:latin typeface="Times New Roman"/>
                <a:cs typeface="Times New Roman"/>
              </a:rPr>
              <a:t>make you </a:t>
            </a:r>
            <a:r>
              <a:rPr dirty="0" sz="1100" spc="-25">
                <a:latin typeface="Times New Roman"/>
                <a:cs typeface="Times New Roman"/>
              </a:rPr>
              <a:t>shiver.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years,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boy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locked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closet.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deprived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>
                <a:latin typeface="Times New Roman"/>
                <a:cs typeface="Times New Roman"/>
              </a:rPr>
              <a:t>food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water. </a:t>
            </a:r>
            <a:r>
              <a:rPr dirty="0" sz="1100" spc="-20">
                <a:latin typeface="Times New Roman"/>
                <a:cs typeface="Times New Roman"/>
              </a:rPr>
              <a:t>His </a:t>
            </a:r>
            <a:r>
              <a:rPr dirty="0" sz="1100" spc="-5">
                <a:latin typeface="Times New Roman"/>
                <a:cs typeface="Times New Roman"/>
              </a:rPr>
              <a:t>brother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sister would </a:t>
            </a:r>
            <a:r>
              <a:rPr dirty="0" sz="1100" spc="-30">
                <a:latin typeface="Times New Roman"/>
                <a:cs typeface="Times New Roman"/>
              </a:rPr>
              <a:t>sneak </a:t>
            </a:r>
            <a:r>
              <a:rPr dirty="0" sz="1100">
                <a:latin typeface="Times New Roman"/>
                <a:cs typeface="Times New Roman"/>
              </a:rPr>
              <a:t>food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him.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15">
                <a:latin typeface="Times New Roman"/>
                <a:cs typeface="Times New Roman"/>
              </a:rPr>
              <a:t>beaten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>
                <a:latin typeface="Times New Roman"/>
                <a:cs typeface="Times New Roman"/>
              </a:rPr>
              <a:t>broom </a:t>
            </a:r>
            <a:r>
              <a:rPr dirty="0" sz="1100" spc="-30">
                <a:latin typeface="Times New Roman"/>
                <a:cs typeface="Times New Roman"/>
              </a:rPr>
              <a:t>stick. </a:t>
            </a:r>
            <a:r>
              <a:rPr dirty="0" sz="1100" spc="-20">
                <a:latin typeface="Times New Roman"/>
                <a:cs typeface="Times New Roman"/>
              </a:rPr>
              <a:t>This extreme 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15">
                <a:latin typeface="Times New Roman"/>
                <a:cs typeface="Times New Roman"/>
              </a:rPr>
              <a:t>retarded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child’s </a:t>
            </a:r>
            <a:r>
              <a:rPr dirty="0" sz="1100" spc="-30">
                <a:latin typeface="Times New Roman"/>
                <a:cs typeface="Times New Roman"/>
              </a:rPr>
              <a:t>intellectual,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growth.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similar cases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reported.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25">
                <a:latin typeface="Times New Roman"/>
                <a:cs typeface="Times New Roman"/>
              </a:rPr>
              <a:t>getting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constraints conditions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20">
                <a:latin typeface="Times New Roman"/>
                <a:cs typeface="Times New Roman"/>
              </a:rPr>
              <a:t>admitted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psychiatric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25">
                <a:latin typeface="Times New Roman"/>
                <a:cs typeface="Times New Roman"/>
              </a:rPr>
              <a:t>resume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normal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growth.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</a:pPr>
            <a:r>
              <a:rPr dirty="0" sz="1100" spc="-20">
                <a:latin typeface="Times New Roman"/>
                <a:cs typeface="Times New Roman"/>
              </a:rPr>
              <a:t>David </a:t>
            </a:r>
            <a:r>
              <a:rPr dirty="0" sz="1100" spc="-45">
                <a:latin typeface="Times New Roman"/>
                <a:cs typeface="Times New Roman"/>
              </a:rPr>
              <a:t>Spiegel a </a:t>
            </a:r>
            <a:r>
              <a:rPr dirty="0" sz="1100" spc="-25">
                <a:latin typeface="Times New Roman"/>
                <a:cs typeface="Times New Roman"/>
              </a:rPr>
              <a:t>psychiatrist </a:t>
            </a:r>
            <a:r>
              <a:rPr dirty="0" sz="1100" spc="-15">
                <a:latin typeface="Times New Roman"/>
                <a:cs typeface="Times New Roman"/>
              </a:rPr>
              <a:t>at Stanford </a:t>
            </a:r>
            <a:r>
              <a:rPr dirty="0" sz="1100" spc="-35">
                <a:latin typeface="Times New Roman"/>
                <a:cs typeface="Times New Roman"/>
              </a:rPr>
              <a:t>University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1986,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35">
                <a:latin typeface="Times New Roman"/>
                <a:cs typeface="Times New Roman"/>
              </a:rPr>
              <a:t>86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25">
                <a:latin typeface="Times New Roman"/>
                <a:cs typeface="Times New Roman"/>
              </a:rPr>
              <a:t>with advance </a:t>
            </a:r>
            <a:r>
              <a:rPr dirty="0" sz="1100" spc="-15">
                <a:latin typeface="Times New Roman"/>
                <a:cs typeface="Times New Roman"/>
              </a:rPr>
              <a:t>breast </a:t>
            </a:r>
            <a:r>
              <a:rPr dirty="0" sz="1100" spc="-25">
                <a:latin typeface="Times New Roman"/>
                <a:cs typeface="Times New Roman"/>
              </a:rPr>
              <a:t>cancer.  </a:t>
            </a:r>
            <a:r>
              <a:rPr dirty="0" sz="1100" spc="-20">
                <a:latin typeface="Times New Roman"/>
                <a:cs typeface="Times New Roman"/>
              </a:rPr>
              <a:t>This breast </a:t>
            </a:r>
            <a:r>
              <a:rPr dirty="0" sz="1100" spc="-25">
                <a:latin typeface="Times New Roman"/>
                <a:cs typeface="Times New Roman"/>
              </a:rPr>
              <a:t>cancer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expected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kill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55">
                <a:latin typeface="Times New Roman"/>
                <a:cs typeface="Times New Roman"/>
              </a:rPr>
              <a:t>year’s </a:t>
            </a:r>
            <a:r>
              <a:rPr dirty="0" sz="1100" spc="-25">
                <a:latin typeface="Times New Roman"/>
                <a:cs typeface="Times New Roman"/>
              </a:rPr>
              <a:t>time.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prognosis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5">
                <a:latin typeface="Times New Roman"/>
                <a:cs typeface="Times New Roman"/>
              </a:rPr>
              <a:t>poor. </a:t>
            </a:r>
            <a:r>
              <a:rPr dirty="0" sz="1100" spc="-15">
                <a:latin typeface="Times New Roman"/>
                <a:cs typeface="Times New Roman"/>
              </a:rPr>
              <a:t>These  </a:t>
            </a:r>
            <a:r>
              <a:rPr dirty="0" sz="1100" spc="-20">
                <a:latin typeface="Times New Roman"/>
                <a:cs typeface="Times New Roman"/>
              </a:rPr>
              <a:t>women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provided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relieve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pain. </a:t>
            </a: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patient had  routine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cancer, in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 spc="-35">
                <a:latin typeface="Times New Roman"/>
                <a:cs typeface="Times New Roman"/>
              </a:rPr>
              <a:t>50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86 </a:t>
            </a:r>
            <a:r>
              <a:rPr dirty="0" sz="1100" spc="-15">
                <a:latin typeface="Times New Roman"/>
                <a:cs typeface="Times New Roman"/>
              </a:rPr>
              <a:t>met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therapist </a:t>
            </a:r>
            <a:r>
              <a:rPr dirty="0" sz="1100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15">
                <a:latin typeface="Times New Roman"/>
                <a:cs typeface="Times New Roman"/>
              </a:rPr>
              <a:t>once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week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20">
                <a:latin typeface="Times New Roman"/>
                <a:cs typeface="Times New Roman"/>
              </a:rPr>
              <a:t>groups. </a:t>
            </a:r>
            <a:r>
              <a:rPr dirty="0" sz="1100" spc="5">
                <a:latin typeface="Times New Roman"/>
                <a:cs typeface="Times New Roman"/>
              </a:rPr>
              <a:t>Dr. </a:t>
            </a:r>
            <a:r>
              <a:rPr dirty="0" sz="1100" spc="-50">
                <a:latin typeface="Times New Roman"/>
                <a:cs typeface="Times New Roman"/>
              </a:rPr>
              <a:t>Spiegel’s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-45">
                <a:latin typeface="Times New Roman"/>
                <a:cs typeface="Times New Roman"/>
              </a:rPr>
              <a:t>magic,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35">
                <a:latin typeface="Times New Roman"/>
                <a:cs typeface="Times New Roman"/>
              </a:rPr>
              <a:t>receiving </a:t>
            </a:r>
            <a:r>
              <a:rPr dirty="0" sz="1100" spc="-25">
                <a:latin typeface="Times New Roman"/>
                <a:cs typeface="Times New Roman"/>
              </a:rPr>
              <a:t>therapy  </a:t>
            </a:r>
            <a:r>
              <a:rPr dirty="0" sz="1100" spc="-40">
                <a:latin typeface="Times New Roman"/>
                <a:cs typeface="Times New Roman"/>
              </a:rPr>
              <a:t>lived </a:t>
            </a:r>
            <a:r>
              <a:rPr dirty="0" sz="1100" spc="-35">
                <a:latin typeface="Times New Roman"/>
                <a:cs typeface="Times New Roman"/>
              </a:rPr>
              <a:t>twice as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average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group. These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psychosocial  </a:t>
            </a:r>
            <a:r>
              <a:rPr dirty="0" sz="1100" spc="-20">
                <a:latin typeface="Times New Roman"/>
                <a:cs typeface="Times New Roman"/>
              </a:rPr>
              <a:t>interventions cure </a:t>
            </a:r>
            <a:r>
              <a:rPr dirty="0" sz="1100" spc="-25">
                <a:latin typeface="Times New Roman"/>
                <a:cs typeface="Times New Roman"/>
              </a:rPr>
              <a:t>advanced </a:t>
            </a:r>
            <a:r>
              <a:rPr dirty="0" sz="1100" spc="-30">
                <a:latin typeface="Times New Roman"/>
                <a:cs typeface="Times New Roman"/>
              </a:rPr>
              <a:t>cancer,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certainly </a:t>
            </a:r>
            <a:r>
              <a:rPr dirty="0" sz="1100" spc="-5">
                <a:latin typeface="Times New Roman"/>
                <a:cs typeface="Times New Roman"/>
              </a:rPr>
              <a:t>point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thing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affect 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processes involved in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threatening </a:t>
            </a:r>
            <a:r>
              <a:rPr dirty="0" sz="1100" spc="-30">
                <a:latin typeface="Times New Roman"/>
                <a:cs typeface="Times New Roman"/>
              </a:rPr>
              <a:t>diseases.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reducing </a:t>
            </a:r>
            <a:r>
              <a:rPr dirty="0" sz="1100" spc="-20">
                <a:latin typeface="Times New Roman"/>
                <a:cs typeface="Times New Roman"/>
              </a:rPr>
              <a:t>stress and  </a:t>
            </a:r>
            <a:r>
              <a:rPr dirty="0" sz="1100" spc="-45">
                <a:latin typeface="Times New Roman"/>
                <a:cs typeface="Times New Roman"/>
              </a:rPr>
              <a:t>giving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5">
                <a:latin typeface="Times New Roman"/>
                <a:cs typeface="Times New Roman"/>
              </a:rPr>
              <a:t>better </a:t>
            </a:r>
            <a:r>
              <a:rPr dirty="0" sz="1100" spc="-20">
                <a:latin typeface="Times New Roman"/>
                <a:cs typeface="Times New Roman"/>
              </a:rPr>
              <a:t>cooping </a:t>
            </a:r>
            <a:r>
              <a:rPr dirty="0" sz="1100" spc="-15">
                <a:latin typeface="Times New Roman"/>
                <a:cs typeface="Times New Roman"/>
              </a:rPr>
              <a:t>procedures 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boost </a:t>
            </a:r>
            <a:r>
              <a:rPr dirty="0" sz="1100" spc="-20">
                <a:latin typeface="Times New Roman"/>
                <a:cs typeface="Times New Roman"/>
              </a:rPr>
              <a:t>immune </a:t>
            </a:r>
            <a:r>
              <a:rPr dirty="0" sz="1100" spc="-35">
                <a:latin typeface="Times New Roman"/>
                <a:cs typeface="Times New Roman"/>
              </a:rPr>
              <a:t>system  </a:t>
            </a:r>
            <a:r>
              <a:rPr dirty="0" sz="1100" spc="-25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4779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91" y="779018"/>
            <a:ext cx="5880735" cy="837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20" b="1">
                <a:latin typeface="Times New Roman"/>
                <a:cs typeface="Times New Roman"/>
              </a:rPr>
              <a:t>WHAT </a:t>
            </a:r>
            <a:r>
              <a:rPr dirty="0" sz="1100" spc="-25" b="1">
                <a:latin typeface="Times New Roman"/>
                <a:cs typeface="Times New Roman"/>
              </a:rPr>
              <a:t>IS </a:t>
            </a:r>
            <a:r>
              <a:rPr dirty="0" sz="1100" spc="-15" b="1">
                <a:latin typeface="Times New Roman"/>
                <a:cs typeface="Times New Roman"/>
              </a:rPr>
              <a:t>ABNORMAL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Difficulty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b="1">
                <a:latin typeface="Times New Roman"/>
                <a:cs typeface="Times New Roman"/>
              </a:rPr>
              <a:t>defining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Abnormality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era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rapid </a:t>
            </a:r>
            <a:r>
              <a:rPr dirty="0" sz="1100" spc="-30">
                <a:latin typeface="Times New Roman"/>
                <a:cs typeface="Times New Roman"/>
              </a:rPr>
              <a:t>technological </a:t>
            </a:r>
            <a:r>
              <a:rPr dirty="0" sz="1100" spc="-25">
                <a:latin typeface="Times New Roman"/>
                <a:cs typeface="Times New Roman"/>
              </a:rPr>
              <a:t>advancement,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might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objective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45">
                <a:latin typeface="Times New Roman"/>
                <a:cs typeface="Times New Roman"/>
              </a:rPr>
              <a:t>like a  </a:t>
            </a:r>
            <a:r>
              <a:rPr dirty="0" sz="1100" spc="-10">
                <a:latin typeface="Times New Roman"/>
                <a:cs typeface="Times New Roman"/>
              </a:rPr>
              <a:t>blood test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scan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could determine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abnormal?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45">
                <a:latin typeface="Times New Roman"/>
                <a:cs typeface="Times New Roman"/>
              </a:rPr>
              <a:t>available; </a:t>
            </a:r>
            <a:r>
              <a:rPr dirty="0" sz="1100" spc="-25">
                <a:latin typeface="Times New Roman"/>
                <a:cs typeface="Times New Roman"/>
              </a:rPr>
              <a:t>however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50">
                <a:latin typeface="Times New Roman"/>
                <a:cs typeface="Times New Roman"/>
              </a:rPr>
              <a:t>rely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signs,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subjective criteria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35">
                <a:latin typeface="Times New Roman"/>
                <a:cs typeface="Times New Roman"/>
              </a:rPr>
              <a:t>deciding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observed </a:t>
            </a:r>
            <a:r>
              <a:rPr dirty="0" sz="1100" spc="-25">
                <a:latin typeface="Times New Roman"/>
                <a:cs typeface="Times New Roman"/>
              </a:rPr>
              <a:t>symptoms </a:t>
            </a:r>
            <a:r>
              <a:rPr dirty="0" sz="1100" spc="-40">
                <a:latin typeface="Times New Roman"/>
                <a:cs typeface="Times New Roman"/>
              </a:rPr>
              <a:t>(signs) </a:t>
            </a:r>
            <a:r>
              <a:rPr dirty="0" sz="1100" spc="-15">
                <a:latin typeface="Times New Roman"/>
                <a:cs typeface="Times New Roman"/>
              </a:rPr>
              <a:t>constitute </a:t>
            </a:r>
            <a:r>
              <a:rPr dirty="0" sz="1100" spc="-30">
                <a:latin typeface="Times New Roman"/>
                <a:cs typeface="Times New Roman"/>
              </a:rPr>
              <a:t>abnormality.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defining abnormality  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proposed.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the four </a:t>
            </a:r>
            <a:r>
              <a:rPr dirty="0" sz="1100" spc="-40">
                <a:latin typeface="Times New Roman"/>
                <a:cs typeface="Times New Roman"/>
              </a:rPr>
              <a:t>D’s,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Deviance, </a:t>
            </a:r>
            <a:r>
              <a:rPr dirty="0" sz="1100" spc="-20">
                <a:latin typeface="Times New Roman"/>
                <a:cs typeface="Times New Roman"/>
              </a:rPr>
              <a:t>Distress, </a:t>
            </a:r>
            <a:r>
              <a:rPr dirty="0" sz="1100" spc="-15">
                <a:latin typeface="Times New Roman"/>
                <a:cs typeface="Times New Roman"/>
              </a:rPr>
              <a:t>Dysfunction and Danger.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Deviant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extreme </a:t>
            </a:r>
            <a:r>
              <a:rPr dirty="0" sz="1100" spc="-25">
                <a:latin typeface="Times New Roman"/>
                <a:cs typeface="Times New Roman"/>
              </a:rPr>
              <a:t>unusual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bizarre</a:t>
            </a:r>
            <a:endParaRPr sz="1100">
              <a:latin typeface="Times New Roman"/>
              <a:cs typeface="Times New Roman"/>
            </a:endParaRPr>
          </a:p>
          <a:p>
            <a:pPr marL="12700" marR="1465580">
              <a:lnSpc>
                <a:spcPts val="1240"/>
              </a:lnSpc>
              <a:spcBef>
                <a:spcPts val="65"/>
              </a:spcBef>
            </a:pPr>
            <a:r>
              <a:rPr dirty="0" sz="1100" b="1">
                <a:latin typeface="Times New Roman"/>
                <a:cs typeface="Times New Roman"/>
              </a:rPr>
              <a:t>Distress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upsetting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 </a:t>
            </a:r>
            <a:r>
              <a:rPr dirty="0" sz="1100" spc="-5" b="1">
                <a:latin typeface="Times New Roman"/>
                <a:cs typeface="Times New Roman"/>
              </a:rPr>
              <a:t>Dysfunctional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disruptive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possibly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became </a:t>
            </a:r>
            <a:r>
              <a:rPr dirty="0" sz="1100" spc="-25">
                <a:latin typeface="Times New Roman"/>
                <a:cs typeface="Times New Roman"/>
              </a:rPr>
              <a:t>dangerous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 </a:t>
            </a:r>
            <a:r>
              <a:rPr dirty="0" sz="1100" spc="-5" b="1">
                <a:latin typeface="Times New Roman"/>
                <a:cs typeface="Times New Roman"/>
              </a:rPr>
              <a:t>Danger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hurting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others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41300" indent="-229235">
              <a:lnSpc>
                <a:spcPts val="1280"/>
              </a:lnSpc>
              <a:spcBef>
                <a:spcPts val="980"/>
              </a:spcBef>
              <a:buAutoNum type="arabicPeriod"/>
              <a:tabLst>
                <a:tab pos="240665" algn="l"/>
                <a:tab pos="241935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Deviance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40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25">
                <a:latin typeface="Times New Roman"/>
                <a:cs typeface="Times New Roman"/>
              </a:rPr>
              <a:t>Deviance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0">
                <a:latin typeface="Times New Roman"/>
                <a:cs typeface="Times New Roman"/>
              </a:rPr>
              <a:t>Cultural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Norms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ts val="1280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25">
                <a:latin typeface="Times New Roman"/>
                <a:cs typeface="Times New Roman"/>
              </a:rPr>
              <a:t>Deviance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5">
                <a:latin typeface="Times New Roman"/>
                <a:cs typeface="Times New Roman"/>
              </a:rPr>
              <a:t>Statistical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Norms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69545" indent="-122555">
              <a:lnSpc>
                <a:spcPts val="1280"/>
              </a:lnSpc>
              <a:buAutoNum type="alphaLcPeriod"/>
              <a:tabLst>
                <a:tab pos="17018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Deviance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Cultural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Norms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3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certain standards, </a:t>
            </a:r>
            <a:r>
              <a:rPr dirty="0" sz="1100" spc="-10">
                <a:latin typeface="Times New Roman"/>
                <a:cs typeface="Times New Roman"/>
              </a:rPr>
              <a:t>norms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yardsticks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acceptable </a:t>
            </a: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5">
                <a:latin typeface="Times New Roman"/>
                <a:cs typeface="Times New Roman"/>
              </a:rPr>
              <a:t>deviates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differs </a:t>
            </a:r>
            <a:r>
              <a:rPr dirty="0" sz="1100" spc="-35">
                <a:latin typeface="Times New Roman"/>
                <a:cs typeface="Times New Roman"/>
              </a:rPr>
              <a:t>markedly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those norms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25">
                <a:latin typeface="Times New Roman"/>
                <a:cs typeface="Times New Roman"/>
              </a:rPr>
              <a:t>abnormal.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followers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Cultural Criteria  </a:t>
            </a:r>
            <a:r>
              <a:rPr dirty="0" sz="1100" spc="-25">
                <a:latin typeface="Times New Roman"/>
                <a:cs typeface="Times New Roman"/>
              </a:rPr>
              <a:t>perspective </a:t>
            </a:r>
            <a:r>
              <a:rPr dirty="0" sz="1100" spc="-30">
                <a:latin typeface="Times New Roman"/>
                <a:cs typeface="Times New Roman"/>
              </a:rPr>
              <a:t>argue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0">
                <a:latin typeface="Times New Roman"/>
                <a:cs typeface="Times New Roman"/>
              </a:rPr>
              <a:t>respect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5">
                <a:latin typeface="Times New Roman"/>
                <a:cs typeface="Times New Roman"/>
              </a:rPr>
              <a:t>culture’s </a:t>
            </a:r>
            <a:r>
              <a:rPr dirty="0" sz="1100" spc="-20">
                <a:latin typeface="Times New Roman"/>
                <a:cs typeface="Times New Roman"/>
              </a:rPr>
              <a:t>definition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abnormality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that  </a:t>
            </a:r>
            <a:r>
              <a:rPr dirty="0" sz="1100" spc="-25">
                <a:latin typeface="Times New Roman"/>
                <a:cs typeface="Times New Roman"/>
              </a:rPr>
              <a:t>culture. </a:t>
            </a: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doing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impose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culture’s </a:t>
            </a:r>
            <a:r>
              <a:rPr dirty="0" sz="1100" spc="-20">
                <a:latin typeface="Times New Roman"/>
                <a:cs typeface="Times New Roman"/>
              </a:rPr>
              <a:t>standards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another. </a:t>
            </a:r>
            <a:r>
              <a:rPr dirty="0" sz="1100" spc="-10">
                <a:latin typeface="Times New Roman"/>
                <a:cs typeface="Times New Roman"/>
              </a:rPr>
              <a:t>The concept of  </a:t>
            </a:r>
            <a:r>
              <a:rPr dirty="0" sz="1100" spc="-25">
                <a:latin typeface="Times New Roman"/>
                <a:cs typeface="Times New Roman"/>
              </a:rPr>
              <a:t>abnormality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15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time, 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15">
                <a:latin typeface="Times New Roman"/>
                <a:cs typeface="Times New Roman"/>
              </a:rPr>
              <a:t>Forty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35">
                <a:latin typeface="Times New Roman"/>
                <a:cs typeface="Times New Roman"/>
              </a:rPr>
              <a:t>ago,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Americans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10">
                <a:latin typeface="Times New Roman"/>
                <a:cs typeface="Times New Roman"/>
              </a:rPr>
              <a:t>men </a:t>
            </a:r>
            <a:r>
              <a:rPr dirty="0" sz="1100" spc="-35">
                <a:latin typeface="Times New Roman"/>
                <a:cs typeface="Times New Roman"/>
              </a:rPr>
              <a:t>wearing </a:t>
            </a:r>
            <a:r>
              <a:rPr dirty="0" sz="1100" spc="-30">
                <a:latin typeface="Times New Roman"/>
                <a:cs typeface="Times New Roman"/>
              </a:rPr>
              <a:t>earrings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today </a:t>
            </a:r>
            <a:r>
              <a:rPr dirty="0" sz="1100" spc="-55">
                <a:latin typeface="Times New Roman"/>
                <a:cs typeface="Times New Roman"/>
              </a:rPr>
              <a:t>it’s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differences in </a:t>
            </a:r>
            <a:r>
              <a:rPr dirty="0" sz="1100" spc="-40">
                <a:latin typeface="Times New Roman"/>
                <a:cs typeface="Times New Roman"/>
              </a:rPr>
              <a:t>lifestyle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 </a:t>
            </a:r>
            <a:r>
              <a:rPr dirty="0" sz="1100" spc="-35">
                <a:latin typeface="Times New Roman"/>
                <a:cs typeface="Times New Roman"/>
              </a:rPr>
              <a:t>as signs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abnormality </a:t>
            </a:r>
            <a:r>
              <a:rPr dirty="0" sz="1100" spc="-20">
                <a:latin typeface="Times New Roman"/>
                <a:cs typeface="Times New Roman"/>
              </a:rPr>
              <a:t>differ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society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over time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society.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spcBef>
                <a:spcPts val="5"/>
              </a:spcBef>
              <a:buAutoNum type="alphaLcPeriod" startAt="2"/>
              <a:tabLst>
                <a:tab pos="149860" algn="l"/>
              </a:tabLst>
            </a:pPr>
            <a:r>
              <a:rPr dirty="0" sz="1100" spc="-25">
                <a:latin typeface="Times New Roman"/>
                <a:cs typeface="Times New Roman"/>
              </a:rPr>
              <a:t>Deviance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Statistical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Norms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0">
                <a:latin typeface="Times New Roman"/>
                <a:cs typeface="Times New Roman"/>
              </a:rPr>
              <a:t>norm. </a:t>
            </a:r>
            <a:r>
              <a:rPr dirty="0" sz="1100" spc="-50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  </a:t>
            </a:r>
            <a:r>
              <a:rPr dirty="0" sz="1100" spc="-25">
                <a:latin typeface="Times New Roman"/>
                <a:cs typeface="Times New Roman"/>
              </a:rPr>
              <a:t>height, </a:t>
            </a:r>
            <a:r>
              <a:rPr dirty="0" sz="1100" spc="-35">
                <a:latin typeface="Times New Roman"/>
                <a:cs typeface="Times New Roman"/>
              </a:rPr>
              <a:t>weight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20">
                <a:latin typeface="Times New Roman"/>
                <a:cs typeface="Times New Roman"/>
              </a:rPr>
              <a:t>cover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values,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measured </a:t>
            </a:r>
            <a:r>
              <a:rPr dirty="0" sz="1100" spc="-20">
                <a:latin typeface="Times New Roman"/>
                <a:cs typeface="Times New Roman"/>
              </a:rPr>
              <a:t>over an entire </a:t>
            </a:r>
            <a:r>
              <a:rPr dirty="0" sz="1100" spc="-15">
                <a:latin typeface="Times New Roman"/>
                <a:cs typeface="Times New Roman"/>
              </a:rPr>
              <a:t>population. </a:t>
            </a:r>
            <a:r>
              <a:rPr dirty="0" sz="1100" spc="-20">
                <a:latin typeface="Times New Roman"/>
                <a:cs typeface="Times New Roman"/>
              </a:rPr>
              <a:t>Most  people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45">
                <a:latin typeface="Times New Roman"/>
                <a:cs typeface="Times New Roman"/>
              </a:rPr>
              <a:t>fall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middle 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height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few </a:t>
            </a:r>
            <a:r>
              <a:rPr dirty="0" sz="1100" spc="-30">
                <a:latin typeface="Times New Roman"/>
                <a:cs typeface="Times New Roman"/>
              </a:rPr>
              <a:t>are abnormally </a:t>
            </a:r>
            <a:r>
              <a:rPr dirty="0" sz="1100" spc="-35">
                <a:latin typeface="Times New Roman"/>
                <a:cs typeface="Times New Roman"/>
              </a:rPr>
              <a:t>tall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short. </a:t>
            </a:r>
            <a:r>
              <a:rPr dirty="0" sz="1100" spc="-20">
                <a:latin typeface="Times New Roman"/>
                <a:cs typeface="Times New Roman"/>
              </a:rPr>
              <a:t>Abnormal  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statistically </a:t>
            </a:r>
            <a:r>
              <a:rPr dirty="0" sz="1100" spc="-15">
                <a:latin typeface="Times New Roman"/>
                <a:cs typeface="Times New Roman"/>
              </a:rPr>
              <a:t>infrequent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deviant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10">
                <a:latin typeface="Times New Roman"/>
                <a:cs typeface="Times New Roman"/>
              </a:rPr>
              <a:t>norm.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extremely </a:t>
            </a:r>
            <a:r>
              <a:rPr dirty="0" sz="1100" spc="-30">
                <a:latin typeface="Times New Roman"/>
                <a:cs typeface="Times New Roman"/>
              </a:rPr>
              <a:t>intelligent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happy 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classified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0">
                <a:latin typeface="Times New Roman"/>
                <a:cs typeface="Times New Roman"/>
              </a:rPr>
              <a:t>Behavior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the  </a:t>
            </a:r>
            <a:r>
              <a:rPr dirty="0" sz="1100" spc="-30">
                <a:latin typeface="Times New Roman"/>
                <a:cs typeface="Times New Roman"/>
              </a:rPr>
              <a:t>statistical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frequency.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254635" indent="-242570">
              <a:lnSpc>
                <a:spcPts val="1280"/>
              </a:lnSpc>
              <a:buAutoNum type="arabicPeriod" startAt="2"/>
              <a:tabLst>
                <a:tab pos="255270" algn="l"/>
              </a:tabLst>
            </a:pPr>
            <a:r>
              <a:rPr dirty="0" sz="1100" b="1">
                <a:latin typeface="Times New Roman"/>
                <a:cs typeface="Times New Roman"/>
              </a:rPr>
              <a:t>Dysfunction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interfere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20">
                <a:latin typeface="Times New Roman"/>
                <a:cs typeface="Times New Roman"/>
              </a:rPr>
              <a:t>functioning.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upsets, distracts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confuses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victims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30">
                <a:latin typeface="Times New Roman"/>
                <a:cs typeface="Times New Roman"/>
              </a:rPr>
              <a:t>care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themselves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properly.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 indent="3492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quits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5">
                <a:latin typeface="Times New Roman"/>
                <a:cs typeface="Times New Roman"/>
              </a:rPr>
              <a:t>job, </a:t>
            </a:r>
            <a:r>
              <a:rPr dirty="0" sz="1100" spc="-45">
                <a:latin typeface="Times New Roman"/>
                <a:cs typeface="Times New Roman"/>
              </a:rPr>
              <a:t>leaves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prepares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withdraw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0">
                <a:latin typeface="Times New Roman"/>
                <a:cs typeface="Times New Roman"/>
              </a:rPr>
              <a:t>productive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meaningful 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empty </a:t>
            </a:r>
            <a:r>
              <a:rPr dirty="0" sz="1100" spc="-30">
                <a:latin typeface="Times New Roman"/>
                <a:cs typeface="Times New Roman"/>
              </a:rPr>
              <a:t>isolated </a:t>
            </a:r>
            <a:r>
              <a:rPr dirty="0" sz="1100" spc="-20">
                <a:latin typeface="Times New Roman"/>
                <a:cs typeface="Times New Roman"/>
              </a:rPr>
              <a:t>distant </a:t>
            </a:r>
            <a:r>
              <a:rPr dirty="0" sz="1100" spc="-15">
                <a:latin typeface="Times New Roman"/>
                <a:cs typeface="Times New Roman"/>
              </a:rPr>
              <a:t>apartment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5">
                <a:latin typeface="Times New Roman"/>
                <a:cs typeface="Times New Roman"/>
              </a:rPr>
              <a:t>feels </a:t>
            </a:r>
            <a:r>
              <a:rPr dirty="0" sz="1100" spc="-15">
                <a:latin typeface="Times New Roman"/>
                <a:cs typeface="Times New Roman"/>
              </a:rPr>
              <a:t>comfortable and </a:t>
            </a:r>
            <a:r>
              <a:rPr dirty="0" sz="1100" spc="-30">
                <a:latin typeface="Times New Roman"/>
                <a:cs typeface="Times New Roman"/>
              </a:rPr>
              <a:t>satisfied.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15">
                <a:latin typeface="Times New Roman"/>
                <a:cs typeface="Times New Roman"/>
              </a:rPr>
              <a:t>this  </a:t>
            </a:r>
            <a:r>
              <a:rPr dirty="0" sz="1100" spc="-25">
                <a:latin typeface="Times New Roman"/>
                <a:cs typeface="Times New Roman"/>
              </a:rPr>
              <a:t>dysfunctional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abnormality.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has adverse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Society.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man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fearful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crowds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10">
                <a:latin typeface="Times New Roman"/>
                <a:cs typeface="Times New Roman"/>
              </a:rPr>
              <a:t>cannot board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bus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219710" indent="-207645">
              <a:lnSpc>
                <a:spcPts val="1280"/>
              </a:lnSpc>
              <a:buAutoNum type="arabicPeriod" startAt="3"/>
              <a:tabLst>
                <a:tab pos="220345" algn="l"/>
              </a:tabLst>
            </a:pPr>
            <a:r>
              <a:rPr dirty="0" sz="1100" b="1">
                <a:latin typeface="Times New Roman"/>
                <a:cs typeface="Times New Roman"/>
              </a:rPr>
              <a:t>Distress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individuals’ </a:t>
            </a:r>
            <a:r>
              <a:rPr dirty="0" sz="1100" spc="-30">
                <a:latin typeface="Times New Roman"/>
                <a:cs typeface="Times New Roman"/>
              </a:rPr>
              <a:t>subjective </a:t>
            </a:r>
            <a:r>
              <a:rPr dirty="0" sz="1100" spc="-40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pain,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25">
                <a:latin typeface="Times New Roman"/>
                <a:cs typeface="Times New Roman"/>
              </a:rPr>
              <a:t>depression, </a:t>
            </a:r>
            <a:r>
              <a:rPr dirty="0" sz="1100" spc="-30">
                <a:latin typeface="Times New Roman"/>
                <a:cs typeface="Times New Roman"/>
              </a:rPr>
              <a:t>agitation, </a:t>
            </a:r>
            <a:r>
              <a:rPr dirty="0" sz="1100" spc="-20">
                <a:latin typeface="Times New Roman"/>
                <a:cs typeface="Times New Roman"/>
              </a:rPr>
              <a:t>disturbance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25">
                <a:latin typeface="Times New Roman"/>
                <a:cs typeface="Times New Roman"/>
              </a:rPr>
              <a:t>loss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appetite, </a:t>
            </a:r>
            <a:r>
              <a:rPr dirty="0" sz="1100" spc="-15">
                <a:latin typeface="Times New Roman"/>
                <a:cs typeface="Times New Roman"/>
              </a:rPr>
              <a:t>numerous </a:t>
            </a:r>
            <a:r>
              <a:rPr dirty="0" sz="1100" spc="-30">
                <a:latin typeface="Times New Roman"/>
                <a:cs typeface="Times New Roman"/>
              </a:rPr>
              <a:t>aches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pains. </a:t>
            </a:r>
            <a:r>
              <a:rPr dirty="0" sz="1100" spc="-20">
                <a:latin typeface="Times New Roman"/>
                <a:cs typeface="Times New Roman"/>
              </a:rPr>
              <a:t>Most 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diagnosed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5">
                <a:latin typeface="Times New Roman"/>
                <a:cs typeface="Times New Roman"/>
              </a:rPr>
              <a:t>feel entirely  </a:t>
            </a:r>
            <a:r>
              <a:rPr dirty="0" sz="1100" spc="-30">
                <a:latin typeface="Times New Roman"/>
                <a:cs typeface="Times New Roman"/>
              </a:rPr>
              <a:t>miserable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appear normal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06" y="425449"/>
            <a:ext cx="5880735" cy="8383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700"/>
              </a:lnSpc>
            </a:pPr>
            <a:r>
              <a:rPr dirty="0" sz="1100" spc="-55">
                <a:latin typeface="Times New Roman"/>
                <a:cs typeface="Times New Roman"/>
              </a:rPr>
              <a:t>William </a:t>
            </a:r>
            <a:r>
              <a:rPr dirty="0" sz="1100" spc="-10">
                <a:latin typeface="Times New Roman"/>
                <a:cs typeface="Times New Roman"/>
              </a:rPr>
              <a:t>Greenough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35">
                <a:latin typeface="Times New Roman"/>
                <a:cs typeface="Times New Roman"/>
              </a:rPr>
              <a:t>colleagues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1990 </a:t>
            </a:r>
            <a:r>
              <a:rPr dirty="0" sz="1100" spc="-20">
                <a:latin typeface="Times New Roman"/>
                <a:cs typeface="Times New Roman"/>
              </a:rPr>
              <a:t>studied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rats </a:t>
            </a:r>
            <a:r>
              <a:rPr dirty="0" sz="1100" spc="-30">
                <a:latin typeface="Times New Roman"/>
                <a:cs typeface="Times New Roman"/>
              </a:rPr>
              <a:t>raised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enriched  </a:t>
            </a:r>
            <a:r>
              <a:rPr dirty="0" sz="1100" spc="-45">
                <a:latin typeface="Times New Roman"/>
                <a:cs typeface="Times New Roman"/>
              </a:rPr>
              <a:t>highly </a:t>
            </a:r>
            <a:r>
              <a:rPr dirty="0" sz="1100" spc="-25">
                <a:latin typeface="Times New Roman"/>
                <a:cs typeface="Times New Roman"/>
              </a:rPr>
              <a:t>stimulated </a:t>
            </a:r>
            <a:r>
              <a:rPr dirty="0" sz="1100" spc="-10">
                <a:latin typeface="Times New Roman"/>
                <a:cs typeface="Times New Roman"/>
              </a:rPr>
              <a:t>environment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30">
                <a:latin typeface="Times New Roman"/>
                <a:cs typeface="Times New Roman"/>
              </a:rPr>
              <a:t>differently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rats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15">
                <a:latin typeface="Times New Roman"/>
                <a:cs typeface="Times New Roman"/>
              </a:rPr>
              <a:t>couch potatoes.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active  </a:t>
            </a:r>
            <a:r>
              <a:rPr dirty="0" sz="1100" spc="-20">
                <a:latin typeface="Times New Roman"/>
                <a:cs typeface="Times New Roman"/>
              </a:rPr>
              <a:t>rats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connections </a:t>
            </a:r>
            <a:r>
              <a:rPr dirty="0" sz="1100" spc="-20">
                <a:latin typeface="Times New Roman"/>
                <a:cs typeface="Times New Roman"/>
              </a:rPr>
              <a:t>between nerve </a:t>
            </a:r>
            <a:r>
              <a:rPr dirty="0" sz="1100" spc="-40">
                <a:latin typeface="Times New Roman"/>
                <a:cs typeface="Times New Roman"/>
              </a:rPr>
              <a:t>cells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Cerebellum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grew many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dendrites. 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experiment,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scientists learn </a:t>
            </a:r>
            <a:r>
              <a:rPr dirty="0" sz="1100" spc="-5">
                <a:latin typeface="Times New Roman"/>
                <a:cs typeface="Times New Roman"/>
              </a:rPr>
              <a:t>that our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constantly </a:t>
            </a:r>
            <a:r>
              <a:rPr dirty="0" sz="1100" spc="-30">
                <a:latin typeface="Times New Roman"/>
                <a:cs typeface="Times New Roman"/>
              </a:rPr>
              <a:t>changing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experience even in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45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and some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changes 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permanent.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biomedical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25">
                <a:latin typeface="Times New Roman"/>
                <a:cs typeface="Times New Roman"/>
              </a:rPr>
              <a:t>takes 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account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disease,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ties </a:t>
            </a:r>
            <a:r>
              <a:rPr dirty="0" sz="1100" spc="-20">
                <a:latin typeface="Times New Roman"/>
                <a:cs typeface="Times New Roman"/>
              </a:rPr>
              <a:t>between brain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psychopathology,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link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environmental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stress.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Psychoanalytic Model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This model studies </a:t>
            </a:r>
            <a:r>
              <a:rPr dirty="0" sz="1100" spc="-25">
                <a:latin typeface="Times New Roman"/>
                <a:cs typeface="Times New Roman"/>
              </a:rPr>
              <a:t>psychopathology with reference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unconscious,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intra-  </a:t>
            </a:r>
            <a:r>
              <a:rPr dirty="0" sz="1100" spc="-35">
                <a:latin typeface="Times New Roman"/>
                <a:cs typeface="Times New Roman"/>
              </a:rPr>
              <a:t>psychic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conflict.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35">
                <a:latin typeface="Times New Roman"/>
                <a:cs typeface="Times New Roman"/>
              </a:rPr>
              <a:t>Psychoanalysis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pioneered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Sigmund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Freud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(1856-1939).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learned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art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Hypnosis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France.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He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experimented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somewhat different procedures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Hypnosis. </a:t>
            </a:r>
            <a:r>
              <a:rPr dirty="0" sz="1100" spc="5">
                <a:latin typeface="Times New Roman"/>
                <a:cs typeface="Times New Roman"/>
              </a:rPr>
              <a:t>He </a:t>
            </a:r>
            <a:r>
              <a:rPr dirty="0" sz="1100" spc="-20">
                <a:latin typeface="Times New Roman"/>
                <a:cs typeface="Times New Roman"/>
              </a:rPr>
              <a:t>used Hypnosis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innovative </a:t>
            </a:r>
            <a:r>
              <a:rPr dirty="0" sz="1100" spc="-60">
                <a:latin typeface="Times New Roman"/>
                <a:cs typeface="Times New Roman"/>
              </a:rPr>
              <a:t>way. 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25">
                <a:latin typeface="Times New Roman"/>
                <a:cs typeface="Times New Roman"/>
              </a:rPr>
              <a:t>encouraged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talk </a:t>
            </a:r>
            <a:r>
              <a:rPr dirty="0" sz="1100" spc="-40">
                <a:latin typeface="Times New Roman"/>
                <a:cs typeface="Times New Roman"/>
              </a:rPr>
              <a:t>freely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10">
                <a:latin typeface="Times New Roman"/>
                <a:cs typeface="Times New Roman"/>
              </a:rPr>
              <a:t>.He </a:t>
            </a:r>
            <a:r>
              <a:rPr dirty="0" sz="1100" spc="-25">
                <a:latin typeface="Times New Roman"/>
                <a:cs typeface="Times New Roman"/>
              </a:rPr>
              <a:t>discovered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unconscious mind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30">
                <a:latin typeface="Times New Roman"/>
                <a:cs typeface="Times New Roman"/>
              </a:rPr>
              <a:t>Association, </a:t>
            </a:r>
            <a:r>
              <a:rPr dirty="0" sz="1100" spc="-10">
                <a:latin typeface="Times New Roman"/>
                <a:cs typeface="Times New Roman"/>
              </a:rPr>
              <a:t>Dream 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Freudian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Slips.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25"/>
              </a:spcBef>
            </a:pPr>
            <a:r>
              <a:rPr dirty="0" sz="1100" spc="-20">
                <a:latin typeface="Times New Roman"/>
                <a:cs typeface="Times New Roman"/>
              </a:rPr>
              <a:t>Structure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mind: According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Freud the </a:t>
            </a:r>
            <a:r>
              <a:rPr dirty="0" sz="1100" spc="-15">
                <a:latin typeface="Times New Roman"/>
                <a:cs typeface="Times New Roman"/>
              </a:rPr>
              <a:t>mind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operates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pleasure </a:t>
            </a:r>
            <a:r>
              <a:rPr dirty="0" sz="1100" spc="-30">
                <a:latin typeface="Times New Roman"/>
                <a:cs typeface="Times New Roman"/>
              </a:rPr>
              <a:t>principle, </a:t>
            </a:r>
            <a:r>
              <a:rPr dirty="0" sz="1100" spc="-20">
                <a:latin typeface="Times New Roman"/>
                <a:cs typeface="Times New Roman"/>
              </a:rPr>
              <a:t>it 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childish 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immature.  </a:t>
            </a:r>
            <a:r>
              <a:rPr dirty="0" sz="1100" spc="-25">
                <a:latin typeface="Times New Roman"/>
                <a:cs typeface="Times New Roman"/>
              </a:rPr>
              <a:t>Libido  </a:t>
            </a:r>
            <a:r>
              <a:rPr dirty="0" sz="1100" spc="-20">
                <a:latin typeface="Times New Roman"/>
                <a:cs typeface="Times New Roman"/>
              </a:rPr>
              <a:t>provides  </a:t>
            </a:r>
            <a:r>
              <a:rPr dirty="0" sz="1100" spc="-35">
                <a:latin typeface="Times New Roman"/>
                <a:cs typeface="Times New Roman"/>
              </a:rPr>
              <a:t>energy 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0">
                <a:latin typeface="Times New Roman"/>
                <a:cs typeface="Times New Roman"/>
              </a:rPr>
              <a:t>Id,  </a:t>
            </a:r>
            <a:r>
              <a:rPr dirty="0" sz="1100">
                <a:latin typeface="Times New Roman"/>
                <a:cs typeface="Times New Roman"/>
              </a:rPr>
              <a:t>Ego 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Superego.  </a:t>
            </a:r>
            <a:r>
              <a:rPr dirty="0" sz="1100" spc="-5">
                <a:latin typeface="Times New Roman"/>
                <a:cs typeface="Times New Roman"/>
              </a:rPr>
              <a:t>Ego  </a:t>
            </a:r>
            <a:r>
              <a:rPr dirty="0" sz="1100" spc="-20">
                <a:latin typeface="Times New Roman"/>
                <a:cs typeface="Times New Roman"/>
              </a:rPr>
              <a:t>operates 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Reality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Principle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master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.It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works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logic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reason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.The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Superego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operates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moral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principle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conscience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Psyche.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30">
                <a:latin typeface="Times New Roman"/>
                <a:cs typeface="Times New Roman"/>
              </a:rPr>
              <a:t>mediates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resolves </a:t>
            </a:r>
            <a:r>
              <a:rPr dirty="0" sz="1100" spc="-20">
                <a:latin typeface="Times New Roman"/>
                <a:cs typeface="Times New Roman"/>
              </a:rPr>
              <a:t>conflict between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Superego.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Defense </a:t>
            </a:r>
            <a:r>
              <a:rPr dirty="0" sz="1100" b="1">
                <a:latin typeface="Times New Roman"/>
                <a:cs typeface="Times New Roman"/>
              </a:rPr>
              <a:t>Mechanism </a:t>
            </a:r>
            <a:r>
              <a:rPr dirty="0" sz="1100" spc="-45" b="1">
                <a:latin typeface="Times New Roman"/>
                <a:cs typeface="Times New Roman"/>
              </a:rPr>
              <a:t>or </a:t>
            </a:r>
            <a:r>
              <a:rPr dirty="0" sz="1100" spc="-5" b="1">
                <a:latin typeface="Times New Roman"/>
                <a:cs typeface="Times New Roman"/>
              </a:rPr>
              <a:t>Coping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Styles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battles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5">
                <a:latin typeface="Times New Roman"/>
                <a:cs typeface="Times New Roman"/>
              </a:rPr>
              <a:t>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Superego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resolve </a:t>
            </a:r>
            <a:r>
              <a:rPr dirty="0" sz="1100" spc="-25">
                <a:latin typeface="Times New Roman"/>
                <a:cs typeface="Times New Roman"/>
              </a:rPr>
              <a:t>conflicts,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resulting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overwhelming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>
                <a:latin typeface="Times New Roman"/>
                <a:cs typeface="Times New Roman"/>
              </a:rPr>
              <a:t>Ego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adopt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15">
                <a:latin typeface="Times New Roman"/>
                <a:cs typeface="Times New Roman"/>
              </a:rPr>
              <a:t>protective </a:t>
            </a:r>
            <a:r>
              <a:rPr dirty="0" sz="1100" spc="-25">
                <a:latin typeface="Times New Roman"/>
                <a:cs typeface="Times New Roman"/>
              </a:rPr>
              <a:t>processes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15">
                <a:latin typeface="Times New Roman"/>
                <a:cs typeface="Times New Roman"/>
              </a:rPr>
              <a:t>Defense </a:t>
            </a:r>
            <a:r>
              <a:rPr dirty="0" sz="1100" spc="-30">
                <a:latin typeface="Times New Roman"/>
                <a:cs typeface="Times New Roman"/>
              </a:rPr>
              <a:t>Mechanisms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Coping  </a:t>
            </a:r>
            <a:r>
              <a:rPr dirty="0" sz="1100" spc="-50">
                <a:latin typeface="Times New Roman"/>
                <a:cs typeface="Times New Roman"/>
              </a:rPr>
              <a:t>Styles. </a:t>
            </a:r>
            <a:r>
              <a:rPr dirty="0" sz="1100" spc="-30">
                <a:latin typeface="Times New Roman"/>
                <a:cs typeface="Times New Roman"/>
              </a:rPr>
              <a:t>They have following </a:t>
            </a:r>
            <a:r>
              <a:rPr dirty="0" sz="1100" spc="-25">
                <a:latin typeface="Times New Roman"/>
                <a:cs typeface="Times New Roman"/>
              </a:rPr>
              <a:t>characteristics in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common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16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10">
                <a:latin typeface="Times New Roman"/>
                <a:cs typeface="Times New Roman"/>
              </a:rPr>
              <a:t>Operate </a:t>
            </a:r>
            <a:r>
              <a:rPr dirty="0" sz="1100" spc="-20">
                <a:latin typeface="Times New Roman"/>
                <a:cs typeface="Times New Roman"/>
              </a:rPr>
              <a:t>at unconscious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 marL="927100" indent="-228600">
              <a:lnSpc>
                <a:spcPts val="123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dirty="0" sz="1100" spc="-5">
                <a:latin typeface="Times New Roman"/>
                <a:cs typeface="Times New Roman"/>
              </a:rPr>
              <a:t>Distort </a:t>
            </a:r>
            <a:r>
              <a:rPr dirty="0" sz="1100" spc="-45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 marL="927100" indent="-229235">
              <a:lnSpc>
                <a:spcPts val="1235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5">
                <a:latin typeface="Times New Roman"/>
                <a:cs typeface="Times New Roman"/>
              </a:rPr>
              <a:t>Protect 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Ego.</a:t>
            </a:r>
            <a:endParaRPr sz="1100">
              <a:latin typeface="Times New Roman"/>
              <a:cs typeface="Times New Roman"/>
            </a:endParaRPr>
          </a:p>
          <a:p>
            <a:pPr marL="12700" marR="1212850" indent="685800">
              <a:lnSpc>
                <a:spcPts val="1240"/>
              </a:lnSpc>
              <a:spcBef>
                <a:spcPts val="65"/>
              </a:spcBef>
              <a:buAutoNum type="alphaLcPeriod"/>
              <a:tabLst>
                <a:tab pos="926465" algn="l"/>
                <a:tab pos="927735" algn="l"/>
              </a:tabLst>
            </a:pP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normal and abnormal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50">
                <a:latin typeface="Times New Roman"/>
                <a:cs typeface="Times New Roman"/>
              </a:rPr>
              <a:t>daily </a:t>
            </a:r>
            <a:r>
              <a:rPr dirty="0" sz="1100" spc="-40">
                <a:latin typeface="Times New Roman"/>
                <a:cs typeface="Times New Roman"/>
              </a:rPr>
              <a:t>life.  </a:t>
            </a: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20">
                <a:latin typeface="Times New Roman"/>
                <a:cs typeface="Times New Roman"/>
              </a:rPr>
              <a:t>defense </a:t>
            </a:r>
            <a:r>
              <a:rPr dirty="0" sz="1100" spc="-25">
                <a:latin typeface="Times New Roman"/>
                <a:cs typeface="Times New Roman"/>
              </a:rPr>
              <a:t>mechanisms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</a:t>
            </a:r>
            <a:endParaRPr sz="1100">
              <a:latin typeface="Times New Roman"/>
              <a:cs typeface="Times New Roman"/>
            </a:endParaRPr>
          </a:p>
          <a:p>
            <a:pPr marL="121920" indent="-109855">
              <a:lnSpc>
                <a:spcPts val="1170"/>
              </a:lnSpc>
              <a:buSzPct val="90909"/>
              <a:buAutoNum type="arabicPlain"/>
              <a:tabLst>
                <a:tab pos="122555" algn="l"/>
              </a:tabLst>
            </a:pPr>
            <a:r>
              <a:rPr dirty="0" sz="1100" spc="-25">
                <a:latin typeface="Times New Roman"/>
                <a:cs typeface="Times New Roman"/>
              </a:rPr>
              <a:t>Denial </a:t>
            </a:r>
            <a:r>
              <a:rPr dirty="0" sz="1100" spc="-35">
                <a:latin typeface="Times New Roman"/>
                <a:cs typeface="Times New Roman"/>
              </a:rPr>
              <a:t>2- </a:t>
            </a:r>
            <a:r>
              <a:rPr dirty="0" sz="1100" spc="-25">
                <a:latin typeface="Times New Roman"/>
                <a:cs typeface="Times New Roman"/>
              </a:rPr>
              <a:t>Displacement, </a:t>
            </a:r>
            <a:r>
              <a:rPr dirty="0" sz="1100" spc="-35">
                <a:latin typeface="Times New Roman"/>
                <a:cs typeface="Times New Roman"/>
              </a:rPr>
              <a:t>3- </a:t>
            </a:r>
            <a:r>
              <a:rPr dirty="0" sz="1100" spc="-20">
                <a:latin typeface="Times New Roman"/>
                <a:cs typeface="Times New Roman"/>
              </a:rPr>
              <a:t>Projection, </a:t>
            </a:r>
            <a:r>
              <a:rPr dirty="0" sz="1100" spc="-35">
                <a:latin typeface="Times New Roman"/>
                <a:cs typeface="Times New Roman"/>
              </a:rPr>
              <a:t>4- </a:t>
            </a:r>
            <a:r>
              <a:rPr dirty="0" sz="1100" spc="-25">
                <a:latin typeface="Times New Roman"/>
                <a:cs typeface="Times New Roman"/>
              </a:rPr>
              <a:t>Reaction </a:t>
            </a:r>
            <a:r>
              <a:rPr dirty="0" sz="1100" spc="-15">
                <a:latin typeface="Times New Roman"/>
                <a:cs typeface="Times New Roman"/>
              </a:rPr>
              <a:t>formation, </a:t>
            </a:r>
            <a:r>
              <a:rPr dirty="0" sz="1100" spc="-35">
                <a:latin typeface="Times New Roman"/>
                <a:cs typeface="Times New Roman"/>
              </a:rPr>
              <a:t>5- </a:t>
            </a:r>
            <a:r>
              <a:rPr dirty="0" sz="1100" spc="-25">
                <a:latin typeface="Times New Roman"/>
                <a:cs typeface="Times New Roman"/>
              </a:rPr>
              <a:t>Repression, </a:t>
            </a:r>
            <a:r>
              <a:rPr dirty="0" sz="1100" spc="-30">
                <a:latin typeface="Times New Roman"/>
                <a:cs typeface="Times New Roman"/>
              </a:rPr>
              <a:t>6-Rationalization,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7-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Sublimation.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Psychosexual </a:t>
            </a:r>
            <a:r>
              <a:rPr dirty="0" sz="1100" spc="-15" b="1">
                <a:latin typeface="Times New Roman"/>
                <a:cs typeface="Times New Roman"/>
              </a:rPr>
              <a:t>Theory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5">
                <a:latin typeface="Times New Roman"/>
                <a:cs typeface="Times New Roman"/>
              </a:rPr>
              <a:t>proposed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development. </a:t>
            </a: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psychosexual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development. </a:t>
            </a:r>
            <a:r>
              <a:rPr dirty="0" sz="1100" spc="-1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main emphasis in </a:t>
            </a:r>
            <a:r>
              <a:rPr dirty="0" sz="1100" spc="-15">
                <a:latin typeface="Times New Roman"/>
                <a:cs typeface="Times New Roman"/>
              </a:rPr>
              <a:t>this theory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Psychosexual </a:t>
            </a:r>
            <a:r>
              <a:rPr dirty="0" sz="1100" spc="-25" b="1">
                <a:latin typeface="Times New Roman"/>
                <a:cs typeface="Times New Roman"/>
              </a:rPr>
              <a:t>theory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Oral </a:t>
            </a:r>
            <a:r>
              <a:rPr dirty="0" sz="1100" spc="-35">
                <a:latin typeface="Times New Roman"/>
                <a:cs typeface="Times New Roman"/>
              </a:rPr>
              <a:t>stage </a:t>
            </a:r>
            <a:r>
              <a:rPr dirty="0" sz="1100" spc="-10">
                <a:latin typeface="Times New Roman"/>
                <a:cs typeface="Times New Roman"/>
              </a:rPr>
              <a:t>-birth </a:t>
            </a:r>
            <a:r>
              <a:rPr dirty="0" sz="1100" spc="-15">
                <a:latin typeface="Times New Roman"/>
                <a:cs typeface="Times New Roman"/>
              </a:rPr>
              <a:t>to18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months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Anal </a:t>
            </a:r>
            <a:r>
              <a:rPr dirty="0" sz="1100" spc="-35">
                <a:latin typeface="Times New Roman"/>
                <a:cs typeface="Times New Roman"/>
              </a:rPr>
              <a:t>stage-18 </a:t>
            </a:r>
            <a:r>
              <a:rPr dirty="0" sz="1100" spc="-5">
                <a:latin typeface="Times New Roman"/>
                <a:cs typeface="Times New Roman"/>
              </a:rPr>
              <a:t>months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3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Phallic </a:t>
            </a:r>
            <a:r>
              <a:rPr dirty="0" sz="1100" spc="-30">
                <a:latin typeface="Times New Roman"/>
                <a:cs typeface="Times New Roman"/>
              </a:rPr>
              <a:t>stage -3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6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Latency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stage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Genital </a:t>
            </a:r>
            <a:r>
              <a:rPr dirty="0" sz="1100" spc="-35">
                <a:latin typeface="Times New Roman"/>
                <a:cs typeface="Times New Roman"/>
              </a:rPr>
              <a:t>stage-6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12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years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10">
                <a:latin typeface="Times New Roman"/>
                <a:cs typeface="Times New Roman"/>
              </a:rPr>
              <a:t>patterns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gratifying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needs, </a:t>
            </a:r>
            <a:r>
              <a:rPr dirty="0" sz="1100" spc="-5">
                <a:latin typeface="Times New Roman"/>
                <a:cs typeface="Times New Roman"/>
              </a:rPr>
              <a:t>those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30">
                <a:latin typeface="Times New Roman"/>
                <a:cs typeface="Times New Roman"/>
              </a:rPr>
              <a:t>which are </a:t>
            </a:r>
            <a:r>
              <a:rPr dirty="0" sz="1100" spc="5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gratified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fixations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psychopathologies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30">
                <a:latin typeface="Times New Roman"/>
                <a:cs typeface="Times New Roman"/>
              </a:rPr>
              <a:t>later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adulthood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Oral </a:t>
            </a:r>
            <a:r>
              <a:rPr dirty="0" sz="1100" spc="-30">
                <a:latin typeface="Times New Roman"/>
                <a:cs typeface="Times New Roman"/>
              </a:rPr>
              <a:t>stage </a:t>
            </a:r>
            <a:r>
              <a:rPr dirty="0" sz="1100" spc="-25">
                <a:latin typeface="Times New Roman"/>
                <a:cs typeface="Times New Roman"/>
              </a:rPr>
              <a:t>fixations </a:t>
            </a:r>
            <a:r>
              <a:rPr dirty="0" sz="1100" spc="-30">
                <a:latin typeface="Times New Roman"/>
                <a:cs typeface="Times New Roman"/>
              </a:rPr>
              <a:t>include fingernail </a:t>
            </a:r>
            <a:r>
              <a:rPr dirty="0" sz="1100" spc="-25">
                <a:latin typeface="Times New Roman"/>
                <a:cs typeface="Times New Roman"/>
              </a:rPr>
              <a:t>biting, </a:t>
            </a:r>
            <a:r>
              <a:rPr dirty="0" sz="1100" spc="-35">
                <a:latin typeface="Times New Roman"/>
                <a:cs typeface="Times New Roman"/>
              </a:rPr>
              <a:t>chewing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pencils.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theorist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discuss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developmental </a:t>
            </a:r>
            <a:r>
              <a:rPr dirty="0" sz="1100" spc="-25">
                <a:latin typeface="Times New Roman"/>
                <a:cs typeface="Times New Roman"/>
              </a:rPr>
              <a:t>perspective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5" b="1">
                <a:latin typeface="Times New Roman"/>
                <a:cs typeface="Times New Roman"/>
              </a:rPr>
              <a:t>Psychoanalytic- </a:t>
            </a:r>
            <a:r>
              <a:rPr dirty="0" sz="1100" spc="-20" b="1">
                <a:latin typeface="Times New Roman"/>
                <a:cs typeface="Times New Roman"/>
              </a:rPr>
              <a:t>Therapy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unconscious </a:t>
            </a:r>
            <a:r>
              <a:rPr dirty="0" sz="1100" spc="-20">
                <a:latin typeface="Times New Roman"/>
                <a:cs typeface="Times New Roman"/>
              </a:rPr>
              <a:t>processes,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15">
                <a:latin typeface="Times New Roman"/>
                <a:cs typeface="Times New Roman"/>
              </a:rPr>
              <a:t>and past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970" y="779018"/>
            <a:ext cx="5880735" cy="8361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4287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25" b="1">
                <a:latin typeface="Times New Roman"/>
                <a:cs typeface="Times New Roman"/>
              </a:rPr>
              <a:t>CAUSES </a:t>
            </a:r>
            <a:r>
              <a:rPr dirty="0" sz="1100" spc="5" b="1">
                <a:latin typeface="Times New Roman"/>
                <a:cs typeface="Times New Roman"/>
              </a:rPr>
              <a:t>OF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Throughout </a:t>
            </a:r>
            <a:r>
              <a:rPr dirty="0" sz="1100" spc="-25">
                <a:latin typeface="Times New Roman"/>
                <a:cs typeface="Times New Roman"/>
              </a:rPr>
              <a:t>history,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search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explanations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behavior dates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ancient </a:t>
            </a:r>
            <a:r>
              <a:rPr dirty="0" sz="1100" spc="-25">
                <a:latin typeface="Times New Roman"/>
                <a:cs typeface="Times New Roman"/>
              </a:rPr>
              <a:t>times,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ancient </a:t>
            </a:r>
            <a:r>
              <a:rPr dirty="0" sz="1100" spc="-15">
                <a:latin typeface="Times New Roman"/>
                <a:cs typeface="Times New Roman"/>
              </a:rPr>
              <a:t>records attribute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disfavor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gods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mischief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demons.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35">
                <a:latin typeface="Times New Roman"/>
                <a:cs typeface="Times New Roman"/>
              </a:rPr>
              <a:t>Models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Studying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buFont typeface="Symbol"/>
              <a:buChar char=""/>
              <a:tabLst>
                <a:tab pos="697865" algn="l"/>
                <a:tab pos="699135" algn="l"/>
              </a:tabLst>
            </a:pPr>
            <a:r>
              <a:rPr dirty="0" sz="1100" spc="-35">
                <a:latin typeface="Times New Roman"/>
                <a:cs typeface="Times New Roman"/>
              </a:rPr>
              <a:t>Biomedical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697865" algn="l"/>
                <a:tab pos="699135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Psychoanalytical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697865" algn="l"/>
                <a:tab pos="699135" algn="l"/>
              </a:tabLst>
            </a:pPr>
            <a:r>
              <a:rPr dirty="0" sz="1100" spc="-20">
                <a:latin typeface="Times New Roman"/>
                <a:cs typeface="Times New Roman"/>
              </a:rPr>
              <a:t>Humanistic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697865" algn="l"/>
                <a:tab pos="699135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9135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Models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explain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0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15">
                <a:latin typeface="Times New Roman"/>
                <a:cs typeface="Times New Roman"/>
              </a:rPr>
              <a:t>own 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interpretation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15">
                <a:latin typeface="Times New Roman"/>
                <a:cs typeface="Times New Roman"/>
              </a:rPr>
              <a:t>and recommends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procedures.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models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Why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someone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acting </a:t>
            </a:r>
            <a:r>
              <a:rPr dirty="0" sz="1100" spc="-10">
                <a:latin typeface="Times New Roman"/>
                <a:cs typeface="Times New Roman"/>
              </a:rPr>
              <a:t>so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strange?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1155"/>
              </a:spcBef>
            </a:pPr>
            <a:r>
              <a:rPr dirty="0" sz="1100" b="1">
                <a:latin typeface="Times New Roman"/>
                <a:cs typeface="Times New Roman"/>
              </a:rPr>
              <a:t>Biological </a:t>
            </a:r>
            <a:r>
              <a:rPr dirty="0" sz="1100" spc="5" b="1">
                <a:latin typeface="Times New Roman"/>
                <a:cs typeface="Times New Roman"/>
              </a:rPr>
              <a:t>model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Psychoanalytic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seems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answer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5">
                <a:latin typeface="Times New Roman"/>
                <a:cs typeface="Times New Roman"/>
              </a:rPr>
              <a:t>reference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concepts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genetics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neuroscience.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psychoanalytic </a:t>
            </a:r>
            <a:r>
              <a:rPr dirty="0" sz="1100" spc="-20">
                <a:latin typeface="Times New Roman"/>
                <a:cs typeface="Times New Roman"/>
              </a:rPr>
              <a:t>model focuses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unconscious, </a:t>
            </a:r>
            <a:r>
              <a:rPr dirty="0" sz="1100" spc="-15">
                <a:latin typeface="Times New Roman"/>
                <a:cs typeface="Times New Roman"/>
              </a:rPr>
              <a:t>childhood and </a:t>
            </a:r>
            <a:r>
              <a:rPr dirty="0" sz="1100" spc="-30">
                <a:latin typeface="Times New Roman"/>
                <a:cs typeface="Times New Roman"/>
              </a:rPr>
              <a:t>psychosexual 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20">
                <a:latin typeface="Times New Roman"/>
                <a:cs typeface="Times New Roman"/>
              </a:rPr>
              <a:t>These models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45">
                <a:latin typeface="Times New Roman"/>
                <a:cs typeface="Times New Roman"/>
              </a:rPr>
              <a:t>fully </a:t>
            </a:r>
            <a:r>
              <a:rPr dirty="0" sz="1100" spc="-20">
                <a:latin typeface="Times New Roman"/>
                <a:cs typeface="Times New Roman"/>
              </a:rPr>
              <a:t>covered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lecture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 spc="-30">
                <a:latin typeface="Times New Roman"/>
                <a:cs typeface="Times New Roman"/>
              </a:rPr>
              <a:t>and12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Humanistic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Abraham </a:t>
            </a:r>
            <a:r>
              <a:rPr dirty="0" sz="1100" spc="-45">
                <a:latin typeface="Times New Roman"/>
                <a:cs typeface="Times New Roman"/>
              </a:rPr>
              <a:t>Maslow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(1908-1970)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need theory,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hierarchy.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theory, </a:t>
            </a:r>
            <a:r>
              <a:rPr dirty="0" sz="1100" spc="-40">
                <a:latin typeface="Times New Roman"/>
                <a:cs typeface="Times New Roman"/>
              </a:rPr>
              <a:t>imagine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triangle  </a:t>
            </a:r>
            <a:r>
              <a:rPr dirty="0" sz="1100" spc="-25">
                <a:latin typeface="Times New Roman"/>
                <a:cs typeface="Times New Roman"/>
              </a:rPr>
              <a:t>which has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broad </a:t>
            </a:r>
            <a:r>
              <a:rPr dirty="0" sz="1100" spc="-30">
                <a:latin typeface="Times New Roman"/>
                <a:cs typeface="Times New Roman"/>
              </a:rPr>
              <a:t>base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narrow </a:t>
            </a:r>
            <a:r>
              <a:rPr dirty="0" sz="1100">
                <a:latin typeface="Times New Roman"/>
                <a:cs typeface="Times New Roman"/>
              </a:rPr>
              <a:t>top.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survival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base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triangle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5">
                <a:latin typeface="Times New Roman"/>
                <a:cs typeface="Times New Roman"/>
              </a:rPr>
              <a:t>esteem, </a:t>
            </a:r>
            <a:r>
              <a:rPr dirty="0" sz="1100" spc="-30">
                <a:latin typeface="Times New Roman"/>
                <a:cs typeface="Times New Roman"/>
              </a:rPr>
              <a:t>love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actualization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satisfied </a:t>
            </a:r>
            <a:r>
              <a:rPr dirty="0" sz="1100" spc="-20">
                <a:latin typeface="Times New Roman"/>
                <a:cs typeface="Times New Roman"/>
              </a:rPr>
              <a:t>when needs 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lower </a:t>
            </a:r>
            <a:r>
              <a:rPr dirty="0" sz="1100" spc="-50">
                <a:latin typeface="Times New Roman"/>
                <a:cs typeface="Times New Roman"/>
              </a:rPr>
              <a:t>level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satisfied.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Hierarchy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Needs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Self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Actualization.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Self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Esteem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Love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belongingness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Safety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Physiological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Empathy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Unconditional </a:t>
            </a:r>
            <a:r>
              <a:rPr dirty="0" sz="1100" spc="-25">
                <a:latin typeface="Times New Roman"/>
                <a:cs typeface="Times New Roman"/>
              </a:rPr>
              <a:t>Positive </a:t>
            </a:r>
            <a:r>
              <a:rPr dirty="0" sz="1100" spc="-30">
                <a:latin typeface="Times New Roman"/>
                <a:cs typeface="Times New Roman"/>
              </a:rPr>
              <a:t>Regard 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central </a:t>
            </a:r>
            <a:r>
              <a:rPr dirty="0" sz="1100" spc="-15">
                <a:latin typeface="Times New Roman"/>
                <a:cs typeface="Times New Roman"/>
              </a:rPr>
              <a:t>concepts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Roger’s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approach.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1686560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Empathy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25">
                <a:latin typeface="Times New Roman"/>
                <a:cs typeface="Times New Roman"/>
              </a:rPr>
              <a:t>perspective.  Example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5">
                <a:latin typeface="Times New Roman"/>
                <a:cs typeface="Times New Roman"/>
              </a:rPr>
              <a:t>Parents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teachers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try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hard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understand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students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using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children’s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student’s </a:t>
            </a:r>
            <a:r>
              <a:rPr dirty="0" sz="1100" spc="-20">
                <a:latin typeface="Times New Roman"/>
                <a:cs typeface="Times New Roman"/>
              </a:rPr>
              <a:t>frame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reference.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Unconditional positive </a:t>
            </a:r>
            <a:r>
              <a:rPr dirty="0" sz="1100" spc="-30" b="1">
                <a:latin typeface="Times New Roman"/>
                <a:cs typeface="Times New Roman"/>
              </a:rPr>
              <a:t>regard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give </a:t>
            </a:r>
            <a:r>
              <a:rPr dirty="0" sz="1100" spc="-20">
                <a:latin typeface="Times New Roman"/>
                <a:cs typeface="Times New Roman"/>
              </a:rPr>
              <a:t>respect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dignity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human 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some reason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rich, </a:t>
            </a:r>
            <a:r>
              <a:rPr dirty="0" sz="1100" spc="-20">
                <a:latin typeface="Times New Roman"/>
                <a:cs typeface="Times New Roman"/>
              </a:rPr>
              <a:t>educated, </a:t>
            </a:r>
            <a:r>
              <a:rPr dirty="0" sz="1100" spc="-15">
                <a:latin typeface="Times New Roman"/>
                <a:cs typeface="Times New Roman"/>
              </a:rPr>
              <a:t>handsome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etc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sweeper,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cleans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50">
                <a:latin typeface="Times New Roman"/>
                <a:cs typeface="Times New Roman"/>
              </a:rPr>
              <a:t>daily,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20">
                <a:latin typeface="Times New Roman"/>
                <a:cs typeface="Times New Roman"/>
              </a:rPr>
              <a:t>unconditional </a:t>
            </a:r>
            <a:r>
              <a:rPr dirty="0" sz="1100" spc="-25">
                <a:latin typeface="Times New Roman"/>
                <a:cs typeface="Times New Roman"/>
              </a:rPr>
              <a:t>positive regard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45">
                <a:latin typeface="Times New Roman"/>
                <a:cs typeface="Times New Roman"/>
              </a:rPr>
              <a:t>simply 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30">
                <a:latin typeface="Times New Roman"/>
                <a:cs typeface="Times New Roman"/>
              </a:rPr>
              <a:t>works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5">
                <a:latin typeface="Times New Roman"/>
                <a:cs typeface="Times New Roman"/>
              </a:rPr>
              <a:t>home.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6" y="914656"/>
            <a:ext cx="5878830" cy="3042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20" b="1">
                <a:latin typeface="Times New Roman"/>
                <a:cs typeface="Times New Roman"/>
              </a:rPr>
              <a:t>Behavioral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emphasizes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overt </a:t>
            </a:r>
            <a:r>
              <a:rPr dirty="0" sz="1100" spc="-30">
                <a:latin typeface="Times New Roman"/>
                <a:cs typeface="Times New Roman"/>
              </a:rPr>
              <a:t>(observable)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environmental </a:t>
            </a:r>
            <a:r>
              <a:rPr dirty="0" sz="1100" spc="-30">
                <a:latin typeface="Times New Roman"/>
                <a:cs typeface="Times New Roman"/>
              </a:rPr>
              <a:t>influences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3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0" b="1">
                <a:latin typeface="Times New Roman"/>
                <a:cs typeface="Times New Roman"/>
              </a:rPr>
              <a:t>Pavlov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Classical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Conditioning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learning,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neutral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paired 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unconditional </a:t>
            </a:r>
            <a:r>
              <a:rPr dirty="0" sz="1100" spc="-25">
                <a:latin typeface="Times New Roman"/>
                <a:cs typeface="Times New Roman"/>
              </a:rPr>
              <a:t>stimulus, </a:t>
            </a:r>
            <a:r>
              <a:rPr dirty="0" sz="1100" spc="-30">
                <a:latin typeface="Times New Roman"/>
                <a:cs typeface="Times New Roman"/>
              </a:rPr>
              <a:t>acquires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status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desired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Unconditioned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50">
                <a:latin typeface="Times New Roman"/>
                <a:cs typeface="Times New Roman"/>
              </a:rPr>
              <a:t>(UCS)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naturally </a:t>
            </a:r>
            <a:r>
              <a:rPr dirty="0" sz="1100" spc="-20">
                <a:latin typeface="Times New Roman"/>
                <a:cs typeface="Times New Roman"/>
              </a:rPr>
              <a:t>occurring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leads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response.  </a:t>
            </a:r>
            <a:r>
              <a:rPr dirty="0" sz="1100" spc="-15">
                <a:latin typeface="Times New Roman"/>
                <a:cs typeface="Times New Roman"/>
              </a:rPr>
              <a:t>Unconditioned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15">
                <a:latin typeface="Times New Roman"/>
                <a:cs typeface="Times New Roman"/>
              </a:rPr>
              <a:t>“unlearned”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“naturally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occurring.”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Unconditioned response </a:t>
            </a:r>
            <a:r>
              <a:rPr dirty="0" sz="1100" spc="-40">
                <a:latin typeface="Times New Roman"/>
                <a:cs typeface="Times New Roman"/>
              </a:rPr>
              <a:t>(UCR)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naturally </a:t>
            </a:r>
            <a:r>
              <a:rPr dirty="0" sz="1100" spc="-20">
                <a:latin typeface="Times New Roman"/>
                <a:cs typeface="Times New Roman"/>
              </a:rPr>
              <a:t>occurring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unconditioned </a:t>
            </a:r>
            <a:r>
              <a:rPr dirty="0" sz="1100" spc="-25">
                <a:latin typeface="Times New Roman"/>
                <a:cs typeface="Times New Roman"/>
              </a:rPr>
              <a:t>stimulus.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Example: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dangerous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15">
                <a:latin typeface="Times New Roman"/>
                <a:cs typeface="Times New Roman"/>
              </a:rPr>
              <a:t>produces </a:t>
            </a:r>
            <a:r>
              <a:rPr dirty="0" sz="1100" spc="-25">
                <a:latin typeface="Times New Roman"/>
                <a:cs typeface="Times New Roman"/>
              </a:rPr>
              <a:t>fear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prior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conditioning .The </a:t>
            </a:r>
            <a:r>
              <a:rPr dirty="0" sz="1100" spc="-25">
                <a:latin typeface="Times New Roman"/>
                <a:cs typeface="Times New Roman"/>
              </a:rPr>
              <a:t>dangerous 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unconditioned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50">
                <a:latin typeface="Times New Roman"/>
                <a:cs typeface="Times New Roman"/>
              </a:rPr>
              <a:t>(UCS)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20">
                <a:latin typeface="Times New Roman"/>
                <a:cs typeface="Times New Roman"/>
              </a:rPr>
              <a:t>reaction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unconditioned response </a:t>
            </a:r>
            <a:r>
              <a:rPr dirty="0" sz="1100" spc="-40">
                <a:latin typeface="Times New Roman"/>
                <a:cs typeface="Times New Roman"/>
              </a:rPr>
              <a:t>(UCR) 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occurs </a:t>
            </a:r>
            <a:r>
              <a:rPr dirty="0" sz="1100" spc="-35">
                <a:latin typeface="Times New Roman"/>
                <a:cs typeface="Times New Roman"/>
              </a:rPr>
              <a:t>naturally.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neutral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when neutral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40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repeatedly </a:t>
            </a:r>
            <a:r>
              <a:rPr dirty="0" sz="1100" spc="-25">
                <a:latin typeface="Times New Roman"/>
                <a:cs typeface="Times New Roman"/>
              </a:rPr>
              <a:t>paired with </a:t>
            </a:r>
            <a:r>
              <a:rPr dirty="0" sz="1100" spc="-20">
                <a:latin typeface="Times New Roman"/>
                <a:cs typeface="Times New Roman"/>
              </a:rPr>
              <a:t>dangerous situation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becomes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55">
                <a:latin typeface="Times New Roman"/>
                <a:cs typeface="Times New Roman"/>
              </a:rPr>
              <a:t>(CS) </a:t>
            </a:r>
            <a:r>
              <a:rPr dirty="0" sz="1100" spc="-30">
                <a:latin typeface="Times New Roman"/>
                <a:cs typeface="Times New Roman"/>
              </a:rPr>
              <a:t>capable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producing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fear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Conditioned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60">
                <a:latin typeface="Times New Roman"/>
                <a:cs typeface="Times New Roman"/>
              </a:rPr>
              <a:t>(CS):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becomes </a:t>
            </a:r>
            <a:r>
              <a:rPr dirty="0" sz="1100" spc="-30">
                <a:latin typeface="Times New Roman"/>
                <a:cs typeface="Times New Roman"/>
              </a:rPr>
              <a:t>able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produce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paired with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original </a:t>
            </a:r>
            <a:r>
              <a:rPr dirty="0" sz="1100" spc="-10">
                <a:latin typeface="Times New Roman"/>
                <a:cs typeface="Times New Roman"/>
              </a:rPr>
              <a:t>unconditioned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stimulus.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4086859"/>
            <a:ext cx="5420995" cy="169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ts val="1505"/>
              </a:lnSpc>
              <a:buSzPct val="218181"/>
              <a:buFont typeface="Arial"/>
              <a:buChar char="–"/>
              <a:tabLst>
                <a:tab pos="298450" algn="l"/>
              </a:tabLst>
            </a:pP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Conditioned</a:t>
            </a:r>
            <a:r>
              <a:rPr dirty="0" sz="1100" spc="-20">
                <a:latin typeface="Times New Roman"/>
                <a:cs typeface="Times New Roman"/>
              </a:rPr>
              <a:t> means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“learned.”</a:t>
            </a:r>
            <a:endParaRPr sz="11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78200"/>
              </a:lnSpc>
              <a:spcBef>
                <a:spcPts val="455"/>
              </a:spcBef>
              <a:buSzPct val="218181"/>
              <a:buFont typeface="Arial"/>
              <a:buChar char="–"/>
              <a:tabLst>
                <a:tab pos="29845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neutral stimulus can </a:t>
            </a:r>
            <a:r>
              <a:rPr dirty="0" sz="1100" spc="-15">
                <a:latin typeface="Times New Roman"/>
                <a:cs typeface="Times New Roman"/>
              </a:rPr>
              <a:t>become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conditioned </a:t>
            </a:r>
            <a:r>
              <a:rPr dirty="0" sz="1100" spc="-30">
                <a:latin typeface="Times New Roman"/>
                <a:cs typeface="Times New Roman"/>
              </a:rPr>
              <a:t>stimulus </a:t>
            </a:r>
            <a:r>
              <a:rPr dirty="0" sz="1100" spc="-20">
                <a:latin typeface="Times New Roman"/>
                <a:cs typeface="Times New Roman"/>
              </a:rPr>
              <a:t>when paired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unconditioned  </a:t>
            </a:r>
            <a:r>
              <a:rPr dirty="0" sz="1100" spc="-25">
                <a:latin typeface="Times New Roman"/>
                <a:cs typeface="Times New Roman"/>
              </a:rPr>
              <a:t>stimulus.--</a:t>
            </a:r>
            <a:endParaRPr sz="1100">
              <a:latin typeface="Times New Roman"/>
              <a:cs typeface="Times New Roman"/>
            </a:endParaRPr>
          </a:p>
          <a:p>
            <a:pPr marL="298450" indent="-285750">
              <a:lnSpc>
                <a:spcPts val="2805"/>
              </a:lnSpc>
              <a:buSzPct val="218181"/>
              <a:buFont typeface="Arial"/>
              <a:buChar char="–"/>
              <a:tabLst>
                <a:tab pos="298450" algn="l"/>
                <a:tab pos="1139190" algn="l"/>
                <a:tab pos="1781810" algn="l"/>
                <a:tab pos="2205355" algn="l"/>
                <a:tab pos="2414905" algn="l"/>
                <a:tab pos="2971800" algn="l"/>
                <a:tab pos="3615690" algn="l"/>
              </a:tabLst>
            </a:pP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Conditioned	response	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(CR)</a:t>
            </a:r>
            <a:r>
              <a:rPr dirty="0" sz="1100" spc="-45">
                <a:latin typeface="Times New Roman"/>
                <a:cs typeface="Times New Roman"/>
              </a:rPr>
              <a:t>	</a:t>
            </a:r>
            <a:r>
              <a:rPr dirty="0" sz="1100" spc="-25">
                <a:latin typeface="Times New Roman"/>
                <a:cs typeface="Times New Roman"/>
              </a:rPr>
              <a:t>-	</a:t>
            </a:r>
            <a:r>
              <a:rPr dirty="0" sz="1100" spc="-30">
                <a:latin typeface="Times New Roman"/>
                <a:cs typeface="Times New Roman"/>
              </a:rPr>
              <a:t>learned	</a:t>
            </a:r>
            <a:r>
              <a:rPr dirty="0" sz="1100" spc="-15">
                <a:latin typeface="Times New Roman"/>
                <a:cs typeface="Times New Roman"/>
              </a:rPr>
              <a:t>response	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algn="ctr" marL="710565">
              <a:lnSpc>
                <a:spcPct val="100000"/>
              </a:lnSpc>
              <a:spcBef>
                <a:spcPts val="610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UCS</a:t>
            </a:r>
            <a:endParaRPr sz="1800">
              <a:latin typeface="Comic Sans MS"/>
              <a:cs typeface="Comic Sans MS"/>
            </a:endParaRPr>
          </a:p>
          <a:p>
            <a:pPr algn="ctr" marL="711200">
              <a:lnSpc>
                <a:spcPct val="100000"/>
              </a:lnSpc>
              <a:spcBef>
                <a:spcPts val="350"/>
              </a:spcBef>
            </a:pP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Loud</a:t>
            </a:r>
            <a:r>
              <a:rPr dirty="0" sz="1800" spc="-10" b="1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30" y="8313677"/>
            <a:ext cx="5880100" cy="8216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80"/>
              </a:spcBef>
            </a:pPr>
            <a:r>
              <a:rPr dirty="0" sz="1100" spc="-20">
                <a:latin typeface="Times New Roman"/>
                <a:cs typeface="Times New Roman"/>
              </a:rPr>
              <a:t>Watson worked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>
                <a:latin typeface="Times New Roman"/>
                <a:cs typeface="Times New Roman"/>
              </a:rPr>
              <a:t>month </a:t>
            </a:r>
            <a:r>
              <a:rPr dirty="0" sz="1100" spc="-25">
                <a:latin typeface="Times New Roman"/>
                <a:cs typeface="Times New Roman"/>
              </a:rPr>
              <a:t>old, </a:t>
            </a: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acquire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35">
                <a:latin typeface="Times New Roman"/>
                <a:cs typeface="Times New Roman"/>
              </a:rPr>
              <a:t>fury </a:t>
            </a:r>
            <a:r>
              <a:rPr dirty="0" sz="1100" spc="-25">
                <a:latin typeface="Times New Roman"/>
                <a:cs typeface="Times New Roman"/>
              </a:rPr>
              <a:t>objects. Albert </a:t>
            </a:r>
            <a:r>
              <a:rPr dirty="0" sz="1100" spc="-50">
                <a:latin typeface="Times New Roman"/>
                <a:cs typeface="Times New Roman"/>
              </a:rPr>
              <a:t>was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afraid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white </a:t>
            </a:r>
            <a:r>
              <a:rPr dirty="0" sz="1100" spc="-15">
                <a:latin typeface="Times New Roman"/>
                <a:cs typeface="Times New Roman"/>
              </a:rPr>
              <a:t>rat and 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white </a:t>
            </a:r>
            <a:r>
              <a:rPr dirty="0" sz="1100" spc="-20">
                <a:latin typeface="Times New Roman"/>
                <a:cs typeface="Times New Roman"/>
              </a:rPr>
              <a:t>rat.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loud </a:t>
            </a:r>
            <a:r>
              <a:rPr dirty="0" sz="1100" spc="-25">
                <a:latin typeface="Times New Roman"/>
                <a:cs typeface="Times New Roman"/>
              </a:rPr>
              <a:t>noise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0">
                <a:latin typeface="Times New Roman"/>
                <a:cs typeface="Times New Roman"/>
              </a:rPr>
              <a:t>UCS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UCR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startle </a:t>
            </a:r>
            <a:r>
              <a:rPr dirty="0" sz="1100" spc="-35">
                <a:latin typeface="Times New Roman"/>
                <a:cs typeface="Times New Roman"/>
              </a:rPr>
              <a:t>(fear),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15">
                <a:latin typeface="Times New Roman"/>
                <a:cs typeface="Times New Roman"/>
              </a:rPr>
              <a:t>loud </a:t>
            </a:r>
            <a:r>
              <a:rPr dirty="0" sz="1100" spc="-25">
                <a:latin typeface="Times New Roman"/>
                <a:cs typeface="Times New Roman"/>
              </a:rPr>
              <a:t>noise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paired with white </a:t>
            </a:r>
            <a:r>
              <a:rPr dirty="0" sz="1100" spc="-20">
                <a:latin typeface="Times New Roman"/>
                <a:cs typeface="Times New Roman"/>
              </a:rPr>
              <a:t>rat,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repeated </a:t>
            </a:r>
            <a:r>
              <a:rPr dirty="0" sz="1100" spc="-30">
                <a:latin typeface="Times New Roman"/>
                <a:cs typeface="Times New Roman"/>
              </a:rPr>
              <a:t>trials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pairing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UCS( </a:t>
            </a:r>
            <a:r>
              <a:rPr dirty="0" sz="1100" spc="-20">
                <a:latin typeface="Times New Roman"/>
                <a:cs typeface="Times New Roman"/>
              </a:rPr>
              <a:t>loud  </a:t>
            </a:r>
            <a:r>
              <a:rPr dirty="0" sz="1100" spc="-30">
                <a:latin typeface="Times New Roman"/>
                <a:cs typeface="Times New Roman"/>
              </a:rPr>
              <a:t>noise)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60">
                <a:latin typeface="Times New Roman"/>
                <a:cs typeface="Times New Roman"/>
              </a:rPr>
              <a:t>CS( </a:t>
            </a:r>
            <a:r>
              <a:rPr dirty="0" sz="1100" spc="-25">
                <a:latin typeface="Times New Roman"/>
                <a:cs typeface="Times New Roman"/>
              </a:rPr>
              <a:t>white </a:t>
            </a:r>
            <a:r>
              <a:rPr dirty="0" sz="1100" spc="-20">
                <a:latin typeface="Times New Roman"/>
                <a:cs typeface="Times New Roman"/>
              </a:rPr>
              <a:t>rat)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new 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35">
                <a:latin typeface="Times New Roman"/>
                <a:cs typeface="Times New Roman"/>
              </a:rPr>
              <a:t>. </a:t>
            </a:r>
            <a:r>
              <a:rPr dirty="0" sz="1100" spc="-5">
                <a:latin typeface="Times New Roman"/>
                <a:cs typeface="Times New Roman"/>
              </a:rPr>
              <a:t>Now </a:t>
            </a:r>
            <a:r>
              <a:rPr dirty="0" sz="1100" spc="-65">
                <a:latin typeface="Times New Roman"/>
                <a:cs typeface="Times New Roman"/>
              </a:rPr>
              <a:t>CS </a:t>
            </a:r>
            <a:r>
              <a:rPr dirty="0" sz="1100" spc="-35">
                <a:latin typeface="Times New Roman"/>
                <a:cs typeface="Times New Roman"/>
              </a:rPr>
              <a:t>(white </a:t>
            </a:r>
            <a:r>
              <a:rPr dirty="0" sz="1100" spc="-25">
                <a:latin typeface="Times New Roman"/>
                <a:cs typeface="Times New Roman"/>
              </a:rPr>
              <a:t>rat) </a:t>
            </a:r>
            <a:r>
              <a:rPr dirty="0" sz="1100" spc="-35">
                <a:latin typeface="Times New Roman"/>
                <a:cs typeface="Times New Roman"/>
              </a:rPr>
              <a:t>led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CR  </a:t>
            </a:r>
            <a:r>
              <a:rPr dirty="0" sz="1100" spc="-25">
                <a:latin typeface="Times New Roman"/>
                <a:cs typeface="Times New Roman"/>
              </a:rPr>
              <a:t>(startle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fear)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3908" y="6298946"/>
            <a:ext cx="1438910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55625">
              <a:lnSpc>
                <a:spcPct val="116100"/>
              </a:lnSpc>
              <a:spcBef>
                <a:spcPts val="100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CS  WHITE</a:t>
            </a:r>
            <a:r>
              <a:rPr dirty="0" sz="1800" spc="-100" b="1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RAT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7120" y="6298946"/>
            <a:ext cx="1232535" cy="66294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UCS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Loud</a:t>
            </a:r>
            <a:r>
              <a:rPr dirty="0" sz="1800" spc="-85" b="1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1474" y="7376383"/>
            <a:ext cx="1438910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55625">
              <a:lnSpc>
                <a:spcPct val="116100"/>
              </a:lnSpc>
              <a:spcBef>
                <a:spcPts val="100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CS  WHITE</a:t>
            </a:r>
            <a:r>
              <a:rPr dirty="0" sz="1800" spc="-100" b="1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RAT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7864" y="4851879"/>
            <a:ext cx="1539875" cy="3456304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34315" algn="l"/>
                <a:tab pos="1044575" algn="l"/>
              </a:tabLst>
            </a:pPr>
            <a:r>
              <a:rPr dirty="0" sz="1100" spc="-45">
                <a:latin typeface="Times New Roman"/>
                <a:cs typeface="Times New Roman"/>
              </a:rPr>
              <a:t>a	</a:t>
            </a:r>
            <a:r>
              <a:rPr dirty="0" sz="1100" spc="-15">
                <a:latin typeface="Times New Roman"/>
                <a:cs typeface="Times New Roman"/>
              </a:rPr>
              <a:t>conditioned	</a:t>
            </a:r>
            <a:r>
              <a:rPr dirty="0" sz="1100" spc="-30">
                <a:latin typeface="Times New Roman"/>
                <a:cs typeface="Times New Roman"/>
              </a:rPr>
              <a:t>stimulus.</a:t>
            </a:r>
            <a:endParaRPr sz="1100">
              <a:latin typeface="Times New Roman"/>
              <a:cs typeface="Times New Roman"/>
            </a:endParaRPr>
          </a:p>
          <a:p>
            <a:pPr marL="816610">
              <a:lnSpc>
                <a:spcPct val="100000"/>
              </a:lnSpc>
              <a:spcBef>
                <a:spcPts val="484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UCR</a:t>
            </a:r>
            <a:endParaRPr sz="1800">
              <a:latin typeface="Comic Sans MS"/>
              <a:cs typeface="Comic Sans MS"/>
            </a:endParaRPr>
          </a:p>
          <a:p>
            <a:pPr marL="709930" marR="86360" indent="-66040">
              <a:lnSpc>
                <a:spcPct val="116100"/>
              </a:lnSpc>
              <a:spcBef>
                <a:spcPts val="5"/>
              </a:spcBef>
            </a:pP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Startle  (Fear)</a:t>
            </a:r>
            <a:endParaRPr sz="1800">
              <a:latin typeface="Comic Sans MS"/>
              <a:cs typeface="Comic Sans MS"/>
            </a:endParaRPr>
          </a:p>
          <a:p>
            <a:pPr marL="865505">
              <a:lnSpc>
                <a:spcPct val="100000"/>
              </a:lnSpc>
              <a:spcBef>
                <a:spcPts val="2075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UCR</a:t>
            </a:r>
            <a:endParaRPr sz="1800">
              <a:latin typeface="Comic Sans MS"/>
              <a:cs typeface="Comic Sans MS"/>
            </a:endParaRPr>
          </a:p>
          <a:p>
            <a:pPr marL="758825" marR="37465" indent="-66040">
              <a:lnSpc>
                <a:spcPct val="116100"/>
              </a:lnSpc>
            </a:pP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Startle  (Fear)</a:t>
            </a:r>
            <a:endParaRPr sz="1800">
              <a:latin typeface="Comic Sans MS"/>
              <a:cs typeface="Comic Sans MS"/>
            </a:endParaRPr>
          </a:p>
          <a:p>
            <a:pPr marL="949960">
              <a:lnSpc>
                <a:spcPct val="100000"/>
              </a:lnSpc>
              <a:spcBef>
                <a:spcPts val="1310"/>
              </a:spcBef>
            </a:pPr>
            <a:r>
              <a:rPr dirty="0" sz="1800" b="1">
                <a:solidFill>
                  <a:srgbClr val="7F7F7F"/>
                </a:solidFill>
                <a:latin typeface="Comic Sans MS"/>
                <a:cs typeface="Comic Sans MS"/>
              </a:rPr>
              <a:t>CR</a:t>
            </a:r>
            <a:endParaRPr sz="1800">
              <a:latin typeface="Comic Sans MS"/>
              <a:cs typeface="Comic Sans MS"/>
            </a:endParaRPr>
          </a:p>
          <a:p>
            <a:pPr marL="758825" marR="37465" indent="-66040">
              <a:lnSpc>
                <a:spcPct val="116100"/>
              </a:lnSpc>
            </a:pPr>
            <a:r>
              <a:rPr dirty="0" sz="1800" spc="-5" b="1">
                <a:solidFill>
                  <a:srgbClr val="7F7F7F"/>
                </a:solidFill>
                <a:latin typeface="Comic Sans MS"/>
                <a:cs typeface="Comic Sans MS"/>
              </a:rPr>
              <a:t>Startle  (Fear)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47475" y="5171503"/>
            <a:ext cx="744220" cy="302895"/>
            <a:chOff x="4947475" y="5171503"/>
            <a:chExt cx="744220" cy="302895"/>
          </a:xfrm>
        </p:grpSpPr>
        <p:sp>
          <p:nvSpPr>
            <p:cNvPr id="22" name="object 22"/>
            <p:cNvSpPr/>
            <p:nvPr/>
          </p:nvSpPr>
          <p:spPr>
            <a:xfrm>
              <a:off x="4952238" y="5176265"/>
              <a:ext cx="734695" cy="293370"/>
            </a:xfrm>
            <a:custGeom>
              <a:avLst/>
              <a:gdLst/>
              <a:ahLst/>
              <a:cxnLst/>
              <a:rect l="l" t="t" r="r" b="b"/>
              <a:pathLst>
                <a:path w="734695" h="293370">
                  <a:moveTo>
                    <a:pt x="550926" y="0"/>
                  </a:moveTo>
                  <a:lnTo>
                    <a:pt x="550926" y="73913"/>
                  </a:lnTo>
                  <a:lnTo>
                    <a:pt x="0" y="73913"/>
                  </a:lnTo>
                  <a:lnTo>
                    <a:pt x="0" y="220218"/>
                  </a:lnTo>
                  <a:lnTo>
                    <a:pt x="550926" y="220218"/>
                  </a:lnTo>
                  <a:lnTo>
                    <a:pt x="550926" y="293370"/>
                  </a:lnTo>
                  <a:lnTo>
                    <a:pt x="734567" y="147066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52238" y="5176265"/>
              <a:ext cx="734695" cy="293370"/>
            </a:xfrm>
            <a:custGeom>
              <a:avLst/>
              <a:gdLst/>
              <a:ahLst/>
              <a:cxnLst/>
              <a:rect l="l" t="t" r="r" b="b"/>
              <a:pathLst>
                <a:path w="734695" h="293370">
                  <a:moveTo>
                    <a:pt x="550926" y="0"/>
                  </a:moveTo>
                  <a:lnTo>
                    <a:pt x="550926" y="73913"/>
                  </a:lnTo>
                  <a:lnTo>
                    <a:pt x="0" y="73913"/>
                  </a:lnTo>
                  <a:lnTo>
                    <a:pt x="0" y="220218"/>
                  </a:lnTo>
                  <a:lnTo>
                    <a:pt x="550926" y="220218"/>
                  </a:lnTo>
                  <a:lnTo>
                    <a:pt x="550926" y="293370"/>
                  </a:lnTo>
                  <a:lnTo>
                    <a:pt x="734567" y="147066"/>
                  </a:lnTo>
                  <a:lnTo>
                    <a:pt x="55092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4801171" y="6297739"/>
            <a:ext cx="744220" cy="304165"/>
            <a:chOff x="4801171" y="6297739"/>
            <a:chExt cx="744220" cy="304165"/>
          </a:xfrm>
        </p:grpSpPr>
        <p:sp>
          <p:nvSpPr>
            <p:cNvPr id="25" name="object 25"/>
            <p:cNvSpPr/>
            <p:nvPr/>
          </p:nvSpPr>
          <p:spPr>
            <a:xfrm>
              <a:off x="4805934" y="6302502"/>
              <a:ext cx="734695" cy="294640"/>
            </a:xfrm>
            <a:custGeom>
              <a:avLst/>
              <a:gdLst/>
              <a:ahLst/>
              <a:cxnLst/>
              <a:rect l="l" t="t" r="r" b="b"/>
              <a:pathLst>
                <a:path w="734695" h="294640">
                  <a:moveTo>
                    <a:pt x="550926" y="0"/>
                  </a:moveTo>
                  <a:lnTo>
                    <a:pt x="550926" y="73151"/>
                  </a:lnTo>
                  <a:lnTo>
                    <a:pt x="0" y="73151"/>
                  </a:lnTo>
                  <a:lnTo>
                    <a:pt x="0" y="220218"/>
                  </a:lnTo>
                  <a:lnTo>
                    <a:pt x="550926" y="220218"/>
                  </a:lnTo>
                  <a:lnTo>
                    <a:pt x="550926" y="294132"/>
                  </a:lnTo>
                  <a:lnTo>
                    <a:pt x="734567" y="147065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805934" y="6302502"/>
              <a:ext cx="734695" cy="294640"/>
            </a:xfrm>
            <a:custGeom>
              <a:avLst/>
              <a:gdLst/>
              <a:ahLst/>
              <a:cxnLst/>
              <a:rect l="l" t="t" r="r" b="b"/>
              <a:pathLst>
                <a:path w="734695" h="294640">
                  <a:moveTo>
                    <a:pt x="550926" y="0"/>
                  </a:moveTo>
                  <a:lnTo>
                    <a:pt x="550926" y="73151"/>
                  </a:lnTo>
                  <a:lnTo>
                    <a:pt x="0" y="73151"/>
                  </a:lnTo>
                  <a:lnTo>
                    <a:pt x="0" y="220218"/>
                  </a:lnTo>
                  <a:lnTo>
                    <a:pt x="550926" y="220218"/>
                  </a:lnTo>
                  <a:lnTo>
                    <a:pt x="550926" y="294132"/>
                  </a:lnTo>
                  <a:lnTo>
                    <a:pt x="734567" y="147065"/>
                  </a:lnTo>
                  <a:lnTo>
                    <a:pt x="55092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2890075" y="6297739"/>
            <a:ext cx="744220" cy="304165"/>
            <a:chOff x="2890075" y="6297739"/>
            <a:chExt cx="744220" cy="304165"/>
          </a:xfrm>
        </p:grpSpPr>
        <p:sp>
          <p:nvSpPr>
            <p:cNvPr id="28" name="object 28"/>
            <p:cNvSpPr/>
            <p:nvPr/>
          </p:nvSpPr>
          <p:spPr>
            <a:xfrm>
              <a:off x="2894838" y="6302502"/>
              <a:ext cx="734695" cy="294640"/>
            </a:xfrm>
            <a:custGeom>
              <a:avLst/>
              <a:gdLst/>
              <a:ahLst/>
              <a:cxnLst/>
              <a:rect l="l" t="t" r="r" b="b"/>
              <a:pathLst>
                <a:path w="734695" h="294640">
                  <a:moveTo>
                    <a:pt x="550926" y="0"/>
                  </a:moveTo>
                  <a:lnTo>
                    <a:pt x="550926" y="73151"/>
                  </a:lnTo>
                  <a:lnTo>
                    <a:pt x="0" y="73151"/>
                  </a:lnTo>
                  <a:lnTo>
                    <a:pt x="0" y="220218"/>
                  </a:lnTo>
                  <a:lnTo>
                    <a:pt x="550926" y="220218"/>
                  </a:lnTo>
                  <a:lnTo>
                    <a:pt x="550926" y="294132"/>
                  </a:lnTo>
                  <a:lnTo>
                    <a:pt x="734567" y="147065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894838" y="6302502"/>
              <a:ext cx="734695" cy="294640"/>
            </a:xfrm>
            <a:custGeom>
              <a:avLst/>
              <a:gdLst/>
              <a:ahLst/>
              <a:cxnLst/>
              <a:rect l="l" t="t" r="r" b="b"/>
              <a:pathLst>
                <a:path w="734695" h="294640">
                  <a:moveTo>
                    <a:pt x="550926" y="0"/>
                  </a:moveTo>
                  <a:lnTo>
                    <a:pt x="550926" y="73151"/>
                  </a:lnTo>
                  <a:lnTo>
                    <a:pt x="0" y="73151"/>
                  </a:lnTo>
                  <a:lnTo>
                    <a:pt x="0" y="220218"/>
                  </a:lnTo>
                  <a:lnTo>
                    <a:pt x="550926" y="220218"/>
                  </a:lnTo>
                  <a:lnTo>
                    <a:pt x="550926" y="294132"/>
                  </a:lnTo>
                  <a:lnTo>
                    <a:pt x="734567" y="147065"/>
                  </a:lnTo>
                  <a:lnTo>
                    <a:pt x="55092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2938843" y="7375969"/>
            <a:ext cx="2900680" cy="302895"/>
            <a:chOff x="2938843" y="7375969"/>
            <a:chExt cx="2900680" cy="302895"/>
          </a:xfrm>
        </p:grpSpPr>
        <p:sp>
          <p:nvSpPr>
            <p:cNvPr id="31" name="object 31"/>
            <p:cNvSpPr/>
            <p:nvPr/>
          </p:nvSpPr>
          <p:spPr>
            <a:xfrm>
              <a:off x="2943605" y="7380731"/>
              <a:ext cx="2891155" cy="293370"/>
            </a:xfrm>
            <a:custGeom>
              <a:avLst/>
              <a:gdLst/>
              <a:ahLst/>
              <a:cxnLst/>
              <a:rect l="l" t="t" r="r" b="b"/>
              <a:pathLst>
                <a:path w="2891154" h="293370">
                  <a:moveTo>
                    <a:pt x="2167890" y="0"/>
                  </a:moveTo>
                  <a:lnTo>
                    <a:pt x="2167890" y="73152"/>
                  </a:lnTo>
                  <a:lnTo>
                    <a:pt x="0" y="73152"/>
                  </a:lnTo>
                  <a:lnTo>
                    <a:pt x="0" y="220218"/>
                  </a:lnTo>
                  <a:lnTo>
                    <a:pt x="2167890" y="220218"/>
                  </a:lnTo>
                  <a:lnTo>
                    <a:pt x="2167890" y="293370"/>
                  </a:lnTo>
                  <a:lnTo>
                    <a:pt x="2891028" y="146304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43605" y="7380731"/>
              <a:ext cx="2891155" cy="293370"/>
            </a:xfrm>
            <a:custGeom>
              <a:avLst/>
              <a:gdLst/>
              <a:ahLst/>
              <a:cxnLst/>
              <a:rect l="l" t="t" r="r" b="b"/>
              <a:pathLst>
                <a:path w="2891154" h="293370">
                  <a:moveTo>
                    <a:pt x="2167890" y="0"/>
                  </a:moveTo>
                  <a:lnTo>
                    <a:pt x="2167890" y="73152"/>
                  </a:lnTo>
                  <a:lnTo>
                    <a:pt x="0" y="73152"/>
                  </a:lnTo>
                  <a:lnTo>
                    <a:pt x="0" y="220218"/>
                  </a:lnTo>
                  <a:lnTo>
                    <a:pt x="2167890" y="220218"/>
                  </a:lnTo>
                  <a:lnTo>
                    <a:pt x="2167890" y="293370"/>
                  </a:lnTo>
                  <a:lnTo>
                    <a:pt x="2891028" y="146304"/>
                  </a:lnTo>
                  <a:lnTo>
                    <a:pt x="216789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735" cy="8453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mothers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5">
                <a:latin typeface="Times New Roman"/>
                <a:cs typeface="Times New Roman"/>
              </a:rPr>
              <a:t>culture, create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darkness in </a:t>
            </a:r>
            <a:r>
              <a:rPr dirty="0" sz="1100" spc="-25">
                <a:latin typeface="Times New Roman"/>
                <a:cs typeface="Times New Roman"/>
              </a:rPr>
              <a:t>children,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0">
                <a:latin typeface="Times New Roman"/>
                <a:cs typeface="Times New Roman"/>
              </a:rPr>
              <a:t>saying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85">
                <a:latin typeface="Times New Roman"/>
                <a:cs typeface="Times New Roman"/>
              </a:rPr>
              <a:t>‘a </a:t>
            </a:r>
            <a:r>
              <a:rPr dirty="0" sz="1100" spc="-25">
                <a:latin typeface="Times New Roman"/>
                <a:cs typeface="Times New Roman"/>
              </a:rPr>
              <a:t>jinn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come 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darkness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eat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them.’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Operant</a:t>
            </a:r>
            <a:r>
              <a:rPr dirty="0" sz="1100" spc="-5" b="1">
                <a:latin typeface="Times New Roman"/>
                <a:cs typeface="Times New Roman"/>
              </a:rPr>
              <a:t> Conditioning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pioneered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B.F. </a:t>
            </a:r>
            <a:r>
              <a:rPr dirty="0" sz="1100" spc="-30">
                <a:latin typeface="Times New Roman"/>
                <a:cs typeface="Times New Roman"/>
              </a:rPr>
              <a:t>Skinner. </a:t>
            </a:r>
            <a:r>
              <a:rPr dirty="0" sz="1100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consequences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probability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response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decrease with </a:t>
            </a:r>
            <a:r>
              <a:rPr dirty="0" sz="1100" spc="-15">
                <a:latin typeface="Times New Roman"/>
                <a:cs typeface="Times New Roman"/>
              </a:rPr>
              <a:t>reinforcement.</a:t>
            </a: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result card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30">
                <a:latin typeface="Times New Roman"/>
                <a:cs typeface="Times New Roman"/>
              </a:rPr>
              <a:t>grades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rewarded,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probability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response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working </a:t>
            </a:r>
            <a:r>
              <a:rPr dirty="0" sz="1100" spc="-15">
                <a:latin typeface="Times New Roman"/>
                <a:cs typeface="Times New Roman"/>
              </a:rPr>
              <a:t>hard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 </a:t>
            </a:r>
            <a:r>
              <a:rPr dirty="0" sz="1100" spc="-20">
                <a:latin typeface="Times New Roman"/>
                <a:cs typeface="Times New Roman"/>
              </a:rPr>
              <a:t>card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good </a:t>
            </a:r>
            <a:r>
              <a:rPr dirty="0" sz="1100" spc="-30">
                <a:latin typeface="Times New Roman"/>
                <a:cs typeface="Times New Roman"/>
              </a:rPr>
              <a:t>grades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increase.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7620" indent="-228600">
              <a:lnSpc>
                <a:spcPts val="1240"/>
              </a:lnSpc>
              <a:spcBef>
                <a:spcPts val="70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Operant </a:t>
            </a:r>
            <a:r>
              <a:rPr dirty="0" sz="1100" spc="5" b="1">
                <a:latin typeface="Times New Roman"/>
                <a:cs typeface="Times New Roman"/>
              </a:rPr>
              <a:t>conditioning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pleasant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unpleasant  consequences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responses.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5080" indent="-228600">
              <a:lnSpc>
                <a:spcPct val="93900"/>
              </a:lnSpc>
              <a:spcBef>
                <a:spcPts val="45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Thorndike’s </a:t>
            </a:r>
            <a:r>
              <a:rPr dirty="0" sz="1100" spc="-30" b="1">
                <a:latin typeface="Times New Roman"/>
                <a:cs typeface="Times New Roman"/>
              </a:rPr>
              <a:t>Law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Effect </a:t>
            </a:r>
            <a:r>
              <a:rPr dirty="0" sz="1100" spc="-25">
                <a:latin typeface="Times New Roman"/>
                <a:cs typeface="Times New Roman"/>
              </a:rPr>
              <a:t>- </a:t>
            </a:r>
            <a:r>
              <a:rPr dirty="0" sz="1100" spc="-60">
                <a:latin typeface="Times New Roman"/>
                <a:cs typeface="Times New Roman"/>
              </a:rPr>
              <a:t>law </a:t>
            </a:r>
            <a:r>
              <a:rPr dirty="0" sz="1100" spc="-25">
                <a:latin typeface="Times New Roman"/>
                <a:cs typeface="Times New Roman"/>
              </a:rPr>
              <a:t>stating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followed </a:t>
            </a:r>
            <a:r>
              <a:rPr dirty="0" sz="1100" spc="-45">
                <a:latin typeface="Times New Roman"/>
                <a:cs typeface="Times New Roman"/>
              </a:rPr>
              <a:t>by a </a:t>
            </a:r>
            <a:r>
              <a:rPr dirty="0" sz="1100" spc="-30">
                <a:latin typeface="Times New Roman"/>
                <a:cs typeface="Times New Roman"/>
              </a:rPr>
              <a:t>pleasurable  </a:t>
            </a:r>
            <a:r>
              <a:rPr dirty="0" sz="1100" spc="-20">
                <a:latin typeface="Times New Roman"/>
                <a:cs typeface="Times New Roman"/>
              </a:rPr>
              <a:t>consequence, it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5">
                <a:latin typeface="Times New Roman"/>
                <a:cs typeface="Times New Roman"/>
              </a:rPr>
              <a:t>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repeated,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followed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an unpleasant consequence, it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5">
                <a:latin typeface="Times New Roman"/>
                <a:cs typeface="Times New Roman"/>
              </a:rPr>
              <a:t>tend 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repeated.</a:t>
            </a:r>
            <a:endParaRPr sz="1100">
              <a:latin typeface="Times New Roman"/>
              <a:cs typeface="Times New Roman"/>
            </a:endParaRPr>
          </a:p>
          <a:p>
            <a:pPr algn="just" lvl="1" marL="469265" indent="-229235">
              <a:lnSpc>
                <a:spcPts val="1310"/>
              </a:lnSpc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Behaviorist </a:t>
            </a:r>
            <a:r>
              <a:rPr dirty="0" sz="1100" spc="-25">
                <a:latin typeface="Times New Roman"/>
                <a:cs typeface="Times New Roman"/>
              </a:rPr>
              <a:t>wants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25">
                <a:latin typeface="Times New Roman"/>
                <a:cs typeface="Times New Roman"/>
              </a:rPr>
              <a:t>observable, </a:t>
            </a:r>
            <a:r>
              <a:rPr dirty="0" sz="1100" spc="-30">
                <a:latin typeface="Times New Roman"/>
                <a:cs typeface="Times New Roman"/>
              </a:rPr>
              <a:t>measurable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lvl="1" marL="469900" marR="8890" indent="-229235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Reinforcement </a:t>
            </a:r>
            <a:r>
              <a:rPr dirty="0" sz="1100" spc="-25">
                <a:latin typeface="Times New Roman"/>
                <a:cs typeface="Times New Roman"/>
              </a:rPr>
              <a:t>-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stimulus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response,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probability 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occur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again.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8600">
              <a:lnSpc>
                <a:spcPts val="1240"/>
              </a:lnSpc>
              <a:spcBef>
                <a:spcPts val="8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Positive </a:t>
            </a:r>
            <a:r>
              <a:rPr dirty="0" sz="1100" spc="-15" b="1">
                <a:latin typeface="Times New Roman"/>
                <a:cs typeface="Times New Roman"/>
              </a:rPr>
              <a:t>reinforcement </a:t>
            </a:r>
            <a:r>
              <a:rPr dirty="0" sz="1100" spc="-25">
                <a:latin typeface="Times New Roman"/>
                <a:cs typeface="Times New Roman"/>
              </a:rPr>
              <a:t>-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reinforcement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addition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experiencing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pleasurable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stimulus.</a:t>
            </a:r>
            <a:endParaRPr sz="1100">
              <a:latin typeface="Times New Roman"/>
              <a:cs typeface="Times New Roman"/>
            </a:endParaRPr>
          </a:p>
          <a:p>
            <a:pPr lvl="1" marL="469900" marR="5715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Negative </a:t>
            </a:r>
            <a:r>
              <a:rPr dirty="0" sz="1100" spc="-15" b="1">
                <a:latin typeface="Times New Roman"/>
                <a:cs typeface="Times New Roman"/>
              </a:rPr>
              <a:t>reinforcement </a:t>
            </a:r>
            <a:r>
              <a:rPr dirty="0" sz="1100" spc="-25">
                <a:latin typeface="Times New Roman"/>
                <a:cs typeface="Times New Roman"/>
              </a:rPr>
              <a:t>-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reinforcement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removal, escape </a:t>
            </a:r>
            <a:r>
              <a:rPr dirty="0" sz="1100" spc="-10">
                <a:latin typeface="Times New Roman"/>
                <a:cs typeface="Times New Roman"/>
              </a:rPr>
              <a:t>from,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avoidance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unpleasant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stimulus.</a:t>
            </a:r>
            <a:endParaRPr sz="1100">
              <a:latin typeface="Times New Roman"/>
              <a:cs typeface="Times New Roman"/>
            </a:endParaRPr>
          </a:p>
          <a:p>
            <a:pPr lvl="1" marL="469900" marR="6350" indent="-228600">
              <a:lnSpc>
                <a:spcPts val="1240"/>
              </a:lnSpc>
              <a:spcBef>
                <a:spcPts val="7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Punishment </a:t>
            </a:r>
            <a:r>
              <a:rPr dirty="0" sz="1100" spc="-25">
                <a:latin typeface="Times New Roman"/>
                <a:cs typeface="Times New Roman"/>
              </a:rPr>
              <a:t>-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event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object </a:t>
            </a:r>
            <a:r>
              <a:rPr dirty="0" sz="1100" spc="-15">
                <a:latin typeface="Times New Roman"/>
                <a:cs typeface="Times New Roman"/>
              </a:rPr>
              <a:t>that,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response, </a:t>
            </a:r>
            <a:r>
              <a:rPr dirty="0" sz="1100" spc="-35">
                <a:latin typeface="Times New Roman"/>
                <a:cs typeface="Times New Roman"/>
              </a:rPr>
              <a:t>makes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55">
                <a:latin typeface="Times New Roman"/>
                <a:cs typeface="Times New Roman"/>
              </a:rPr>
              <a:t>likely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happen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again.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Observational </a:t>
            </a:r>
            <a:r>
              <a:rPr dirty="0" sz="1100" spc="-20" b="1">
                <a:latin typeface="Times New Roman"/>
                <a:cs typeface="Times New Roman"/>
              </a:rPr>
              <a:t>Learning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Modeling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Stanford </a:t>
            </a:r>
            <a:r>
              <a:rPr dirty="0" sz="1100" spc="-30">
                <a:latin typeface="Times New Roman"/>
                <a:cs typeface="Times New Roman"/>
              </a:rPr>
              <a:t>university </a:t>
            </a:r>
            <a:r>
              <a:rPr dirty="0" sz="1100" spc="-15">
                <a:latin typeface="Times New Roman"/>
                <a:cs typeface="Times New Roman"/>
              </a:rPr>
              <a:t>professor, </a:t>
            </a:r>
            <a:r>
              <a:rPr dirty="0" sz="1100" spc="-20">
                <a:latin typeface="Times New Roman"/>
                <a:cs typeface="Times New Roman"/>
              </a:rPr>
              <a:t>Albert </a:t>
            </a:r>
            <a:r>
              <a:rPr dirty="0" sz="1100" spc="-30">
                <a:latin typeface="Times New Roman"/>
                <a:cs typeface="Times New Roman"/>
              </a:rPr>
              <a:t>Bandura, </a:t>
            </a:r>
            <a:r>
              <a:rPr dirty="0" sz="1100" spc="-15">
                <a:latin typeface="Times New Roman"/>
                <a:cs typeface="Times New Roman"/>
              </a:rPr>
              <a:t>pioneered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observational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modeling 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imitation.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40"/>
              </a:spcBef>
            </a:pPr>
            <a:r>
              <a:rPr dirty="0" sz="1100" spc="-45">
                <a:latin typeface="Times New Roman"/>
                <a:cs typeface="Times New Roman"/>
              </a:rPr>
              <a:t>Aggressive </a:t>
            </a:r>
            <a:r>
              <a:rPr dirty="0" sz="1100" spc="-25">
                <a:latin typeface="Times New Roman"/>
                <a:cs typeface="Times New Roman"/>
              </a:rPr>
              <a:t>behavior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learned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10">
                <a:latin typeface="Times New Roman"/>
                <a:cs typeface="Times New Roman"/>
              </a:rPr>
              <a:t>others. </a:t>
            </a:r>
            <a:r>
              <a:rPr dirty="0" sz="1100" spc="-25">
                <a:latin typeface="Times New Roman"/>
                <a:cs typeface="Times New Roman"/>
              </a:rPr>
              <a:t>Adult </a:t>
            </a:r>
            <a:r>
              <a:rPr dirty="0" sz="1100" spc="-20">
                <a:latin typeface="Times New Roman"/>
                <a:cs typeface="Times New Roman"/>
              </a:rPr>
              <a:t>models </a:t>
            </a:r>
            <a:r>
              <a:rPr dirty="0" sz="1100" spc="-15">
                <a:latin typeface="Times New Roman"/>
                <a:cs typeface="Times New Roman"/>
              </a:rPr>
              <a:t>punched and </a:t>
            </a:r>
            <a:r>
              <a:rPr dirty="0" sz="1100" spc="-25">
                <a:latin typeface="Times New Roman"/>
                <a:cs typeface="Times New Roman"/>
              </a:rPr>
              <a:t>abused </a:t>
            </a:r>
            <a:r>
              <a:rPr dirty="0" sz="1100" spc="-20">
                <a:latin typeface="Times New Roman"/>
                <a:cs typeface="Times New Roman"/>
              </a:rPr>
              <a:t>“a </a:t>
            </a:r>
            <a:r>
              <a:rPr dirty="0" sz="1100" spc="5">
                <a:latin typeface="Times New Roman"/>
                <a:cs typeface="Times New Roman"/>
              </a:rPr>
              <a:t>bobo </a:t>
            </a:r>
            <a:r>
              <a:rPr dirty="0" sz="1100" spc="-20">
                <a:latin typeface="Times New Roman"/>
                <a:cs typeface="Times New Roman"/>
              </a:rPr>
              <a:t>doll” 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watched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15">
                <a:latin typeface="Times New Roman"/>
                <a:cs typeface="Times New Roman"/>
              </a:rPr>
              <a:t>permitted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doll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25">
                <a:latin typeface="Times New Roman"/>
                <a:cs typeface="Times New Roman"/>
              </a:rPr>
              <a:t>imitated </a:t>
            </a:r>
            <a:r>
              <a:rPr dirty="0" sz="1100" spc="-45">
                <a:latin typeface="Times New Roman"/>
                <a:cs typeface="Times New Roman"/>
              </a:rPr>
              <a:t>aggressive  </a:t>
            </a:r>
            <a:r>
              <a:rPr dirty="0" sz="1100" spc="-20">
                <a:latin typeface="Times New Roman"/>
                <a:cs typeface="Times New Roman"/>
              </a:rPr>
              <a:t>behaviors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observed.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25"/>
              </a:spcBef>
            </a:pPr>
            <a:r>
              <a:rPr dirty="0" sz="1100" spc="-50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learning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Bandura </a:t>
            </a:r>
            <a:r>
              <a:rPr dirty="0" sz="1100" spc="-15">
                <a:latin typeface="Times New Roman"/>
                <a:cs typeface="Times New Roman"/>
              </a:rPr>
              <a:t>purposes,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product of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external </a:t>
            </a:r>
            <a:r>
              <a:rPr dirty="0" sz="1100" spc="-25">
                <a:latin typeface="Times New Roman"/>
                <a:cs typeface="Times New Roman"/>
              </a:rPr>
              <a:t>stimulus events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internal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5" b="1">
                <a:latin typeface="Times New Roman"/>
                <a:cs typeface="Times New Roman"/>
              </a:rPr>
              <a:t>Cultural, </a:t>
            </a:r>
            <a:r>
              <a:rPr dirty="0" sz="1100" spc="-10" b="1">
                <a:latin typeface="Times New Roman"/>
                <a:cs typeface="Times New Roman"/>
              </a:rPr>
              <a:t>Social </a:t>
            </a:r>
            <a:r>
              <a:rPr dirty="0" sz="1100" spc="-15" b="1">
                <a:latin typeface="Times New Roman"/>
                <a:cs typeface="Times New Roman"/>
              </a:rPr>
              <a:t>and Interpersonal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20">
                <a:latin typeface="Times New Roman"/>
                <a:cs typeface="Times New Roman"/>
              </a:rPr>
              <a:t>cultures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world, </a:t>
            </a:r>
            <a:r>
              <a:rPr dirty="0" sz="1100" spc="-20">
                <a:latin typeface="Times New Roman"/>
                <a:cs typeface="Times New Roman"/>
              </a:rPr>
              <a:t>people 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25">
                <a:latin typeface="Times New Roman"/>
                <a:cs typeface="Times New Roman"/>
              </a:rPr>
              <a:t>reactions.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cultural </a:t>
            </a:r>
            <a:r>
              <a:rPr dirty="0" sz="1100" spc="-15">
                <a:latin typeface="Times New Roman"/>
                <a:cs typeface="Times New Roman"/>
              </a:rPr>
              <a:t>factors 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form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contents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psychopathology. </a:t>
            </a: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differ within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5">
                <a:latin typeface="Times New Roman"/>
                <a:cs typeface="Times New Roman"/>
              </a:rPr>
              <a:t>culture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country. Fear </a:t>
            </a:r>
            <a:r>
              <a:rPr dirty="0" sz="1100" spc="-15">
                <a:latin typeface="Times New Roman"/>
                <a:cs typeface="Times New Roman"/>
              </a:rPr>
              <a:t>and phobias </a:t>
            </a:r>
            <a:r>
              <a:rPr dirty="0" sz="1100" spc="-30">
                <a:latin typeface="Times New Roman"/>
                <a:cs typeface="Times New Roman"/>
              </a:rPr>
              <a:t>are universal </a:t>
            </a:r>
            <a:r>
              <a:rPr dirty="0" sz="1100" spc="-25">
                <a:latin typeface="Times New Roman"/>
                <a:cs typeface="Times New Roman"/>
              </a:rPr>
              <a:t>occurring across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cultures.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example: </a:t>
            </a:r>
            <a:r>
              <a:rPr dirty="0" sz="1100" spc="-25">
                <a:latin typeface="Times New Roman"/>
                <a:cs typeface="Times New Roman"/>
              </a:rPr>
              <a:t>Children  </a:t>
            </a:r>
            <a:r>
              <a:rPr dirty="0" sz="1100" spc="-50">
                <a:latin typeface="Times New Roman"/>
                <a:cs typeface="Times New Roman"/>
              </a:rPr>
              <a:t>living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war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zones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areas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world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constantly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under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potentially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threatening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Social</a:t>
            </a:r>
            <a:r>
              <a:rPr dirty="0" sz="1100" spc="-5" b="1">
                <a:latin typeface="Times New Roman"/>
                <a:cs typeface="Times New Roman"/>
              </a:rPr>
              <a:t> Effect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4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large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research studies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shown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relationships,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live.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done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healthy </a:t>
            </a:r>
            <a:r>
              <a:rPr dirty="0" sz="1100" spc="-25">
                <a:latin typeface="Times New Roman"/>
                <a:cs typeface="Times New Roman"/>
              </a:rPr>
              <a:t>volunteers. </a:t>
            </a:r>
            <a:r>
              <a:rPr dirty="0" sz="1100" spc="-10">
                <a:latin typeface="Times New Roman"/>
                <a:cs typeface="Times New Roman"/>
              </a:rPr>
              <a:t>The authors </a:t>
            </a:r>
            <a:r>
              <a:rPr dirty="0" sz="1100" spc="-25">
                <a:latin typeface="Times New Roman"/>
                <a:cs typeface="Times New Roman"/>
              </a:rPr>
              <a:t>measured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participation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subjects in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relation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-35">
                <a:latin typeface="Times New Roman"/>
                <a:cs typeface="Times New Roman"/>
              </a:rPr>
              <a:t>sleep </a:t>
            </a:r>
            <a:r>
              <a:rPr dirty="0" sz="1100" spc="-40">
                <a:latin typeface="Times New Roman"/>
                <a:cs typeface="Times New Roman"/>
              </a:rPr>
              <a:t>quality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>
                <a:latin typeface="Times New Roman"/>
                <a:cs typeface="Times New Roman"/>
              </a:rPr>
              <a:t>hood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catch </a:t>
            </a:r>
            <a:r>
              <a:rPr dirty="0" sz="1100" spc="-25">
                <a:latin typeface="Times New Roman"/>
                <a:cs typeface="Times New Roman"/>
              </a:rPr>
              <a:t>cold.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surprising results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greater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30">
                <a:latin typeface="Times New Roman"/>
                <a:cs typeface="Times New Roman"/>
              </a:rPr>
              <a:t>types  </a:t>
            </a:r>
            <a:r>
              <a:rPr dirty="0" sz="1100" spc="-35">
                <a:latin typeface="Times New Roman"/>
                <a:cs typeface="Times New Roman"/>
              </a:rPr>
              <a:t>lesser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chance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catching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cold. This shows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interpersonal factors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neurobiological </a:t>
            </a:r>
            <a:r>
              <a:rPr dirty="0" sz="1100" spc="-25">
                <a:latin typeface="Times New Roman"/>
                <a:cs typeface="Times New Roman"/>
              </a:rPr>
              <a:t>(immune </a:t>
            </a:r>
            <a:r>
              <a:rPr dirty="0" sz="1100" spc="-35">
                <a:latin typeface="Times New Roman"/>
                <a:cs typeface="Times New Roman"/>
              </a:rPr>
              <a:t>system). </a:t>
            </a:r>
            <a:r>
              <a:rPr dirty="0" sz="1100" spc="-25">
                <a:latin typeface="Times New Roman"/>
                <a:cs typeface="Times New Roman"/>
              </a:rPr>
              <a:t>Schizophrenia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20">
                <a:latin typeface="Times New Roman"/>
                <a:cs typeface="Times New Roman"/>
              </a:rPr>
              <a:t>depression occur 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cultures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look 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because,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30">
                <a:latin typeface="Times New Roman"/>
                <a:cs typeface="Times New Roman"/>
              </a:rPr>
              <a:t>are strongly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social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15">
                <a:latin typeface="Times New Roman"/>
                <a:cs typeface="Times New Roman"/>
              </a:rPr>
              <a:t>context. Depression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western culture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exhibited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guilt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inadequacy,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developing </a:t>
            </a:r>
            <a:r>
              <a:rPr dirty="0" sz="1100" spc="-20">
                <a:latin typeface="Times New Roman"/>
                <a:cs typeface="Times New Roman"/>
              </a:rPr>
              <a:t>countries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reflected in </a:t>
            </a:r>
            <a:r>
              <a:rPr dirty="0" sz="1100" spc="-35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symptoms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fatigue,  </a:t>
            </a:r>
            <a:r>
              <a:rPr dirty="0" sz="1100" spc="-35">
                <a:latin typeface="Times New Roman"/>
                <a:cs typeface="Times New Roman"/>
              </a:rPr>
              <a:t>illness, </a:t>
            </a:r>
            <a:r>
              <a:rPr dirty="0" sz="1100" spc="-30">
                <a:latin typeface="Times New Roman"/>
                <a:cs typeface="Times New Roman"/>
              </a:rPr>
              <a:t>aches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pains in </a:t>
            </a:r>
            <a:r>
              <a:rPr dirty="0" sz="1100" spc="-15">
                <a:latin typeface="Times New Roman"/>
                <a:cs typeface="Times New Roman"/>
              </a:rPr>
              <a:t>different parts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06" y="425449"/>
            <a:ext cx="5881370" cy="6026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Social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Stigma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900"/>
              </a:lnSpc>
              <a:spcBef>
                <a:spcPts val="35"/>
              </a:spcBef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 continue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carry </a:t>
            </a:r>
            <a:r>
              <a:rPr dirty="0" sz="1100" spc="-30">
                <a:latin typeface="Times New Roman"/>
                <a:cs typeface="Times New Roman"/>
              </a:rPr>
              <a:t>stigma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our </a:t>
            </a:r>
            <a:r>
              <a:rPr dirty="0" sz="1100" spc="-35">
                <a:latin typeface="Times New Roman"/>
                <a:cs typeface="Times New Roman"/>
              </a:rPr>
              <a:t>society.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developing </a:t>
            </a:r>
            <a:r>
              <a:rPr dirty="0" sz="1100" spc="-30">
                <a:latin typeface="Times New Roman"/>
                <a:cs typeface="Times New Roman"/>
              </a:rPr>
              <a:t>society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35">
                <a:latin typeface="Times New Roman"/>
                <a:cs typeface="Times New Roman"/>
              </a:rPr>
              <a:t>perceive  </a:t>
            </a:r>
            <a:r>
              <a:rPr dirty="0" sz="1100" spc="-25">
                <a:latin typeface="Times New Roman"/>
                <a:cs typeface="Times New Roman"/>
              </a:rPr>
              <a:t>schizophrenia, depression, cancer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hush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secretive </a:t>
            </a:r>
            <a:r>
              <a:rPr dirty="0" sz="1100" spc="-10">
                <a:latin typeface="Times New Roman"/>
                <a:cs typeface="Times New Roman"/>
              </a:rPr>
              <a:t>about  </a:t>
            </a:r>
            <a:r>
              <a:rPr dirty="0" sz="1100" spc="-30">
                <a:latin typeface="Times New Roman"/>
                <a:cs typeface="Times New Roman"/>
              </a:rPr>
              <a:t>it.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0">
                <a:latin typeface="Times New Roman"/>
                <a:cs typeface="Times New Roman"/>
              </a:rPr>
              <a:t>it? </a:t>
            </a:r>
            <a:r>
              <a:rPr dirty="0" sz="1100" spc="-10">
                <a:latin typeface="Times New Roman"/>
                <a:cs typeface="Times New Roman"/>
              </a:rPr>
              <a:t>How </a:t>
            </a:r>
            <a:r>
              <a:rPr dirty="0" sz="1100" spc="-75">
                <a:latin typeface="Times New Roman"/>
                <a:cs typeface="Times New Roman"/>
              </a:rPr>
              <a:t>‘I’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80">
                <a:latin typeface="Times New Roman"/>
                <a:cs typeface="Times New Roman"/>
              </a:rPr>
              <a:t>‘my </a:t>
            </a:r>
            <a:r>
              <a:rPr dirty="0" sz="1100" spc="-55">
                <a:latin typeface="Times New Roman"/>
                <a:cs typeface="Times New Roman"/>
              </a:rPr>
              <a:t>family’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45">
                <a:latin typeface="Times New Roman"/>
                <a:cs typeface="Times New Roman"/>
              </a:rPr>
              <a:t>live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stigma?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Interpersonal Psychotherapy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(IPT)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 indent="69850">
              <a:lnSpc>
                <a:spcPct val="93800"/>
              </a:lnSpc>
              <a:spcBef>
                <a:spcPts val="40"/>
              </a:spcBef>
            </a:pPr>
            <a:r>
              <a:rPr dirty="0" sz="1100" spc="-20">
                <a:latin typeface="Times New Roman"/>
                <a:cs typeface="Times New Roman"/>
              </a:rPr>
              <a:t>This therapy focuses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30">
                <a:latin typeface="Times New Roman"/>
                <a:cs typeface="Times New Roman"/>
              </a:rPr>
              <a:t>experiences.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IPT, the </a:t>
            </a:r>
            <a:r>
              <a:rPr dirty="0" sz="1100" spc="-15">
                <a:latin typeface="Times New Roman"/>
                <a:cs typeface="Times New Roman"/>
              </a:rPr>
              <a:t>patient and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stresses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individual. </a:t>
            </a:r>
            <a:r>
              <a:rPr dirty="0" sz="1100" spc="-10">
                <a:latin typeface="Times New Roman"/>
                <a:cs typeface="Times New Roman"/>
              </a:rPr>
              <a:t>The important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35">
                <a:latin typeface="Times New Roman"/>
                <a:cs typeface="Times New Roman"/>
              </a:rPr>
              <a:t>issues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marital </a:t>
            </a:r>
            <a:r>
              <a:rPr dirty="0" sz="1100" spc="-25">
                <a:latin typeface="Times New Roman"/>
                <a:cs typeface="Times New Roman"/>
              </a:rPr>
              <a:t>conflict, </a:t>
            </a:r>
            <a:r>
              <a:rPr dirty="0" sz="1100" spc="-35">
                <a:latin typeface="Times New Roman"/>
                <a:cs typeface="Times New Roman"/>
              </a:rPr>
              <a:t>acquiring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job,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job  </a:t>
            </a:r>
            <a:r>
              <a:rPr dirty="0" sz="1100" spc="-25">
                <a:latin typeface="Times New Roman"/>
                <a:cs typeface="Times New Roman"/>
              </a:rPr>
              <a:t>change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change in relationships. This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brief therapy,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cognitive behavioral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fifteen  </a:t>
            </a:r>
            <a:r>
              <a:rPr dirty="0" sz="1100" spc="-25">
                <a:latin typeface="Times New Roman"/>
                <a:cs typeface="Times New Roman"/>
              </a:rPr>
              <a:t>sessions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problems such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25"/>
              </a:spcBef>
            </a:pPr>
            <a:r>
              <a:rPr dirty="0" sz="1100" spc="-5">
                <a:latin typeface="Times New Roman"/>
                <a:cs typeface="Times New Roman"/>
              </a:rPr>
              <a:t>Gender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strong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psychopathology.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>
                <a:latin typeface="Times New Roman"/>
                <a:cs typeface="Times New Roman"/>
              </a:rPr>
              <a:t>hood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insect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small </a:t>
            </a:r>
            <a:r>
              <a:rPr dirty="0" sz="1100" spc="-35">
                <a:latin typeface="Times New Roman"/>
                <a:cs typeface="Times New Roman"/>
              </a:rPr>
              <a:t>animal 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prevalent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35">
                <a:latin typeface="Times New Roman"/>
                <a:cs typeface="Times New Roman"/>
              </a:rPr>
              <a:t>females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compare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90%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phobia. </a:t>
            </a:r>
            <a:r>
              <a:rPr dirty="0" sz="1100" spc="-50">
                <a:latin typeface="Times New Roman"/>
                <a:cs typeface="Times New Roman"/>
              </a:rPr>
              <a:t>Bulimia  </a:t>
            </a:r>
            <a:r>
              <a:rPr dirty="0" sz="1100" spc="-15">
                <a:latin typeface="Times New Roman"/>
                <a:cs typeface="Times New Roman"/>
              </a:rPr>
              <a:t>Nervosa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eating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occurs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almost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entirely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young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females.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Almost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cultures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emphasize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girls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lean </a:t>
            </a:r>
            <a:r>
              <a:rPr dirty="0" sz="1100" spc="-15">
                <a:latin typeface="Times New Roman"/>
                <a:cs typeface="Times New Roman"/>
              </a:rPr>
              <a:t>and thin.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40">
                <a:latin typeface="Times New Roman"/>
                <a:cs typeface="Times New Roman"/>
              </a:rPr>
              <a:t>girls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pressure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eat </a:t>
            </a:r>
            <a:r>
              <a:rPr dirty="0" sz="1100" spc="-35">
                <a:latin typeface="Times New Roman"/>
                <a:cs typeface="Times New Roman"/>
              </a:rPr>
              <a:t>less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35">
                <a:latin typeface="Times New Roman"/>
                <a:cs typeface="Times New Roman"/>
              </a:rPr>
              <a:t>lean. </a:t>
            </a:r>
            <a:r>
              <a:rPr dirty="0" sz="1100" spc="10" b="1">
                <a:latin typeface="Times New Roman"/>
                <a:cs typeface="Times New Roman"/>
              </a:rPr>
              <a:t>Emotions </a:t>
            </a:r>
            <a:r>
              <a:rPr dirty="0" sz="1100" spc="175" b="1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Charles </a:t>
            </a:r>
            <a:r>
              <a:rPr dirty="0" sz="1100" spc="-20">
                <a:latin typeface="Times New Roman"/>
                <a:cs typeface="Times New Roman"/>
              </a:rPr>
              <a:t>Darwin </a:t>
            </a:r>
            <a:r>
              <a:rPr dirty="0" sz="1100" spc="-15">
                <a:latin typeface="Times New Roman"/>
                <a:cs typeface="Times New Roman"/>
              </a:rPr>
              <a:t>some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134 years </a:t>
            </a:r>
            <a:r>
              <a:rPr dirty="0" sz="1100" spc="-35">
                <a:latin typeface="Times New Roman"/>
                <a:cs typeface="Times New Roman"/>
              </a:rPr>
              <a:t>ago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1872, </a:t>
            </a:r>
            <a:r>
              <a:rPr dirty="0" sz="1100" spc="-30">
                <a:latin typeface="Times New Roman"/>
                <a:cs typeface="Times New Roman"/>
              </a:rPr>
              <a:t>suggested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programmed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5">
                <a:latin typeface="Times New Roman"/>
                <a:cs typeface="Times New Roman"/>
              </a:rPr>
              <a:t>animal </a:t>
            </a:r>
            <a:r>
              <a:rPr dirty="0" sz="1100" spc="-15">
                <a:latin typeface="Times New Roman"/>
                <a:cs typeface="Times New Roman"/>
              </a:rPr>
              <a:t>and humans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35">
                <a:latin typeface="Times New Roman"/>
                <a:cs typeface="Times New Roman"/>
              </a:rPr>
              <a:t>if you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20">
                <a:latin typeface="Times New Roman"/>
                <a:cs typeface="Times New Roman"/>
              </a:rPr>
              <a:t>caught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road </a:t>
            </a:r>
            <a:r>
              <a:rPr dirty="0" sz="1100" spc="-30">
                <a:latin typeface="Times New Roman"/>
                <a:cs typeface="Times New Roman"/>
              </a:rPr>
              <a:t>accident,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swimming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river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save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fight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flight </a:t>
            </a:r>
            <a:r>
              <a:rPr dirty="0" sz="1100" spc="-20">
                <a:latin typeface="Times New Roman"/>
                <a:cs typeface="Times New Roman"/>
              </a:rPr>
              <a:t>response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mobilize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escape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danger </a:t>
            </a:r>
            <a:r>
              <a:rPr dirty="0" sz="1100" spc="-35">
                <a:latin typeface="Times New Roman"/>
                <a:cs typeface="Times New Roman"/>
              </a:rPr>
              <a:t>(flight)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withstands it </a:t>
            </a:r>
            <a:r>
              <a:rPr dirty="0" sz="1100" spc="-30">
                <a:latin typeface="Times New Roman"/>
                <a:cs typeface="Times New Roman"/>
              </a:rPr>
              <a:t>(fight).  Walter </a:t>
            </a:r>
            <a:r>
              <a:rPr dirty="0" sz="1100" spc="-10">
                <a:latin typeface="Times New Roman"/>
                <a:cs typeface="Times New Roman"/>
              </a:rPr>
              <a:t>Cannon </a:t>
            </a:r>
            <a:r>
              <a:rPr dirty="0" sz="1100" spc="-40">
                <a:latin typeface="Times New Roman"/>
                <a:cs typeface="Times New Roman"/>
              </a:rPr>
              <a:t>(1929) </a:t>
            </a:r>
            <a:r>
              <a:rPr dirty="0" sz="1100" spc="-45">
                <a:latin typeface="Times New Roman"/>
                <a:cs typeface="Times New Roman"/>
              </a:rPr>
              <a:t>gave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physiology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fear, your </a:t>
            </a:r>
            <a:r>
              <a:rPr dirty="0" sz="1100" spc="-30">
                <a:latin typeface="Times New Roman"/>
                <a:cs typeface="Times New Roman"/>
              </a:rPr>
              <a:t>cardiovascular system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activated,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35">
                <a:latin typeface="Times New Roman"/>
                <a:cs typeface="Times New Roman"/>
              </a:rPr>
              <a:t>vessels </a:t>
            </a:r>
            <a:r>
              <a:rPr dirty="0" sz="1100" spc="-15">
                <a:latin typeface="Times New Roman"/>
                <a:cs typeface="Times New Roman"/>
              </a:rPr>
              <a:t>constrict, </a:t>
            </a:r>
            <a:r>
              <a:rPr dirty="0" sz="1100" spc="-35">
                <a:latin typeface="Times New Roman"/>
                <a:cs typeface="Times New Roman"/>
              </a:rPr>
              <a:t>excess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redirected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muscles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60">
                <a:latin typeface="Times New Roman"/>
                <a:cs typeface="Times New Roman"/>
              </a:rPr>
              <a:t>always </a:t>
            </a:r>
            <a:r>
              <a:rPr dirty="0" sz="1100" spc="-45">
                <a:latin typeface="Times New Roman"/>
                <a:cs typeface="Times New Roman"/>
              </a:rPr>
              <a:t>available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vital  </a:t>
            </a:r>
            <a:r>
              <a:rPr dirty="0" sz="1100" spc="-25">
                <a:latin typeface="Times New Roman"/>
                <a:cs typeface="Times New Roman"/>
              </a:rPr>
              <a:t>organs. </a:t>
            </a:r>
            <a:r>
              <a:rPr dirty="0" sz="1100" spc="-30">
                <a:latin typeface="Times New Roman"/>
                <a:cs typeface="Times New Roman"/>
              </a:rPr>
              <a:t>You have </a:t>
            </a:r>
            <a:r>
              <a:rPr dirty="0" sz="1100" spc="-20">
                <a:latin typeface="Times New Roman"/>
                <a:cs typeface="Times New Roman"/>
              </a:rPr>
              <a:t>seen 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emergency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become </a:t>
            </a:r>
            <a:r>
              <a:rPr dirty="0" sz="1100" spc="-25">
                <a:latin typeface="Times New Roman"/>
                <a:cs typeface="Times New Roman"/>
              </a:rPr>
              <a:t>white with fear, trembling with </a:t>
            </a:r>
            <a:r>
              <a:rPr dirty="0" sz="1100" spc="-30">
                <a:latin typeface="Times New Roman"/>
                <a:cs typeface="Times New Roman"/>
              </a:rPr>
              <a:t>fear, </a:t>
            </a:r>
            <a:r>
              <a:rPr dirty="0" sz="1100" spc="-25">
                <a:latin typeface="Times New Roman"/>
                <a:cs typeface="Times New Roman"/>
              </a:rPr>
              <a:t>hairs standings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ends, breathing becomes faster, heartbeat </a:t>
            </a:r>
            <a:r>
              <a:rPr dirty="0" sz="1100" spc="-30">
                <a:latin typeface="Times New Roman"/>
                <a:cs typeface="Times New Roman"/>
              </a:rPr>
              <a:t>increases, </a:t>
            </a:r>
            <a:r>
              <a:rPr dirty="0" sz="1100" spc="-25">
                <a:latin typeface="Times New Roman"/>
                <a:cs typeface="Times New Roman"/>
              </a:rPr>
              <a:t>increased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glucose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released </a:t>
            </a:r>
            <a:r>
              <a:rPr dirty="0" sz="1100" spc="-5">
                <a:latin typeface="Times New Roman"/>
                <a:cs typeface="Times New Roman"/>
              </a:rPr>
              <a:t>into  the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stream, </a:t>
            </a:r>
            <a:r>
              <a:rPr dirty="0" sz="1100" spc="-30">
                <a:latin typeface="Times New Roman"/>
                <a:cs typeface="Times New Roman"/>
              </a:rPr>
              <a:t>pupils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0">
                <a:latin typeface="Times New Roman"/>
                <a:cs typeface="Times New Roman"/>
              </a:rPr>
              <a:t>eyes </a:t>
            </a:r>
            <a:r>
              <a:rPr dirty="0" sz="1100" spc="-35">
                <a:latin typeface="Times New Roman"/>
                <a:cs typeface="Times New Roman"/>
              </a:rPr>
              <a:t>dilate, </a:t>
            </a:r>
            <a:r>
              <a:rPr dirty="0" sz="1100" spc="-5">
                <a:latin typeface="Times New Roman"/>
                <a:cs typeface="Times New Roman"/>
              </a:rPr>
              <a:t>the mouth </a:t>
            </a:r>
            <a:r>
              <a:rPr dirty="0" sz="1100" spc="-15">
                <a:latin typeface="Times New Roman"/>
                <a:cs typeface="Times New Roman"/>
              </a:rPr>
              <a:t>becomes </a:t>
            </a:r>
            <a:r>
              <a:rPr dirty="0" sz="1100" spc="-35">
                <a:latin typeface="Times New Roman"/>
                <a:cs typeface="Times New Roman"/>
              </a:rPr>
              <a:t>dry, </a:t>
            </a:r>
            <a:r>
              <a:rPr dirty="0" sz="1100" spc="-30">
                <a:latin typeface="Times New Roman"/>
                <a:cs typeface="Times New Roman"/>
              </a:rPr>
              <a:t>sweat </a:t>
            </a:r>
            <a:r>
              <a:rPr dirty="0" sz="1100" spc="-25">
                <a:latin typeface="Times New Roman"/>
                <a:cs typeface="Times New Roman"/>
              </a:rPr>
              <a:t>breaks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forehead. These </a:t>
            </a:r>
            <a:r>
              <a:rPr dirty="0" sz="1100" spc="-25">
                <a:latin typeface="Times New Roman"/>
                <a:cs typeface="Times New Roman"/>
              </a:rPr>
              <a:t>are 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indicators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an emotional state.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anxiety  </a:t>
            </a:r>
            <a:r>
              <a:rPr dirty="0" sz="1100" spc="-15">
                <a:latin typeface="Times New Roman"/>
                <a:cs typeface="Times New Roman"/>
              </a:rPr>
              <a:t>disorders and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8255" indent="-63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Richard </a:t>
            </a:r>
            <a:r>
              <a:rPr dirty="0" sz="1100" spc="-30">
                <a:latin typeface="Times New Roman"/>
                <a:cs typeface="Times New Roman"/>
              </a:rPr>
              <a:t>Lazarus </a:t>
            </a:r>
            <a:r>
              <a:rPr dirty="0" sz="1100" spc="-40">
                <a:latin typeface="Times New Roman"/>
                <a:cs typeface="Times New Roman"/>
              </a:rPr>
              <a:t>(1968, 1991)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">
                <a:latin typeface="Times New Roman"/>
                <a:cs typeface="Times New Roman"/>
              </a:rPr>
              <a:t>proposed that </a:t>
            </a:r>
            <a:r>
              <a:rPr dirty="0" sz="1100" spc="10" b="1">
                <a:latin typeface="Times New Roman"/>
                <a:cs typeface="Times New Roman"/>
              </a:rPr>
              <a:t>change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-15" b="1">
                <a:latin typeface="Times New Roman"/>
                <a:cs typeface="Times New Roman"/>
              </a:rPr>
              <a:t>an </a:t>
            </a:r>
            <a:r>
              <a:rPr dirty="0" sz="1100" spc="-20" b="1">
                <a:latin typeface="Times New Roman"/>
                <a:cs typeface="Times New Roman"/>
              </a:rPr>
              <a:t>individual’s </a:t>
            </a:r>
            <a:r>
              <a:rPr dirty="0" sz="1100" spc="-15" b="1">
                <a:latin typeface="Times New Roman"/>
                <a:cs typeface="Times New Roman"/>
              </a:rPr>
              <a:t>environment</a:t>
            </a:r>
            <a:r>
              <a:rPr dirty="0" sz="1100" spc="-15">
                <a:latin typeface="Times New Roman"/>
                <a:cs typeface="Times New Roman"/>
              </a:rPr>
              <a:t>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 b="1">
                <a:latin typeface="Times New Roman"/>
                <a:cs typeface="Times New Roman"/>
              </a:rPr>
              <a:t>perceived </a:t>
            </a:r>
            <a:r>
              <a:rPr dirty="0" sz="1100" b="1">
                <a:latin typeface="Times New Roman"/>
                <a:cs typeface="Times New Roman"/>
              </a:rPr>
              <a:t>as  </a:t>
            </a:r>
            <a:r>
              <a:rPr dirty="0" sz="1100" spc="-10" b="1">
                <a:latin typeface="Times New Roman"/>
                <a:cs typeface="Times New Roman"/>
              </a:rPr>
              <a:t>potential </a:t>
            </a:r>
            <a:r>
              <a:rPr dirty="0" sz="1100" spc="10" b="1">
                <a:latin typeface="Times New Roman"/>
                <a:cs typeface="Times New Roman"/>
              </a:rPr>
              <a:t>change </a:t>
            </a:r>
            <a:r>
              <a:rPr dirty="0" sz="1100" spc="-5" b="1">
                <a:latin typeface="Times New Roman"/>
                <a:cs typeface="Times New Roman"/>
              </a:rPr>
              <a:t>in the </a:t>
            </a:r>
            <a:r>
              <a:rPr dirty="0" sz="1100" spc="-10" b="1">
                <a:latin typeface="Times New Roman"/>
                <a:cs typeface="Times New Roman"/>
              </a:rPr>
              <a:t>person.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appraisal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perception </a:t>
            </a:r>
            <a:r>
              <a:rPr dirty="0" sz="1100" spc="-35">
                <a:latin typeface="Times New Roman"/>
                <a:cs typeface="Times New Roman"/>
              </a:rPr>
              <a:t>you make </a:t>
            </a:r>
            <a:r>
              <a:rPr dirty="0" sz="1100" spc="-20">
                <a:latin typeface="Times New Roman"/>
                <a:cs typeface="Times New Roman"/>
              </a:rPr>
              <a:t>determines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emotion 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experiencing.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example: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you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somebody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holding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gun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dark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alley,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you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will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perceive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dangerous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70"/>
              </a:spcBef>
            </a:pP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30">
                <a:latin typeface="Times New Roman"/>
                <a:cs typeface="Times New Roman"/>
              </a:rPr>
              <a:t>fear. </a:t>
            </a:r>
            <a:r>
              <a:rPr dirty="0" sz="1100" spc="-20">
                <a:latin typeface="Times New Roman"/>
                <a:cs typeface="Times New Roman"/>
              </a:rPr>
              <a:t>But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perceive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standing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insane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holding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toy gun, 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afraid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scared,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cognition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15">
                <a:latin typeface="Times New Roman"/>
                <a:cs typeface="Times New Roman"/>
              </a:rPr>
              <a:t>interact and </a:t>
            </a:r>
            <a:r>
              <a:rPr dirty="0" sz="1100" spc="-5">
                <a:latin typeface="Times New Roman"/>
                <a:cs typeface="Times New Roman"/>
              </a:rPr>
              <a:t>form the </a:t>
            </a:r>
            <a:r>
              <a:rPr dirty="0" sz="1100" spc="-30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Cognitive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cognition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beings perceive recognize, </a:t>
            </a:r>
            <a:r>
              <a:rPr dirty="0" sz="1100" spc="-15">
                <a:latin typeface="Times New Roman"/>
                <a:cs typeface="Times New Roman"/>
              </a:rPr>
              <a:t>attend,  </a:t>
            </a:r>
            <a:r>
              <a:rPr dirty="0" sz="1100" spc="-20">
                <a:latin typeface="Times New Roman"/>
                <a:cs typeface="Times New Roman"/>
              </a:rPr>
              <a:t>reason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judge. </a:t>
            </a:r>
            <a:r>
              <a:rPr dirty="0" sz="1100" spc="-20">
                <a:latin typeface="Times New Roman"/>
                <a:cs typeface="Times New Roman"/>
              </a:rPr>
              <a:t>This model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19" y="6572510"/>
            <a:ext cx="12192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1" y="6572510"/>
            <a:ext cx="3016250" cy="3505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-635">
              <a:lnSpc>
                <a:spcPts val="1240"/>
              </a:lnSpc>
              <a:spcBef>
                <a:spcPts val="204"/>
              </a:spcBef>
            </a:pP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 spc="-20">
                <a:latin typeface="Times New Roman"/>
                <a:cs typeface="Times New Roman"/>
              </a:rPr>
              <a:t>emotive behavior </a:t>
            </a:r>
            <a:r>
              <a:rPr dirty="0" sz="1100" spc="-25">
                <a:latin typeface="Times New Roman"/>
                <a:cs typeface="Times New Roman"/>
              </a:rPr>
              <a:t>therapy. (Albert </a:t>
            </a:r>
            <a:r>
              <a:rPr dirty="0" sz="1100" spc="-35">
                <a:latin typeface="Times New Roman"/>
                <a:cs typeface="Times New Roman"/>
              </a:rPr>
              <a:t>Ellis) </a:t>
            </a:r>
            <a:r>
              <a:rPr dirty="0" sz="1100" spc="-40">
                <a:latin typeface="Times New Roman"/>
                <a:cs typeface="Times New Roman"/>
              </a:rPr>
              <a:t>1962.  </a:t>
            </a:r>
            <a:r>
              <a:rPr dirty="0" sz="1100" spc="-35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depression </a:t>
            </a:r>
            <a:r>
              <a:rPr dirty="0" sz="1100" spc="-20">
                <a:latin typeface="Times New Roman"/>
                <a:cs typeface="Times New Roman"/>
              </a:rPr>
              <a:t>(Aaron </a:t>
            </a:r>
            <a:r>
              <a:rPr dirty="0" sz="1100" spc="-40">
                <a:latin typeface="Times New Roman"/>
                <a:cs typeface="Times New Roman"/>
              </a:rPr>
              <a:t>Beck </a:t>
            </a:r>
            <a:r>
              <a:rPr dirty="0" sz="1100" spc="-25">
                <a:latin typeface="Times New Roman"/>
                <a:cs typeface="Times New Roman"/>
              </a:rPr>
              <a:t>-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1967).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33" y="7044186"/>
            <a:ext cx="5879465" cy="2235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indent="-228600">
              <a:lnSpc>
                <a:spcPts val="1280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Rational </a:t>
            </a:r>
            <a:r>
              <a:rPr dirty="0" sz="1100" b="1">
                <a:latin typeface="Times New Roman"/>
                <a:cs typeface="Times New Roman"/>
              </a:rPr>
              <a:t>emotive </a:t>
            </a:r>
            <a:r>
              <a:rPr dirty="0" sz="1100" spc="-20" b="1">
                <a:latin typeface="Times New Roman"/>
                <a:cs typeface="Times New Roman"/>
              </a:rPr>
              <a:t>behavior </a:t>
            </a:r>
            <a:r>
              <a:rPr dirty="0" sz="1100" spc="-25" b="1">
                <a:latin typeface="Times New Roman"/>
                <a:cs typeface="Times New Roman"/>
              </a:rPr>
              <a:t>therapy. </a:t>
            </a:r>
            <a:r>
              <a:rPr dirty="0" sz="1100" spc="-30" b="1">
                <a:latin typeface="Times New Roman"/>
                <a:cs typeface="Times New Roman"/>
              </a:rPr>
              <a:t>(Albert </a:t>
            </a:r>
            <a:r>
              <a:rPr dirty="0" sz="1100" spc="5" b="1">
                <a:latin typeface="Times New Roman"/>
                <a:cs typeface="Times New Roman"/>
              </a:rPr>
              <a:t>Ellis)</a:t>
            </a:r>
            <a:r>
              <a:rPr dirty="0" sz="1100" spc="114" b="1">
                <a:latin typeface="Times New Roman"/>
                <a:cs typeface="Times New Roman"/>
              </a:rPr>
              <a:t> </a:t>
            </a:r>
            <a:r>
              <a:rPr dirty="0" sz="1100" spc="-45" b="1">
                <a:latin typeface="Times New Roman"/>
                <a:cs typeface="Times New Roman"/>
              </a:rPr>
              <a:t>1962.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  <a:tabLst>
                <a:tab pos="2757170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35">
                <a:latin typeface="Times New Roman"/>
                <a:cs typeface="Times New Roman"/>
              </a:rPr>
              <a:t>Ellis,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5">
                <a:latin typeface="Times New Roman"/>
                <a:cs typeface="Times New Roman"/>
              </a:rPr>
              <a:t>people operate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misguided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inaccurate  </a:t>
            </a:r>
            <a:r>
              <a:rPr dirty="0" sz="1100" spc="-20">
                <a:latin typeface="Times New Roman"/>
                <a:cs typeface="Times New Roman"/>
              </a:rPr>
              <a:t>assumptions. </a:t>
            </a:r>
            <a:r>
              <a:rPr dirty="0" sz="1100" spc="-35">
                <a:latin typeface="Times New Roman"/>
                <a:cs typeface="Times New Roman"/>
              </a:rPr>
              <a:t>Ellis </a:t>
            </a:r>
            <a:r>
              <a:rPr dirty="0" sz="1100" spc="-30">
                <a:latin typeface="Times New Roman"/>
                <a:cs typeface="Times New Roman"/>
              </a:rPr>
              <a:t>catalogued </a:t>
            </a:r>
            <a:r>
              <a:rPr dirty="0" sz="1100" spc="-40">
                <a:latin typeface="Times New Roman"/>
                <a:cs typeface="Times New Roman"/>
              </a:rPr>
              <a:t>11 </a:t>
            </a:r>
            <a:r>
              <a:rPr dirty="0" sz="1100" spc="-30">
                <a:latin typeface="Times New Roman"/>
                <a:cs typeface="Times New Roman"/>
              </a:rPr>
              <a:t>irrational </a:t>
            </a:r>
            <a:r>
              <a:rPr dirty="0" sz="1100" spc="-35">
                <a:latin typeface="Times New Roman"/>
                <a:cs typeface="Times New Roman"/>
              </a:rPr>
              <a:t>believes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maladaptive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ABC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 spc="-20">
                <a:latin typeface="Times New Roman"/>
                <a:cs typeface="Times New Roman"/>
              </a:rPr>
              <a:t>emotive behavior therapy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where:	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35">
                <a:latin typeface="Times New Roman"/>
                <a:cs typeface="Times New Roman"/>
              </a:rPr>
              <a:t>Activating </a:t>
            </a:r>
            <a:r>
              <a:rPr dirty="0" sz="1100" spc="-20">
                <a:latin typeface="Times New Roman"/>
                <a:cs typeface="Times New Roman"/>
              </a:rPr>
              <a:t>event, </a:t>
            </a:r>
            <a:r>
              <a:rPr dirty="0" sz="1100" spc="-60">
                <a:latin typeface="Times New Roman"/>
                <a:cs typeface="Times New Roman"/>
              </a:rPr>
              <a:t>B </a:t>
            </a:r>
            <a:r>
              <a:rPr dirty="0" sz="1100" spc="-5">
                <a:latin typeface="Times New Roman"/>
                <a:cs typeface="Times New Roman"/>
              </a:rPr>
              <a:t>– </a:t>
            </a:r>
            <a:r>
              <a:rPr dirty="0" sz="1100" spc="-45">
                <a:latin typeface="Times New Roman"/>
                <a:cs typeface="Times New Roman"/>
              </a:rPr>
              <a:t>Belief System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C </a:t>
            </a:r>
            <a:r>
              <a:rPr dirty="0" sz="1100" spc="-5">
                <a:latin typeface="Times New Roman"/>
                <a:cs typeface="Times New Roman"/>
              </a:rPr>
              <a:t>–  </a:t>
            </a:r>
            <a:r>
              <a:rPr dirty="0" sz="1100" spc="-1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consequences. </a:t>
            </a:r>
            <a:r>
              <a:rPr dirty="0" sz="1100" spc="-35">
                <a:latin typeface="Times New Roman"/>
                <a:cs typeface="Times New Roman"/>
              </a:rPr>
              <a:t>Activating </a:t>
            </a:r>
            <a:r>
              <a:rPr dirty="0" sz="1100" spc="-15">
                <a:latin typeface="Times New Roman"/>
                <a:cs typeface="Times New Roman"/>
              </a:rPr>
              <a:t>event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unwanted 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 </a:t>
            </a:r>
            <a:r>
              <a:rPr dirty="0" sz="1100" spc="-20">
                <a:latin typeface="Times New Roman"/>
                <a:cs typeface="Times New Roman"/>
              </a:rPr>
              <a:t>consequences when </a:t>
            </a:r>
            <a:r>
              <a:rPr dirty="0" sz="1100" spc="-30">
                <a:latin typeface="Times New Roman"/>
                <a:cs typeface="Times New Roman"/>
              </a:rPr>
              <a:t>filter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35">
                <a:latin typeface="Times New Roman"/>
                <a:cs typeface="Times New Roman"/>
              </a:rPr>
              <a:t>beliefs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irrational.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49225" indent="-137160">
              <a:lnSpc>
                <a:spcPts val="1280"/>
              </a:lnSpc>
              <a:buAutoNum type="arabicPeriod" startAt="2"/>
              <a:tabLst>
                <a:tab pos="149860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Cognitive </a:t>
            </a:r>
            <a:r>
              <a:rPr dirty="0" sz="1100" spc="-15" b="1">
                <a:latin typeface="Times New Roman"/>
                <a:cs typeface="Times New Roman"/>
              </a:rPr>
              <a:t>Theory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Depression</a:t>
            </a:r>
            <a:r>
              <a:rPr dirty="0" sz="110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Beck, </a:t>
            </a:r>
            <a:r>
              <a:rPr dirty="0" sz="1100" spc="-20">
                <a:latin typeface="Times New Roman"/>
                <a:cs typeface="Times New Roman"/>
              </a:rPr>
              <a:t>depressed people </a:t>
            </a:r>
            <a:r>
              <a:rPr dirty="0" sz="1100" spc="-25">
                <a:latin typeface="Times New Roman"/>
                <a:cs typeface="Times New Roman"/>
              </a:rPr>
              <a:t>possess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triad.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Beck </a:t>
            </a:r>
            <a:r>
              <a:rPr dirty="0" sz="1100" spc="-50">
                <a:latin typeface="Times New Roman"/>
                <a:cs typeface="Times New Roman"/>
              </a:rPr>
              <a:t>says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30">
                <a:latin typeface="Times New Roman"/>
                <a:cs typeface="Times New Roman"/>
              </a:rPr>
              <a:t>individual see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defeated, deprived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diseased </a:t>
            </a:r>
            <a:r>
              <a:rPr dirty="0" sz="1100" spc="-15">
                <a:latin typeface="Times New Roman"/>
                <a:cs typeface="Times New Roman"/>
              </a:rPr>
              <a:t>and their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road </a:t>
            </a:r>
            <a:r>
              <a:rPr dirty="0" sz="1100" spc="-25">
                <a:latin typeface="Times New Roman"/>
                <a:cs typeface="Times New Roman"/>
              </a:rPr>
              <a:t>blocks </a:t>
            </a:r>
            <a:r>
              <a:rPr dirty="0" sz="1100" spc="-15">
                <a:latin typeface="Times New Roman"/>
                <a:cs typeface="Times New Roman"/>
              </a:rPr>
              <a:t>and their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hope.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today’s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reference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5">
                <a:latin typeface="Times New Roman"/>
                <a:cs typeface="Times New Roman"/>
              </a:rPr>
              <a:t>adopt the </a:t>
            </a:r>
            <a:r>
              <a:rPr dirty="0" sz="1100" spc="-30">
                <a:latin typeface="Times New Roman"/>
                <a:cs typeface="Times New Roman"/>
              </a:rPr>
              <a:t>integrative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4" y="779018"/>
            <a:ext cx="5880100" cy="75761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14</a:t>
            </a:r>
            <a:endParaRPr sz="1100">
              <a:latin typeface="Times New Roman"/>
              <a:cs typeface="Times New Roman"/>
            </a:endParaRPr>
          </a:p>
          <a:p>
            <a:pPr marL="1436370" marR="1430655" indent="292100">
              <a:lnSpc>
                <a:spcPts val="1240"/>
              </a:lnSpc>
              <a:spcBef>
                <a:spcPts val="130"/>
              </a:spcBef>
            </a:pPr>
            <a:r>
              <a:rPr dirty="0" sz="1100" spc="-25" b="1">
                <a:latin typeface="Times New Roman"/>
                <a:cs typeface="Times New Roman"/>
              </a:rPr>
              <a:t>CAUSES </a:t>
            </a:r>
            <a:r>
              <a:rPr dirty="0" sz="1100" spc="5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ABNORMAL </a:t>
            </a:r>
            <a:r>
              <a:rPr dirty="0" sz="1100" b="1">
                <a:latin typeface="Times New Roman"/>
                <a:cs typeface="Times New Roman"/>
              </a:rPr>
              <a:t>BEHAVIOR  </a:t>
            </a:r>
            <a:r>
              <a:rPr dirty="0" sz="1100" spc="-20" b="1">
                <a:latin typeface="Times New Roman"/>
                <a:cs typeface="Times New Roman"/>
              </a:rPr>
              <a:t>ETIOLOGICAL </a:t>
            </a:r>
            <a:r>
              <a:rPr dirty="0" sz="1100" spc="-25" b="1">
                <a:latin typeface="Times New Roman"/>
                <a:cs typeface="Times New Roman"/>
              </a:rPr>
              <a:t>FACTORS </a:t>
            </a:r>
            <a:r>
              <a:rPr dirty="0" sz="1100" spc="5" b="1">
                <a:latin typeface="Times New Roman"/>
                <a:cs typeface="Times New Roman"/>
              </a:rPr>
              <a:t>OF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ABNORMALITY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talked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models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Psychology; </a:t>
            </a:r>
            <a:r>
              <a:rPr dirty="0" sz="1100" spc="-25">
                <a:latin typeface="Times New Roman"/>
                <a:cs typeface="Times New Roman"/>
              </a:rPr>
              <a:t>each model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own unique  </a:t>
            </a:r>
            <a:r>
              <a:rPr dirty="0" sz="1100" spc="-15">
                <a:latin typeface="Times New Roman"/>
                <a:cs typeface="Times New Roman"/>
              </a:rPr>
              <a:t>interpretation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studying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extracted  </a:t>
            </a:r>
            <a:r>
              <a:rPr dirty="0" sz="1100" spc="-30">
                <a:latin typeface="Times New Roman"/>
                <a:cs typeface="Times New Roman"/>
              </a:rPr>
              <a:t>(located)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35">
                <a:latin typeface="Times New Roman"/>
                <a:cs typeface="Times New Roman"/>
              </a:rPr>
              <a:t>underlying </a:t>
            </a:r>
            <a:r>
              <a:rPr dirty="0" sz="1100" spc="-30">
                <a:latin typeface="Times New Roman"/>
                <a:cs typeface="Times New Roman"/>
              </a:rPr>
              <a:t>abnormality. </a:t>
            </a:r>
            <a:r>
              <a:rPr dirty="0" sz="110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biomedical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have  located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abnormality </a:t>
            </a:r>
            <a:r>
              <a:rPr dirty="0" sz="1100" spc="-45">
                <a:latin typeface="Times New Roman"/>
                <a:cs typeface="Times New Roman"/>
              </a:rPr>
              <a:t>similarly,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Psychoanalytic </a:t>
            </a:r>
            <a:r>
              <a:rPr dirty="0" sz="1100" spc="-25">
                <a:latin typeface="Times New Roman"/>
                <a:cs typeface="Times New Roman"/>
              </a:rPr>
              <a:t>model,  Humanistic </a:t>
            </a:r>
            <a:r>
              <a:rPr dirty="0" sz="1100" spc="-35">
                <a:latin typeface="Times New Roman"/>
                <a:cs typeface="Times New Roman"/>
              </a:rPr>
              <a:t>Model, Behavioral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extracted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factors,  emotional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factors.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factors,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combine </a:t>
            </a:r>
            <a:r>
              <a:rPr dirty="0" sz="1100" spc="-10">
                <a:latin typeface="Times New Roman"/>
                <a:cs typeface="Times New Roman"/>
              </a:rPr>
              <a:t>together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Bio-Psycho-Social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multidimensional integrative </a:t>
            </a:r>
            <a:r>
              <a:rPr dirty="0" sz="1100" spc="-15">
                <a:latin typeface="Times New Roman"/>
                <a:cs typeface="Times New Roman"/>
              </a:rPr>
              <a:t>approach.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20">
                <a:latin typeface="Times New Roman"/>
                <a:cs typeface="Times New Roman"/>
              </a:rPr>
              <a:t>factors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genetics,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interaction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genes  </a:t>
            </a:r>
            <a:r>
              <a:rPr dirty="0" sz="1100" spc="-15">
                <a:latin typeface="Times New Roman"/>
                <a:cs typeface="Times New Roman"/>
              </a:rPr>
              <a:t>and environment. </a:t>
            </a:r>
            <a:r>
              <a:rPr dirty="0" sz="1100" spc="-20">
                <a:latin typeface="Times New Roman"/>
                <a:cs typeface="Times New Roman"/>
              </a:rPr>
              <a:t>This model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neuron,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spinal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cord.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14935" indent="-102870">
              <a:lnSpc>
                <a:spcPts val="1280"/>
              </a:lnSpc>
              <a:spcBef>
                <a:spcPts val="5"/>
              </a:spcBef>
              <a:buSzPct val="90909"/>
              <a:buAutoNum type="arabicPlain"/>
              <a:tabLst>
                <a:tab pos="115570" algn="l"/>
              </a:tabLst>
            </a:pPr>
            <a:r>
              <a:rPr dirty="0" sz="1100" b="1">
                <a:latin typeface="Times New Roman"/>
                <a:cs typeface="Times New Roman"/>
              </a:rPr>
              <a:t>Biological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lvl="1" marL="160655" indent="-148590">
              <a:lnSpc>
                <a:spcPts val="1280"/>
              </a:lnSpc>
              <a:buAutoNum type="alphaLcPeriod"/>
              <a:tabLst>
                <a:tab pos="161290" algn="l"/>
              </a:tabLst>
            </a:pPr>
            <a:r>
              <a:rPr dirty="0" sz="1100" b="1">
                <a:latin typeface="Times New Roman"/>
                <a:cs typeface="Times New Roman"/>
              </a:rPr>
              <a:t>Genes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b="1">
                <a:latin typeface="Times New Roman"/>
                <a:cs typeface="Times New Roman"/>
              </a:rPr>
              <a:t>its </a:t>
            </a:r>
            <a:r>
              <a:rPr dirty="0" sz="1100" spc="-15" b="1">
                <a:latin typeface="Times New Roman"/>
                <a:cs typeface="Times New Roman"/>
              </a:rPr>
              <a:t>interaction with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environment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5715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b-The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neuro-anatomy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neurophysiology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>
                <a:latin typeface="Times New Roman"/>
                <a:cs typeface="Times New Roman"/>
              </a:rPr>
              <a:t>n</a:t>
            </a:r>
            <a:r>
              <a:rPr dirty="0" sz="1100" b="1">
                <a:latin typeface="Times New Roman"/>
                <a:cs typeface="Times New Roman"/>
              </a:rPr>
              <a:t>euroscience</a:t>
            </a:r>
            <a:r>
              <a:rPr dirty="0" sz="1100" i="1">
                <a:latin typeface="Times New Roman"/>
                <a:cs typeface="Times New Roman"/>
              </a:rPr>
              <a:t>.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Neuron  </a:t>
            </a:r>
            <a:r>
              <a:rPr dirty="0" sz="1100" spc="-40">
                <a:latin typeface="Times New Roman"/>
                <a:cs typeface="Times New Roman"/>
              </a:rPr>
              <a:t>Billions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tiny </a:t>
            </a:r>
            <a:r>
              <a:rPr dirty="0" sz="1100" spc="-20">
                <a:latin typeface="Times New Roman"/>
                <a:cs typeface="Times New Roman"/>
              </a:rPr>
              <a:t>nerve cells—</a:t>
            </a:r>
            <a:r>
              <a:rPr dirty="0" sz="1100" spc="-20" b="1">
                <a:latin typeface="Times New Roman"/>
                <a:cs typeface="Times New Roman"/>
              </a:rPr>
              <a:t>neurons</a:t>
            </a:r>
            <a:r>
              <a:rPr dirty="0" sz="1100" spc="-20">
                <a:latin typeface="Times New Roman"/>
                <a:cs typeface="Times New Roman"/>
              </a:rPr>
              <a:t>—form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basic </a:t>
            </a:r>
            <a:r>
              <a:rPr dirty="0" sz="1100" spc="-35">
                <a:latin typeface="Times New Roman"/>
                <a:cs typeface="Times New Roman"/>
              </a:rPr>
              <a:t>building </a:t>
            </a:r>
            <a:r>
              <a:rPr dirty="0" sz="1100" spc="-25">
                <a:latin typeface="Times New Roman"/>
                <a:cs typeface="Times New Roman"/>
              </a:rPr>
              <a:t>blocks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brain. </a:t>
            </a:r>
            <a:r>
              <a:rPr dirty="0" sz="1100" spc="-5">
                <a:latin typeface="Times New Roman"/>
                <a:cs typeface="Times New Roman"/>
              </a:rPr>
              <a:t>Each neuron 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major anatomic </a:t>
            </a:r>
            <a:r>
              <a:rPr dirty="0" sz="1100" spc="-15">
                <a:latin typeface="Times New Roman"/>
                <a:cs typeface="Times New Roman"/>
              </a:rPr>
              <a:t>components: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soma,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cell </a:t>
            </a:r>
            <a:r>
              <a:rPr dirty="0" sz="1100" spc="-30">
                <a:latin typeface="Times New Roman"/>
                <a:cs typeface="Times New Roman"/>
              </a:rPr>
              <a:t>body,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dendrites,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axon,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 </a:t>
            </a:r>
            <a:r>
              <a:rPr dirty="0" sz="1100" spc="-30">
                <a:latin typeface="Times New Roman"/>
                <a:cs typeface="Times New Roman"/>
              </a:rPr>
              <a:t>terminal.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5" i="1">
                <a:latin typeface="Times New Roman"/>
                <a:cs typeface="Times New Roman"/>
              </a:rPr>
              <a:t>dendrites </a:t>
            </a:r>
            <a:r>
              <a:rPr dirty="0" sz="1100" spc="-15">
                <a:latin typeface="Times New Roman"/>
                <a:cs typeface="Times New Roman"/>
              </a:rPr>
              <a:t>branch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0">
                <a:latin typeface="Times New Roman"/>
                <a:cs typeface="Times New Roman"/>
              </a:rPr>
              <a:t>soma;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serve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receiving messages </a:t>
            </a:r>
            <a:r>
              <a:rPr dirty="0" sz="1100" spc="-10">
                <a:latin typeface="Times New Roman"/>
                <a:cs typeface="Times New Roman"/>
              </a:rPr>
              <a:t>from 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5">
                <a:latin typeface="Times New Roman"/>
                <a:cs typeface="Times New Roman"/>
              </a:rPr>
              <a:t>cells.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80" i="1">
                <a:latin typeface="Times New Roman"/>
                <a:cs typeface="Times New Roman"/>
              </a:rPr>
              <a:t>axon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trunk of the </a:t>
            </a:r>
            <a:r>
              <a:rPr dirty="0" sz="1100" spc="-15">
                <a:latin typeface="Times New Roman"/>
                <a:cs typeface="Times New Roman"/>
              </a:rPr>
              <a:t>neuron. </a:t>
            </a:r>
            <a:r>
              <a:rPr dirty="0" sz="1100" spc="-45">
                <a:latin typeface="Times New Roman"/>
                <a:cs typeface="Times New Roman"/>
              </a:rPr>
              <a:t>Messages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transmitted down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axon toward 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45">
                <a:latin typeface="Times New Roman"/>
                <a:cs typeface="Times New Roman"/>
              </a:rPr>
              <a:t>cells </a:t>
            </a:r>
            <a:r>
              <a:rPr dirty="0" sz="1100" spc="-25">
                <a:latin typeface="Times New Roman"/>
                <a:cs typeface="Times New Roman"/>
              </a:rPr>
              <a:t>with 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5">
                <a:latin typeface="Times New Roman"/>
                <a:cs typeface="Times New Roman"/>
              </a:rPr>
              <a:t>neuron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communicates.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Scientists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5">
                <a:latin typeface="Times New Roman"/>
                <a:cs typeface="Times New Roman"/>
              </a:rPr>
              <a:t>found that </a:t>
            </a:r>
            <a:r>
              <a:rPr dirty="0" sz="1100" spc="-20">
                <a:latin typeface="Times New Roman"/>
                <a:cs typeface="Times New Roman"/>
              </a:rPr>
              <a:t>disruptions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present 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15">
                <a:latin typeface="Times New Roman"/>
                <a:cs typeface="Times New Roman"/>
              </a:rPr>
              <a:t>some 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6350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oversupply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-20">
                <a:latin typeface="Times New Roman"/>
                <a:cs typeface="Times New Roman"/>
              </a:rPr>
              <a:t>in some </a:t>
            </a:r>
            <a:r>
              <a:rPr dirty="0" sz="1100" spc="-25">
                <a:latin typeface="Times New Roman"/>
                <a:cs typeface="Times New Roman"/>
              </a:rPr>
              <a:t>mental disorders,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undersupply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cases,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disturbances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reuptake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-25">
                <a:latin typeface="Times New Roman"/>
                <a:cs typeface="Times New Roman"/>
              </a:rPr>
              <a:t>Abnormalities 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dopamine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involved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698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evidence </a:t>
            </a:r>
            <a:r>
              <a:rPr dirty="0" sz="1100" spc="-35">
                <a:latin typeface="Times New Roman"/>
                <a:cs typeface="Times New Roman"/>
              </a:rPr>
              <a:t>links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availability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15">
                <a:latin typeface="Times New Roman"/>
                <a:cs typeface="Times New Roman"/>
              </a:rPr>
              <a:t>neurotransmitters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35">
                <a:latin typeface="Times New Roman"/>
                <a:cs typeface="Times New Roman"/>
              </a:rPr>
              <a:t>hyperactivity,  </a:t>
            </a:r>
            <a:r>
              <a:rPr dirty="0" sz="1100" spc="-15">
                <a:latin typeface="Times New Roman"/>
                <a:cs typeface="Times New Roman"/>
              </a:rPr>
              <a:t>posttraumatic </a:t>
            </a:r>
            <a:r>
              <a:rPr dirty="0" sz="1100" spc="-25">
                <a:latin typeface="Times New Roman"/>
                <a:cs typeface="Times New Roman"/>
              </a:rPr>
              <a:t>stress </a:t>
            </a:r>
            <a:r>
              <a:rPr dirty="0" sz="1100" spc="-20">
                <a:latin typeface="Times New Roman"/>
                <a:cs typeface="Times New Roman"/>
              </a:rPr>
              <a:t>disorder,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05"/>
              </a:lnSpc>
            </a:pPr>
            <a:r>
              <a:rPr dirty="0" sz="1100" spc="10" b="1">
                <a:latin typeface="Times New Roman"/>
                <a:cs typeface="Times New Roman"/>
              </a:rPr>
              <a:t>c- </a:t>
            </a:r>
            <a:r>
              <a:rPr dirty="0" sz="1100" spc="-50" b="1">
                <a:latin typeface="Times New Roman"/>
                <a:cs typeface="Times New Roman"/>
              </a:rPr>
              <a:t>Major </a:t>
            </a:r>
            <a:r>
              <a:rPr dirty="0" sz="1100" spc="-30" b="1">
                <a:latin typeface="Times New Roman"/>
                <a:cs typeface="Times New Roman"/>
              </a:rPr>
              <a:t>Brain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Structures</a:t>
            </a:r>
            <a:endParaRPr sz="1100">
              <a:latin typeface="Times New Roman"/>
              <a:cs typeface="Times New Roman"/>
            </a:endParaRPr>
          </a:p>
          <a:p>
            <a:pPr lvl="2"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Neuro-anatomists </a:t>
            </a:r>
            <a:r>
              <a:rPr dirty="0" sz="1100" spc="-35">
                <a:latin typeface="Times New Roman"/>
                <a:cs typeface="Times New Roman"/>
              </a:rPr>
              <a:t>divide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0">
                <a:latin typeface="Times New Roman"/>
                <a:cs typeface="Times New Roman"/>
              </a:rPr>
              <a:t>into three </a:t>
            </a:r>
            <a:r>
              <a:rPr dirty="0" sz="1100" spc="-30">
                <a:latin typeface="Times New Roman"/>
                <a:cs typeface="Times New Roman"/>
              </a:rPr>
              <a:t>subdivisions: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hindbrain,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midbrain,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forebrain.</a:t>
            </a:r>
            <a:endParaRPr sz="1100">
              <a:latin typeface="Times New Roman"/>
              <a:cs typeface="Times New Roman"/>
            </a:endParaRPr>
          </a:p>
          <a:p>
            <a:pPr lvl="2"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Basic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regulated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structures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 b="1">
                <a:latin typeface="Times New Roman"/>
                <a:cs typeface="Times New Roman"/>
              </a:rPr>
              <a:t>hindbrain</a:t>
            </a:r>
            <a:r>
              <a:rPr dirty="0" sz="1100" spc="-25" i="1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medulla,  </a:t>
            </a:r>
            <a:r>
              <a:rPr dirty="0" sz="1100" spc="-10">
                <a:latin typeface="Times New Roman"/>
                <a:cs typeface="Times New Roman"/>
              </a:rPr>
              <a:t>pons,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cerebellum.</a:t>
            </a:r>
            <a:endParaRPr sz="1100">
              <a:latin typeface="Times New Roman"/>
              <a:cs typeface="Times New Roman"/>
            </a:endParaRPr>
          </a:p>
          <a:p>
            <a:pPr lvl="2" marL="469900" marR="6985" indent="-229235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medulla </a:t>
            </a:r>
            <a:r>
              <a:rPr dirty="0" sz="1100" spc="-15">
                <a:latin typeface="Times New Roman"/>
                <a:cs typeface="Times New Roman"/>
              </a:rPr>
              <a:t>controls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5">
                <a:latin typeface="Times New Roman"/>
                <a:cs typeface="Times New Roman"/>
              </a:rPr>
              <a:t>bodily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25">
                <a:latin typeface="Times New Roman"/>
                <a:cs typeface="Times New Roman"/>
              </a:rPr>
              <a:t>involved in </a:t>
            </a:r>
            <a:r>
              <a:rPr dirty="0" sz="1100" spc="-30">
                <a:latin typeface="Times New Roman"/>
                <a:cs typeface="Times New Roman"/>
              </a:rPr>
              <a:t>sustaining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rate, 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respiration.</a:t>
            </a:r>
            <a:endParaRPr sz="1100">
              <a:latin typeface="Times New Roman"/>
              <a:cs typeface="Times New Roman"/>
            </a:endParaRPr>
          </a:p>
          <a:p>
            <a:pPr lvl="2"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pons </a:t>
            </a:r>
            <a:r>
              <a:rPr dirty="0" sz="1100" spc="-25">
                <a:latin typeface="Times New Roman"/>
                <a:cs typeface="Times New Roman"/>
              </a:rPr>
              <a:t>serves various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regulating </a:t>
            </a:r>
            <a:r>
              <a:rPr dirty="0" sz="1100" spc="-30">
                <a:latin typeface="Times New Roman"/>
                <a:cs typeface="Times New Roman"/>
              </a:rPr>
              <a:t>stages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sleep.</a:t>
            </a:r>
            <a:endParaRPr sz="1100">
              <a:latin typeface="Times New Roman"/>
              <a:cs typeface="Times New Roman"/>
            </a:endParaRPr>
          </a:p>
          <a:p>
            <a:pPr lvl="2"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cerebellum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center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coordinate </a:t>
            </a:r>
            <a:r>
              <a:rPr dirty="0" sz="1100" spc="-40">
                <a:latin typeface="Times New Roman"/>
                <a:cs typeface="Times New Roman"/>
              </a:rPr>
              <a:t>physical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movements.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midbrain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involved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>
                <a:latin typeface="Times New Roman"/>
                <a:cs typeface="Times New Roman"/>
              </a:rPr>
              <a:t>motor </a:t>
            </a:r>
            <a:r>
              <a:rPr dirty="0" sz="1100" spc="-35">
                <a:latin typeface="Times New Roman"/>
                <a:cs typeface="Times New Roman"/>
              </a:rPr>
              <a:t>activities,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fighting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sex.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 b="1">
                <a:latin typeface="Times New Roman"/>
                <a:cs typeface="Times New Roman"/>
              </a:rPr>
              <a:t>forebrain </a:t>
            </a:r>
            <a:r>
              <a:rPr dirty="0" sz="1100" spc="-30">
                <a:latin typeface="Times New Roman"/>
                <a:cs typeface="Times New Roman"/>
              </a:rPr>
              <a:t>evolved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recently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15">
                <a:latin typeface="Times New Roman"/>
                <a:cs typeface="Times New Roman"/>
              </a:rPr>
              <a:t>hindbrain and </a:t>
            </a:r>
            <a:r>
              <a:rPr dirty="0" sz="1100" spc="-20">
                <a:latin typeface="Times New Roman"/>
                <a:cs typeface="Times New Roman"/>
              </a:rPr>
              <a:t>midbrain </a:t>
            </a:r>
            <a:r>
              <a:rPr dirty="0" sz="1100" spc="-25">
                <a:latin typeface="Times New Roman"/>
                <a:cs typeface="Times New Roman"/>
              </a:rPr>
              <a:t>and, </a:t>
            </a:r>
            <a:r>
              <a:rPr dirty="0" sz="1100" spc="-10">
                <a:latin typeface="Times New Roman"/>
                <a:cs typeface="Times New Roman"/>
              </a:rPr>
              <a:t>therefore,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site </a:t>
            </a:r>
            <a:r>
              <a:rPr dirty="0" sz="1100" spc="-10">
                <a:latin typeface="Times New Roman"/>
                <a:cs typeface="Times New Roman"/>
              </a:rPr>
              <a:t>of  most </a:t>
            </a:r>
            <a:r>
              <a:rPr dirty="0" sz="1100" spc="-30">
                <a:latin typeface="Times New Roman"/>
                <a:cs typeface="Times New Roman"/>
              </a:rPr>
              <a:t>sensory, </a:t>
            </a:r>
            <a:r>
              <a:rPr dirty="0" sz="1100" spc="-20">
                <a:latin typeface="Times New Roman"/>
                <a:cs typeface="Times New Roman"/>
              </a:rPr>
              <a:t>emotional,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processes. These </a:t>
            </a:r>
            <a:r>
              <a:rPr dirty="0" sz="1100" spc="-25">
                <a:latin typeface="Times New Roman"/>
                <a:cs typeface="Times New Roman"/>
              </a:rPr>
              <a:t>higher </a:t>
            </a:r>
            <a:r>
              <a:rPr dirty="0" sz="1100" spc="-20">
                <a:latin typeface="Times New Roman"/>
                <a:cs typeface="Times New Roman"/>
              </a:rPr>
              <a:t>mental processes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forebrain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linked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midbrain </a:t>
            </a:r>
            <a:r>
              <a:rPr dirty="0" sz="1100" spc="-15">
                <a:latin typeface="Times New Roman"/>
                <a:cs typeface="Times New Roman"/>
              </a:rPr>
              <a:t>and hindbrain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limbic</a:t>
            </a:r>
            <a:r>
              <a:rPr dirty="0" sz="1100" spc="18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algn="just" lvl="2" marL="469900" marR="5080" indent="-228600">
              <a:lnSpc>
                <a:spcPts val="1240"/>
              </a:lnSpc>
              <a:spcBef>
                <a:spcPts val="6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limbic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5">
                <a:latin typeface="Times New Roman"/>
                <a:cs typeface="Times New Roman"/>
              </a:rPr>
              <a:t>up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central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regulation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30">
                <a:latin typeface="Times New Roman"/>
                <a:cs typeface="Times New Roman"/>
              </a:rPr>
              <a:t>learning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algn="just" lvl="2" marL="469265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d- </a:t>
            </a:r>
            <a:r>
              <a:rPr dirty="0" sz="1100" spc="-45">
                <a:latin typeface="Times New Roman"/>
                <a:cs typeface="Times New Roman"/>
              </a:rPr>
              <a:t>Spinal </a:t>
            </a:r>
            <a:r>
              <a:rPr dirty="0" sz="1100" spc="-10">
                <a:latin typeface="Times New Roman"/>
                <a:cs typeface="Times New Roman"/>
              </a:rPr>
              <a:t>cord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along </a:t>
            </a:r>
            <a:r>
              <a:rPr dirty="0" sz="1100" spc="-20">
                <a:latin typeface="Times New Roman"/>
                <a:cs typeface="Times New Roman"/>
              </a:rPr>
              <a:t>bundle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carries </a:t>
            </a:r>
            <a:r>
              <a:rPr dirty="0" sz="1100" spc="-40">
                <a:latin typeface="Times New Roman"/>
                <a:cs typeface="Times New Roman"/>
              </a:rPr>
              <a:t>messages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25">
                <a:latin typeface="Times New Roman"/>
                <a:cs typeface="Times New Roman"/>
              </a:rPr>
              <a:t>fast,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35">
                <a:latin typeface="Times New Roman"/>
                <a:cs typeface="Times New Roman"/>
              </a:rPr>
              <a:t>saving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reflexes.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70" y="914656"/>
            <a:ext cx="5880735" cy="6423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>
              <a:lnSpc>
                <a:spcPct val="100000"/>
              </a:lnSpc>
              <a:spcBef>
                <a:spcPts val="95"/>
              </a:spcBef>
            </a:pPr>
            <a:r>
              <a:rPr dirty="0" sz="1100" spc="-30" b="1">
                <a:latin typeface="Times New Roman"/>
                <a:cs typeface="Times New Roman"/>
              </a:rPr>
              <a:t>2-PSYCHOLOGICAL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Font typeface="Times New Roman"/>
              <a:buChar char="•"/>
              <a:tabLst>
                <a:tab pos="470534" algn="l"/>
              </a:tabLst>
            </a:pPr>
            <a:r>
              <a:rPr dirty="0" sz="1100" spc="10" b="1">
                <a:latin typeface="Times New Roman"/>
                <a:cs typeface="Times New Roman"/>
              </a:rPr>
              <a:t>Human </a:t>
            </a:r>
            <a:r>
              <a:rPr dirty="0" sz="1100" spc="-5" b="1">
                <a:latin typeface="Times New Roman"/>
                <a:cs typeface="Times New Roman"/>
              </a:rPr>
              <a:t>Nature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Temperament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writings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British psychiatrist </a:t>
            </a:r>
            <a:r>
              <a:rPr dirty="0" sz="1100" spc="-15">
                <a:latin typeface="Times New Roman"/>
                <a:cs typeface="Times New Roman"/>
              </a:rPr>
              <a:t>John </a:t>
            </a:r>
            <a:r>
              <a:rPr dirty="0" sz="1100" spc="-45">
                <a:latin typeface="Times New Roman"/>
                <a:cs typeface="Times New Roman"/>
              </a:rPr>
              <a:t>Bowlby </a:t>
            </a:r>
            <a:r>
              <a:rPr dirty="0" sz="1100" spc="-40">
                <a:latin typeface="Times New Roman"/>
                <a:cs typeface="Times New Roman"/>
              </a:rPr>
              <a:t>greatly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0">
                <a:latin typeface="Times New Roman"/>
                <a:cs typeface="Times New Roman"/>
              </a:rPr>
              <a:t>psychologists’ </a:t>
            </a:r>
            <a:r>
              <a:rPr dirty="0" sz="1100" spc="-50">
                <a:latin typeface="Times New Roman"/>
                <a:cs typeface="Times New Roman"/>
              </a:rPr>
              <a:t>views </a:t>
            </a:r>
            <a:r>
              <a:rPr dirty="0" sz="1100" spc="-10">
                <a:latin typeface="Times New Roman"/>
                <a:cs typeface="Times New Roman"/>
              </a:rPr>
              <a:t>about the 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5">
                <a:latin typeface="Times New Roman"/>
                <a:cs typeface="Times New Roman"/>
              </a:rPr>
              <a:t>relationships. </a:t>
            </a:r>
            <a:r>
              <a:rPr dirty="0" sz="1100" spc="-10">
                <a:latin typeface="Times New Roman"/>
                <a:cs typeface="Times New Roman"/>
              </a:rPr>
              <a:t>The heart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Bowlby’s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10" b="1">
                <a:latin typeface="Times New Roman"/>
                <a:cs typeface="Times New Roman"/>
              </a:rPr>
              <a:t>attachments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life—special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selective </a:t>
            </a:r>
            <a:r>
              <a:rPr dirty="0" sz="1100" spc="-5">
                <a:latin typeface="Times New Roman"/>
                <a:cs typeface="Times New Roman"/>
              </a:rPr>
              <a:t>bonds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caregivers.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dirty="0" sz="1100" spc="-45">
                <a:latin typeface="Times New Roman"/>
                <a:cs typeface="Times New Roman"/>
              </a:rPr>
              <a:t>Bowlby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approach,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95" i="1">
                <a:latin typeface="Times New Roman"/>
                <a:cs typeface="Times New Roman"/>
              </a:rPr>
              <a:t>attachment </a:t>
            </a:r>
            <a:r>
              <a:rPr dirty="0" sz="1100" spc="-105" i="1">
                <a:latin typeface="Times New Roman"/>
                <a:cs typeface="Times New Roman"/>
              </a:rPr>
              <a:t>theory,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findings 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animal 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25" i="1">
                <a:latin typeface="Times New Roman"/>
                <a:cs typeface="Times New Roman"/>
              </a:rPr>
              <a:t>insecure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80" i="1">
                <a:latin typeface="Times New Roman"/>
                <a:cs typeface="Times New Roman"/>
              </a:rPr>
              <a:t>anxious </a:t>
            </a:r>
            <a:r>
              <a:rPr dirty="0" sz="1100" spc="-60" i="1">
                <a:latin typeface="Times New Roman"/>
                <a:cs typeface="Times New Roman"/>
              </a:rPr>
              <a:t>attachments</a:t>
            </a:r>
            <a:r>
              <a:rPr dirty="0" sz="1100" spc="-60">
                <a:latin typeface="Times New Roman"/>
                <a:cs typeface="Times New Roman"/>
              </a:rPr>
              <a:t>—uncertain </a:t>
            </a:r>
            <a:r>
              <a:rPr dirty="0" sz="1100" spc="-10">
                <a:latin typeface="Times New Roman"/>
                <a:cs typeface="Times New Roman"/>
              </a:rPr>
              <a:t>parent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5">
                <a:latin typeface="Times New Roman"/>
                <a:cs typeface="Times New Roman"/>
              </a:rPr>
              <a:t>relationships are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0">
                <a:latin typeface="Times New Roman"/>
                <a:cs typeface="Times New Roman"/>
              </a:rPr>
              <a:t>product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inconsistent and </a:t>
            </a:r>
            <a:r>
              <a:rPr dirty="0" sz="1100" spc="-20">
                <a:latin typeface="Times New Roman"/>
                <a:cs typeface="Times New Roman"/>
              </a:rPr>
              <a:t>unresponsive parenting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life—is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particular  </a:t>
            </a:r>
            <a:r>
              <a:rPr dirty="0" sz="1100" spc="-35">
                <a:latin typeface="Times New Roman"/>
                <a:cs typeface="Times New Roman"/>
              </a:rPr>
              <a:t>relevance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attachments,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80" i="1">
                <a:latin typeface="Times New Roman"/>
                <a:cs typeface="Times New Roman"/>
              </a:rPr>
              <a:t>affiliation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 species,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broad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categories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studied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psychologists.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45"/>
              </a:lnSpc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areas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individual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differences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personality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temperament,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relating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  <a:p>
            <a:pPr algn="just" marL="469900" marR="952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differences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temperament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role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disorders, 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5" b="1">
                <a:latin typeface="Times New Roman"/>
                <a:cs typeface="Times New Roman"/>
              </a:rPr>
              <a:t>Emotions, </a:t>
            </a:r>
            <a:r>
              <a:rPr dirty="0" sz="1100" spc="-20">
                <a:latin typeface="Times New Roman"/>
                <a:cs typeface="Times New Roman"/>
              </a:rPr>
              <a:t>internal </a:t>
            </a: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25">
                <a:latin typeface="Times New Roman"/>
                <a:cs typeface="Times New Roman"/>
              </a:rPr>
              <a:t>states, </a:t>
            </a:r>
            <a:r>
              <a:rPr dirty="0" sz="1100" spc="-30">
                <a:latin typeface="Times New Roman"/>
                <a:cs typeface="Times New Roman"/>
              </a:rPr>
              <a:t>are essential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Learning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Cognition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75"/>
              </a:lnSpc>
            </a:pPr>
            <a:r>
              <a:rPr dirty="0" sz="1100" spc="-10">
                <a:latin typeface="Times New Roman"/>
                <a:cs typeface="Times New Roman"/>
              </a:rPr>
              <a:t>Emotions, </a:t>
            </a:r>
            <a:r>
              <a:rPr dirty="0" sz="1100" spc="-20">
                <a:latin typeface="Times New Roman"/>
                <a:cs typeface="Times New Roman"/>
              </a:rPr>
              <a:t>motivations, </a:t>
            </a:r>
            <a:r>
              <a:rPr dirty="0" sz="1100" spc="-15">
                <a:latin typeface="Times New Roman"/>
                <a:cs typeface="Times New Roman"/>
              </a:rPr>
              <a:t>and temperamental </a:t>
            </a:r>
            <a:r>
              <a:rPr dirty="0" sz="1100" spc="-40">
                <a:latin typeface="Times New Roman"/>
                <a:cs typeface="Times New Roman"/>
              </a:rPr>
              <a:t>styles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modified,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least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35">
                <a:latin typeface="Times New Roman"/>
                <a:cs typeface="Times New Roman"/>
              </a:rPr>
              <a:t>degree,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learning.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theories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50">
                <a:latin typeface="Times New Roman"/>
                <a:cs typeface="Times New Roman"/>
              </a:rPr>
              <a:t>Ellis’s </a:t>
            </a:r>
            <a:r>
              <a:rPr dirty="0" sz="1100" spc="-20">
                <a:latin typeface="Times New Roman"/>
                <a:cs typeface="Times New Roman"/>
              </a:rPr>
              <a:t>REBT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5">
                <a:latin typeface="Times New Roman"/>
                <a:cs typeface="Times New Roman"/>
              </a:rPr>
              <a:t>Beck’s </a:t>
            </a:r>
            <a:r>
              <a:rPr dirty="0" sz="1100" spc="-1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theory </a:t>
            </a:r>
            <a:r>
              <a:rPr dirty="0" sz="1100" spc="-30">
                <a:latin typeface="Times New Roman"/>
                <a:cs typeface="Times New Roman"/>
              </a:rPr>
              <a:t>suggests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distorted  </a:t>
            </a:r>
            <a:r>
              <a:rPr dirty="0" sz="1100" spc="-15">
                <a:latin typeface="Times New Roman"/>
                <a:cs typeface="Times New Roman"/>
              </a:rPr>
              <a:t>perceptions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reality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become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depressed.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successful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25">
                <a:latin typeface="Times New Roman"/>
                <a:cs typeface="Times New Roman"/>
              </a:rPr>
              <a:t>encourages </a:t>
            </a:r>
            <a:r>
              <a:rPr dirty="0" sz="1100" spc="-20">
                <a:latin typeface="Times New Roman"/>
                <a:cs typeface="Times New Roman"/>
              </a:rPr>
              <a:t>depressed 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realistic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evaluating </a:t>
            </a:r>
            <a:r>
              <a:rPr dirty="0" sz="1100" spc="-20">
                <a:latin typeface="Times New Roman"/>
                <a:cs typeface="Times New Roman"/>
              </a:rPr>
              <a:t>conclusions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themselves.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Sense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20" b="1">
                <a:latin typeface="Times New Roman"/>
                <a:cs typeface="Times New Roman"/>
              </a:rPr>
              <a:t> Self</a:t>
            </a:r>
            <a:endParaRPr sz="1100">
              <a:latin typeface="Times New Roman"/>
              <a:cs typeface="Times New Roman"/>
            </a:endParaRPr>
          </a:p>
          <a:p>
            <a:pPr algn="just" marL="240665" marR="6985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Maslow’s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25">
                <a:latin typeface="Times New Roman"/>
                <a:cs typeface="Times New Roman"/>
              </a:rPr>
              <a:t>in which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actualization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20">
                <a:latin typeface="Times New Roman"/>
                <a:cs typeface="Times New Roman"/>
              </a:rPr>
              <a:t>importance. </a:t>
            </a:r>
            <a:r>
              <a:rPr dirty="0" sz="1100" spc="-5" b="1">
                <a:latin typeface="Times New Roman"/>
                <a:cs typeface="Times New Roman"/>
              </a:rPr>
              <a:t>Self-esteem</a:t>
            </a:r>
            <a:r>
              <a:rPr dirty="0" sz="1100" spc="-5" i="1">
                <a:latin typeface="Times New Roman"/>
                <a:cs typeface="Times New Roman"/>
              </a:rPr>
              <a:t>, </a:t>
            </a:r>
            <a:r>
              <a:rPr dirty="0" sz="1100" spc="-40">
                <a:latin typeface="Times New Roman"/>
                <a:cs typeface="Times New Roman"/>
              </a:rPr>
              <a:t>valuing one’s  abilities,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important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much </a:t>
            </a:r>
            <a:r>
              <a:rPr dirty="0" sz="1100" spc="-25">
                <a:latin typeface="Times New Roman"/>
                <a:cs typeface="Times New Roman"/>
              </a:rPr>
              <a:t>discussed </a:t>
            </a:r>
            <a:r>
              <a:rPr dirty="0" sz="1100" spc="-20">
                <a:latin typeface="Times New Roman"/>
                <a:cs typeface="Times New Roman"/>
              </a:rPr>
              <a:t>aspect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self. </a:t>
            </a:r>
            <a:r>
              <a:rPr dirty="0" sz="1100" spc="-15">
                <a:latin typeface="Times New Roman"/>
                <a:cs typeface="Times New Roman"/>
              </a:rPr>
              <a:t>Evidence </a:t>
            </a:r>
            <a:r>
              <a:rPr dirty="0" sz="1100" spc="-25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25">
                <a:latin typeface="Times New Roman"/>
                <a:cs typeface="Times New Roman"/>
              </a:rPr>
              <a:t>self-esteem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product of </a:t>
            </a:r>
            <a:r>
              <a:rPr dirty="0" sz="1100" spc="-35">
                <a:latin typeface="Times New Roman"/>
                <a:cs typeface="Times New Roman"/>
              </a:rPr>
              <a:t>success; </a:t>
            </a:r>
            <a:r>
              <a:rPr dirty="0" sz="1100" spc="-45">
                <a:latin typeface="Times New Roman"/>
                <a:cs typeface="Times New Roman"/>
              </a:rPr>
              <a:t>similarly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25">
                <a:latin typeface="Times New Roman"/>
                <a:cs typeface="Times New Roman"/>
              </a:rPr>
              <a:t>self-esteem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from 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Life </a:t>
            </a:r>
            <a:r>
              <a:rPr dirty="0" sz="1100" spc="-30" b="1">
                <a:latin typeface="Times New Roman"/>
                <a:cs typeface="Times New Roman"/>
              </a:rPr>
              <a:t>Span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Developments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Life </a:t>
            </a:r>
            <a:r>
              <a:rPr dirty="0" sz="1100" spc="-15">
                <a:latin typeface="Times New Roman"/>
                <a:cs typeface="Times New Roman"/>
              </a:rPr>
              <a:t>span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20">
                <a:latin typeface="Times New Roman"/>
                <a:cs typeface="Times New Roman"/>
              </a:rPr>
              <a:t>psychopathologists 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20">
                <a:latin typeface="Times New Roman"/>
                <a:cs typeface="Times New Roman"/>
              </a:rPr>
              <a:t>how different periods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development  </a:t>
            </a:r>
            <a:r>
              <a:rPr dirty="0" sz="1100" spc="-25">
                <a:latin typeface="Times New Roman"/>
                <a:cs typeface="Times New Roman"/>
              </a:rPr>
              <a:t>influence, </a:t>
            </a:r>
            <a:r>
              <a:rPr dirty="0" sz="1100" spc="-20">
                <a:latin typeface="Times New Roman"/>
                <a:cs typeface="Times New Roman"/>
              </a:rPr>
              <a:t>how stress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an impact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mental disorders. </a:t>
            </a:r>
            <a:r>
              <a:rPr dirty="0" sz="1100" spc="-10">
                <a:latin typeface="Times New Roman"/>
                <a:cs typeface="Times New Roman"/>
              </a:rPr>
              <a:t>Eric Erickson </a:t>
            </a:r>
            <a:r>
              <a:rPr dirty="0" sz="1100" spc="-40">
                <a:latin typeface="Times New Roman"/>
                <a:cs typeface="Times New Roman"/>
              </a:rPr>
              <a:t>(1982) </a:t>
            </a:r>
            <a:r>
              <a:rPr dirty="0" sz="1100" spc="-30">
                <a:latin typeface="Times New Roman"/>
                <a:cs typeface="Times New Roman"/>
              </a:rPr>
              <a:t>suggested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eight major </a:t>
            </a:r>
            <a:r>
              <a:rPr dirty="0" sz="1100" spc="-30">
                <a:latin typeface="Times New Roman"/>
                <a:cs typeface="Times New Roman"/>
              </a:rPr>
              <a:t>crises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5">
                <a:latin typeface="Times New Roman"/>
                <a:cs typeface="Times New Roman"/>
              </a:rPr>
              <a:t>crisis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maturation, 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factors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30">
                <a:latin typeface="Times New Roman"/>
                <a:cs typeface="Times New Roman"/>
              </a:rPr>
              <a:t>stages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passing </a:t>
            </a:r>
            <a:r>
              <a:rPr dirty="0" sz="1100" spc="-10">
                <a:latin typeface="Times New Roman"/>
                <a:cs typeface="Times New Roman"/>
              </a:rPr>
              <a:t>through. Erickson </a:t>
            </a:r>
            <a:r>
              <a:rPr dirty="0" sz="1100" spc="-35">
                <a:latin typeface="Times New Roman"/>
                <a:cs typeface="Times New Roman"/>
              </a:rPr>
              <a:t>believe, </a:t>
            </a:r>
            <a:r>
              <a:rPr dirty="0" sz="1100" spc="-30">
                <a:latin typeface="Times New Roman"/>
                <a:cs typeface="Times New Roman"/>
              </a:rPr>
              <a:t>“we grow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change  even </a:t>
            </a:r>
            <a:r>
              <a:rPr dirty="0" sz="1100" spc="-20">
                <a:latin typeface="Times New Roman"/>
                <a:cs typeface="Times New Roman"/>
              </a:rPr>
              <a:t>beyond </a:t>
            </a:r>
            <a:r>
              <a:rPr dirty="0" sz="1100" spc="-30">
                <a:latin typeface="Times New Roman"/>
                <a:cs typeface="Times New Roman"/>
              </a:rPr>
              <a:t>65.” </a:t>
            </a:r>
            <a:r>
              <a:rPr dirty="0" sz="1100" spc="-15">
                <a:latin typeface="Times New Roman"/>
                <a:cs typeface="Times New Roman"/>
              </a:rPr>
              <a:t>During </a:t>
            </a:r>
            <a:r>
              <a:rPr dirty="0" sz="1100" spc="-20">
                <a:latin typeface="Times New Roman"/>
                <a:cs typeface="Times New Roman"/>
              </a:rPr>
              <a:t>older </a:t>
            </a:r>
            <a:r>
              <a:rPr dirty="0" sz="1100" spc="-15">
                <a:latin typeface="Times New Roman"/>
                <a:cs typeface="Times New Roman"/>
              </a:rPr>
              <a:t>adulthood,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look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40">
                <a:latin typeface="Times New Roman"/>
                <a:cs typeface="Times New Roman"/>
              </a:rPr>
              <a:t>lives as </a:t>
            </a:r>
            <a:r>
              <a:rPr dirty="0" sz="1100" spc="-30">
                <a:latin typeface="Times New Roman"/>
                <a:cs typeface="Times New Roman"/>
              </a:rPr>
              <a:t>rewarding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0">
                <a:latin typeface="Times New Roman"/>
                <a:cs typeface="Times New Roman"/>
              </a:rPr>
              <a:t>disappointing. </a:t>
            </a:r>
            <a:r>
              <a:rPr dirty="0" sz="1100" spc="-30">
                <a:latin typeface="Times New Roman"/>
                <a:cs typeface="Times New Roman"/>
              </a:rPr>
              <a:t>Erickson’s </a:t>
            </a:r>
            <a:r>
              <a:rPr dirty="0" sz="1100" spc="-20">
                <a:latin typeface="Times New Roman"/>
                <a:cs typeface="Times New Roman"/>
              </a:rPr>
              <a:t>developmental theory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comprehensive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advanced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5">
                <a:latin typeface="Times New Roman"/>
                <a:cs typeface="Times New Roman"/>
              </a:rPr>
              <a:t>Sigmund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Freud’s.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59891" y="7490459"/>
          <a:ext cx="5633085" cy="65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520"/>
                <a:gridCol w="1874520"/>
                <a:gridCol w="1874519"/>
              </a:tblGrid>
              <a:tr h="163830"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Theory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Developmental Stages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Period 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Growth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Freud’s Psychosexual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theory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Five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85"/>
                        </a:lnSpc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baseline="19841" sz="1050" spc="-37">
                          <a:latin typeface="Times New Roman"/>
                          <a:cs typeface="Times New Roman"/>
                        </a:rPr>
                        <a:t>st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year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years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563">
                <a:tc>
                  <a:txBody>
                    <a:bodyPr/>
                    <a:lstStyle/>
                    <a:p>
                      <a:pPr marL="67945">
                        <a:lnSpc>
                          <a:spcPts val="1155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Erick 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Erickson’s</a:t>
                      </a:r>
                      <a:r>
                        <a:rPr dirty="0" sz="11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developmental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80"/>
                        </a:lnSpc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theory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Eight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baseline="19841" sz="1050" spc="-22">
                          <a:latin typeface="Times New Roman"/>
                          <a:cs typeface="Times New Roman"/>
                        </a:rPr>
                        <a:t>st 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year </a:t>
                      </a:r>
                      <a:r>
                        <a:rPr dirty="0" sz="1100" spc="1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65 years </a:t>
                      </a:r>
                      <a:r>
                        <a:rPr dirty="0" sz="1100" spc="-1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beyond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18819" y="8270242"/>
            <a:ext cx="5879465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Equifinality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Equifinality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construct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frequently use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developmental psychopathology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paths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study </a:t>
            </a:r>
            <a:r>
              <a:rPr dirty="0" sz="1100" spc="-20">
                <a:latin typeface="Times New Roman"/>
                <a:cs typeface="Times New Roman"/>
              </a:rPr>
              <a:t>schizophrenia,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study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its  </a:t>
            </a:r>
            <a:r>
              <a:rPr dirty="0" sz="1100" spc="-35">
                <a:latin typeface="Times New Roman"/>
                <a:cs typeface="Times New Roman"/>
              </a:rPr>
              <a:t>delusional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symptoms,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difficulty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focusing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attention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delirium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schizophrenics.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35"/>
              </a:lnSpc>
            </a:pPr>
            <a:r>
              <a:rPr dirty="0" sz="1100" spc="-30">
                <a:latin typeface="Times New Roman"/>
                <a:cs typeface="Times New Roman"/>
              </a:rPr>
              <a:t>Researchers are exploring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35">
                <a:latin typeface="Times New Roman"/>
                <a:cs typeface="Times New Roman"/>
              </a:rPr>
              <a:t>pathways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42" y="425449"/>
            <a:ext cx="5879465" cy="8741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buFont typeface="Times New Roman"/>
              <a:buChar char="•"/>
              <a:tabLst>
                <a:tab pos="470534" algn="l"/>
              </a:tabLst>
            </a:pPr>
            <a:r>
              <a:rPr dirty="0" sz="1100" b="1">
                <a:latin typeface="Times New Roman"/>
                <a:cs typeface="Times New Roman"/>
              </a:rPr>
              <a:t>Development</a:t>
            </a:r>
            <a:r>
              <a:rPr dirty="0" sz="1100">
                <a:latin typeface="Times New Roman"/>
                <a:cs typeface="Times New Roman"/>
              </a:rPr>
              <a:t>, or </a:t>
            </a:r>
            <a:r>
              <a:rPr dirty="0" sz="1100" spc="-20">
                <a:latin typeface="Times New Roman"/>
                <a:cs typeface="Times New Roman"/>
              </a:rPr>
              <a:t>how people </a:t>
            </a:r>
            <a:r>
              <a:rPr dirty="0" sz="1100" spc="-30">
                <a:latin typeface="Times New Roman"/>
                <a:cs typeface="Times New Roman"/>
              </a:rPr>
              <a:t>grow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change,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abnormal  </a:t>
            </a:r>
            <a:r>
              <a:rPr dirty="0" sz="1100" spc="-40">
                <a:latin typeface="Times New Roman"/>
                <a:cs typeface="Times New Roman"/>
              </a:rPr>
              <a:t>psychology.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60">
                <a:latin typeface="Times New Roman"/>
                <a:cs typeface="Times New Roman"/>
              </a:rPr>
              <a:t>key </a:t>
            </a:r>
            <a:r>
              <a:rPr dirty="0" sz="1100" spc="-25">
                <a:latin typeface="Times New Roman"/>
                <a:cs typeface="Times New Roman"/>
              </a:rPr>
              <a:t>developmental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growth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characterized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various  </a:t>
            </a:r>
            <a:r>
              <a:rPr dirty="0" sz="1100" spc="-5" b="1">
                <a:latin typeface="Times New Roman"/>
                <a:cs typeface="Times New Roman"/>
              </a:rPr>
              <a:t>developmental stages</a:t>
            </a:r>
            <a:r>
              <a:rPr dirty="0" sz="1100" spc="-5">
                <a:latin typeface="Times New Roman"/>
                <a:cs typeface="Times New Roman"/>
              </a:rPr>
              <a:t>—periods of </a:t>
            </a:r>
            <a:r>
              <a:rPr dirty="0" sz="1100" spc="-20">
                <a:latin typeface="Times New Roman"/>
                <a:cs typeface="Times New Roman"/>
              </a:rPr>
              <a:t>time marked </a:t>
            </a:r>
            <a:r>
              <a:rPr dirty="0" sz="1100" spc="-45">
                <a:latin typeface="Times New Roman"/>
                <a:cs typeface="Times New Roman"/>
              </a:rPr>
              <a:t>by age </a:t>
            </a:r>
            <a:r>
              <a:rPr dirty="0" sz="1100" spc="30">
                <a:latin typeface="Times New Roman"/>
                <a:cs typeface="Times New Roman"/>
              </a:rPr>
              <a:t>and/or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tasks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children 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35">
                <a:latin typeface="Times New Roman"/>
                <a:cs typeface="Times New Roman"/>
              </a:rPr>
              <a:t>face </a:t>
            </a:r>
            <a:r>
              <a:rPr dirty="0" sz="1100" spc="-5">
                <a:latin typeface="Times New Roman"/>
                <a:cs typeface="Times New Roman"/>
              </a:rPr>
              <a:t>common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challenges.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70"/>
              </a:lnSpc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Two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prominent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theories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divided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development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into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stages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Freud’s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theory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psychosexual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Erickson’s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psychosocial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Relationships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Much evidence </a:t>
            </a:r>
            <a:r>
              <a:rPr dirty="0" sz="1100" spc="-35">
                <a:latin typeface="Times New Roman"/>
                <a:cs typeface="Times New Roman"/>
              </a:rPr>
              <a:t>links </a:t>
            </a:r>
            <a:r>
              <a:rPr dirty="0" sz="1100" spc="-15">
                <a:latin typeface="Times New Roman"/>
                <a:cs typeface="Times New Roman"/>
              </a:rPr>
              <a:t>abnormal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distressed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conflicted </a:t>
            </a:r>
            <a:r>
              <a:rPr dirty="0" sz="1100" spc="-25">
                <a:latin typeface="Times New Roman"/>
                <a:cs typeface="Times New Roman"/>
              </a:rPr>
              <a:t>relationships,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0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impossible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15">
                <a:latin typeface="Times New Roman"/>
                <a:cs typeface="Times New Roman"/>
              </a:rPr>
              <a:t>troubled </a:t>
            </a:r>
            <a:r>
              <a:rPr dirty="0" sz="1100" spc="-20">
                <a:latin typeface="Times New Roman"/>
                <a:cs typeface="Times New Roman"/>
              </a:rPr>
              <a:t>relationships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20">
                <a:latin typeface="Times New Roman"/>
                <a:cs typeface="Times New Roman"/>
              </a:rPr>
              <a:t>when an </a:t>
            </a:r>
            <a:r>
              <a:rPr dirty="0" sz="1100" spc="-35">
                <a:latin typeface="Times New Roman"/>
                <a:cs typeface="Times New Roman"/>
              </a:rPr>
              <a:t>individual enjoys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relationships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findings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25">
                <a:latin typeface="Times New Roman"/>
                <a:cs typeface="Times New Roman"/>
              </a:rPr>
              <a:t>body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marital </a:t>
            </a:r>
            <a:r>
              <a:rPr dirty="0" sz="1100" spc="-20">
                <a:latin typeface="Times New Roman"/>
                <a:cs typeface="Times New Roman"/>
              </a:rPr>
              <a:t>status </a:t>
            </a:r>
            <a:r>
              <a:rPr dirty="0" sz="1100" spc="-25">
                <a:latin typeface="Times New Roman"/>
                <a:cs typeface="Times New Roman"/>
              </a:rPr>
              <a:t>(separation, </a:t>
            </a:r>
            <a:r>
              <a:rPr dirty="0" sz="1100" spc="-30">
                <a:latin typeface="Times New Roman"/>
                <a:cs typeface="Times New Roman"/>
              </a:rPr>
              <a:t>divorce, </a:t>
            </a:r>
            <a:r>
              <a:rPr dirty="0" sz="1100" spc="-15">
                <a:latin typeface="Times New Roman"/>
                <a:cs typeface="Times New Roman"/>
              </a:rPr>
              <a:t>second  </a:t>
            </a:r>
            <a:r>
              <a:rPr dirty="0" sz="1100" spc="-35">
                <a:latin typeface="Times New Roman"/>
                <a:cs typeface="Times New Roman"/>
              </a:rPr>
              <a:t>marriage)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14" i="1">
                <a:latin typeface="Times New Roman"/>
                <a:cs typeface="Times New Roman"/>
              </a:rPr>
              <a:t>correlated.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Gender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25" b="1">
                <a:latin typeface="Times New Roman"/>
                <a:cs typeface="Times New Roman"/>
              </a:rPr>
              <a:t>Gender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Roles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Gender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 b="1">
                <a:latin typeface="Times New Roman"/>
                <a:cs typeface="Times New Roman"/>
              </a:rPr>
              <a:t>gender </a:t>
            </a:r>
            <a:r>
              <a:rPr dirty="0" sz="1100" spc="-10" b="1">
                <a:latin typeface="Times New Roman"/>
                <a:cs typeface="Times New Roman"/>
              </a:rPr>
              <a:t>roles, </a:t>
            </a:r>
            <a:r>
              <a:rPr dirty="0" sz="1100" spc="-20">
                <a:latin typeface="Times New Roman"/>
                <a:cs typeface="Times New Roman"/>
              </a:rPr>
              <a:t>expectations </a:t>
            </a:r>
            <a:r>
              <a:rPr dirty="0" sz="1100" spc="-35">
                <a:latin typeface="Times New Roman"/>
                <a:cs typeface="Times New Roman"/>
              </a:rPr>
              <a:t>regarding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males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females, 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0">
                <a:latin typeface="Times New Roman"/>
                <a:cs typeface="Times New Roman"/>
              </a:rPr>
              <a:t>dramatically </a:t>
            </a:r>
            <a:r>
              <a:rPr dirty="0" sz="1100" spc="-25">
                <a:latin typeface="Times New Roman"/>
                <a:cs typeface="Times New Roman"/>
              </a:rPr>
              <a:t>affect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interaction.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Gender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development, </a:t>
            </a:r>
            <a:r>
              <a:rPr dirty="0" sz="1100" spc="-25">
                <a:latin typeface="Times New Roman"/>
                <a:cs typeface="Times New Roman"/>
              </a:rPr>
              <a:t>expression,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consequences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psychopathology.--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5" b="1">
                <a:latin typeface="Times New Roman"/>
                <a:cs typeface="Times New Roman"/>
              </a:rPr>
              <a:t>Prejudice and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Poverty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increased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prejudice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poverty,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poverty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-45">
                <a:latin typeface="Times New Roman"/>
                <a:cs typeface="Times New Roman"/>
              </a:rPr>
              <a:t>a large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in </a:t>
            </a:r>
            <a:r>
              <a:rPr dirty="0" sz="1100" spc="-40">
                <a:latin typeface="Times New Roman"/>
                <a:cs typeface="Times New Roman"/>
              </a:rPr>
              <a:t>many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Societal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Values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Broad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values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also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influence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nature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development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broad </a:t>
            </a:r>
            <a:r>
              <a:rPr dirty="0" sz="1100" spc="-25">
                <a:latin typeface="Times New Roman"/>
                <a:cs typeface="Times New Roman"/>
              </a:rPr>
              <a:t>practices, </a:t>
            </a:r>
            <a:r>
              <a:rPr dirty="0" sz="1100" spc="-35">
                <a:latin typeface="Times New Roman"/>
                <a:cs typeface="Times New Roman"/>
              </a:rPr>
              <a:t>beliefs,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values </a:t>
            </a:r>
            <a:r>
              <a:rPr dirty="0" sz="1100" spc="-5">
                <a:latin typeface="Times New Roman"/>
                <a:cs typeface="Times New Roman"/>
              </a:rPr>
              <a:t>of our </a:t>
            </a:r>
            <a:r>
              <a:rPr dirty="0" sz="1100" spc="-35">
                <a:latin typeface="Times New Roman"/>
                <a:cs typeface="Times New Roman"/>
              </a:rPr>
              <a:t>society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role in defining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in shaping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20">
                <a:latin typeface="Times New Roman"/>
                <a:cs typeface="Times New Roman"/>
              </a:rPr>
              <a:t>enterprise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uncover </a:t>
            </a:r>
            <a:r>
              <a:rPr dirty="0" sz="1100" spc="-5">
                <a:latin typeface="Times New Roman"/>
                <a:cs typeface="Times New Roman"/>
              </a:rPr>
              <a:t>the roots of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SYSTEM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THEORY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105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Systems </a:t>
            </a:r>
            <a:r>
              <a:rPr dirty="0" sz="1100" spc="-25" b="1">
                <a:latin typeface="Times New Roman"/>
                <a:cs typeface="Times New Roman"/>
              </a:rPr>
              <a:t>theory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integrating </a:t>
            </a:r>
            <a:r>
              <a:rPr dirty="0" sz="1100" spc="-30">
                <a:latin typeface="Times New Roman"/>
                <a:cs typeface="Times New Roman"/>
              </a:rPr>
              <a:t>evidence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contributions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abnormal 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think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systems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40">
                <a:latin typeface="Times New Roman"/>
                <a:cs typeface="Times New Roman"/>
              </a:rPr>
              <a:t>as 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bio-psychosocial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multidimensional  integrative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systems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embraces </a:t>
            </a:r>
            <a:r>
              <a:rPr dirty="0" sz="1100" spc="-40">
                <a:latin typeface="Times New Roman"/>
                <a:cs typeface="Times New Roman"/>
              </a:rPr>
              <a:t>several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-15">
                <a:latin typeface="Times New Roman"/>
                <a:cs typeface="Times New Roman"/>
              </a:rPr>
              <a:t>concepts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deserve </a:t>
            </a:r>
            <a:r>
              <a:rPr dirty="0" sz="1100" spc="-15">
                <a:latin typeface="Times New Roman"/>
                <a:cs typeface="Times New Roman"/>
              </a:rPr>
              <a:t>some  </a:t>
            </a:r>
            <a:r>
              <a:rPr dirty="0" sz="1100" spc="-20">
                <a:latin typeface="Times New Roman"/>
                <a:cs typeface="Times New Roman"/>
              </a:rPr>
              <a:t>elaboration.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</a:pPr>
            <a:r>
              <a:rPr dirty="0" sz="1100" spc="20" b="1">
                <a:latin typeface="Times New Roman"/>
                <a:cs typeface="Times New Roman"/>
              </a:rPr>
              <a:t>Holism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central </a:t>
            </a:r>
            <a:r>
              <a:rPr dirty="0" sz="1100" spc="-25">
                <a:latin typeface="Times New Roman"/>
                <a:cs typeface="Times New Roman"/>
              </a:rPr>
              <a:t>principle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systems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holism</a:t>
            </a:r>
            <a:r>
              <a:rPr dirty="0" sz="1100" spc="-5">
                <a:latin typeface="Times New Roman"/>
                <a:cs typeface="Times New Roman"/>
              </a:rPr>
              <a:t>, the </a:t>
            </a:r>
            <a:r>
              <a:rPr dirty="0" sz="1100" spc="-35">
                <a:latin typeface="Times New Roman"/>
                <a:cs typeface="Times New Roman"/>
              </a:rPr>
              <a:t>idea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20">
                <a:latin typeface="Times New Roman"/>
                <a:cs typeface="Times New Roman"/>
              </a:rPr>
              <a:t>sum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its  </a:t>
            </a:r>
            <a:r>
              <a:rPr dirty="0" sz="1100" spc="-15">
                <a:latin typeface="Times New Roman"/>
                <a:cs typeface="Times New Roman"/>
              </a:rPr>
              <a:t>parts.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20">
                <a:latin typeface="Times New Roman"/>
                <a:cs typeface="Times New Roman"/>
              </a:rPr>
              <a:t>sum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system, </a:t>
            </a:r>
            <a:r>
              <a:rPr dirty="0" sz="1100" spc="-20">
                <a:latin typeface="Times New Roman"/>
                <a:cs typeface="Times New Roman"/>
              </a:rPr>
              <a:t>an organ </a:t>
            </a:r>
            <a:r>
              <a:rPr dirty="0" sz="1100" spc="-30">
                <a:latin typeface="Times New Roman"/>
                <a:cs typeface="Times New Roman"/>
              </a:rPr>
              <a:t>system,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circulatory  system,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so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65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appreciate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principle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holism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-25">
                <a:latin typeface="Times New Roman"/>
                <a:cs typeface="Times New Roman"/>
              </a:rPr>
              <a:t>it with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scientific </a:t>
            </a:r>
            <a:r>
              <a:rPr dirty="0" sz="1100" spc="-10">
                <a:latin typeface="Times New Roman"/>
                <a:cs typeface="Times New Roman"/>
              </a:rPr>
              <a:t>counterpoint,  </a:t>
            </a:r>
            <a:r>
              <a:rPr dirty="0" sz="1100" spc="-25">
                <a:latin typeface="Times New Roman"/>
                <a:cs typeface="Times New Roman"/>
              </a:rPr>
              <a:t>reductionism.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75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Reductionism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understand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focusing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smaller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smaller </a:t>
            </a:r>
            <a:r>
              <a:rPr dirty="0" sz="1100" spc="-20">
                <a:latin typeface="Times New Roman"/>
                <a:cs typeface="Times New Roman"/>
              </a:rPr>
              <a:t>units, </a:t>
            </a:r>
            <a:r>
              <a:rPr dirty="0" sz="1100" spc="-45">
                <a:latin typeface="Times New Roman"/>
                <a:cs typeface="Times New Roman"/>
              </a:rPr>
              <a:t>viewing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smallest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15">
                <a:latin typeface="Times New Roman"/>
                <a:cs typeface="Times New Roman"/>
              </a:rPr>
              <a:t>unit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ultimate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9235">
              <a:lnSpc>
                <a:spcPts val="124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right,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5">
                <a:latin typeface="Times New Roman"/>
                <a:cs typeface="Times New Roman"/>
              </a:rPr>
              <a:t>the others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wrong.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lenses are </a:t>
            </a:r>
            <a:r>
              <a:rPr dirty="0" sz="1100" spc="-25">
                <a:latin typeface="Times New Roman"/>
                <a:cs typeface="Times New Roman"/>
              </a:rPr>
              <a:t>just </a:t>
            </a:r>
            <a:r>
              <a:rPr dirty="0" sz="1100" spc="-20">
                <a:latin typeface="Times New Roman"/>
                <a:cs typeface="Times New Roman"/>
              </a:rPr>
              <a:t>different,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each has 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purposes.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70"/>
              </a:spcBef>
              <a:buFont typeface="Times New Roman"/>
              <a:buChar char="•"/>
              <a:tabLst>
                <a:tab pos="470534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Causality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40">
                <a:latin typeface="Times New Roman"/>
                <a:cs typeface="Times New Roman"/>
              </a:rPr>
              <a:t>occasionally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located 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area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biological, psychological,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More commonly, however,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multitude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causal </a:t>
            </a:r>
            <a:r>
              <a:rPr dirty="0" sz="1100" spc="-30">
                <a:latin typeface="Times New Roman"/>
                <a:cs typeface="Times New Roman"/>
              </a:rPr>
              <a:t>influences,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30">
                <a:latin typeface="Times New Roman"/>
                <a:cs typeface="Times New Roman"/>
              </a:rPr>
              <a:t>area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social.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40">
                <a:latin typeface="Times New Roman"/>
                <a:cs typeface="Times New Roman"/>
              </a:rPr>
              <a:t>occasionally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located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area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5">
                <a:latin typeface="Times New Roman"/>
                <a:cs typeface="Times New Roman"/>
              </a:rPr>
              <a:t>biological, psychological,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social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1072383"/>
            <a:ext cx="5876925" cy="674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315"/>
              </a:lnSpc>
              <a:spcBef>
                <a:spcPts val="95"/>
              </a:spcBef>
            </a:pPr>
            <a:r>
              <a:rPr dirty="0" sz="1100" b="1">
                <a:latin typeface="Times New Roman"/>
                <a:cs typeface="Times New Roman"/>
              </a:rPr>
              <a:t>Developmental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Psychopathology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80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Developmental </a:t>
            </a:r>
            <a:r>
              <a:rPr dirty="0" sz="1100" spc="-5" b="1">
                <a:latin typeface="Times New Roman"/>
                <a:cs typeface="Times New Roman"/>
              </a:rPr>
              <a:t>psychopathology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emphasizes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14" i="1">
                <a:latin typeface="Times New Roman"/>
                <a:cs typeface="Times New Roman"/>
              </a:rPr>
              <a:t>developmental norms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40" i="1">
                <a:latin typeface="Times New Roman"/>
                <a:cs typeface="Times New Roman"/>
              </a:rPr>
              <a:t>a</a:t>
            </a:r>
            <a:r>
              <a:rPr dirty="0" sz="1100" spc="-40">
                <a:latin typeface="Times New Roman"/>
                <a:cs typeface="Times New Roman"/>
              </a:rPr>
              <a:t>ge-graded </a:t>
            </a:r>
            <a:r>
              <a:rPr dirty="0" sz="1100" spc="-30">
                <a:latin typeface="Times New Roman"/>
                <a:cs typeface="Times New Roman"/>
              </a:rPr>
              <a:t>averages—to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constitutes  </a:t>
            </a:r>
            <a:r>
              <a:rPr dirty="0" sz="1100" spc="-20">
                <a:latin typeface="Times New Roman"/>
                <a:cs typeface="Times New Roman"/>
              </a:rPr>
              <a:t>abnormal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8" y="779018"/>
            <a:ext cx="5880100" cy="837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15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20" b="1">
                <a:latin typeface="Times New Roman"/>
                <a:cs typeface="Times New Roman"/>
              </a:rPr>
              <a:t>CLASSIFICATION </a:t>
            </a:r>
            <a:r>
              <a:rPr dirty="0" sz="1100" spc="40" b="1">
                <a:latin typeface="Times New Roman"/>
                <a:cs typeface="Times New Roman"/>
              </a:rPr>
              <a:t>AND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ASSESSMENT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Assessment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gathering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patient.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characteristics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47625" marR="311785" indent="-35560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b="1">
                <a:latin typeface="Times New Roman"/>
                <a:cs typeface="Times New Roman"/>
              </a:rPr>
              <a:t>classification </a:t>
            </a:r>
            <a:r>
              <a:rPr dirty="0" sz="1100" spc="5" b="1">
                <a:latin typeface="Times New Roman"/>
                <a:cs typeface="Times New Roman"/>
              </a:rPr>
              <a:t>system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various 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problems and their </a:t>
            </a:r>
            <a:r>
              <a:rPr dirty="0" sz="1100" spc="-25">
                <a:latin typeface="Times New Roman"/>
                <a:cs typeface="Times New Roman"/>
              </a:rPr>
              <a:t>associated symptoms. 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Diagnosis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15" b="1">
                <a:latin typeface="Times New Roman"/>
                <a:cs typeface="Times New Roman"/>
              </a:rPr>
              <a:t>characteristic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symptoms</a:t>
            </a:r>
            <a:r>
              <a:rPr dirty="0" sz="1100" spc="-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b="1">
                <a:latin typeface="Times New Roman"/>
                <a:cs typeface="Times New Roman"/>
              </a:rPr>
              <a:t>classification </a:t>
            </a:r>
            <a:r>
              <a:rPr dirty="0" sz="1100" spc="5" b="1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subdivide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organize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objects. </a:t>
            </a:r>
            <a:r>
              <a:rPr dirty="0" sz="1100" spc="-30">
                <a:latin typeface="Times New Roman"/>
                <a:cs typeface="Times New Roman"/>
              </a:rPr>
              <a:t>Classification system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based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various principles,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0">
                <a:latin typeface="Times New Roman"/>
                <a:cs typeface="Times New Roman"/>
              </a:rPr>
              <a:t>depend </a:t>
            </a:r>
            <a:r>
              <a:rPr dirty="0" sz="1100" spc="-35">
                <a:latin typeface="Times New Roman"/>
                <a:cs typeface="Times New Roman"/>
              </a:rPr>
              <a:t>primarily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purpose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0">
                <a:latin typeface="Times New Roman"/>
                <a:cs typeface="Times New Roman"/>
              </a:rPr>
              <a:t>developed. 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30">
                <a:latin typeface="Times New Roman"/>
                <a:cs typeface="Times New Roman"/>
              </a:rPr>
              <a:t>systems are </a:t>
            </a:r>
            <a:r>
              <a:rPr dirty="0" sz="1100" spc="5">
                <a:latin typeface="Times New Roman"/>
                <a:cs typeface="Times New Roman"/>
              </a:rPr>
              <a:t>not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necessarily </a:t>
            </a:r>
            <a:r>
              <a:rPr dirty="0" sz="1100" spc="-20">
                <a:latin typeface="Times New Roman"/>
                <a:cs typeface="Times New Roman"/>
              </a:rPr>
              <a:t>right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wrong; </a:t>
            </a:r>
            <a:r>
              <a:rPr dirty="0" sz="1100" spc="-25">
                <a:latin typeface="Times New Roman"/>
                <a:cs typeface="Times New Roman"/>
              </a:rPr>
              <a:t>they are </a:t>
            </a:r>
            <a:r>
              <a:rPr dirty="0" sz="1100" spc="-40">
                <a:latin typeface="Times New Roman"/>
                <a:cs typeface="Times New Roman"/>
              </a:rPr>
              <a:t>simply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30">
                <a:latin typeface="Times New Roman"/>
                <a:cs typeface="Times New Roman"/>
              </a:rPr>
              <a:t>useful.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25"/>
              </a:spcBef>
            </a:pP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diagnosis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centered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psychopathology.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assessment 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evaluation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measurement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psychological, </a:t>
            </a:r>
            <a:r>
              <a:rPr dirty="0" sz="1100" spc="-40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35">
                <a:latin typeface="Times New Roman"/>
                <a:cs typeface="Times New Roman"/>
              </a:rPr>
              <a:t>individual   </a:t>
            </a:r>
            <a:r>
              <a:rPr dirty="0" sz="1100" spc="-20">
                <a:latin typeface="Times New Roman"/>
                <a:cs typeface="Times New Roman"/>
              </a:rPr>
              <a:t>presenting  </a:t>
            </a:r>
            <a:r>
              <a:rPr dirty="0" sz="1100" spc="-25">
                <a:latin typeface="Times New Roman"/>
                <a:cs typeface="Times New Roman"/>
              </a:rPr>
              <a:t>with  </a:t>
            </a:r>
            <a:r>
              <a:rPr dirty="0" sz="1100" spc="-45">
                <a:latin typeface="Times New Roman"/>
                <a:cs typeface="Times New Roman"/>
              </a:rPr>
              <a:t>a   </a:t>
            </a:r>
            <a:r>
              <a:rPr dirty="0" sz="1100" spc="-25">
                <a:latin typeface="Times New Roman"/>
                <a:cs typeface="Times New Roman"/>
              </a:rPr>
              <a:t>possible  </a:t>
            </a:r>
            <a:r>
              <a:rPr dirty="0" sz="1100" spc="-35">
                <a:latin typeface="Times New Roman"/>
                <a:cs typeface="Times New Roman"/>
              </a:rPr>
              <a:t>psychological   </a:t>
            </a:r>
            <a:r>
              <a:rPr dirty="0" sz="1100" spc="-20">
                <a:latin typeface="Times New Roman"/>
                <a:cs typeface="Times New Roman"/>
              </a:rPr>
              <a:t>disorder.  </a:t>
            </a:r>
            <a:r>
              <a:rPr dirty="0" sz="1100" spc="-25">
                <a:latin typeface="Times New Roman"/>
                <a:cs typeface="Times New Roman"/>
              </a:rPr>
              <a:t>Diagnosis  </a:t>
            </a:r>
            <a:r>
              <a:rPr dirty="0" sz="1100" spc="-45">
                <a:latin typeface="Times New Roman"/>
                <a:cs typeface="Times New Roman"/>
              </a:rPr>
              <a:t>is  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process 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determining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particular 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 </a:t>
            </a:r>
            <a:r>
              <a:rPr dirty="0" sz="1100" spc="-25">
                <a:latin typeface="Times New Roman"/>
                <a:cs typeface="Times New Roman"/>
              </a:rPr>
              <a:t>has 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55">
                <a:latin typeface="Times New Roman"/>
                <a:cs typeface="Times New Roman"/>
              </a:rPr>
              <a:t>all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criteria 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35">
                <a:latin typeface="Times New Roman"/>
                <a:cs typeface="Times New Roman"/>
              </a:rPr>
              <a:t>given 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DSM-IV-R 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Suppose your </a:t>
            </a:r>
            <a:r>
              <a:rPr dirty="0" sz="1100" spc="-40">
                <a:latin typeface="Times New Roman"/>
                <a:cs typeface="Times New Roman"/>
              </a:rPr>
              <a:t>class fellow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20">
                <a:latin typeface="Times New Roman"/>
                <a:cs typeface="Times New Roman"/>
              </a:rPr>
              <a:t>sensations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having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5">
                <a:latin typeface="Times New Roman"/>
                <a:cs typeface="Times New Roman"/>
              </a:rPr>
              <a:t>attack.  </a:t>
            </a:r>
            <a:r>
              <a:rPr dirty="0" sz="1100" spc="-30">
                <a:latin typeface="Times New Roman"/>
                <a:cs typeface="Times New Roman"/>
              </a:rPr>
              <a:t>Difficulty </a:t>
            </a:r>
            <a:r>
              <a:rPr dirty="0" sz="1100" spc="-25">
                <a:latin typeface="Times New Roman"/>
                <a:cs typeface="Times New Roman"/>
              </a:rPr>
              <a:t>in breathing, </a:t>
            </a:r>
            <a:r>
              <a:rPr dirty="0" sz="1100" spc="-20">
                <a:latin typeface="Times New Roman"/>
                <a:cs typeface="Times New Roman"/>
              </a:rPr>
              <a:t>rapid </a:t>
            </a:r>
            <a:r>
              <a:rPr dirty="0" sz="1100" spc="-10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beat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burden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chest.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emergency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hospital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told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psychological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physically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right.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10">
                <a:latin typeface="Times New Roman"/>
                <a:cs typeface="Times New Roman"/>
              </a:rPr>
              <a:t>aunt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depressed, she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lost her </a:t>
            </a:r>
            <a:r>
              <a:rPr dirty="0" sz="1100" spc="-20">
                <a:latin typeface="Times New Roman"/>
                <a:cs typeface="Times New Roman"/>
              </a:rPr>
              <a:t>husband.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eat,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sleep, </a:t>
            </a:r>
            <a:r>
              <a:rPr dirty="0" sz="1100" spc="-15">
                <a:latin typeface="Times New Roman"/>
                <a:cs typeface="Times New Roman"/>
              </a:rPr>
              <a:t>and 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her  </a:t>
            </a:r>
            <a:r>
              <a:rPr dirty="0" sz="1100" spc="-25">
                <a:latin typeface="Times New Roman"/>
                <a:cs typeface="Times New Roman"/>
              </a:rPr>
              <a:t>work. </a:t>
            </a:r>
            <a:r>
              <a:rPr dirty="0" sz="1100" spc="-30">
                <a:latin typeface="Times New Roman"/>
                <a:cs typeface="Times New Roman"/>
              </a:rPr>
              <a:t>You are </a:t>
            </a:r>
            <a:r>
              <a:rPr dirty="0" sz="1100" spc="-25">
                <a:latin typeface="Times New Roman"/>
                <a:cs typeface="Times New Roman"/>
              </a:rPr>
              <a:t>worried. </a:t>
            </a:r>
            <a:r>
              <a:rPr dirty="0" sz="1100" spc="-30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return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normal.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teacher observes </a:t>
            </a:r>
            <a:r>
              <a:rPr dirty="0" sz="1100" spc="-5">
                <a:latin typeface="Times New Roman"/>
                <a:cs typeface="Times New Roman"/>
              </a:rPr>
              <a:t>that one of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disruptive, </a:t>
            </a:r>
            <a:r>
              <a:rPr dirty="0" sz="1100" spc="-15">
                <a:latin typeface="Times New Roman"/>
                <a:cs typeface="Times New Roman"/>
              </a:rPr>
              <a:t>unpopular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class.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10">
                <a:latin typeface="Times New Roman"/>
                <a:cs typeface="Times New Roman"/>
              </a:rPr>
              <a:t>done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 should be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treated.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20">
                <a:latin typeface="Times New Roman"/>
                <a:cs typeface="Times New Roman"/>
              </a:rPr>
              <a:t>come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40">
                <a:latin typeface="Times New Roman"/>
                <a:cs typeface="Times New Roman"/>
              </a:rPr>
              <a:t>medical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problems,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two,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frequently </a:t>
            </a:r>
            <a:r>
              <a:rPr dirty="0" sz="1100" spc="-40">
                <a:latin typeface="Times New Roman"/>
                <a:cs typeface="Times New Roman"/>
              </a:rPr>
              <a:t>ask </a:t>
            </a:r>
            <a:r>
              <a:rPr dirty="0" sz="1100" b="1">
                <a:latin typeface="Times New Roman"/>
                <a:cs typeface="Times New Roman"/>
              </a:rPr>
              <a:t>how </a:t>
            </a:r>
            <a:r>
              <a:rPr dirty="0" sz="1100" spc="-5" b="1">
                <a:latin typeface="Times New Roman"/>
                <a:cs typeface="Times New Roman"/>
              </a:rPr>
              <a:t>can </a:t>
            </a:r>
            <a:r>
              <a:rPr dirty="0" sz="1100" spc="5" b="1">
                <a:latin typeface="Times New Roman"/>
                <a:cs typeface="Times New Roman"/>
              </a:rPr>
              <a:t>we </a:t>
            </a:r>
            <a:r>
              <a:rPr dirty="0" sz="1100" spc="-5" b="1">
                <a:latin typeface="Times New Roman"/>
                <a:cs typeface="Times New Roman"/>
              </a:rPr>
              <a:t>decide</a:t>
            </a:r>
            <a:r>
              <a:rPr dirty="0" sz="1100" spc="-5">
                <a:latin typeface="Times New Roman"/>
                <a:cs typeface="Times New Roman"/>
              </a:rPr>
              <a:t>? </a:t>
            </a:r>
            <a:r>
              <a:rPr dirty="0" sz="1100" spc="30" b="1">
                <a:latin typeface="Times New Roman"/>
                <a:cs typeface="Times New Roman"/>
              </a:rPr>
              <a:t>How </a:t>
            </a:r>
            <a:r>
              <a:rPr dirty="0" sz="1100" spc="-5" b="1">
                <a:latin typeface="Times New Roman"/>
                <a:cs typeface="Times New Roman"/>
              </a:rPr>
              <a:t>can </a:t>
            </a:r>
            <a:r>
              <a:rPr dirty="0" sz="1100" spc="5" b="1">
                <a:latin typeface="Times New Roman"/>
                <a:cs typeface="Times New Roman"/>
              </a:rPr>
              <a:t>we </a:t>
            </a:r>
            <a:r>
              <a:rPr dirty="0" sz="1100" spc="10" b="1">
                <a:latin typeface="Times New Roman"/>
                <a:cs typeface="Times New Roman"/>
              </a:rPr>
              <a:t>be </a:t>
            </a:r>
            <a:r>
              <a:rPr dirty="0" sz="1100" spc="-20" b="1">
                <a:latin typeface="Times New Roman"/>
                <a:cs typeface="Times New Roman"/>
              </a:rPr>
              <a:t>sure</a:t>
            </a:r>
            <a:r>
              <a:rPr dirty="0" sz="1100" spc="-20">
                <a:latin typeface="Times New Roman"/>
                <a:cs typeface="Times New Roman"/>
              </a:rPr>
              <a:t>, </a:t>
            </a:r>
            <a:r>
              <a:rPr dirty="0" sz="1100" spc="-20" b="1">
                <a:latin typeface="Times New Roman"/>
                <a:cs typeface="Times New Roman"/>
              </a:rPr>
              <a:t>what  treatment </a:t>
            </a:r>
            <a:r>
              <a:rPr dirty="0" sz="1100" spc="10" b="1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needed? </a:t>
            </a:r>
            <a:r>
              <a:rPr dirty="0" sz="1100" spc="-5">
                <a:latin typeface="Times New Roman"/>
                <a:cs typeface="Times New Roman"/>
              </a:rPr>
              <a:t>How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differentiate between </a:t>
            </a:r>
            <a:r>
              <a:rPr dirty="0" sz="1100" spc="-20" b="1">
                <a:latin typeface="Times New Roman"/>
                <a:cs typeface="Times New Roman"/>
              </a:rPr>
              <a:t>different </a:t>
            </a:r>
            <a:r>
              <a:rPr dirty="0" sz="1100" spc="-5" b="1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psychological</a:t>
            </a:r>
            <a:r>
              <a:rPr dirty="0" sz="1100" spc="19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disorders?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40">
                <a:latin typeface="Times New Roman"/>
                <a:cs typeface="Times New Roman"/>
              </a:rPr>
              <a:t>field,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describe, </a:t>
            </a:r>
            <a:r>
              <a:rPr dirty="0" sz="1100" spc="-45">
                <a:latin typeface="Times New Roman"/>
                <a:cs typeface="Times New Roman"/>
              </a:rPr>
              <a:t>classify, </a:t>
            </a:r>
            <a:r>
              <a:rPr dirty="0" sz="1100" spc="-35">
                <a:latin typeface="Times New Roman"/>
                <a:cs typeface="Times New Roman"/>
              </a:rPr>
              <a:t>explain, select, </a:t>
            </a:r>
            <a:r>
              <a:rPr dirty="0" sz="1100" spc="-20">
                <a:latin typeface="Times New Roman"/>
                <a:cs typeface="Times New Roman"/>
              </a:rPr>
              <a:t>predict, </a:t>
            </a:r>
            <a:r>
              <a:rPr dirty="0" sz="1100" spc="-25">
                <a:latin typeface="Times New Roman"/>
                <a:cs typeface="Times New Roman"/>
              </a:rPr>
              <a:t>plan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evaluate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tasks;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need procedures and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define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Tools </a:t>
            </a:r>
            <a:r>
              <a:rPr dirty="0" sz="1100" spc="-45" b="1">
                <a:latin typeface="Times New Roman"/>
                <a:cs typeface="Times New Roman"/>
              </a:rPr>
              <a:t>for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characteristics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behaviors.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assessment procedures, such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17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Interviews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Questionnaires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Rating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Scales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Observation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Behavior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samples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judge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Reliability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Standardization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Utility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1980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06" y="914656"/>
            <a:ext cx="5878195" cy="3179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19710" indent="-207645">
              <a:lnSpc>
                <a:spcPts val="1280"/>
              </a:lnSpc>
              <a:spcBef>
                <a:spcPts val="95"/>
              </a:spcBef>
              <a:buAutoNum type="arabicPeriod" startAt="4"/>
              <a:tabLst>
                <a:tab pos="22034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Danger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dysfunctioning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becomes dangerous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oneself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pattern of 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marked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carelessness, </a:t>
            </a:r>
            <a:r>
              <a:rPr dirty="0" sz="1100" spc="5">
                <a:latin typeface="Times New Roman"/>
                <a:cs typeface="Times New Roman"/>
              </a:rPr>
              <a:t>poor </a:t>
            </a:r>
            <a:r>
              <a:rPr dirty="0" sz="1100" spc="-25">
                <a:latin typeface="Times New Roman"/>
                <a:cs typeface="Times New Roman"/>
              </a:rPr>
              <a:t>judgment, </a:t>
            </a:r>
            <a:r>
              <a:rPr dirty="0" sz="1100" spc="-30">
                <a:latin typeface="Times New Roman"/>
                <a:cs typeface="Times New Roman"/>
              </a:rPr>
              <a:t>hostility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misinterpretations </a:t>
            </a:r>
            <a:r>
              <a:rPr dirty="0" sz="1100" spc="-25">
                <a:latin typeface="Times New Roman"/>
                <a:cs typeface="Times New Roman"/>
              </a:rPr>
              <a:t>can jeopardize  </a:t>
            </a:r>
            <a:r>
              <a:rPr dirty="0" sz="1100" spc="-40">
                <a:latin typeface="Times New Roman"/>
                <a:cs typeface="Times New Roman"/>
              </a:rPr>
              <a:t>one’s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40">
                <a:latin typeface="Times New Roman"/>
                <a:cs typeface="Times New Roman"/>
              </a:rPr>
              <a:t>wellbeing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that of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well.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seem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endangering </a:t>
            </a:r>
            <a:r>
              <a:rPr dirty="0" sz="1100" spc="-30">
                <a:latin typeface="Times New Roman"/>
                <a:cs typeface="Times New Roman"/>
              </a:rPr>
              <a:t>himself 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least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bothered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about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diet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others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collection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arms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guns.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5">
                <a:latin typeface="Times New Roman"/>
                <a:cs typeface="Times New Roman"/>
              </a:rPr>
              <a:t>None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four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satisfactory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40">
                <a:latin typeface="Times New Roman"/>
                <a:cs typeface="Times New Roman"/>
              </a:rPr>
              <a:t>cases;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four  </a:t>
            </a:r>
            <a:r>
              <a:rPr dirty="0" sz="1100" spc="-25">
                <a:latin typeface="Times New Roman"/>
                <a:cs typeface="Times New Roman"/>
              </a:rPr>
              <a:t>criteria 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diagnosing abnormality. </a:t>
            </a: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professionals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public </a:t>
            </a:r>
            <a:r>
              <a:rPr dirty="0" sz="1100" spc="-40">
                <a:latin typeface="Times New Roman"/>
                <a:cs typeface="Times New Roman"/>
              </a:rPr>
              <a:t>judge </a:t>
            </a:r>
            <a:r>
              <a:rPr dirty="0" sz="1100" spc="-30">
                <a:latin typeface="Times New Roman"/>
                <a:cs typeface="Times New Roman"/>
              </a:rPr>
              <a:t>abnormality </a:t>
            </a:r>
            <a:r>
              <a:rPr dirty="0" sz="1100" spc="-45">
                <a:latin typeface="Times New Roman"/>
                <a:cs typeface="Times New Roman"/>
              </a:rPr>
              <a:t>by  </a:t>
            </a:r>
            <a:r>
              <a:rPr dirty="0" sz="1100" spc="-30">
                <a:latin typeface="Times New Roman"/>
                <a:cs typeface="Times New Roman"/>
              </a:rPr>
              <a:t>practical </a:t>
            </a:r>
            <a:r>
              <a:rPr dirty="0" sz="1100" spc="-20">
                <a:latin typeface="Times New Roman"/>
                <a:cs typeface="Times New Roman"/>
              </a:rPr>
              <a:t>consideration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5" b="1">
                <a:latin typeface="Times New Roman"/>
                <a:cs typeface="Times New Roman"/>
              </a:rPr>
              <a:t>is </a:t>
            </a:r>
            <a:r>
              <a:rPr dirty="0" sz="1100" spc="-30" b="1">
                <a:latin typeface="Times New Roman"/>
                <a:cs typeface="Times New Roman"/>
              </a:rPr>
              <a:t>Abnormal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Behavior?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distinguish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normal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behavior?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content of 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(what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does?)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content 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causes </a:t>
            </a:r>
            <a:r>
              <a:rPr dirty="0" sz="1100" spc="-20">
                <a:latin typeface="Times New Roman"/>
                <a:cs typeface="Times New Roman"/>
              </a:rPr>
              <a:t>discomfort,  </a:t>
            </a:r>
            <a:r>
              <a:rPr dirty="0" sz="1100" spc="-25">
                <a:latin typeface="Times New Roman"/>
                <a:cs typeface="Times New Roman"/>
              </a:rPr>
              <a:t>appears </a:t>
            </a:r>
            <a:r>
              <a:rPr dirty="0" sz="1100" spc="-35">
                <a:latin typeface="Times New Roman"/>
                <a:cs typeface="Times New Roman"/>
              </a:rPr>
              <a:t>weird,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inefficient.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lphaLcPeriod"/>
            </a:pPr>
            <a:endParaRPr sz="105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ts val="124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context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(where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-45">
                <a:latin typeface="Times New Roman"/>
                <a:cs typeface="Times New Roman"/>
              </a:rPr>
              <a:t>it?) </a:t>
            </a:r>
            <a:r>
              <a:rPr dirty="0" sz="1100" spc="-5">
                <a:latin typeface="Times New Roman"/>
                <a:cs typeface="Times New Roman"/>
              </a:rPr>
              <a:t>Does the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0">
                <a:latin typeface="Times New Roman"/>
                <a:cs typeface="Times New Roman"/>
              </a:rPr>
              <a:t>display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behavior in </a:t>
            </a:r>
            <a:r>
              <a:rPr dirty="0" sz="1100" spc="-30">
                <a:latin typeface="Times New Roman"/>
                <a:cs typeface="Times New Roman"/>
              </a:rPr>
              <a:t>public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privately.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content,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judged </a:t>
            </a:r>
            <a:r>
              <a:rPr dirty="0" sz="1100" spc="-15">
                <a:latin typeface="Times New Roman"/>
                <a:cs typeface="Times New Roman"/>
              </a:rPr>
              <a:t>abnormal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society if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causes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599" y="4057908"/>
            <a:ext cx="15240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5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50">
                <a:latin typeface="Times New Roman"/>
                <a:cs typeface="Times New Roman"/>
              </a:rPr>
              <a:t>ii.  </a:t>
            </a:r>
            <a:r>
              <a:rPr dirty="0" sz="1100" spc="-50">
                <a:latin typeface="Times New Roman"/>
                <a:cs typeface="Times New Roman"/>
              </a:rPr>
              <a:t>iii.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1801" y="4057908"/>
            <a:ext cx="1856739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Discomfort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Appears bizarre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weird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dysfunctional </a:t>
            </a:r>
            <a:r>
              <a:rPr dirty="0" sz="1100" spc="-25">
                <a:latin typeface="Times New Roman"/>
                <a:cs typeface="Times New Roman"/>
              </a:rPr>
              <a:t>(distracts,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upsets)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06" y="4686558"/>
            <a:ext cx="5881370" cy="45935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 indent="-635">
              <a:lnSpc>
                <a:spcPct val="93800"/>
              </a:lnSpc>
              <a:spcBef>
                <a:spcPts val="180"/>
              </a:spcBef>
            </a:pP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tolerate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considerable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discomfort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bizarreness </a:t>
            </a:r>
            <a:r>
              <a:rPr dirty="0" sz="1100" spc="-25">
                <a:latin typeface="Times New Roman"/>
                <a:cs typeface="Times New Roman"/>
              </a:rPr>
              <a:t>in themselves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others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so frequent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disruptive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interferes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demands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everyday </a:t>
            </a:r>
            <a:r>
              <a:rPr dirty="0" sz="1100" spc="-40">
                <a:latin typeface="Times New Roman"/>
                <a:cs typeface="Times New Roman"/>
              </a:rPr>
              <a:t>life e.g.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successful  </a:t>
            </a:r>
            <a:r>
              <a:rPr dirty="0" sz="1100" spc="-25">
                <a:latin typeface="Times New Roman"/>
                <a:cs typeface="Times New Roman"/>
              </a:rPr>
              <a:t>businessman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have lined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clothes </a:t>
            </a:r>
            <a:r>
              <a:rPr dirty="0" sz="1100" spc="-25">
                <a:latin typeface="Times New Roman"/>
                <a:cs typeface="Times New Roman"/>
              </a:rPr>
              <a:t>with newspapers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protect </a:t>
            </a:r>
            <a:r>
              <a:rPr dirty="0" sz="1100" spc="-30">
                <a:latin typeface="Times New Roman"/>
                <a:cs typeface="Times New Roman"/>
              </a:rPr>
              <a:t>himself against </a:t>
            </a:r>
            <a:r>
              <a:rPr dirty="0" sz="1100" spc="-20">
                <a:latin typeface="Times New Roman"/>
                <a:cs typeface="Times New Roman"/>
              </a:rPr>
              <a:t>harmful  </a:t>
            </a:r>
            <a:r>
              <a:rPr dirty="0" sz="1100" spc="-25">
                <a:latin typeface="Times New Roman"/>
                <a:cs typeface="Times New Roman"/>
              </a:rPr>
              <a:t>radiation</a:t>
            </a:r>
            <a:r>
              <a:rPr dirty="0" sz="1100" spc="-5">
                <a:latin typeface="Times New Roman"/>
                <a:cs typeface="Times New Roman"/>
              </a:rPr>
              <a:t> from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alien’s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spaceship.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Every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office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thought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bizarre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behavior.--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30">
                <a:latin typeface="Times New Roman"/>
                <a:cs typeface="Times New Roman"/>
              </a:rPr>
              <a:t>criteria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practical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context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occurs. </a:t>
            </a:r>
            <a:r>
              <a:rPr dirty="0" sz="1100" spc="-10">
                <a:latin typeface="Times New Roman"/>
                <a:cs typeface="Times New Roman"/>
              </a:rPr>
              <a:t>How 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35">
                <a:latin typeface="Times New Roman"/>
                <a:cs typeface="Times New Roman"/>
              </a:rPr>
              <a:t>you feel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35">
                <a:latin typeface="Times New Roman"/>
                <a:cs typeface="Times New Roman"/>
              </a:rPr>
              <a:t>you were 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enter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stare </a:t>
            </a:r>
            <a:r>
              <a:rPr dirty="0" sz="1100" spc="-30">
                <a:latin typeface="Times New Roman"/>
                <a:cs typeface="Times New Roman"/>
              </a:rPr>
              <a:t>everybody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attending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tell  </a:t>
            </a:r>
            <a:r>
              <a:rPr dirty="0" sz="1100" spc="-30">
                <a:latin typeface="Times New Roman"/>
                <a:cs typeface="Times New Roman"/>
              </a:rPr>
              <a:t>jokes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funeral? You </a:t>
            </a:r>
            <a:r>
              <a:rPr dirty="0" sz="1100" spc="-25">
                <a:latin typeface="Times New Roman"/>
                <a:cs typeface="Times New Roman"/>
              </a:rPr>
              <a:t>would hesitate.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actions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your behavior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labeled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abnormal. 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25">
                <a:latin typeface="Times New Roman"/>
                <a:cs typeface="Times New Roman"/>
              </a:rPr>
              <a:t>criteria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context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(where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30">
                <a:latin typeface="Times New Roman"/>
                <a:cs typeface="Times New Roman"/>
              </a:rPr>
              <a:t>takes </a:t>
            </a:r>
            <a:r>
              <a:rPr dirty="0" sz="1100" spc="-35">
                <a:latin typeface="Times New Roman"/>
                <a:cs typeface="Times New Roman"/>
              </a:rPr>
              <a:t>place)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--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Normality?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Normality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Abnormality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Normality?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25">
                <a:latin typeface="Times New Roman"/>
                <a:cs typeface="Times New Roman"/>
              </a:rPr>
              <a:t>Normality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adjustment.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traits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25">
                <a:latin typeface="Times New Roman"/>
                <a:cs typeface="Times New Roman"/>
              </a:rPr>
              <a:t>adjusted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30">
                <a:latin typeface="Times New Roman"/>
                <a:cs typeface="Times New Roman"/>
              </a:rPr>
              <a:t>healthy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psychologically 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25">
                <a:latin typeface="Times New Roman"/>
                <a:cs typeface="Times New Roman"/>
              </a:rPr>
              <a:t>adjusted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reflected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followings: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93800"/>
              </a:lnSpc>
              <a:buAutoNum type="arabicPeriod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Appropriate perception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reality. </a:t>
            </a: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 spc="-35">
                <a:latin typeface="Times New Roman"/>
                <a:cs typeface="Times New Roman"/>
              </a:rPr>
              <a:t>individuals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realistic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appraising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reactions,  </a:t>
            </a:r>
            <a:r>
              <a:rPr dirty="0" sz="1100" spc="-30">
                <a:latin typeface="Times New Roman"/>
                <a:cs typeface="Times New Roman"/>
              </a:rPr>
              <a:t>capabilities,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interpreting </a:t>
            </a:r>
            <a:r>
              <a:rPr dirty="0" sz="1100" spc="-20">
                <a:latin typeface="Times New Roman"/>
                <a:cs typeface="Times New Roman"/>
              </a:rPr>
              <a:t>in 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going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15">
                <a:latin typeface="Times New Roman"/>
                <a:cs typeface="Times New Roman"/>
              </a:rPr>
              <a:t>them. </a:t>
            </a:r>
            <a:r>
              <a:rPr dirty="0" sz="1100" spc="-35">
                <a:latin typeface="Times New Roman"/>
                <a:cs typeface="Times New Roman"/>
              </a:rPr>
              <a:t>They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20">
                <a:latin typeface="Times New Roman"/>
                <a:cs typeface="Times New Roman"/>
              </a:rPr>
              <a:t>misinterpret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60">
                <a:latin typeface="Times New Roman"/>
                <a:cs typeface="Times New Roman"/>
              </a:rPr>
              <a:t>say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overate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underestimate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abilities.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25">
                <a:latin typeface="Times New Roman"/>
                <a:cs typeface="Times New Roman"/>
              </a:rPr>
              <a:t>difficult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tasks.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25"/>
              </a:spcBef>
              <a:buAutoNum type="arabicPeriod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exercise </a:t>
            </a:r>
            <a:r>
              <a:rPr dirty="0" sz="1100" spc="-25">
                <a:latin typeface="Times New Roman"/>
                <a:cs typeface="Times New Roman"/>
              </a:rPr>
              <a:t>voluntary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over behavior. </a:t>
            </a: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10">
                <a:latin typeface="Times New Roman"/>
                <a:cs typeface="Times New Roman"/>
              </a:rPr>
              <a:t>confident about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170"/>
              </a:lnSpc>
              <a:buAutoNum type="arabicPeriod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45">
                <a:latin typeface="Times New Roman"/>
                <a:cs typeface="Times New Roman"/>
              </a:rPr>
              <a:t>rarely </a:t>
            </a:r>
            <a:r>
              <a:rPr dirty="0" sz="1100" spc="-25">
                <a:latin typeface="Times New Roman"/>
                <a:cs typeface="Times New Roman"/>
              </a:rPr>
              <a:t>act </a:t>
            </a:r>
            <a:r>
              <a:rPr dirty="0" sz="1100" spc="-40">
                <a:latin typeface="Times New Roman"/>
                <a:cs typeface="Times New Roman"/>
              </a:rPr>
              <a:t>impulsively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refrain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aggressive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ts val="1240"/>
              </a:lnSpc>
              <a:spcBef>
                <a:spcPts val="65"/>
              </a:spcBef>
              <a:buAutoNum type="arabicPeriod"/>
              <a:tabLst>
                <a:tab pos="469900" algn="l"/>
              </a:tabLst>
            </a:pPr>
            <a:r>
              <a:rPr dirty="0" sz="1100" spc="-50">
                <a:latin typeface="Times New Roman"/>
                <a:cs typeface="Times New Roman"/>
              </a:rPr>
              <a:t>Self </a:t>
            </a:r>
            <a:r>
              <a:rPr dirty="0" sz="1100" spc="-10">
                <a:latin typeface="Times New Roman"/>
                <a:cs typeface="Times New Roman"/>
              </a:rPr>
              <a:t>Esteem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Acceptance: </a:t>
            </a: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0">
                <a:latin typeface="Times New Roman"/>
                <a:cs typeface="Times New Roman"/>
              </a:rPr>
              <a:t>appreciation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10">
                <a:latin typeface="Times New Roman"/>
                <a:cs typeface="Times New Roman"/>
              </a:rPr>
              <a:t>worth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feel  </a:t>
            </a:r>
            <a:r>
              <a:rPr dirty="0" sz="1100" spc="-25">
                <a:latin typeface="Times New Roman"/>
                <a:cs typeface="Times New Roman"/>
              </a:rPr>
              <a:t>accepted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those around </a:t>
            </a:r>
            <a:r>
              <a:rPr dirty="0" sz="1100" spc="-15">
                <a:latin typeface="Times New Roman"/>
                <a:cs typeface="Times New Roman"/>
              </a:rPr>
              <a:t>them.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worthlessness, </a:t>
            </a:r>
            <a:r>
              <a:rPr dirty="0" sz="1100" spc="-30">
                <a:latin typeface="Times New Roman"/>
                <a:cs typeface="Times New Roman"/>
              </a:rPr>
              <a:t>alienation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acceptance are  prevalent </a:t>
            </a:r>
            <a:r>
              <a:rPr dirty="0" sz="1100" spc="-20">
                <a:latin typeface="Times New Roman"/>
                <a:cs typeface="Times New Roman"/>
              </a:rPr>
              <a:t>among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abnormal.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06" y="425449"/>
            <a:ext cx="5882640" cy="8697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39065" indent="-127000">
              <a:lnSpc>
                <a:spcPts val="1280"/>
              </a:lnSpc>
              <a:spcBef>
                <a:spcPts val="5"/>
              </a:spcBef>
              <a:buAutoNum type="arabicPeriod"/>
              <a:tabLst>
                <a:tab pos="13970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Reliability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900"/>
              </a:lnSpc>
              <a:spcBef>
                <a:spcPts val="35"/>
              </a:spcBef>
            </a:pP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consistency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repeatability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results. </a:t>
            </a:r>
            <a:r>
              <a:rPr dirty="0" sz="1100" spc="-45">
                <a:latin typeface="Times New Roman"/>
                <a:cs typeface="Times New Roman"/>
              </a:rPr>
              <a:t>Reliability is </a:t>
            </a:r>
            <a:r>
              <a:rPr dirty="0" sz="1100" spc="-10">
                <a:latin typeface="Times New Roman"/>
                <a:cs typeface="Times New Roman"/>
              </a:rPr>
              <a:t>computed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statistical  </a:t>
            </a:r>
            <a:r>
              <a:rPr dirty="0" sz="1100" spc="-20">
                <a:latin typeface="Times New Roman"/>
                <a:cs typeface="Times New Roman"/>
              </a:rPr>
              <a:t>procedures. </a:t>
            </a:r>
            <a:r>
              <a:rPr dirty="0" sz="1100" spc="-45">
                <a:latin typeface="Times New Roman"/>
                <a:cs typeface="Times New Roman"/>
              </a:rPr>
              <a:t>Reliability is </a:t>
            </a:r>
            <a:r>
              <a:rPr dirty="0" sz="1100" spc="-25">
                <a:latin typeface="Times New Roman"/>
                <a:cs typeface="Times New Roman"/>
              </a:rPr>
              <a:t>expressed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matter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degree. </a:t>
            </a:r>
            <a:r>
              <a:rPr dirty="0" sz="1100" spc="-50">
                <a:latin typeface="Times New Roman"/>
                <a:cs typeface="Times New Roman"/>
              </a:rPr>
              <a:t>Usually,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continuum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0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one  </a:t>
            </a:r>
            <a:r>
              <a:rPr dirty="0" sz="1100" spc="-20">
                <a:latin typeface="Times New Roman"/>
                <a:cs typeface="Times New Roman"/>
              </a:rPr>
              <a:t>means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perfect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reliability,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rare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thing.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three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reliability.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195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Test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Retest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4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Internal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consistency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80"/>
              </a:lnSpc>
              <a:buAutoNum type="alphaLcPeriod"/>
              <a:tabLst>
                <a:tab pos="469265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Inter </a:t>
            </a:r>
            <a:r>
              <a:rPr dirty="0" sz="1100" spc="-20">
                <a:latin typeface="Times New Roman"/>
                <a:cs typeface="Times New Roman"/>
              </a:rPr>
              <a:t>rater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reliability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lphaLcPeriod"/>
            </a:pPr>
            <a:endParaRPr sz="105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900"/>
              </a:lnSpc>
            </a:pPr>
            <a:r>
              <a:rPr dirty="0" sz="1100" spc="10" b="1">
                <a:latin typeface="Times New Roman"/>
                <a:cs typeface="Times New Roman"/>
              </a:rPr>
              <a:t>Test </a:t>
            </a:r>
            <a:r>
              <a:rPr dirty="0" sz="1100" spc="-25" b="1">
                <a:latin typeface="Times New Roman"/>
                <a:cs typeface="Times New Roman"/>
              </a:rPr>
              <a:t>retest: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consistency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questionnaire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interview 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50">
                <a:latin typeface="Times New Roman"/>
                <a:cs typeface="Times New Roman"/>
              </a:rPr>
              <a:t>yield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results, </a:t>
            </a:r>
            <a:r>
              <a:rPr dirty="0" sz="1100" spc="-20">
                <a:latin typeface="Times New Roman"/>
                <a:cs typeface="Times New Roman"/>
              </a:rPr>
              <a:t>when 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twice </a:t>
            </a:r>
            <a:r>
              <a:rPr dirty="0" sz="1100" spc="-20">
                <a:latin typeface="Times New Roman"/>
                <a:cs typeface="Times New Roman"/>
              </a:rPr>
              <a:t>(tested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30">
                <a:latin typeface="Times New Roman"/>
                <a:cs typeface="Times New Roman"/>
              </a:rPr>
              <a:t>occasions). </a:t>
            </a:r>
            <a:r>
              <a:rPr dirty="0" sz="1100" spc="-20">
                <a:latin typeface="Times New Roman"/>
                <a:cs typeface="Times New Roman"/>
              </a:rPr>
              <a:t>This  </a:t>
            </a:r>
            <a:r>
              <a:rPr dirty="0" sz="1100" spc="-25">
                <a:latin typeface="Times New Roman"/>
                <a:cs typeface="Times New Roman"/>
              </a:rPr>
              <a:t>type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reliability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important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when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compulsive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measured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anxiety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being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700"/>
              </a:lnSpc>
            </a:pPr>
            <a:r>
              <a:rPr dirty="0" sz="1100" spc="-25" b="1">
                <a:latin typeface="Times New Roman"/>
                <a:cs typeface="Times New Roman"/>
              </a:rPr>
              <a:t>Split </a:t>
            </a:r>
            <a:r>
              <a:rPr dirty="0" sz="1100" b="1">
                <a:latin typeface="Times New Roman"/>
                <a:cs typeface="Times New Roman"/>
              </a:rPr>
              <a:t>Half </a:t>
            </a:r>
            <a:r>
              <a:rPr dirty="0" sz="1100" spc="-15" b="1">
                <a:latin typeface="Times New Roman"/>
                <a:cs typeface="Times New Roman"/>
              </a:rPr>
              <a:t>(Internal </a:t>
            </a:r>
            <a:r>
              <a:rPr dirty="0" sz="1100" spc="5" b="1">
                <a:latin typeface="Times New Roman"/>
                <a:cs typeface="Times New Roman"/>
              </a:rPr>
              <a:t>consistency) </a:t>
            </a:r>
            <a:r>
              <a:rPr dirty="0" sz="1100" spc="-75" b="1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reliability is </a:t>
            </a:r>
            <a:r>
              <a:rPr dirty="0" sz="1100" spc="-25">
                <a:latin typeface="Times New Roman"/>
                <a:cs typeface="Times New Roman"/>
              </a:rPr>
              <a:t>internal consistency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correspondence  </a:t>
            </a:r>
            <a:r>
              <a:rPr dirty="0" sz="1100" spc="-25">
                <a:latin typeface="Times New Roman"/>
                <a:cs typeface="Times New Roman"/>
              </a:rPr>
              <a:t>(correlation)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items.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questionnaire </a:t>
            </a:r>
            <a:r>
              <a:rPr dirty="0" sz="1100" spc="-10">
                <a:latin typeface="Times New Roman"/>
                <a:cs typeface="Times New Roman"/>
              </a:rPr>
              <a:t>intended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5">
                <a:latin typeface="Times New Roman"/>
                <a:cs typeface="Times New Roman"/>
              </a:rPr>
              <a:t>abuse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focus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child abuse,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5">
                <a:latin typeface="Times New Roman"/>
                <a:cs typeface="Times New Roman"/>
              </a:rPr>
              <a:t>item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questionnaire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30">
                <a:latin typeface="Times New Roman"/>
                <a:cs typeface="Times New Roman"/>
              </a:rPr>
              <a:t>relate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the concept  of </a:t>
            </a:r>
            <a:r>
              <a:rPr dirty="0" sz="1100" spc="-30">
                <a:latin typeface="Times New Roman"/>
                <a:cs typeface="Times New Roman"/>
              </a:rPr>
              <a:t>child abuse. </a:t>
            </a:r>
            <a:r>
              <a:rPr dirty="0" sz="1100" spc="5">
                <a:latin typeface="Times New Roman"/>
                <a:cs typeface="Times New Roman"/>
              </a:rPr>
              <a:t>If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questionnaire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item-  </a:t>
            </a:r>
            <a:r>
              <a:rPr dirty="0" sz="1100" spc="-20">
                <a:latin typeface="Times New Roman"/>
                <a:cs typeface="Times New Roman"/>
              </a:rPr>
              <a:t>item correlation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item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total </a:t>
            </a:r>
            <a:r>
              <a:rPr dirty="0" sz="1100" spc="-20">
                <a:latin typeface="Times New Roman"/>
                <a:cs typeface="Times New Roman"/>
              </a:rPr>
              <a:t>item score </a:t>
            </a:r>
            <a:r>
              <a:rPr dirty="0" sz="1100" spc="-55">
                <a:latin typeface="Times New Roman"/>
                <a:cs typeface="Times New Roman"/>
              </a:rPr>
              <a:t>will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high.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5"/>
              </a:spcBef>
            </a:pPr>
            <a:r>
              <a:rPr dirty="0" sz="1100" spc="-30" b="1">
                <a:latin typeface="Times New Roman"/>
                <a:cs typeface="Times New Roman"/>
              </a:rPr>
              <a:t>Inter </a:t>
            </a:r>
            <a:r>
              <a:rPr dirty="0" sz="1100" spc="-50" b="1">
                <a:latin typeface="Times New Roman"/>
                <a:cs typeface="Times New Roman"/>
              </a:rPr>
              <a:t>rater </a:t>
            </a:r>
            <a:r>
              <a:rPr dirty="0" sz="1100" spc="-25" b="1">
                <a:latin typeface="Times New Roman"/>
                <a:cs typeface="Times New Roman"/>
              </a:rPr>
              <a:t>reliability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type,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reliability is </a:t>
            </a:r>
            <a:r>
              <a:rPr dirty="0" sz="1100">
                <a:latin typeface="Times New Roman"/>
                <a:cs typeface="Times New Roman"/>
              </a:rPr>
              <a:t>Inter </a:t>
            </a:r>
            <a:r>
              <a:rPr dirty="0" sz="1100" spc="-20">
                <a:latin typeface="Times New Roman"/>
                <a:cs typeface="Times New Roman"/>
              </a:rPr>
              <a:t>rater </a:t>
            </a:r>
            <a:r>
              <a:rPr dirty="0" sz="1100" spc="-40">
                <a:latin typeface="Times New Roman"/>
                <a:cs typeface="Times New Roman"/>
              </a:rPr>
              <a:t>reliability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consistency among </a:t>
            </a:r>
            <a:r>
              <a:rPr dirty="0" sz="1100" spc="-20">
                <a:latin typeface="Times New Roman"/>
                <a:cs typeface="Times New Roman"/>
              </a:rPr>
              <a:t>scorers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observers. </a:t>
            </a:r>
            <a:r>
              <a:rPr dirty="0" sz="1100" spc="-10">
                <a:latin typeface="Times New Roman"/>
                <a:cs typeface="Times New Roman"/>
              </a:rPr>
              <a:t>Independent </a:t>
            </a:r>
            <a:r>
              <a:rPr dirty="0" sz="1100" spc="-35">
                <a:latin typeface="Times New Roman"/>
                <a:cs typeface="Times New Roman"/>
              </a:rPr>
              <a:t>judges,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behavior, come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conclusion. This  </a:t>
            </a:r>
            <a:r>
              <a:rPr dirty="0" sz="1100" spc="-25">
                <a:latin typeface="Times New Roman"/>
                <a:cs typeface="Times New Roman"/>
              </a:rPr>
              <a:t>kind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35">
                <a:latin typeface="Times New Roman"/>
                <a:cs typeface="Times New Roman"/>
              </a:rPr>
              <a:t>evaluates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agreement </a:t>
            </a:r>
            <a:r>
              <a:rPr dirty="0" sz="1100" spc="-20">
                <a:latin typeface="Times New Roman"/>
                <a:cs typeface="Times New Roman"/>
              </a:rPr>
              <a:t>between two raters </a:t>
            </a:r>
            <a:r>
              <a:rPr dirty="0" sz="1100" spc="-30">
                <a:latin typeface="Times New Roman"/>
                <a:cs typeface="Times New Roman"/>
              </a:rPr>
              <a:t>administering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interview, </a:t>
            </a:r>
            <a:r>
              <a:rPr dirty="0" sz="1100" spc="-30">
                <a:latin typeface="Times New Roman"/>
                <a:cs typeface="Times New Roman"/>
              </a:rPr>
              <a:t>rating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5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video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setting. </a:t>
            </a:r>
            <a:r>
              <a:rPr dirty="0" sz="1100" spc="-20">
                <a:latin typeface="Times New Roman"/>
                <a:cs typeface="Times New Roman"/>
              </a:rPr>
              <a:t>High </a:t>
            </a:r>
            <a:r>
              <a:rPr dirty="0" sz="1100" spc="-15">
                <a:latin typeface="Times New Roman"/>
                <a:cs typeface="Times New Roman"/>
              </a:rPr>
              <a:t>inter rater  </a:t>
            </a: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30">
                <a:latin typeface="Times New Roman"/>
                <a:cs typeface="Times New Roman"/>
              </a:rPr>
              <a:t>increases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confidence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measuring,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suppose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measure.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clear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instrument </a:t>
            </a:r>
            <a:r>
              <a:rPr dirty="0" sz="1100" spc="-30">
                <a:latin typeface="Times New Roman"/>
                <a:cs typeface="Times New Roman"/>
              </a:rPr>
              <a:t>measuring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25">
                <a:latin typeface="Times New Roman"/>
                <a:cs typeface="Times New Roman"/>
              </a:rPr>
              <a:t>high in </a:t>
            </a: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draw </a:t>
            </a:r>
            <a:r>
              <a:rPr dirty="0" sz="1100" spc="-20">
                <a:latin typeface="Times New Roman"/>
                <a:cs typeface="Times New Roman"/>
              </a:rPr>
              <a:t>conclusions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5">
                <a:latin typeface="Times New Roman"/>
                <a:cs typeface="Times New Roman"/>
              </a:rPr>
              <a:t>it. 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example: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demonstrates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retest </a:t>
            </a:r>
            <a:r>
              <a:rPr dirty="0" sz="1100" spc="-45">
                <a:latin typeface="Times New Roman"/>
                <a:cs typeface="Times New Roman"/>
              </a:rPr>
              <a:t>reliability.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 </a:t>
            </a:r>
            <a:r>
              <a:rPr dirty="0" sz="1100" spc="-25">
                <a:latin typeface="Times New Roman"/>
                <a:cs typeface="Times New Roman"/>
              </a:rPr>
              <a:t>measuring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intelligence.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 indent="457200">
              <a:lnSpc>
                <a:spcPts val="1240"/>
              </a:lnSpc>
              <a:spcBef>
                <a:spcPts val="30"/>
              </a:spcBef>
            </a:pPr>
            <a:r>
              <a:rPr dirty="0" sz="1100" spc="-45">
                <a:latin typeface="Times New Roman"/>
                <a:cs typeface="Times New Roman"/>
              </a:rPr>
              <a:t>While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observers,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child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classroom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ratings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his 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should be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high.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eriod" startAt="2"/>
              <a:tabLst>
                <a:tab pos="14986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800"/>
              </a:lnSpc>
              <a:spcBef>
                <a:spcPts val="45"/>
              </a:spcBef>
            </a:pPr>
            <a:r>
              <a:rPr dirty="0" sz="1100" spc="-50">
                <a:latin typeface="Times New Roman"/>
                <a:cs typeface="Times New Roman"/>
              </a:rPr>
              <a:t>Validity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method,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measure, </a:t>
            </a:r>
            <a:r>
              <a:rPr dirty="0" sz="1100" spc="-20">
                <a:latin typeface="Times New Roman"/>
                <a:cs typeface="Times New Roman"/>
              </a:rPr>
              <a:t>what it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35">
                <a:latin typeface="Times New Roman"/>
                <a:cs typeface="Times New Roman"/>
              </a:rPr>
              <a:t>intelligence,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30">
                <a:latin typeface="Times New Roman"/>
                <a:cs typeface="Times New Roman"/>
              </a:rPr>
              <a:t>measure personality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40">
                <a:latin typeface="Times New Roman"/>
                <a:cs typeface="Times New Roman"/>
              </a:rPr>
              <a:t>valid 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45">
                <a:latin typeface="Times New Roman"/>
                <a:cs typeface="Times New Roman"/>
              </a:rPr>
              <a:t>give </a:t>
            </a:r>
            <a:r>
              <a:rPr dirty="0" sz="1100" spc="-40">
                <a:latin typeface="Times New Roman"/>
                <a:cs typeface="Times New Roman"/>
              </a:rPr>
              <a:t>valid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accurate </a:t>
            </a:r>
            <a:r>
              <a:rPr dirty="0" sz="1100" spc="-30">
                <a:latin typeface="Times New Roman"/>
                <a:cs typeface="Times New Roman"/>
              </a:rPr>
              <a:t>results. </a:t>
            </a:r>
            <a:r>
              <a:rPr dirty="0" sz="1100" spc="-20">
                <a:latin typeface="Times New Roman"/>
                <a:cs typeface="Times New Roman"/>
              </a:rPr>
              <a:t>Suppose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bag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sugar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15">
                <a:latin typeface="Times New Roman"/>
                <a:cs typeface="Times New Roman"/>
              </a:rPr>
              <a:t>should  </a:t>
            </a:r>
            <a:r>
              <a:rPr dirty="0" sz="1100" spc="-25">
                <a:latin typeface="Times New Roman"/>
                <a:cs typeface="Times New Roman"/>
              </a:rPr>
              <a:t>read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weight,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35">
                <a:latin typeface="Times New Roman"/>
                <a:cs typeface="Times New Roman"/>
              </a:rPr>
              <a:t>bag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sugar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50">
                <a:latin typeface="Times New Roman"/>
                <a:cs typeface="Times New Roman"/>
              </a:rPr>
              <a:t>give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same reading. </a:t>
            </a:r>
            <a:r>
              <a:rPr dirty="0" sz="1100" spc="-10">
                <a:latin typeface="Times New Roman"/>
                <a:cs typeface="Times New Roman"/>
              </a:rPr>
              <a:t>Then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weighing scale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valid.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spc="-15">
                <a:latin typeface="Times New Roman"/>
                <a:cs typeface="Times New Roman"/>
              </a:rPr>
              <a:t>Kinds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Validity: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35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Face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4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Criterion (Predictive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Concurrent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validity)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24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Content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 lvl="1" marL="469900" indent="-228600">
              <a:lnSpc>
                <a:spcPts val="128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Construct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890">
              <a:lnSpc>
                <a:spcPct val="93800"/>
              </a:lnSpc>
            </a:pPr>
            <a:r>
              <a:rPr dirty="0" sz="1100" spc="5" b="1">
                <a:latin typeface="Times New Roman"/>
                <a:cs typeface="Times New Roman"/>
              </a:rPr>
              <a:t>Face </a:t>
            </a:r>
            <a:r>
              <a:rPr dirty="0" sz="1100" spc="-25" b="1">
                <a:latin typeface="Times New Roman"/>
                <a:cs typeface="Times New Roman"/>
              </a:rPr>
              <a:t>validity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itself </a:t>
            </a:r>
            <a:r>
              <a:rPr dirty="0" sz="1100" spc="-30">
                <a:latin typeface="Times New Roman"/>
                <a:cs typeface="Times New Roman"/>
              </a:rPr>
              <a:t>establish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test’s </a:t>
            </a:r>
            <a:r>
              <a:rPr dirty="0" sz="1100" spc="-10">
                <a:latin typeface="Times New Roman"/>
                <a:cs typeface="Times New Roman"/>
              </a:rPr>
              <a:t>trust </a:t>
            </a:r>
            <a:r>
              <a:rPr dirty="0" sz="1100" spc="-25">
                <a:latin typeface="Times New Roman"/>
                <a:cs typeface="Times New Roman"/>
              </a:rPr>
              <a:t>worthiness.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simply </a:t>
            </a:r>
            <a:r>
              <a:rPr dirty="0" sz="1100" spc="-30">
                <a:latin typeface="Times New Roman"/>
                <a:cs typeface="Times New Roman"/>
              </a:rPr>
              <a:t>conveys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 items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-35">
                <a:latin typeface="Times New Roman"/>
                <a:cs typeface="Times New Roman"/>
              </a:rPr>
              <a:t>making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taker.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25">
                <a:latin typeface="Times New Roman"/>
                <a:cs typeface="Times New Roman"/>
              </a:rPr>
              <a:t>sense. </a:t>
            </a:r>
            <a:r>
              <a:rPr dirty="0" sz="1100" spc="-30">
                <a:latin typeface="Times New Roman"/>
                <a:cs typeface="Times New Roman"/>
              </a:rPr>
              <a:t>It’s </a:t>
            </a:r>
            <a:r>
              <a:rPr dirty="0" sz="1100" spc="-40">
                <a:latin typeface="Times New Roman"/>
                <a:cs typeface="Times New Roman"/>
              </a:rPr>
              <a:t>simply </a:t>
            </a:r>
            <a:r>
              <a:rPr dirty="0" sz="1100" spc="-20">
                <a:latin typeface="Times New Roman"/>
                <a:cs typeface="Times New Roman"/>
              </a:rPr>
              <a:t>means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depression should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cry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weeps. </a:t>
            </a:r>
            <a:r>
              <a:rPr dirty="0" sz="1100" spc="-35">
                <a:latin typeface="Times New Roman"/>
                <a:cs typeface="Times New Roman"/>
              </a:rPr>
              <a:t>So  </a:t>
            </a:r>
            <a:r>
              <a:rPr dirty="0" sz="1100" spc="-30">
                <a:latin typeface="Times New Roman"/>
                <a:cs typeface="Times New Roman"/>
              </a:rPr>
              <a:t>face </a:t>
            </a:r>
            <a:r>
              <a:rPr dirty="0" sz="1100" spc="-45">
                <a:latin typeface="Times New Roman"/>
                <a:cs typeface="Times New Roman"/>
              </a:rPr>
              <a:t>validity 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apparent </a:t>
            </a:r>
            <a:r>
              <a:rPr dirty="0" sz="1100" spc="-25">
                <a:latin typeface="Times New Roman"/>
                <a:cs typeface="Times New Roman"/>
              </a:rPr>
              <a:t>sense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5">
                <a:latin typeface="Times New Roman"/>
                <a:cs typeface="Times New Roman"/>
              </a:rPr>
              <a:t>makes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taking </a:t>
            </a:r>
            <a:r>
              <a:rPr dirty="0" sz="1100" spc="-25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15" b="1">
                <a:latin typeface="Times New Roman"/>
                <a:cs typeface="Times New Roman"/>
              </a:rPr>
              <a:t>Predictive </a:t>
            </a:r>
            <a:r>
              <a:rPr dirty="0" sz="1100" spc="-25" b="1">
                <a:latin typeface="Times New Roman"/>
                <a:cs typeface="Times New Roman"/>
              </a:rPr>
              <a:t>validity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predict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future </a:t>
            </a:r>
            <a:r>
              <a:rPr dirty="0" sz="1100" spc="-30">
                <a:latin typeface="Times New Roman"/>
                <a:cs typeface="Times New Roman"/>
              </a:rPr>
              <a:t>characteristics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could  establish </a:t>
            </a:r>
            <a:r>
              <a:rPr dirty="0" sz="1100" spc="-30">
                <a:latin typeface="Times New Roman"/>
                <a:cs typeface="Times New Roman"/>
              </a:rPr>
              <a:t>predictive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administering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school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 spc="-15">
                <a:latin typeface="Times New Roman"/>
                <a:cs typeface="Times New Roman"/>
              </a:rPr>
              <a:t>and predict their  performance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20">
                <a:latin typeface="Times New Roman"/>
                <a:cs typeface="Times New Roman"/>
              </a:rPr>
              <a:t>senior </a:t>
            </a:r>
            <a:r>
              <a:rPr dirty="0" sz="1100" spc="-15">
                <a:latin typeface="Times New Roman"/>
                <a:cs typeface="Times New Roman"/>
              </a:rPr>
              <a:t>school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25">
                <a:latin typeface="Times New Roman"/>
                <a:cs typeface="Times New Roman"/>
              </a:rPr>
              <a:t>predictive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30">
                <a:latin typeface="Times New Roman"/>
                <a:cs typeface="Times New Roman"/>
              </a:rPr>
              <a:t>makes </a:t>
            </a:r>
            <a:r>
              <a:rPr dirty="0" sz="1100" spc="-15">
                <a:latin typeface="Times New Roman"/>
                <a:cs typeface="Times New Roman"/>
              </a:rPr>
              <a:t>prediction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individual’s 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20">
                <a:latin typeface="Times New Roman"/>
                <a:cs typeface="Times New Roman"/>
              </a:rPr>
              <a:t>behavior 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5">
                <a:latin typeface="Times New Roman"/>
                <a:cs typeface="Times New Roman"/>
              </a:rPr>
              <a:t>ask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45">
                <a:latin typeface="Times New Roman"/>
                <a:cs typeface="Times New Roman"/>
              </a:rPr>
              <a:t>like, </a:t>
            </a:r>
            <a:r>
              <a:rPr dirty="0" sz="1100" spc="-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become 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depress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future?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dealing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predictive </a:t>
            </a:r>
            <a:r>
              <a:rPr dirty="0" sz="1100" spc="-40">
                <a:latin typeface="Times New Roman"/>
                <a:cs typeface="Times New Roman"/>
              </a:rPr>
              <a:t>validity.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25"/>
              </a:spcBef>
            </a:pPr>
            <a:r>
              <a:rPr dirty="0" sz="1100" spc="-30" b="1">
                <a:latin typeface="Times New Roman"/>
                <a:cs typeface="Times New Roman"/>
              </a:rPr>
              <a:t>Concurrent Validity: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25">
                <a:latin typeface="Times New Roman"/>
                <a:cs typeface="Times New Roman"/>
              </a:rPr>
              <a:t>student’s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15">
                <a:latin typeface="Times New Roman"/>
                <a:cs typeface="Times New Roman"/>
              </a:rPr>
              <a:t>state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15">
                <a:latin typeface="Times New Roman"/>
                <a:cs typeface="Times New Roman"/>
              </a:rPr>
              <a:t>should  produce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school </a:t>
            </a:r>
            <a:r>
              <a:rPr dirty="0" sz="1100" spc="-25">
                <a:latin typeface="Times New Roman"/>
                <a:cs typeface="Times New Roman"/>
              </a:rPr>
              <a:t>counseling </a:t>
            </a:r>
            <a:r>
              <a:rPr dirty="0" sz="1100" spc="-20">
                <a:latin typeface="Times New Roman"/>
                <a:cs typeface="Times New Roman"/>
              </a:rPr>
              <a:t>records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parent’s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80100" cy="3668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15" b="1">
                <a:latin typeface="Times New Roman"/>
                <a:cs typeface="Times New Roman"/>
              </a:rPr>
              <a:t>Content </a:t>
            </a:r>
            <a:r>
              <a:rPr dirty="0" sz="1100" spc="-30" b="1">
                <a:latin typeface="Times New Roman"/>
                <a:cs typeface="Times New Roman"/>
              </a:rPr>
              <a:t>validity: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displays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5">
                <a:latin typeface="Times New Roman"/>
                <a:cs typeface="Times New Roman"/>
              </a:rPr>
              <a:t>content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25">
                <a:latin typeface="Times New Roman"/>
                <a:cs typeface="Times New Roman"/>
              </a:rPr>
              <a:t>reflects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it measures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50">
                <a:latin typeface="Times New Roman"/>
                <a:cs typeface="Times New Roman"/>
              </a:rPr>
              <a:t>skill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quality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measuring.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achievements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teacher 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20">
                <a:latin typeface="Times New Roman"/>
                <a:cs typeface="Times New Roman"/>
              </a:rPr>
              <a:t>classroom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5">
                <a:latin typeface="Times New Roman"/>
                <a:cs typeface="Times New Roman"/>
              </a:rPr>
              <a:t>content </a:t>
            </a:r>
            <a:r>
              <a:rPr dirty="0" sz="1100" spc="-40">
                <a:latin typeface="Times New Roman"/>
                <a:cs typeface="Times New Roman"/>
              </a:rPr>
              <a:t>validity. </a:t>
            </a: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entrance </a:t>
            </a:r>
            <a:r>
              <a:rPr dirty="0" sz="1100" spc="-35">
                <a:latin typeface="Times New Roman"/>
                <a:cs typeface="Times New Roman"/>
              </a:rPr>
              <a:t>exams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admission </a:t>
            </a:r>
            <a:r>
              <a:rPr dirty="0" sz="1100" spc="-15">
                <a:latin typeface="Times New Roman"/>
                <a:cs typeface="Times New Roman"/>
              </a:rPr>
              <a:t>tests should </a:t>
            </a:r>
            <a:r>
              <a:rPr dirty="0" sz="1100" spc="-30">
                <a:latin typeface="Times New Roman"/>
                <a:cs typeface="Times New Roman"/>
              </a:rPr>
              <a:t>have  high </a:t>
            </a:r>
            <a:r>
              <a:rPr dirty="0" sz="1100" spc="-5">
                <a:latin typeface="Times New Roman"/>
                <a:cs typeface="Times New Roman"/>
              </a:rPr>
              <a:t>content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10">
                <a:latin typeface="Times New Roman"/>
                <a:cs typeface="Times New Roman"/>
              </a:rPr>
              <a:t>(THEY </a:t>
            </a:r>
            <a:r>
              <a:rPr dirty="0" sz="1100" spc="-5">
                <a:latin typeface="Times New Roman"/>
                <a:cs typeface="Times New Roman"/>
              </a:rPr>
              <a:t>SHOULD BE </a:t>
            </a:r>
            <a:r>
              <a:rPr dirty="0" sz="1100" spc="25">
                <a:latin typeface="Times New Roman"/>
                <a:cs typeface="Times New Roman"/>
              </a:rPr>
              <a:t>CONTENT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BASED).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-25" b="1">
                <a:latin typeface="Times New Roman"/>
                <a:cs typeface="Times New Roman"/>
              </a:rPr>
              <a:t>Construct </a:t>
            </a:r>
            <a:r>
              <a:rPr dirty="0" sz="1100" spc="-30" b="1">
                <a:latin typeface="Times New Roman"/>
                <a:cs typeface="Times New Roman"/>
              </a:rPr>
              <a:t>validity: </a:t>
            </a:r>
            <a:r>
              <a:rPr dirty="0" sz="1100" spc="-10">
                <a:latin typeface="Times New Roman"/>
                <a:cs typeface="Times New Roman"/>
              </a:rPr>
              <a:t>Construct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15">
                <a:latin typeface="Times New Roman"/>
                <a:cs typeface="Times New Roman"/>
              </a:rPr>
              <a:t>intended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something </a:t>
            </a:r>
            <a:r>
              <a:rPr dirty="0" sz="1100" spc="-40">
                <a:latin typeface="Times New Roman"/>
                <a:cs typeface="Times New Roman"/>
              </a:rPr>
              <a:t>else.  </a:t>
            </a:r>
            <a:r>
              <a:rPr dirty="0" sz="1100" spc="25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achievement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given </a:t>
            </a:r>
            <a:r>
              <a:rPr dirty="0" sz="1100" spc="-20">
                <a:latin typeface="Times New Roman"/>
                <a:cs typeface="Times New Roman"/>
              </a:rPr>
              <a:t>subject </a:t>
            </a:r>
            <a:r>
              <a:rPr dirty="0" sz="1100" spc="-35">
                <a:latin typeface="Times New Roman"/>
                <a:cs typeface="Times New Roman"/>
              </a:rPr>
              <a:t>area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they measure </a:t>
            </a:r>
            <a:r>
              <a:rPr dirty="0" sz="1100" spc="-20">
                <a:latin typeface="Times New Roman"/>
                <a:cs typeface="Times New Roman"/>
              </a:rPr>
              <a:t>something </a:t>
            </a:r>
            <a:r>
              <a:rPr dirty="0" sz="1100" spc="-50">
                <a:latin typeface="Times New Roman"/>
                <a:cs typeface="Times New Roman"/>
              </a:rPr>
              <a:t>else? </a:t>
            </a:r>
            <a:r>
              <a:rPr dirty="0" sz="1100" spc="-35">
                <a:latin typeface="Times New Roman"/>
                <a:cs typeface="Times New Roman"/>
              </a:rPr>
              <a:t>Some  </a:t>
            </a:r>
            <a:r>
              <a:rPr dirty="0" sz="1100" spc="-10">
                <a:latin typeface="Times New Roman"/>
                <a:cs typeface="Times New Roman"/>
              </a:rPr>
              <a:t>students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achievement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45">
                <a:latin typeface="Times New Roman"/>
                <a:cs typeface="Times New Roman"/>
              </a:rPr>
              <a:t>very </a:t>
            </a:r>
            <a:r>
              <a:rPr dirty="0" sz="1100" spc="-25">
                <a:latin typeface="Times New Roman"/>
                <a:cs typeface="Times New Roman"/>
              </a:rPr>
              <a:t>poorly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multiple </a:t>
            </a:r>
            <a:r>
              <a:rPr dirty="0" sz="1100" spc="-25">
                <a:latin typeface="Times New Roman"/>
                <a:cs typeface="Times New Roman"/>
              </a:rPr>
              <a:t>choice </a:t>
            </a:r>
            <a:r>
              <a:rPr dirty="0" sz="1100" spc="-20">
                <a:latin typeface="Times New Roman"/>
                <a:cs typeface="Times New Roman"/>
              </a:rPr>
              <a:t>tests. </a:t>
            </a:r>
            <a:r>
              <a:rPr dirty="0" sz="1100" spc="-25">
                <a:latin typeface="Times New Roman"/>
                <a:cs typeface="Times New Roman"/>
              </a:rPr>
              <a:t>Before </a:t>
            </a:r>
            <a:r>
              <a:rPr dirty="0" sz="1100" spc="-40">
                <a:latin typeface="Times New Roman"/>
                <a:cs typeface="Times New Roman"/>
              </a:rPr>
              <a:t>any 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useful,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meet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requirements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standardization and </a:t>
            </a:r>
            <a:r>
              <a:rPr dirty="0" sz="1100" spc="-40">
                <a:latin typeface="Times New Roman"/>
                <a:cs typeface="Times New Roman"/>
              </a:rPr>
              <a:t>utility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buAutoNum type="arabicPeriod" startAt="3"/>
              <a:tabLst>
                <a:tab pos="149860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Standardization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7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Standardization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standards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norms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determined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30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its use </a:t>
            </a:r>
            <a:r>
              <a:rPr dirty="0" sz="1100" spc="-15">
                <a:latin typeface="Times New Roman"/>
                <a:cs typeface="Times New Roman"/>
              </a:rPr>
              <a:t>consistent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measurements,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assessment might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large 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differ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factors,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age, </a:t>
            </a:r>
            <a:r>
              <a:rPr dirty="0" sz="1100" spc="-30">
                <a:latin typeface="Times New Roman"/>
                <a:cs typeface="Times New Roman"/>
              </a:rPr>
              <a:t>race, </a:t>
            </a:r>
            <a:r>
              <a:rPr dirty="0" sz="1100" spc="-25">
                <a:latin typeface="Times New Roman"/>
                <a:cs typeface="Times New Roman"/>
              </a:rPr>
              <a:t>gender, </a:t>
            </a:r>
            <a:r>
              <a:rPr dirty="0" sz="1100" spc="-20">
                <a:latin typeface="Times New Roman"/>
                <a:cs typeface="Times New Roman"/>
              </a:rPr>
              <a:t>socio economic </a:t>
            </a:r>
            <a:r>
              <a:rPr dirty="0" sz="1100" spc="-15">
                <a:latin typeface="Times New Roman"/>
                <a:cs typeface="Times New Roman"/>
              </a:rPr>
              <a:t>status and  </a:t>
            </a:r>
            <a:r>
              <a:rPr dirty="0" sz="1100" spc="-30">
                <a:latin typeface="Times New Roman"/>
                <a:cs typeface="Times New Roman"/>
              </a:rPr>
              <a:t>diagnosis,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 spc="-25">
                <a:latin typeface="Times New Roman"/>
                <a:cs typeface="Times New Roman"/>
              </a:rPr>
              <a:t>would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standard </a:t>
            </a:r>
            <a:r>
              <a:rPr dirty="0" sz="1100">
                <a:latin typeface="Times New Roman"/>
                <a:cs typeface="Times New Roman"/>
              </a:rPr>
              <a:t>or norm for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-20">
                <a:latin typeface="Times New Roman"/>
                <a:cs typeface="Times New Roman"/>
              </a:rPr>
              <a:t>purposes,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35">
                <a:latin typeface="Times New Roman"/>
                <a:cs typeface="Times New Roman"/>
              </a:rPr>
              <a:t>if you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Pakistani, </a:t>
            </a:r>
            <a:r>
              <a:rPr dirty="0" sz="1100" spc="-40">
                <a:latin typeface="Times New Roman"/>
                <a:cs typeface="Times New Roman"/>
              </a:rPr>
              <a:t>19 years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35">
                <a:latin typeface="Times New Roman"/>
                <a:cs typeface="Times New Roman"/>
              </a:rPr>
              <a:t>male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-20">
                <a:latin typeface="Times New Roman"/>
                <a:cs typeface="Times New Roman"/>
              </a:rPr>
              <a:t>background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should be 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45">
                <a:latin typeface="Times New Roman"/>
                <a:cs typeface="Times New Roman"/>
              </a:rPr>
              <a:t>like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you.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49225" indent="-137160">
              <a:lnSpc>
                <a:spcPts val="1280"/>
              </a:lnSpc>
              <a:spcBef>
                <a:spcPts val="5"/>
              </a:spcBef>
              <a:buAutoNum type="arabicPeriod" startAt="4"/>
              <a:tabLst>
                <a:tab pos="14986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Utility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 indent="34925">
              <a:lnSpc>
                <a:spcPts val="1240"/>
              </a:lnSpc>
              <a:spcBef>
                <a:spcPts val="6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final </a:t>
            </a:r>
            <a:r>
              <a:rPr dirty="0" sz="1100" spc="-15">
                <a:latin typeface="Times New Roman"/>
                <a:cs typeface="Times New Roman"/>
              </a:rPr>
              <a:t>criterion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deciding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worth </a:t>
            </a:r>
            <a:r>
              <a:rPr dirty="0" sz="1100" spc="-30">
                <a:latin typeface="Times New Roman"/>
                <a:cs typeface="Times New Roman"/>
              </a:rPr>
              <a:t>employing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its </a:t>
            </a:r>
            <a:r>
              <a:rPr dirty="0" sz="1100" spc="-35">
                <a:latin typeface="Times New Roman"/>
                <a:cs typeface="Times New Roman"/>
              </a:rPr>
              <a:t>utility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usefulness. 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useful,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 should be </a:t>
            </a:r>
            <a:r>
              <a:rPr dirty="0" sz="1100" spc="-40">
                <a:latin typeface="Times New Roman"/>
                <a:cs typeface="Times New Roman"/>
              </a:rPr>
              <a:t>valid, reliable, </a:t>
            </a:r>
            <a:r>
              <a:rPr dirty="0" sz="1100" spc="-20">
                <a:latin typeface="Times New Roman"/>
                <a:cs typeface="Times New Roman"/>
              </a:rPr>
              <a:t>standardized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useful.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28" y="779018"/>
            <a:ext cx="5878830" cy="9918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16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10" b="1">
                <a:latin typeface="Times New Roman"/>
                <a:cs typeface="Times New Roman"/>
              </a:rPr>
              <a:t>DIAGNOSING </a:t>
            </a:r>
            <a:r>
              <a:rPr dirty="0" sz="1100" spc="-25" b="1">
                <a:latin typeface="Times New Roman"/>
                <a:cs typeface="Times New Roman"/>
              </a:rPr>
              <a:t>PSYCHOLOGICAL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effort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construct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assign </a:t>
            </a:r>
            <a:r>
              <a:rPr dirty="0" sz="1100" spc="-20">
                <a:latin typeface="Times New Roman"/>
                <a:cs typeface="Times New Roman"/>
              </a:rPr>
              <a:t>objects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people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categories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groups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attributes,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relations. </a:t>
            </a:r>
            <a:r>
              <a:rPr dirty="0" sz="1100" spc="-20">
                <a:latin typeface="Times New Roman"/>
                <a:cs typeface="Times New Roman"/>
              </a:rPr>
              <a:t>Methods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classification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4623" y="1892312"/>
            <a:ext cx="121920" cy="506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1825" y="1892312"/>
            <a:ext cx="1530350" cy="50673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30">
                <a:latin typeface="Times New Roman"/>
                <a:cs typeface="Times New Roman"/>
              </a:rPr>
              <a:t>categorical system  </a:t>
            </a:r>
            <a:r>
              <a:rPr dirty="0" sz="1100" spc="-20">
                <a:latin typeface="Times New Roman"/>
                <a:cs typeface="Times New Roman"/>
              </a:rPr>
              <a:t>Dimensional </a:t>
            </a:r>
            <a:r>
              <a:rPr dirty="0" sz="1100" spc="-30">
                <a:latin typeface="Times New Roman"/>
                <a:cs typeface="Times New Roman"/>
              </a:rPr>
              <a:t>system  </a:t>
            </a:r>
            <a:r>
              <a:rPr dirty="0" sz="1100" spc="-25">
                <a:latin typeface="Times New Roman"/>
                <a:cs typeface="Times New Roman"/>
              </a:rPr>
              <a:t>Prototypical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828" y="2520963"/>
            <a:ext cx="5878830" cy="16071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ct val="93700"/>
              </a:lnSpc>
              <a:spcBef>
                <a:spcPts val="18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classify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35">
                <a:latin typeface="Times New Roman"/>
                <a:cs typeface="Times New Roman"/>
              </a:rPr>
              <a:t>system. </a:t>
            </a: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25">
                <a:latin typeface="Times New Roman"/>
                <a:cs typeface="Times New Roman"/>
              </a:rPr>
              <a:t>refers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construct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assign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15">
                <a:latin typeface="Times New Roman"/>
                <a:cs typeface="Times New Roman"/>
              </a:rPr>
              <a:t>attributes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relations.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scientific </a:t>
            </a:r>
            <a:r>
              <a:rPr dirty="0" sz="1100" spc="-10">
                <a:latin typeface="Times New Roman"/>
                <a:cs typeface="Times New Roman"/>
              </a:rPr>
              <a:t>context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taxonomy.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nomenclature, </a:t>
            </a:r>
            <a:r>
              <a:rPr dirty="0" sz="1100" spc="-30">
                <a:latin typeface="Times New Roman"/>
                <a:cs typeface="Times New Roman"/>
              </a:rPr>
              <a:t>which  describes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names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labels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depression. 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35">
                <a:latin typeface="Times New Roman"/>
                <a:cs typeface="Times New Roman"/>
              </a:rPr>
              <a:t>science. </a:t>
            </a: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label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-20">
                <a:latin typeface="Times New Roman"/>
                <a:cs typeface="Times New Roman"/>
              </a:rPr>
              <a:t>objects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behaviors scientists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communicate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one another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30">
                <a:latin typeface="Times New Roman"/>
                <a:cs typeface="Times New Roman"/>
              </a:rPr>
              <a:t>knowledge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advance.  </a:t>
            </a:r>
            <a:r>
              <a:rPr dirty="0" sz="1100" spc="-15">
                <a:latin typeface="Times New Roman"/>
                <a:cs typeface="Times New Roman"/>
              </a:rPr>
              <a:t>Therefore,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-25">
                <a:latin typeface="Times New Roman"/>
                <a:cs typeface="Times New Roman"/>
              </a:rPr>
              <a:t>define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classify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assumption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disorder and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15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Psychologists use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strategies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classify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4637" y="4249187"/>
            <a:ext cx="12192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1839" y="4249187"/>
            <a:ext cx="1386840" cy="5080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ct val="93900"/>
              </a:lnSpc>
              <a:spcBef>
                <a:spcPts val="17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categorical </a:t>
            </a:r>
            <a:r>
              <a:rPr dirty="0" sz="1100" spc="-15">
                <a:latin typeface="Times New Roman"/>
                <a:cs typeface="Times New Roman"/>
              </a:rPr>
              <a:t>approach  </a:t>
            </a:r>
            <a:r>
              <a:rPr dirty="0" sz="1100" spc="-25">
                <a:latin typeface="Times New Roman"/>
                <a:cs typeface="Times New Roman"/>
              </a:rPr>
              <a:t>Dimensional </a:t>
            </a:r>
            <a:r>
              <a:rPr dirty="0" sz="1100" spc="-15">
                <a:latin typeface="Times New Roman"/>
                <a:cs typeface="Times New Roman"/>
              </a:rPr>
              <a:t>approach  </a:t>
            </a:r>
            <a:r>
              <a:rPr dirty="0" sz="1100" spc="-25">
                <a:latin typeface="Times New Roman"/>
                <a:cs typeface="Times New Roman"/>
              </a:rPr>
              <a:t>Prototypical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842" y="4877837"/>
            <a:ext cx="5878830" cy="3179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categorical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70"/>
              </a:spcBef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Kraepelin,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25">
                <a:latin typeface="Times New Roman"/>
                <a:cs typeface="Times New Roman"/>
              </a:rPr>
              <a:t>psychiatrist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classify </a:t>
            </a:r>
            <a:r>
              <a:rPr dirty="0" sz="1100" spc="-40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medical </a:t>
            </a:r>
            <a:r>
              <a:rPr dirty="0" sz="1100" spc="-5">
                <a:latin typeface="Times New Roman"/>
                <a:cs typeface="Times New Roman"/>
              </a:rPr>
              <a:t>point  of </a:t>
            </a:r>
            <a:r>
              <a:rPr dirty="0" sz="1100" spc="-50">
                <a:latin typeface="Times New Roman"/>
                <a:cs typeface="Times New Roman"/>
              </a:rPr>
              <a:t>view.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Kraepelin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disorders,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causative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25">
                <a:latin typeface="Times New Roman"/>
                <a:cs typeface="Times New Roman"/>
              </a:rPr>
              <a:t>overlap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disorders. </a:t>
            </a: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defining criteria, which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5">
                <a:latin typeface="Times New Roman"/>
                <a:cs typeface="Times New Roman"/>
              </a:rPr>
              <a:t>body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group </a:t>
            </a:r>
            <a:r>
              <a:rPr dirty="0" sz="1100" spc="-15">
                <a:latin typeface="Times New Roman"/>
                <a:cs typeface="Times New Roman"/>
              </a:rPr>
              <a:t>should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meet.</a:t>
            </a:r>
            <a:endParaRPr sz="1100">
              <a:latin typeface="Times New Roman"/>
              <a:cs typeface="Times New Roman"/>
            </a:endParaRPr>
          </a:p>
          <a:p>
            <a:pPr algn="just" marL="469900">
              <a:lnSpc>
                <a:spcPts val="120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Dimensional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3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30">
                <a:latin typeface="Times New Roman"/>
                <a:cs typeface="Times New Roman"/>
              </a:rPr>
              <a:t>strategy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dimensional </a:t>
            </a:r>
            <a:r>
              <a:rPr dirty="0" sz="1100" spc="-15">
                <a:latin typeface="Times New Roman"/>
                <a:cs typeface="Times New Roman"/>
              </a:rPr>
              <a:t>approach,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5">
                <a:latin typeface="Times New Roman"/>
                <a:cs typeface="Times New Roman"/>
              </a:rPr>
              <a:t>note the </a:t>
            </a:r>
            <a:r>
              <a:rPr dirty="0" sz="1100" spc="-40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cognitions, </a:t>
            </a:r>
            <a:r>
              <a:rPr dirty="0" sz="1100" spc="-15">
                <a:latin typeface="Times New Roman"/>
                <a:cs typeface="Times New Roman"/>
              </a:rPr>
              <a:t>moods, and 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30">
                <a:latin typeface="Times New Roman"/>
                <a:cs typeface="Times New Roman"/>
              </a:rPr>
              <a:t>with 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presents and </a:t>
            </a:r>
            <a:r>
              <a:rPr dirty="0" sz="1100" spc="-30">
                <a:latin typeface="Times New Roman"/>
                <a:cs typeface="Times New Roman"/>
              </a:rPr>
              <a:t>quantify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scale.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1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10,  a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15">
                <a:latin typeface="Times New Roman"/>
                <a:cs typeface="Times New Roman"/>
              </a:rPr>
              <a:t>be rated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severely </a:t>
            </a:r>
            <a:r>
              <a:rPr dirty="0" sz="1100" spc="-30">
                <a:latin typeface="Times New Roman"/>
                <a:cs typeface="Times New Roman"/>
              </a:rPr>
              <a:t>anxious </a:t>
            </a:r>
            <a:r>
              <a:rPr dirty="0" sz="1100" spc="-40">
                <a:latin typeface="Times New Roman"/>
                <a:cs typeface="Times New Roman"/>
              </a:rPr>
              <a:t>(10), </a:t>
            </a:r>
            <a:r>
              <a:rPr dirty="0" sz="1100" spc="-30">
                <a:latin typeface="Times New Roman"/>
                <a:cs typeface="Times New Roman"/>
              </a:rPr>
              <a:t>moderately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45">
                <a:latin typeface="Times New Roman"/>
                <a:cs typeface="Times New Roman"/>
              </a:rPr>
              <a:t>(5),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mildly </a:t>
            </a:r>
            <a:r>
              <a:rPr dirty="0" sz="1100" spc="-30">
                <a:latin typeface="Times New Roman"/>
                <a:cs typeface="Times New Roman"/>
              </a:rPr>
              <a:t>manic </a:t>
            </a:r>
            <a:r>
              <a:rPr dirty="0" sz="1100" spc="-45">
                <a:latin typeface="Times New Roman"/>
                <a:cs typeface="Times New Roman"/>
              </a:rPr>
              <a:t>(2)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create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5">
                <a:latin typeface="Times New Roman"/>
                <a:cs typeface="Times New Roman"/>
              </a:rPr>
              <a:t>profile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 functioning </a:t>
            </a:r>
            <a:r>
              <a:rPr dirty="0" sz="1100" spc="-40">
                <a:latin typeface="Times New Roman"/>
                <a:cs typeface="Times New Roman"/>
              </a:rPr>
              <a:t>(10, 5, 2). </a:t>
            </a: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0">
                <a:latin typeface="Times New Roman"/>
                <a:cs typeface="Times New Roman"/>
              </a:rPr>
              <a:t>dimensional </a:t>
            </a:r>
            <a:r>
              <a:rPr dirty="0" sz="1100" spc="-15">
                <a:latin typeface="Times New Roman"/>
                <a:cs typeface="Times New Roman"/>
              </a:rPr>
              <a:t>approaches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applied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psychopathology, 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relatively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unsatisfactory.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Prototypical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15">
                <a:latin typeface="Times New Roman"/>
                <a:cs typeface="Times New Roman"/>
              </a:rPr>
              <a:t>approach,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organizing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classifying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alternative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25">
                <a:latin typeface="Times New Roman"/>
                <a:cs typeface="Times New Roman"/>
              </a:rPr>
              <a:t>two. 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prototypical </a:t>
            </a:r>
            <a:r>
              <a:rPr dirty="0" sz="1100" spc="-20">
                <a:latin typeface="Times New Roman"/>
                <a:cs typeface="Times New Roman"/>
              </a:rPr>
              <a:t>approach.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identifies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essential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45">
                <a:latin typeface="Times New Roman"/>
                <a:cs typeface="Times New Roman"/>
              </a:rPr>
              <a:t>allows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certain non-essential variations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necessarily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classification.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this approach  </a:t>
            </a:r>
            <a:r>
              <a:rPr dirty="0" sz="1100" spc="-45">
                <a:latin typeface="Times New Roman"/>
                <a:cs typeface="Times New Roman"/>
              </a:rPr>
              <a:t>classifying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properties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5">
                <a:latin typeface="Times New Roman"/>
                <a:cs typeface="Times New Roman"/>
              </a:rPr>
              <a:t>candidate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20">
                <a:latin typeface="Times New Roman"/>
                <a:cs typeface="Times New Roman"/>
              </a:rPr>
              <a:t>meet </a:t>
            </a:r>
            <a:r>
              <a:rPr dirty="0" sz="1100" spc="-10">
                <a:latin typeface="Times New Roman"/>
                <a:cs typeface="Times New Roman"/>
              </a:rPr>
              <a:t>(but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all) </a:t>
            </a:r>
            <a:r>
              <a:rPr dirty="0" sz="1100" spc="-5">
                <a:latin typeface="Times New Roman"/>
                <a:cs typeface="Times New Roman"/>
              </a:rPr>
              <a:t>of  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fall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category.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depression,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five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symptoms such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6030" y="8178817"/>
            <a:ext cx="121920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4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4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3175" y="8178817"/>
            <a:ext cx="1685289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-635">
              <a:lnSpc>
                <a:spcPts val="1240"/>
              </a:lnSpc>
              <a:spcBef>
                <a:spcPts val="204"/>
              </a:spcBef>
            </a:pPr>
            <a:r>
              <a:rPr dirty="0" sz="1100" spc="-15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55">
                <a:latin typeface="Times New Roman"/>
                <a:cs typeface="Times New Roman"/>
              </a:rPr>
              <a:t>day  </a:t>
            </a:r>
            <a:r>
              <a:rPr dirty="0" sz="1100" spc="-35">
                <a:latin typeface="Times New Roman"/>
                <a:cs typeface="Times New Roman"/>
              </a:rPr>
              <a:t>Weight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loss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Insomnia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Fatigue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Feeling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worthlessness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36" y="425449"/>
            <a:ext cx="5879465" cy="7463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240"/>
              </a:lnSpc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three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four of the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40">
                <a:latin typeface="Times New Roman"/>
                <a:cs typeface="Times New Roman"/>
              </a:rPr>
              <a:t>five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them. </a:t>
            </a:r>
            <a:r>
              <a:rPr dirty="0" sz="1100" spc="-35">
                <a:latin typeface="Times New Roman"/>
                <a:cs typeface="Times New Roman"/>
              </a:rPr>
              <a:t>Yet 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30">
                <a:latin typeface="Times New Roman"/>
                <a:cs typeface="Times New Roman"/>
              </a:rPr>
              <a:t>diagnose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depressed.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5"/>
              </a:lnSpc>
            </a:pPr>
            <a:r>
              <a:rPr dirty="0" sz="1100" spc="-10" b="1">
                <a:latin typeface="Times New Roman"/>
                <a:cs typeface="Times New Roman"/>
              </a:rPr>
              <a:t>Categories </a:t>
            </a:r>
            <a:r>
              <a:rPr dirty="0" sz="1100" spc="-15" b="1">
                <a:latin typeface="Times New Roman"/>
                <a:cs typeface="Times New Roman"/>
              </a:rPr>
              <a:t>versus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Dimensions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defined, </a:t>
            </a:r>
            <a:r>
              <a:rPr dirty="0" sz="1100" spc="-20">
                <a:latin typeface="Times New Roman"/>
                <a:cs typeface="Times New Roman"/>
              </a:rPr>
              <a:t>an object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member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category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not. </a:t>
            </a:r>
            <a:r>
              <a:rPr dirty="0" sz="1100" spc="-55">
                <a:latin typeface="Times New Roman"/>
                <a:cs typeface="Times New Roman"/>
              </a:rPr>
              <a:t>A  </a:t>
            </a:r>
            <a:r>
              <a:rPr dirty="0" sz="1100" spc="-5" b="1">
                <a:latin typeface="Times New Roman"/>
                <a:cs typeface="Times New Roman"/>
              </a:rPr>
              <a:t>categorical </a:t>
            </a:r>
            <a:r>
              <a:rPr dirty="0" sz="1100" spc="-20" b="1">
                <a:latin typeface="Times New Roman"/>
                <a:cs typeface="Times New Roman"/>
              </a:rPr>
              <a:t>approach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b="1">
                <a:latin typeface="Times New Roman"/>
                <a:cs typeface="Times New Roman"/>
              </a:rPr>
              <a:t>classification </a:t>
            </a:r>
            <a:r>
              <a:rPr dirty="0" sz="1100" spc="-30">
                <a:latin typeface="Times New Roman"/>
                <a:cs typeface="Times New Roman"/>
              </a:rPr>
              <a:t>assumes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distinctions </a:t>
            </a:r>
            <a:r>
              <a:rPr dirty="0" sz="1100" spc="-25">
                <a:latin typeface="Times New Roman"/>
                <a:cs typeface="Times New Roman"/>
              </a:rPr>
              <a:t>among </a:t>
            </a:r>
            <a:r>
              <a:rPr dirty="0" sz="1100" spc="-15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different  </a:t>
            </a:r>
            <a:r>
              <a:rPr dirty="0" sz="1100" spc="-30">
                <a:latin typeface="Times New Roman"/>
                <a:cs typeface="Times New Roman"/>
              </a:rPr>
              <a:t>categories are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qualitative.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words,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differences reflect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kind </a:t>
            </a:r>
            <a:r>
              <a:rPr dirty="0" sz="1100" spc="-40">
                <a:latin typeface="Times New Roman"/>
                <a:cs typeface="Times New Roman"/>
              </a:rPr>
              <a:t>(quality)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difference in  </a:t>
            </a:r>
            <a:r>
              <a:rPr dirty="0" sz="1100" spc="-10">
                <a:latin typeface="Times New Roman"/>
                <a:cs typeface="Times New Roman"/>
              </a:rPr>
              <a:t>amount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(quantity).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alternative,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5">
                <a:latin typeface="Times New Roman"/>
                <a:cs typeface="Times New Roman"/>
              </a:rPr>
              <a:t>employ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b="1">
                <a:latin typeface="Times New Roman"/>
                <a:cs typeface="Times New Roman"/>
              </a:rPr>
              <a:t>dimensional </a:t>
            </a:r>
            <a:r>
              <a:rPr dirty="0" sz="1100" spc="-20" b="1">
                <a:latin typeface="Times New Roman"/>
                <a:cs typeface="Times New Roman"/>
              </a:rPr>
              <a:t>approach </a:t>
            </a:r>
            <a:r>
              <a:rPr dirty="0" sz="1100" spc="-5" b="1">
                <a:latin typeface="Times New Roman"/>
                <a:cs typeface="Times New Roman"/>
              </a:rPr>
              <a:t>to </a:t>
            </a:r>
            <a:r>
              <a:rPr dirty="0" sz="1100" b="1">
                <a:latin typeface="Times New Roman"/>
                <a:cs typeface="Times New Roman"/>
              </a:rPr>
              <a:t>classification</a:t>
            </a:r>
            <a:r>
              <a:rPr dirty="0" sz="1100">
                <a:latin typeface="Times New Roman"/>
                <a:cs typeface="Times New Roman"/>
              </a:rPr>
              <a:t>—that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5">
                <a:latin typeface="Times New Roman"/>
                <a:cs typeface="Times New Roman"/>
              </a:rPr>
              <a:t>one  that </a:t>
            </a:r>
            <a:r>
              <a:rPr dirty="0" sz="1100" spc="-25">
                <a:latin typeface="Times New Roman"/>
                <a:cs typeface="Times New Roman"/>
              </a:rPr>
              <a:t>describes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objects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continuous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dimensions.</a:t>
            </a:r>
            <a:endParaRPr sz="1100">
              <a:latin typeface="Times New Roman"/>
              <a:cs typeface="Times New Roman"/>
            </a:endParaRPr>
          </a:p>
          <a:p>
            <a:pPr algn="just" marL="469900" marR="7620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assuming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an object either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property,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be 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characteristic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determine </a:t>
            </a:r>
            <a:r>
              <a:rPr dirty="0" sz="1100" spc="-135" i="1">
                <a:latin typeface="Times New Roman"/>
                <a:cs typeface="Times New Roman"/>
              </a:rPr>
              <a:t>how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spc="-125" i="1">
                <a:latin typeface="Times New Roman"/>
                <a:cs typeface="Times New Roman"/>
              </a:rPr>
              <a:t>much </a:t>
            </a:r>
            <a:r>
              <a:rPr dirty="0" sz="1100" spc="-5">
                <a:latin typeface="Times New Roman"/>
                <a:cs typeface="Times New Roman"/>
              </a:rPr>
              <a:t>of that </a:t>
            </a:r>
            <a:r>
              <a:rPr dirty="0" sz="1100" spc="-30">
                <a:latin typeface="Times New Roman"/>
                <a:cs typeface="Times New Roman"/>
              </a:rPr>
              <a:t>characteristic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object  </a:t>
            </a:r>
            <a:r>
              <a:rPr dirty="0" sz="1100" spc="-30">
                <a:latin typeface="Times New Roman"/>
                <a:cs typeface="Times New Roman"/>
              </a:rPr>
              <a:t>exhibits.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20" b="1">
                <a:latin typeface="Times New Roman"/>
                <a:cs typeface="Times New Roman"/>
              </a:rPr>
              <a:t>From </a:t>
            </a:r>
            <a:r>
              <a:rPr dirty="0" sz="1100" spc="-5" b="1">
                <a:latin typeface="Times New Roman"/>
                <a:cs typeface="Times New Roman"/>
              </a:rPr>
              <a:t>Description to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Theory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Char char="•"/>
              <a:tabLst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currently </a:t>
            </a:r>
            <a:r>
              <a:rPr dirty="0" sz="1100" spc="-35">
                <a:latin typeface="Times New Roman"/>
                <a:cs typeface="Times New Roman"/>
              </a:rPr>
              <a:t>classified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descriptive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Char char="•"/>
              <a:tabLst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abnormal behavior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0">
                <a:latin typeface="Times New Roman"/>
                <a:cs typeface="Times New Roman"/>
              </a:rPr>
              <a:t>primary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reasons.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classification 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clinicians, </a:t>
            </a:r>
            <a:r>
              <a:rPr dirty="0" sz="1100" spc="-15">
                <a:latin typeface="Times New Roman"/>
                <a:cs typeface="Times New Roman"/>
              </a:rPr>
              <a:t>who must match their </a:t>
            </a:r>
            <a:r>
              <a:rPr dirty="0" sz="1100" spc="-40">
                <a:latin typeface="Times New Roman"/>
                <a:cs typeface="Times New Roman"/>
              </a:rPr>
              <a:t>clients’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intervention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effective.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90"/>
              </a:lnSpc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Second,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classification system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search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knowledge.</a:t>
            </a:r>
            <a:endParaRPr sz="1100">
              <a:latin typeface="Times New Roman"/>
              <a:cs typeface="Times New Roman"/>
            </a:endParaRPr>
          </a:p>
          <a:p>
            <a:pPr algn="just" marL="12700" marR="3063875">
              <a:lnSpc>
                <a:spcPct val="187300"/>
              </a:lnSpc>
              <a:spcBef>
                <a:spcPts val="5"/>
              </a:spcBef>
            </a:pPr>
            <a:r>
              <a:rPr dirty="0" sz="1100" spc="-30" b="1">
                <a:latin typeface="Times New Roman"/>
                <a:cs typeface="Times New Roman"/>
              </a:rPr>
              <a:t>Brief </a:t>
            </a:r>
            <a:r>
              <a:rPr dirty="0" sz="1100" spc="-5" b="1">
                <a:latin typeface="Times New Roman"/>
                <a:cs typeface="Times New Roman"/>
              </a:rPr>
              <a:t>History </a:t>
            </a:r>
            <a:r>
              <a:rPr dirty="0" sz="1100" spc="-10" b="1">
                <a:latin typeface="Times New Roman"/>
                <a:cs typeface="Times New Roman"/>
              </a:rPr>
              <a:t>of Classifying </a:t>
            </a:r>
            <a:r>
              <a:rPr dirty="0" sz="1100" spc="-30" b="1">
                <a:latin typeface="Times New Roman"/>
                <a:cs typeface="Times New Roman"/>
              </a:rPr>
              <a:t>Abnormal </a:t>
            </a:r>
            <a:r>
              <a:rPr dirty="0" sz="1100" spc="-25" b="1">
                <a:latin typeface="Times New Roman"/>
                <a:cs typeface="Times New Roman"/>
              </a:rPr>
              <a:t>Behavior  Brief </a:t>
            </a:r>
            <a:r>
              <a:rPr dirty="0" sz="1100" b="1">
                <a:latin typeface="Times New Roman"/>
                <a:cs typeface="Times New Roman"/>
              </a:rPr>
              <a:t>Historical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Perspective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Currently,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30">
                <a:latin typeface="Times New Roman"/>
                <a:cs typeface="Times New Roman"/>
              </a:rPr>
              <a:t>systems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widely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recognized.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1--One—the </a:t>
            </a:r>
            <a:r>
              <a:rPr dirty="0" sz="1100" spc="-105" i="1">
                <a:latin typeface="Times New Roman"/>
                <a:cs typeface="Times New Roman"/>
              </a:rPr>
              <a:t>Diagnostic </a:t>
            </a:r>
            <a:r>
              <a:rPr dirty="0" sz="1100" spc="-100" i="1">
                <a:latin typeface="Times New Roman"/>
                <a:cs typeface="Times New Roman"/>
              </a:rPr>
              <a:t>and </a:t>
            </a:r>
            <a:r>
              <a:rPr dirty="0" sz="1100" spc="-75" i="1">
                <a:latin typeface="Times New Roman"/>
                <a:cs typeface="Times New Roman"/>
              </a:rPr>
              <a:t>Statistical Manual </a:t>
            </a:r>
            <a:r>
              <a:rPr dirty="0" sz="1100" spc="-35">
                <a:latin typeface="Times New Roman"/>
                <a:cs typeface="Times New Roman"/>
              </a:rPr>
              <a:t>(DSM)—is </a:t>
            </a:r>
            <a:r>
              <a:rPr dirty="0" sz="1100" spc="-20">
                <a:latin typeface="Times New Roman"/>
                <a:cs typeface="Times New Roman"/>
              </a:rPr>
              <a:t>published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American Psychiatric  Association.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2--The </a:t>
            </a:r>
            <a:r>
              <a:rPr dirty="0" sz="1100" spc="-5">
                <a:latin typeface="Times New Roman"/>
                <a:cs typeface="Times New Roman"/>
              </a:rPr>
              <a:t>other—the </a:t>
            </a:r>
            <a:r>
              <a:rPr dirty="0" sz="1100" spc="-85" i="1">
                <a:latin typeface="Times New Roman"/>
                <a:cs typeface="Times New Roman"/>
              </a:rPr>
              <a:t>International </a:t>
            </a:r>
            <a:r>
              <a:rPr dirty="0" sz="1100" spc="-95" i="1">
                <a:latin typeface="Times New Roman"/>
                <a:cs typeface="Times New Roman"/>
              </a:rPr>
              <a:t>Classification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105" i="1">
                <a:latin typeface="Times New Roman"/>
                <a:cs typeface="Times New Roman"/>
              </a:rPr>
              <a:t>Diseases </a:t>
            </a:r>
            <a:r>
              <a:rPr dirty="0" sz="1100" spc="-20">
                <a:latin typeface="Times New Roman"/>
                <a:cs typeface="Times New Roman"/>
              </a:rPr>
              <a:t>(ICD)—is </a:t>
            </a:r>
            <a:r>
              <a:rPr dirty="0" sz="1100" spc="-25">
                <a:latin typeface="Times New Roman"/>
                <a:cs typeface="Times New Roman"/>
              </a:rPr>
              <a:t>published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World </a:t>
            </a:r>
            <a:r>
              <a:rPr dirty="0" sz="1100" spc="-15">
                <a:latin typeface="Times New Roman"/>
                <a:cs typeface="Times New Roman"/>
              </a:rPr>
              <a:t>Health  </a:t>
            </a:r>
            <a:r>
              <a:rPr dirty="0" sz="1100" spc="-2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1950s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1960s, psychiatric </a:t>
            </a:r>
            <a:r>
              <a:rPr dirty="0" sz="1100" spc="-30">
                <a:latin typeface="Times New Roman"/>
                <a:cs typeface="Times New Roman"/>
              </a:rPr>
              <a:t>classification systems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30">
                <a:latin typeface="Times New Roman"/>
                <a:cs typeface="Times New Roman"/>
              </a:rPr>
              <a:t>criticized.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major  </a:t>
            </a:r>
            <a:r>
              <a:rPr dirty="0" sz="1100" spc="-30">
                <a:latin typeface="Times New Roman"/>
                <a:cs typeface="Times New Roman"/>
              </a:rPr>
              <a:t>criticism </a:t>
            </a:r>
            <a:r>
              <a:rPr dirty="0" sz="1100" spc="-15">
                <a:latin typeface="Times New Roman"/>
                <a:cs typeface="Times New Roman"/>
              </a:rPr>
              <a:t>focused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consistency </a:t>
            </a:r>
            <a:r>
              <a:rPr dirty="0" sz="1100" spc="-25">
                <a:latin typeface="Times New Roman"/>
                <a:cs typeface="Times New Roman"/>
              </a:rPr>
              <a:t>in diagnostic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Renewed </a:t>
            </a:r>
            <a:r>
              <a:rPr dirty="0" sz="1100" spc="-15">
                <a:latin typeface="Times New Roman"/>
                <a:cs typeface="Times New Roman"/>
              </a:rPr>
              <a:t>interest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value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psychiatric </a:t>
            </a:r>
            <a:r>
              <a:rPr dirty="0" sz="1100" spc="-35">
                <a:latin typeface="Times New Roman"/>
                <a:cs typeface="Times New Roman"/>
              </a:rPr>
              <a:t>classification </a:t>
            </a:r>
            <a:r>
              <a:rPr dirty="0" sz="1100" spc="-40">
                <a:latin typeface="Times New Roman"/>
                <a:cs typeface="Times New Roman"/>
              </a:rPr>
              <a:t>grew steadily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1970s,  </a:t>
            </a:r>
            <a:r>
              <a:rPr dirty="0" sz="1100" spc="-30">
                <a:latin typeface="Times New Roman"/>
                <a:cs typeface="Times New Roman"/>
              </a:rPr>
              <a:t>culminating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publication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third </a:t>
            </a:r>
            <a:r>
              <a:rPr dirty="0" sz="1100" spc="-15">
                <a:latin typeface="Times New Roman"/>
                <a:cs typeface="Times New Roman"/>
              </a:rPr>
              <a:t>edition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DSM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1980.This </a:t>
            </a:r>
            <a:r>
              <a:rPr dirty="0" sz="1100" spc="-20">
                <a:latin typeface="Times New Roman"/>
                <a:cs typeface="Times New Roman"/>
              </a:rPr>
              <a:t>version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manual  </a:t>
            </a:r>
            <a:r>
              <a:rPr dirty="0" sz="1100" spc="-15">
                <a:latin typeface="Times New Roman"/>
                <a:cs typeface="Times New Roman"/>
              </a:rPr>
              <a:t>represented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dramatic </a:t>
            </a:r>
            <a:r>
              <a:rPr dirty="0" sz="1100" spc="-15">
                <a:latin typeface="Times New Roman"/>
                <a:cs typeface="Times New Roman"/>
              </a:rPr>
              <a:t>departure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previous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  <a:spcBef>
                <a:spcPts val="5"/>
              </a:spcBef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0" b="1">
                <a:latin typeface="Times New Roman"/>
                <a:cs typeface="Times New Roman"/>
              </a:rPr>
              <a:t>DSM-IV-TR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marL="469265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200 </a:t>
            </a:r>
            <a:r>
              <a:rPr dirty="0" sz="1100" spc="-30">
                <a:latin typeface="Times New Roman"/>
                <a:cs typeface="Times New Roman"/>
              </a:rPr>
              <a:t>specific diagnostic categories are </a:t>
            </a:r>
            <a:r>
              <a:rPr dirty="0" sz="1100" spc="-25">
                <a:latin typeface="Times New Roman"/>
                <a:cs typeface="Times New Roman"/>
              </a:rPr>
              <a:t>described in </a:t>
            </a:r>
            <a:r>
              <a:rPr dirty="0" sz="1100" spc="-30">
                <a:latin typeface="Times New Roman"/>
                <a:cs typeface="Times New Roman"/>
              </a:rPr>
              <a:t>DSM-IV-TR.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are arranged  </a:t>
            </a:r>
            <a:r>
              <a:rPr dirty="0" sz="1100" spc="-10">
                <a:latin typeface="Times New Roman"/>
                <a:cs typeface="Times New Roman"/>
              </a:rPr>
              <a:t>under </a:t>
            </a:r>
            <a:r>
              <a:rPr dirty="0" sz="1100" spc="-40">
                <a:latin typeface="Times New Roman"/>
                <a:cs typeface="Times New Roman"/>
              </a:rPr>
              <a:t>18 </a:t>
            </a:r>
            <a:r>
              <a:rPr dirty="0" sz="1100" spc="-30">
                <a:latin typeface="Times New Roman"/>
                <a:cs typeface="Times New Roman"/>
              </a:rPr>
              <a:t>primary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headings.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manual lists specific </a:t>
            </a:r>
            <a:r>
              <a:rPr dirty="0" sz="1100" spc="-25">
                <a:latin typeface="Times New Roman"/>
                <a:cs typeface="Times New Roman"/>
              </a:rPr>
              <a:t>criteria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0">
                <a:latin typeface="Times New Roman"/>
                <a:cs typeface="Times New Roman"/>
              </a:rPr>
              <a:t>diagnostic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category.</a:t>
            </a:r>
            <a:endParaRPr sz="1100">
              <a:latin typeface="Times New Roman"/>
              <a:cs typeface="Times New Roman"/>
            </a:endParaRPr>
          </a:p>
          <a:p>
            <a:pPr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employs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multiaxial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50">
                <a:latin typeface="Times New Roman"/>
                <a:cs typeface="Times New Roman"/>
              </a:rPr>
              <a:t>system</a:t>
            </a:r>
            <a:r>
              <a:rPr dirty="0" sz="1100" spc="-50" i="1">
                <a:latin typeface="Times New Roman"/>
                <a:cs typeface="Times New Roman"/>
              </a:rPr>
              <a:t>;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rated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five  </a:t>
            </a:r>
            <a:r>
              <a:rPr dirty="0" sz="1100" spc="-20">
                <a:latin typeface="Times New Roman"/>
                <a:cs typeface="Times New Roman"/>
              </a:rPr>
              <a:t>separate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axes.</a:t>
            </a:r>
            <a:endParaRPr sz="1100">
              <a:latin typeface="Times New Roman"/>
              <a:cs typeface="Times New Roman"/>
            </a:endParaRPr>
          </a:p>
          <a:p>
            <a:pPr marL="469900" indent="-229870">
              <a:lnSpc>
                <a:spcPts val="1285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50">
                <a:latin typeface="Times New Roman"/>
                <a:cs typeface="Times New Roman"/>
              </a:rPr>
              <a:t>axis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different domain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diagnostic categories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additional </a:t>
            </a:r>
            <a:r>
              <a:rPr dirty="0" sz="1100" spc="-25">
                <a:latin typeface="Times New Roman"/>
                <a:cs typeface="Times New Roman"/>
              </a:rPr>
              <a:t>relevant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data.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4849627"/>
            <a:ext cx="5879465" cy="5080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12700" marR="5080" indent="34925">
              <a:lnSpc>
                <a:spcPct val="93900"/>
              </a:lnSpc>
              <a:spcBef>
                <a:spcPts val="175"/>
              </a:spcBef>
            </a:pPr>
            <a:r>
              <a:rPr dirty="0" sz="1100" spc="-40">
                <a:latin typeface="Times New Roman"/>
                <a:cs typeface="Times New Roman"/>
              </a:rPr>
              <a:t>DSM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perfect </a:t>
            </a:r>
            <a:r>
              <a:rPr dirty="0" sz="1100" spc="-10">
                <a:latin typeface="Times New Roman"/>
                <a:cs typeface="Times New Roman"/>
              </a:rPr>
              <a:t>document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imperfect </a:t>
            </a:r>
            <a:r>
              <a:rPr dirty="0" sz="1100" spc="-10">
                <a:latin typeface="Times New Roman"/>
                <a:cs typeface="Times New Roman"/>
              </a:rPr>
              <a:t>document </a:t>
            </a:r>
            <a:r>
              <a:rPr dirty="0" sz="1100" spc="-45">
                <a:latin typeface="Times New Roman"/>
                <a:cs typeface="Times New Roman"/>
              </a:rPr>
              <a:t>gives </a:t>
            </a:r>
            <a:r>
              <a:rPr dirty="0" sz="1100" spc="-35">
                <a:latin typeface="Times New Roman"/>
                <a:cs typeface="Times New Roman"/>
              </a:rPr>
              <a:t>valuable </a:t>
            </a:r>
            <a:r>
              <a:rPr dirty="0" sz="1100" spc="-20">
                <a:latin typeface="Times New Roman"/>
                <a:cs typeface="Times New Roman"/>
              </a:rPr>
              <a:t>information. </a:t>
            </a:r>
            <a:r>
              <a:rPr dirty="0" sz="1100" spc="-5">
                <a:latin typeface="Times New Roman"/>
                <a:cs typeface="Times New Roman"/>
              </a:rPr>
              <a:t>Each </a:t>
            </a:r>
            <a:r>
              <a:rPr dirty="0" sz="1100" spc="-50">
                <a:latin typeface="Times New Roman"/>
                <a:cs typeface="Times New Roman"/>
              </a:rPr>
              <a:t>axis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DSM  </a:t>
            </a:r>
            <a:r>
              <a:rPr dirty="0" sz="1100" spc="-25">
                <a:latin typeface="Times New Roman"/>
                <a:cs typeface="Times New Roman"/>
              </a:rPr>
              <a:t>provides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piece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50">
                <a:latin typeface="Times New Roman"/>
                <a:cs typeface="Times New Roman"/>
              </a:rPr>
              <a:t>axis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piece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puzzle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pieces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axes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>
                <a:latin typeface="Times New Roman"/>
                <a:cs typeface="Times New Roman"/>
              </a:rPr>
              <a:t>put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right </a:t>
            </a:r>
            <a:r>
              <a:rPr dirty="0" sz="1100" spc="-35">
                <a:latin typeface="Times New Roman"/>
                <a:cs typeface="Times New Roman"/>
              </a:rPr>
              <a:t>places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complete picture.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1519" y="1261110"/>
            <a:ext cx="4914900" cy="3304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4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9707" y="948947"/>
            <a:ext cx="16287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EVALUATING</a:t>
            </a:r>
            <a:r>
              <a:rPr dirty="0" sz="1100" spc="-35" b="1">
                <a:latin typeface="Times New Roman"/>
                <a:cs typeface="Times New Roman"/>
              </a:rPr>
              <a:t> SYSTEMS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5944" y="1263648"/>
            <a:ext cx="5880100" cy="79667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Reliability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consistency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measurements,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25">
                <a:latin typeface="Times New Roman"/>
                <a:cs typeface="Times New Roman"/>
              </a:rPr>
              <a:t>diagnostic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5">
                <a:latin typeface="Times New Roman"/>
                <a:cs typeface="Times New Roman"/>
              </a:rPr>
              <a:t>reliability,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inter-rater </a:t>
            </a:r>
            <a:r>
              <a:rPr dirty="0" sz="1100" spc="-40">
                <a:latin typeface="Times New Roman"/>
                <a:cs typeface="Times New Roman"/>
              </a:rPr>
              <a:t>reliability,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agreement </a:t>
            </a:r>
            <a:r>
              <a:rPr dirty="0" sz="1100" spc="-20">
                <a:latin typeface="Times New Roman"/>
                <a:cs typeface="Times New Roman"/>
              </a:rPr>
              <a:t>among  </a:t>
            </a:r>
            <a:r>
              <a:rPr dirty="0" sz="1100" spc="-35">
                <a:latin typeface="Times New Roman"/>
                <a:cs typeface="Times New Roman"/>
              </a:rPr>
              <a:t>clinicians.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Validity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0">
                <a:latin typeface="Times New Roman"/>
                <a:cs typeface="Times New Roman"/>
              </a:rPr>
              <a:t>Validity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meaning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measurement—in this </a:t>
            </a:r>
            <a:r>
              <a:rPr dirty="0" sz="1100" spc="-35">
                <a:latin typeface="Times New Roman"/>
                <a:cs typeface="Times New Roman"/>
              </a:rPr>
              <a:t>case,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diagnostic decision.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0">
                <a:latin typeface="Times New Roman"/>
                <a:cs typeface="Times New Roman"/>
              </a:rPr>
              <a:t>Validity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sense,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index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success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achieved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Etiological </a:t>
            </a:r>
            <a:r>
              <a:rPr dirty="0" sz="1100" spc="-45">
                <a:latin typeface="Times New Roman"/>
                <a:cs typeface="Times New Roman"/>
              </a:rPr>
              <a:t>validity 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onset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Concurrent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present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correlations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disorder  and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symptoms, </a:t>
            </a:r>
            <a:r>
              <a:rPr dirty="0" sz="1100" spc="-25">
                <a:latin typeface="Times New Roman"/>
                <a:cs typeface="Times New Roman"/>
              </a:rPr>
              <a:t>circumstances,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test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procedures.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Predictive </a:t>
            </a:r>
            <a:r>
              <a:rPr dirty="0" sz="1100" spc="-40">
                <a:latin typeface="Times New Roman"/>
                <a:cs typeface="Times New Roman"/>
              </a:rPr>
              <a:t>validi</a:t>
            </a:r>
            <a:r>
              <a:rPr dirty="0" sz="1100" spc="-40" b="1">
                <a:latin typeface="Times New Roman"/>
                <a:cs typeface="Times New Roman"/>
              </a:rPr>
              <a:t>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concerned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future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stability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900" marR="1079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revised, new </a:t>
            </a:r>
            <a:r>
              <a:rPr dirty="0" sz="1100" spc="-30">
                <a:latin typeface="Times New Roman"/>
                <a:cs typeface="Times New Roman"/>
              </a:rPr>
              <a:t>categories are </a:t>
            </a:r>
            <a:r>
              <a:rPr dirty="0" sz="1100" spc="-20">
                <a:latin typeface="Times New Roman"/>
                <a:cs typeface="Times New Roman"/>
              </a:rPr>
              <a:t>added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dropped,  </a:t>
            </a:r>
            <a:r>
              <a:rPr dirty="0" sz="1100" spc="-30">
                <a:latin typeface="Times New Roman"/>
                <a:cs typeface="Times New Roman"/>
              </a:rPr>
              <a:t>presumably because </a:t>
            </a:r>
            <a:r>
              <a:rPr dirty="0" sz="1100" spc="-25">
                <a:latin typeface="Times New Roman"/>
                <a:cs typeface="Times New Roman"/>
              </a:rPr>
              <a:t>they are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sufficiently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useful.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Problems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DSM-IV-TR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classify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5">
                <a:latin typeface="Times New Roman"/>
                <a:cs typeface="Times New Roman"/>
              </a:rPr>
              <a:t>syndromes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simplest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beneficial </a:t>
            </a:r>
            <a:r>
              <a:rPr dirty="0" sz="1100" spc="-60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30">
                <a:latin typeface="Times New Roman"/>
                <a:cs typeface="Times New Roman"/>
              </a:rPr>
              <a:t>issues involves </a:t>
            </a:r>
            <a:r>
              <a:rPr dirty="0" sz="1100" spc="-10" b="1">
                <a:latin typeface="Times New Roman"/>
                <a:cs typeface="Times New Roman"/>
              </a:rPr>
              <a:t>comorbidity,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defined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simultaneous  </a:t>
            </a:r>
            <a:r>
              <a:rPr dirty="0" sz="1100" spc="-25">
                <a:latin typeface="Times New Roman"/>
                <a:cs typeface="Times New Roman"/>
              </a:rPr>
              <a:t>appearance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Co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morbidity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rates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very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high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disorders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defined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DSM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12700" marR="3947795">
              <a:lnSpc>
                <a:spcPct val="18730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Basic </a:t>
            </a:r>
            <a:r>
              <a:rPr dirty="0" sz="1100" spc="15" b="1">
                <a:latin typeface="Times New Roman"/>
                <a:cs typeface="Times New Roman"/>
              </a:rPr>
              <a:t>Issues </a:t>
            </a:r>
            <a:r>
              <a:rPr dirty="0" sz="1100" spc="-5" b="1">
                <a:latin typeface="Times New Roman"/>
                <a:cs typeface="Times New Roman"/>
              </a:rPr>
              <a:t>in </a:t>
            </a:r>
            <a:r>
              <a:rPr dirty="0" sz="1100" spc="5" b="1">
                <a:latin typeface="Times New Roman"/>
                <a:cs typeface="Times New Roman"/>
              </a:rPr>
              <a:t>Assessment  </a:t>
            </a:r>
            <a:r>
              <a:rPr dirty="0" sz="1100" spc="-5" b="1">
                <a:latin typeface="Times New Roman"/>
                <a:cs typeface="Times New Roman"/>
              </a:rPr>
              <a:t>Purposes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Clinical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 sz="1100" b="1">
                <a:latin typeface="Times New Roman"/>
                <a:cs typeface="Times New Roman"/>
              </a:rPr>
              <a:t>Psychological </a:t>
            </a:r>
            <a:r>
              <a:rPr dirty="0" sz="1100" spc="5" b="1">
                <a:latin typeface="Times New Roman"/>
                <a:cs typeface="Times New Roman"/>
              </a:rPr>
              <a:t>assessment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collecting </a:t>
            </a:r>
            <a:r>
              <a:rPr dirty="0" sz="1100" spc="-15">
                <a:latin typeface="Times New Roman"/>
                <a:cs typeface="Times New Roman"/>
              </a:rPr>
              <a:t>and interpreting 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20">
                <a:latin typeface="Times New Roman"/>
                <a:cs typeface="Times New Roman"/>
              </a:rPr>
              <a:t>be  used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understand another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35">
                <a:latin typeface="Times New Roman"/>
                <a:cs typeface="Times New Roman"/>
              </a:rPr>
              <a:t>goals guide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assessment procedures: </a:t>
            </a:r>
            <a:r>
              <a:rPr dirty="0" sz="1100" spc="-40">
                <a:latin typeface="Times New Roman"/>
                <a:cs typeface="Times New Roman"/>
              </a:rPr>
              <a:t>making </a:t>
            </a:r>
            <a:r>
              <a:rPr dirty="0" sz="1100" spc="-20">
                <a:latin typeface="Times New Roman"/>
                <a:cs typeface="Times New Roman"/>
              </a:rPr>
              <a:t>predictions, </a:t>
            </a:r>
            <a:r>
              <a:rPr dirty="0" sz="1100" spc="-25">
                <a:latin typeface="Times New Roman"/>
                <a:cs typeface="Times New Roman"/>
              </a:rPr>
              <a:t>planning </a:t>
            </a:r>
            <a:r>
              <a:rPr dirty="0" sz="1100" spc="-15">
                <a:latin typeface="Times New Roman"/>
                <a:cs typeface="Times New Roman"/>
              </a:rPr>
              <a:t>treatments,  and </a:t>
            </a:r>
            <a:r>
              <a:rPr dirty="0" sz="1100" spc="-35">
                <a:latin typeface="Times New Roman"/>
                <a:cs typeface="Times New Roman"/>
              </a:rPr>
              <a:t>evaluating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60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employed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purposes.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Times New Roman"/>
                <a:cs typeface="Times New Roman"/>
              </a:rPr>
              <a:t>Assumptions </a:t>
            </a:r>
            <a:r>
              <a:rPr dirty="0" sz="1100" spc="-15" b="1">
                <a:latin typeface="Times New Roman"/>
                <a:cs typeface="Times New Roman"/>
              </a:rPr>
              <a:t>about </a:t>
            </a:r>
            <a:r>
              <a:rPr dirty="0" sz="1100" spc="-5" b="1">
                <a:latin typeface="Times New Roman"/>
                <a:cs typeface="Times New Roman"/>
              </a:rPr>
              <a:t>Consistency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10">
                <a:latin typeface="Times New Roman"/>
                <a:cs typeface="Times New Roman"/>
              </a:rPr>
              <a:t>concerned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25">
                <a:latin typeface="Times New Roman"/>
                <a:cs typeface="Times New Roman"/>
              </a:rPr>
              <a:t>consistency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want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know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5" b="1">
                <a:latin typeface="Times New Roman"/>
                <a:cs typeface="Times New Roman"/>
              </a:rPr>
              <a:t>generalize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natural </a:t>
            </a:r>
            <a:r>
              <a:rPr dirty="0" sz="1100" spc="-15">
                <a:latin typeface="Times New Roman"/>
                <a:cs typeface="Times New Roman"/>
              </a:rPr>
              <a:t>environment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obtained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assessment.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Psychologists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0">
                <a:latin typeface="Times New Roman"/>
                <a:cs typeface="Times New Roman"/>
              </a:rPr>
              <a:t>source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0">
                <a:latin typeface="Times New Roman"/>
                <a:cs typeface="Times New Roman"/>
              </a:rPr>
              <a:t>when conducting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formal  assessment.( </a:t>
            </a:r>
            <a:r>
              <a:rPr dirty="0" sz="1100" spc="-15">
                <a:latin typeface="Times New Roman"/>
                <a:cs typeface="Times New Roman"/>
              </a:rPr>
              <a:t>observation, </a:t>
            </a:r>
            <a:r>
              <a:rPr dirty="0" sz="1100" spc="-30">
                <a:latin typeface="Times New Roman"/>
                <a:cs typeface="Times New Roman"/>
              </a:rPr>
              <a:t>interview,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9235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Because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compose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broad, </a:t>
            </a:r>
            <a:r>
              <a:rPr dirty="0" sz="1100" spc="-25">
                <a:latin typeface="Times New Roman"/>
                <a:cs typeface="Times New Roman"/>
              </a:rPr>
              <a:t>integrated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adjustment,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10">
                <a:latin typeface="Times New Roman"/>
                <a:cs typeface="Times New Roman"/>
              </a:rPr>
              <a:t>must  </a:t>
            </a:r>
            <a:r>
              <a:rPr dirty="0" sz="1100" spc="-25">
                <a:latin typeface="Times New Roman"/>
                <a:cs typeface="Times New Roman"/>
              </a:rPr>
              <a:t>collect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0">
                <a:latin typeface="Times New Roman"/>
                <a:cs typeface="Times New Roman"/>
              </a:rPr>
              <a:t>sources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10">
                <a:latin typeface="Times New Roman"/>
                <a:cs typeface="Times New Roman"/>
              </a:rPr>
              <a:t>attempt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integrate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data.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evaluating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30">
                <a:latin typeface="Times New Roman"/>
                <a:cs typeface="Times New Roman"/>
              </a:rPr>
              <a:t>meaning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information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consider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consistency across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5" b="1">
                <a:latin typeface="Times New Roman"/>
                <a:cs typeface="Times New Roman"/>
              </a:rPr>
              <a:t>Evaluating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10" b="1">
                <a:latin typeface="Times New Roman"/>
                <a:cs typeface="Times New Roman"/>
              </a:rPr>
              <a:t>Usefulness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Procedures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20">
                <a:latin typeface="Times New Roman"/>
                <a:cs typeface="Times New Roman"/>
              </a:rPr>
              <a:t>procedures, </a:t>
            </a: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refer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consistency.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example,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consistency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measurements over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 b="1">
                <a:latin typeface="Times New Roman"/>
                <a:cs typeface="Times New Roman"/>
              </a:rPr>
              <a:t>test–retest </a:t>
            </a:r>
            <a:r>
              <a:rPr dirty="0" sz="1100" spc="-20" b="1">
                <a:latin typeface="Times New Roman"/>
                <a:cs typeface="Times New Roman"/>
              </a:rPr>
              <a:t>reliability.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internal </a:t>
            </a:r>
            <a:r>
              <a:rPr dirty="0" sz="1100" spc="-25">
                <a:latin typeface="Times New Roman"/>
                <a:cs typeface="Times New Roman"/>
              </a:rPr>
              <a:t>consistency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items within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 b="1">
                <a:latin typeface="Times New Roman"/>
                <a:cs typeface="Times New Roman"/>
              </a:rPr>
              <a:t>split-half</a:t>
            </a:r>
            <a:r>
              <a:rPr dirty="0" sz="1100" spc="24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reliability.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its meaning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actually a </a:t>
            </a:r>
            <a:r>
              <a:rPr dirty="0" sz="1100" spc="-25">
                <a:latin typeface="Times New Roman"/>
                <a:cs typeface="Times New Roman"/>
              </a:rPr>
              <a:t>reflection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trait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0">
                <a:latin typeface="Times New Roman"/>
                <a:cs typeface="Times New Roman"/>
              </a:rPr>
              <a:t>test 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measure?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42" y="425449"/>
            <a:ext cx="5878830" cy="5527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9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does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score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tell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anything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useful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about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situations?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general,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more consistent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information provided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procedures,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40">
                <a:latin typeface="Times New Roman"/>
                <a:cs typeface="Times New Roman"/>
              </a:rPr>
              <a:t>valid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be. Interviews, observational </a:t>
            </a:r>
            <a:r>
              <a:rPr dirty="0" sz="1100" spc="-20">
                <a:latin typeface="Times New Roman"/>
                <a:cs typeface="Times New Roman"/>
              </a:rPr>
              <a:t>procedures,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carefully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evaluated.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80"/>
              </a:lnSpc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useful assessment </a:t>
            </a:r>
            <a:r>
              <a:rPr dirty="0" sz="1100" spc="-20">
                <a:latin typeface="Times New Roman"/>
                <a:cs typeface="Times New Roman"/>
              </a:rPr>
              <a:t>procedures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5">
                <a:latin typeface="Times New Roman"/>
                <a:cs typeface="Times New Roman"/>
              </a:rPr>
              <a:t>likely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next.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900"/>
              </a:lnSpc>
              <a:spcBef>
                <a:spcPts val="80"/>
              </a:spcBef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Assessment </a:t>
            </a:r>
            <a:r>
              <a:rPr dirty="0" sz="1100" spc="-20">
                <a:latin typeface="Times New Roman"/>
                <a:cs typeface="Times New Roman"/>
              </a:rPr>
              <a:t>procedures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useful in </a:t>
            </a:r>
            <a:r>
              <a:rPr dirty="0" sz="1100" spc="-30">
                <a:latin typeface="Times New Roman"/>
                <a:cs typeface="Times New Roman"/>
              </a:rPr>
              <a:t>evaluating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effectiveness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drug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15">
                <a:latin typeface="Times New Roman"/>
                <a:cs typeface="Times New Roman"/>
              </a:rPr>
              <a:t>program 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hospitalized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quite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5">
                <a:latin typeface="Times New Roman"/>
                <a:cs typeface="Times New Roman"/>
              </a:rPr>
              <a:t>from those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predict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20">
                <a:latin typeface="Times New Roman"/>
                <a:cs typeface="Times New Roman"/>
              </a:rPr>
              <a:t>among </a:t>
            </a:r>
            <a:r>
              <a:rPr dirty="0" sz="1100" spc="-30">
                <a:latin typeface="Times New Roman"/>
                <a:cs typeface="Times New Roman"/>
              </a:rPr>
              <a:t>hyperactive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schoolchildren.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5" b="1">
                <a:latin typeface="Times New Roman"/>
                <a:cs typeface="Times New Roman"/>
              </a:rPr>
              <a:t>Interviews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30">
                <a:latin typeface="Times New Roman"/>
                <a:cs typeface="Times New Roman"/>
              </a:rPr>
              <a:t>interview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most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assessment.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defined in </a:t>
            </a:r>
            <a:r>
              <a:rPr dirty="0" sz="1100" spc="-30">
                <a:latin typeface="Times New Roman"/>
                <a:cs typeface="Times New Roman"/>
              </a:rPr>
              <a:t>DSM-IV-TR are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be  </a:t>
            </a:r>
            <a:r>
              <a:rPr dirty="0" sz="1100" spc="-25">
                <a:latin typeface="Times New Roman"/>
                <a:cs typeface="Times New Roman"/>
              </a:rPr>
              <a:t>collected in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interview.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Interviews </a:t>
            </a:r>
            <a:r>
              <a:rPr dirty="0" sz="1100" spc="-20">
                <a:latin typeface="Times New Roman"/>
                <a:cs typeface="Times New Roman"/>
              </a:rPr>
              <a:t>provide an </a:t>
            </a:r>
            <a:r>
              <a:rPr dirty="0" sz="1100" spc="-15">
                <a:latin typeface="Times New Roman"/>
                <a:cs typeface="Times New Roman"/>
              </a:rPr>
              <a:t>opportunity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ask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Interviews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45">
                <a:latin typeface="Times New Roman"/>
                <a:cs typeface="Times New Roman"/>
              </a:rPr>
              <a:t>allow </a:t>
            </a:r>
            <a:r>
              <a:rPr dirty="0" sz="1100" spc="-40">
                <a:latin typeface="Times New Roman"/>
                <a:cs typeface="Times New Roman"/>
              </a:rPr>
              <a:t>clinicians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appearance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20">
                <a:latin typeface="Times New Roman"/>
                <a:cs typeface="Times New Roman"/>
              </a:rPr>
              <a:t>nonverbal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-35" b="1">
                <a:latin typeface="Times New Roman"/>
                <a:cs typeface="Times New Roman"/>
              </a:rPr>
              <a:t>Structured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Interviews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315"/>
              </a:lnSpc>
              <a:buChar char="•"/>
              <a:tabLst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Assessment interviews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0">
                <a:latin typeface="Times New Roman"/>
                <a:cs typeface="Times New Roman"/>
              </a:rPr>
              <a:t>regard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structure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imposed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clinician.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are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15">
                <a:latin typeface="Times New Roman"/>
                <a:cs typeface="Times New Roman"/>
              </a:rPr>
              <a:t>open-ended,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nondirective.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ts val="1240"/>
              </a:lnSpc>
              <a:spcBef>
                <a:spcPts val="110"/>
              </a:spcBef>
              <a:buFont typeface="Times New Roman"/>
              <a:buChar char="•"/>
              <a:tabLst>
                <a:tab pos="469900" algn="l"/>
              </a:tabLst>
            </a:pPr>
            <a:r>
              <a:rPr dirty="0" sz="1100" spc="-35" b="1">
                <a:latin typeface="Times New Roman"/>
                <a:cs typeface="Times New Roman"/>
              </a:rPr>
              <a:t>Structured </a:t>
            </a:r>
            <a:r>
              <a:rPr dirty="0" sz="1100" spc="-15" b="1">
                <a:latin typeface="Times New Roman"/>
                <a:cs typeface="Times New Roman"/>
              </a:rPr>
              <a:t>interviews</a:t>
            </a:r>
            <a:r>
              <a:rPr dirty="0" sz="1100" spc="-15">
                <a:latin typeface="Times New Roman"/>
                <a:cs typeface="Times New Roman"/>
              </a:rPr>
              <a:t>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clinician </a:t>
            </a:r>
            <a:r>
              <a:rPr dirty="0" sz="1100" spc="-15">
                <a:latin typeface="Times New Roman"/>
                <a:cs typeface="Times New Roman"/>
              </a:rPr>
              <a:t>must </a:t>
            </a:r>
            <a:r>
              <a:rPr dirty="0" sz="1100" spc="-40">
                <a:latin typeface="Times New Roman"/>
                <a:cs typeface="Times New Roman"/>
              </a:rPr>
              <a:t>ask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detailed  </a:t>
            </a:r>
            <a:r>
              <a:rPr dirty="0" sz="1100" spc="-20">
                <a:latin typeface="Times New Roman"/>
                <a:cs typeface="Times New Roman"/>
              </a:rPr>
              <a:t>questions,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frequently employed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collecting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diagnostic  </a:t>
            </a:r>
            <a:r>
              <a:rPr dirty="0" sz="1100" spc="-30">
                <a:latin typeface="Times New Roman"/>
                <a:cs typeface="Times New Roman"/>
              </a:rPr>
              <a:t>decisions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impaired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Structured </a:t>
            </a:r>
            <a:r>
              <a:rPr dirty="0" sz="1100" spc="-30">
                <a:latin typeface="Times New Roman"/>
                <a:cs typeface="Times New Roman"/>
              </a:rPr>
              <a:t>interviews </a:t>
            </a:r>
            <a:r>
              <a:rPr dirty="0" sz="1100" spc="-35">
                <a:latin typeface="Times New Roman"/>
                <a:cs typeface="Times New Roman"/>
              </a:rPr>
              <a:t>list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detailed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experiences.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Structured </a:t>
            </a:r>
            <a:r>
              <a:rPr dirty="0" sz="1100" spc="-30">
                <a:latin typeface="Times New Roman"/>
                <a:cs typeface="Times New Roman"/>
              </a:rPr>
              <a:t>interview </a:t>
            </a:r>
            <a:r>
              <a:rPr dirty="0" sz="1100" spc="-25">
                <a:latin typeface="Times New Roman"/>
                <a:cs typeface="Times New Roman"/>
              </a:rPr>
              <a:t>schedules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systematic </a:t>
            </a:r>
            <a:r>
              <a:rPr dirty="0" sz="1100" spc="-25">
                <a:latin typeface="Times New Roman"/>
                <a:cs typeface="Times New Roman"/>
              </a:rPr>
              <a:t>framework </a:t>
            </a:r>
            <a:r>
              <a:rPr dirty="0" sz="1100">
                <a:latin typeface="Times New Roman"/>
                <a:cs typeface="Times New Roman"/>
              </a:rPr>
              <a:t>for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important  </a:t>
            </a:r>
            <a:r>
              <a:rPr dirty="0" sz="1100" spc="-30">
                <a:latin typeface="Times New Roman"/>
                <a:cs typeface="Times New Roman"/>
              </a:rPr>
              <a:t>diagnostic </a:t>
            </a:r>
            <a:r>
              <a:rPr dirty="0" sz="1100" spc="-20">
                <a:latin typeface="Times New Roman"/>
                <a:cs typeface="Times New Roman"/>
              </a:rPr>
              <a:t>information,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don’t </a:t>
            </a:r>
            <a:r>
              <a:rPr dirty="0" sz="1100" spc="-35">
                <a:latin typeface="Times New Roman"/>
                <a:cs typeface="Times New Roman"/>
              </a:rPr>
              <a:t>eliminate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experienced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clinician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Mental </a:t>
            </a:r>
            <a:r>
              <a:rPr dirty="0" sz="1100" spc="-20" b="1">
                <a:latin typeface="Times New Roman"/>
                <a:cs typeface="Times New Roman"/>
              </a:rPr>
              <a:t>Status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Examination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status </a:t>
            </a:r>
            <a:r>
              <a:rPr dirty="0" sz="1100" spc="-25">
                <a:latin typeface="Times New Roman"/>
                <a:cs typeface="Times New Roman"/>
              </a:rPr>
              <a:t>examination </a:t>
            </a:r>
            <a:r>
              <a:rPr dirty="0" sz="1100" spc="-35">
                <a:latin typeface="Times New Roman"/>
                <a:cs typeface="Times New Roman"/>
              </a:rPr>
              <a:t>involves systematic </a:t>
            </a:r>
            <a:r>
              <a:rPr dirty="0" sz="1100" spc="-20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5">
                <a:latin typeface="Times New Roman"/>
                <a:cs typeface="Times New Roman"/>
              </a:rPr>
              <a:t>behavior.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type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20">
                <a:latin typeface="Times New Roman"/>
                <a:cs typeface="Times New Roman"/>
              </a:rPr>
              <a:t>occurs when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0">
                <a:latin typeface="Times New Roman"/>
                <a:cs typeface="Times New Roman"/>
              </a:rPr>
              <a:t>interacts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another. </a:t>
            </a:r>
            <a:r>
              <a:rPr dirty="0" sz="1100" spc="-3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status </a:t>
            </a:r>
            <a:r>
              <a:rPr dirty="0" sz="1100" spc="-25">
                <a:latin typeface="Times New Roman"/>
                <a:cs typeface="Times New Roman"/>
              </a:rPr>
              <a:t>examination can </a:t>
            </a:r>
            <a:r>
              <a:rPr dirty="0" sz="1100" spc="-15">
                <a:latin typeface="Times New Roman"/>
                <a:cs typeface="Times New Roman"/>
              </a:rPr>
              <a:t>be structured  and </a:t>
            </a:r>
            <a:r>
              <a:rPr dirty="0" sz="1100" spc="-30">
                <a:latin typeface="Times New Roman"/>
                <a:cs typeface="Times New Roman"/>
              </a:rPr>
              <a:t>detailed.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covers </a:t>
            </a:r>
            <a:r>
              <a:rPr dirty="0" sz="1100" spc="-35">
                <a:latin typeface="Times New Roman"/>
                <a:cs typeface="Times New Roman"/>
              </a:rPr>
              <a:t>five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categories: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7336" y="6074916"/>
            <a:ext cx="11620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60" b="1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496" y="6074916"/>
            <a:ext cx="5194300" cy="302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20" b="1">
                <a:latin typeface="Times New Roman"/>
                <a:cs typeface="Times New Roman"/>
              </a:rPr>
              <a:t>Appearance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includes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5">
                <a:latin typeface="Times New Roman"/>
                <a:cs typeface="Times New Roman"/>
              </a:rPr>
              <a:t>dress, appearance, </a:t>
            </a:r>
            <a:r>
              <a:rPr dirty="0" sz="1100" spc="-10">
                <a:latin typeface="Times New Roman"/>
                <a:cs typeface="Times New Roman"/>
              </a:rPr>
              <a:t>posture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facial </a:t>
            </a:r>
            <a:r>
              <a:rPr dirty="0" sz="1100" spc="-25">
                <a:latin typeface="Times New Roman"/>
                <a:cs typeface="Times New Roman"/>
              </a:rPr>
              <a:t>expression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can 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slow, </a:t>
            </a:r>
            <a:r>
              <a:rPr dirty="0" sz="1100" spc="-55">
                <a:latin typeface="Times New Roman"/>
                <a:cs typeface="Times New Roman"/>
              </a:rPr>
              <a:t>lazy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lethargic.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active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agile.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5" b="1">
                <a:latin typeface="Times New Roman"/>
                <a:cs typeface="Times New Roman"/>
              </a:rPr>
              <a:t>Thought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Clinicians </a:t>
            </a:r>
            <a:r>
              <a:rPr dirty="0" sz="1100" spc="-30">
                <a:latin typeface="Times New Roman"/>
                <a:cs typeface="Times New Roman"/>
              </a:rPr>
              <a:t>listen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patient’s talk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get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35">
                <a:latin typeface="Times New Roman"/>
                <a:cs typeface="Times New Roman"/>
              </a:rPr>
              <a:t>idea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-20">
                <a:latin typeface="Times New Roman"/>
                <a:cs typeface="Times New Roman"/>
              </a:rPr>
              <a:t>process. </a:t>
            </a: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his  talk </a:t>
            </a:r>
            <a:r>
              <a:rPr dirty="0" sz="1100" spc="-45">
                <a:latin typeface="Times New Roman"/>
                <a:cs typeface="Times New Roman"/>
              </a:rPr>
              <a:t>reality </a:t>
            </a:r>
            <a:r>
              <a:rPr dirty="0" sz="1100" spc="-20">
                <a:latin typeface="Times New Roman"/>
                <a:cs typeface="Times New Roman"/>
              </a:rPr>
              <a:t>oriented,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35">
                <a:latin typeface="Times New Roman"/>
                <a:cs typeface="Times New Roman"/>
              </a:rPr>
              <a:t>idea </a:t>
            </a:r>
            <a:r>
              <a:rPr dirty="0" sz="1100" spc="-10">
                <a:latin typeface="Times New Roman"/>
                <a:cs typeface="Times New Roman"/>
              </a:rPr>
              <a:t>connected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one another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fantasy, delusions  hallucinations</a:t>
            </a:r>
            <a:r>
              <a:rPr dirty="0" sz="1100">
                <a:latin typeface="Times New Roman"/>
                <a:cs typeface="Times New Roman"/>
              </a:rPr>
              <a:t> 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disjointed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speech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association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ideas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e.g.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schizophrenia.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b="1">
                <a:latin typeface="Times New Roman"/>
                <a:cs typeface="Times New Roman"/>
              </a:rPr>
              <a:t>Mood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affect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</a:t>
            </a:r>
            <a:r>
              <a:rPr dirty="0" sz="1100" spc="-35">
                <a:latin typeface="Times New Roman"/>
                <a:cs typeface="Times New Roman"/>
              </a:rPr>
              <a:t>clinician </a:t>
            </a:r>
            <a:r>
              <a:rPr dirty="0" sz="1100" spc="-20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>
                <a:latin typeface="Times New Roman"/>
                <a:cs typeface="Times New Roman"/>
              </a:rPr>
              <a:t>mood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feeling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affect  reflects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emotion. </a:t>
            </a:r>
            <a:r>
              <a:rPr dirty="0" sz="1100" spc="-10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his talk </a:t>
            </a:r>
            <a:r>
              <a:rPr dirty="0" sz="1100" spc="-20">
                <a:latin typeface="Times New Roman"/>
                <a:cs typeface="Times New Roman"/>
              </a:rPr>
              <a:t>depressed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hopeless </a:t>
            </a:r>
            <a:r>
              <a:rPr dirty="0" sz="1100" spc="-20">
                <a:latin typeface="Times New Roman"/>
                <a:cs typeface="Times New Roman"/>
              </a:rPr>
              <a:t>fashion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25">
                <a:latin typeface="Times New Roman"/>
                <a:cs typeface="Times New Roman"/>
              </a:rPr>
              <a:t>optimistic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fashion.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0"/>
              </a:lnSpc>
            </a:pPr>
            <a:r>
              <a:rPr dirty="0" sz="1100" spc="-30">
                <a:latin typeface="Times New Roman"/>
                <a:cs typeface="Times New Roman"/>
              </a:rPr>
              <a:t>Example: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0">
                <a:latin typeface="Times New Roman"/>
                <a:cs typeface="Times New Roman"/>
              </a:rPr>
              <a:t>laughing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crying, </a:t>
            </a:r>
            <a:r>
              <a:rPr dirty="0" sz="1100" spc="-25">
                <a:latin typeface="Times New Roman"/>
                <a:cs typeface="Times New Roman"/>
              </a:rPr>
              <a:t>happy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sad, </a:t>
            </a:r>
            <a:r>
              <a:rPr dirty="0" sz="1100" spc="-35">
                <a:latin typeface="Times New Roman"/>
                <a:cs typeface="Times New Roman"/>
              </a:rPr>
              <a:t>full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expressions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flat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expression.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5" b="1">
                <a:latin typeface="Times New Roman"/>
                <a:cs typeface="Times New Roman"/>
              </a:rPr>
              <a:t>Intellectual </a:t>
            </a:r>
            <a:r>
              <a:rPr dirty="0" sz="1100" b="1"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estimates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individual. </a:t>
            </a:r>
            <a:r>
              <a:rPr dirty="0" sz="1100" spc="-5">
                <a:latin typeface="Times New Roman"/>
                <a:cs typeface="Times New Roman"/>
              </a:rPr>
              <a:t>Is the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35">
                <a:latin typeface="Times New Roman"/>
                <a:cs typeface="Times New Roman"/>
              </a:rPr>
              <a:t>intelligence, </a:t>
            </a:r>
            <a:r>
              <a:rPr dirty="0" sz="1100" spc="-20">
                <a:latin typeface="Times New Roman"/>
                <a:cs typeface="Times New Roman"/>
              </a:rPr>
              <a:t>above  </a:t>
            </a:r>
            <a:r>
              <a:rPr dirty="0" sz="1100" spc="-40">
                <a:latin typeface="Times New Roman"/>
                <a:cs typeface="Times New Roman"/>
              </a:rPr>
              <a:t>average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below </a:t>
            </a:r>
            <a:r>
              <a:rPr dirty="0" sz="1100" spc="-40">
                <a:latin typeface="Times New Roman"/>
                <a:cs typeface="Times New Roman"/>
              </a:rPr>
              <a:t>average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intelligence?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5" b="1">
                <a:latin typeface="Times New Roman"/>
                <a:cs typeface="Times New Roman"/>
              </a:rPr>
              <a:t>Perception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person, </a:t>
            </a:r>
            <a:r>
              <a:rPr dirty="0" sz="1100" b="1">
                <a:latin typeface="Times New Roman"/>
                <a:cs typeface="Times New Roman"/>
              </a:rPr>
              <a:t>place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This refers </a:t>
            </a:r>
            <a:r>
              <a:rPr dirty="0" sz="1100" spc="-5">
                <a:latin typeface="Times New Roman"/>
                <a:cs typeface="Times New Roman"/>
              </a:rPr>
              <a:t>to,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know, </a:t>
            </a:r>
            <a:r>
              <a:rPr dirty="0" sz="1100" spc="-15">
                <a:latin typeface="Times New Roman"/>
                <a:cs typeface="Times New Roman"/>
              </a:rPr>
              <a:t>who he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20">
                <a:latin typeface="Times New Roman"/>
                <a:cs typeface="Times New Roman"/>
              </a:rPr>
              <a:t>date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 spc="-45">
                <a:latin typeface="Times New Roman"/>
                <a:cs typeface="Times New Roman"/>
              </a:rPr>
              <a:t>is  it?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336" y="6545839"/>
            <a:ext cx="1276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7322" y="7174489"/>
            <a:ext cx="1276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7308" y="8117842"/>
            <a:ext cx="1276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7308" y="8589518"/>
            <a:ext cx="1276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5" b="1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36" y="425449"/>
            <a:ext cx="5880100" cy="8042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status </a:t>
            </a:r>
            <a:r>
              <a:rPr dirty="0" sz="1100" spc="-25">
                <a:latin typeface="Times New Roman"/>
                <a:cs typeface="Times New Roman"/>
              </a:rPr>
              <a:t>examination </a:t>
            </a:r>
            <a:r>
              <a:rPr dirty="0" sz="1100" spc="-35">
                <a:latin typeface="Times New Roman"/>
                <a:cs typeface="Times New Roman"/>
              </a:rPr>
              <a:t>tells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-20">
                <a:latin typeface="Times New Roman"/>
                <a:cs typeface="Times New Roman"/>
              </a:rPr>
              <a:t>how people think,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behave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actions </a:t>
            </a:r>
            <a:r>
              <a:rPr dirty="0" sz="1100" spc="-25">
                <a:latin typeface="Times New Roman"/>
                <a:cs typeface="Times New Roman"/>
              </a:rPr>
              <a:t>might 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20">
                <a:latin typeface="Times New Roman"/>
                <a:cs typeface="Times New Roman"/>
              </a:rPr>
              <a:t>their problems.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45">
                <a:latin typeface="Times New Roman"/>
                <a:cs typeface="Times New Roman"/>
              </a:rPr>
              <a:t>actually, we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doing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people. This 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done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15">
                <a:latin typeface="Times New Roman"/>
                <a:cs typeface="Times New Roman"/>
              </a:rPr>
              <a:t>observation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10">
                <a:latin typeface="Times New Roman"/>
                <a:cs typeface="Times New Roman"/>
              </a:rPr>
              <a:t>thought,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behavior  </a:t>
            </a:r>
            <a:r>
              <a:rPr dirty="0" sz="1100" spc="-25">
                <a:latin typeface="Times New Roman"/>
                <a:cs typeface="Times New Roman"/>
              </a:rPr>
              <a:t>in situations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context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having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Clinical Interview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15" b="1">
                <a:latin typeface="Times New Roman"/>
                <a:cs typeface="Times New Roman"/>
              </a:rPr>
              <a:t>an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Tool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interviewer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interaction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5">
                <a:latin typeface="Times New Roman"/>
                <a:cs typeface="Times New Roman"/>
              </a:rPr>
              <a:t>probe </a:t>
            </a:r>
            <a:r>
              <a:rPr dirty="0" sz="1100" spc="-10">
                <a:latin typeface="Times New Roman"/>
                <a:cs typeface="Times New Roman"/>
              </a:rPr>
              <a:t>further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5">
                <a:latin typeface="Times New Roman"/>
                <a:cs typeface="Times New Roman"/>
              </a:rPr>
              <a:t>necessary. </a:t>
            </a:r>
            <a:r>
              <a:rPr dirty="0" sz="1100" spc="-80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observing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20">
                <a:latin typeface="Times New Roman"/>
                <a:cs typeface="Times New Roman"/>
              </a:rPr>
              <a:t>nonverbal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interviewer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detect </a:t>
            </a:r>
            <a:r>
              <a:rPr dirty="0" sz="1100" spc="-30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resistance.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sense,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40">
                <a:latin typeface="Times New Roman"/>
                <a:cs typeface="Times New Roman"/>
              </a:rPr>
              <a:t>validity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enhanced.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9235">
              <a:lnSpc>
                <a:spcPts val="1200"/>
              </a:lnSpc>
              <a:buAutoNum type="arabicPeriod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interview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lot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20">
                <a:latin typeface="Times New Roman"/>
                <a:cs typeface="Times New Roman"/>
              </a:rPr>
              <a:t>period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15" b="1">
                <a:latin typeface="Times New Roman"/>
                <a:cs typeface="Times New Roman"/>
              </a:rPr>
              <a:t>Clinical </a:t>
            </a:r>
            <a:r>
              <a:rPr dirty="0" sz="1100" spc="-20" b="1">
                <a:latin typeface="Times New Roman"/>
                <a:cs typeface="Times New Roman"/>
              </a:rPr>
              <a:t>Interview </a:t>
            </a:r>
            <a:r>
              <a:rPr dirty="0" sz="1100" b="1">
                <a:latin typeface="Times New Roman"/>
                <a:cs typeface="Times New Roman"/>
              </a:rPr>
              <a:t>as </a:t>
            </a:r>
            <a:r>
              <a:rPr dirty="0" sz="1100" spc="-15" b="1">
                <a:latin typeface="Times New Roman"/>
                <a:cs typeface="Times New Roman"/>
              </a:rPr>
              <a:t>an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Tool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35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unable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unwilling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rational </a:t>
            </a:r>
            <a:r>
              <a:rPr dirty="0" sz="1100" spc="-20">
                <a:latin typeface="Times New Roman"/>
                <a:cs typeface="Times New Roman"/>
              </a:rPr>
              <a:t>account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4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reluctant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admit experiences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embarrassing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frightening.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Subjective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interpretation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provided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 </a:t>
            </a:r>
            <a:r>
              <a:rPr dirty="0" sz="1100" spc="-35">
                <a:latin typeface="Times New Roman"/>
                <a:cs typeface="Times New Roman"/>
              </a:rPr>
              <a:t>interview.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 b="1">
                <a:latin typeface="Times New Roman"/>
                <a:cs typeface="Times New Roman"/>
              </a:rPr>
              <a:t>Observational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Procedures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Observational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50">
                <a:latin typeface="Times New Roman"/>
                <a:cs typeface="Times New Roman"/>
              </a:rPr>
              <a:t>play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important part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assessment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procedures.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Sometimes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things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15">
                <a:latin typeface="Times New Roman"/>
                <a:cs typeface="Times New Roman"/>
              </a:rPr>
              <a:t>confirm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self-report, </a:t>
            </a:r>
            <a:r>
              <a:rPr dirty="0" sz="1100" spc="-15">
                <a:latin typeface="Times New Roman"/>
                <a:cs typeface="Times New Roman"/>
              </a:rPr>
              <a:t>and at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0">
                <a:latin typeface="Times New Roman"/>
                <a:cs typeface="Times New Roman"/>
              </a:rPr>
              <a:t>overt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appears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odds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says.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Observational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25">
                <a:latin typeface="Times New Roman"/>
                <a:cs typeface="Times New Roman"/>
              </a:rPr>
              <a:t>informal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formal.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Informal </a:t>
            </a:r>
            <a:r>
              <a:rPr dirty="0" sz="1100" spc="-20">
                <a:latin typeface="Times New Roman"/>
                <a:cs typeface="Times New Roman"/>
              </a:rPr>
              <a:t>observations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primarily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qualitative.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clinician </a:t>
            </a:r>
            <a:r>
              <a:rPr dirty="0" sz="1100" spc="-20">
                <a:latin typeface="Times New Roman"/>
                <a:cs typeface="Times New Roman"/>
              </a:rPr>
              <a:t>observes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environment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0">
                <a:latin typeface="Times New Roman"/>
                <a:cs typeface="Times New Roman"/>
              </a:rPr>
              <a:t>it occurs </a:t>
            </a:r>
            <a:r>
              <a:rPr dirty="0" sz="1100" spc="-15">
                <a:latin typeface="Times New Roman"/>
                <a:cs typeface="Times New Roman"/>
              </a:rPr>
              <a:t>without  </a:t>
            </a:r>
            <a:r>
              <a:rPr dirty="0" sz="1100" spc="-20">
                <a:latin typeface="Times New Roman"/>
                <a:cs typeface="Times New Roman"/>
              </a:rPr>
              <a:t>attempting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record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intensity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specific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responses.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observations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15">
                <a:latin typeface="Times New Roman"/>
                <a:cs typeface="Times New Roman"/>
              </a:rPr>
              <a:t>conducted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natural </a:t>
            </a:r>
            <a:r>
              <a:rPr dirty="0" sz="1100" spc="-15">
                <a:latin typeface="Times New Roman"/>
                <a:cs typeface="Times New Roman"/>
              </a:rPr>
              <a:t>environment,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times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useful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observe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25">
                <a:latin typeface="Times New Roman"/>
                <a:cs typeface="Times New Roman"/>
              </a:rPr>
              <a:t>can arrange </a:t>
            </a:r>
            <a:r>
              <a:rPr dirty="0" sz="1100" spc="-15">
                <a:latin typeface="Times New Roman"/>
                <a:cs typeface="Times New Roman"/>
              </a:rPr>
              <a:t>and 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0" b="1">
                <a:latin typeface="Times New Roman"/>
                <a:cs typeface="Times New Roman"/>
              </a:rPr>
              <a:t>Rating</a:t>
            </a:r>
            <a:r>
              <a:rPr dirty="0" sz="1100" spc="-5" b="1">
                <a:latin typeface="Times New Roman"/>
                <a:cs typeface="Times New Roman"/>
              </a:rPr>
              <a:t> Scales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 b="1">
                <a:latin typeface="Times New Roman"/>
                <a:cs typeface="Times New Roman"/>
              </a:rPr>
              <a:t>rating </a:t>
            </a:r>
            <a:r>
              <a:rPr dirty="0" sz="1100" spc="5" b="1">
                <a:latin typeface="Times New Roman"/>
                <a:cs typeface="Times New Roman"/>
              </a:rPr>
              <a:t>scale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observer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judgments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somewhere </a:t>
            </a:r>
            <a:r>
              <a:rPr dirty="0" sz="1100" spc="-30">
                <a:latin typeface="Times New Roman"/>
                <a:cs typeface="Times New Roman"/>
              </a:rPr>
              <a:t>along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dimension.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9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Ratings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5">
                <a:latin typeface="Times New Roman"/>
                <a:cs typeface="Times New Roman"/>
              </a:rPr>
              <a:t>collected </a:t>
            </a:r>
            <a:r>
              <a:rPr dirty="0" sz="1100" spc="-20">
                <a:latin typeface="Times New Roman"/>
                <a:cs typeface="Times New Roman"/>
              </a:rPr>
              <a:t>during 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interview.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Rating </a:t>
            </a:r>
            <a:r>
              <a:rPr dirty="0" sz="1100" spc="-40">
                <a:latin typeface="Times New Roman"/>
                <a:cs typeface="Times New Roman"/>
              </a:rPr>
              <a:t>scales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15">
                <a:latin typeface="Times New Roman"/>
                <a:cs typeface="Times New Roman"/>
              </a:rPr>
              <a:t>abstract </a:t>
            </a:r>
            <a:r>
              <a:rPr dirty="0" sz="1100" spc="-20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15">
                <a:latin typeface="Times New Roman"/>
                <a:cs typeface="Times New Roman"/>
              </a:rPr>
              <a:t>record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exactly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done.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160"/>
              </a:lnSpc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15">
                <a:latin typeface="Times New Roman"/>
                <a:cs typeface="Times New Roman"/>
              </a:rPr>
              <a:t>tools,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15">
                <a:latin typeface="Times New Roman"/>
                <a:cs typeface="Times New Roman"/>
              </a:rPr>
              <a:t>before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-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patient’s</a:t>
            </a:r>
            <a:endParaRPr sz="1100">
              <a:latin typeface="Times New Roman"/>
              <a:cs typeface="Times New Roman"/>
            </a:endParaRPr>
          </a:p>
          <a:p>
            <a:pPr marL="2413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behavior 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treatment. </a:t>
            </a:r>
            <a:r>
              <a:rPr dirty="0" sz="1100" spc="-40">
                <a:latin typeface="Times New Roman"/>
                <a:cs typeface="Times New Roman"/>
              </a:rPr>
              <a:t>Brief </a:t>
            </a:r>
            <a:r>
              <a:rPr dirty="0" sz="1100" spc="-30">
                <a:latin typeface="Times New Roman"/>
                <a:cs typeface="Times New Roman"/>
              </a:rPr>
              <a:t>psychiatric </a:t>
            </a:r>
            <a:r>
              <a:rPr dirty="0" sz="1100" spc="-25">
                <a:latin typeface="Times New Roman"/>
                <a:cs typeface="Times New Roman"/>
              </a:rPr>
              <a:t>rating </a:t>
            </a:r>
            <a:r>
              <a:rPr dirty="0" sz="1100" spc="-40">
                <a:latin typeface="Times New Roman"/>
                <a:cs typeface="Times New Roman"/>
              </a:rPr>
              <a:t>scales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completed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hospital  </a:t>
            </a:r>
            <a:r>
              <a:rPr dirty="0" sz="1100" spc="-20">
                <a:latin typeface="Times New Roman"/>
                <a:cs typeface="Times New Roman"/>
              </a:rPr>
              <a:t>staff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assess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constructs </a:t>
            </a:r>
            <a:r>
              <a:rPr dirty="0" sz="1100" spc="-25">
                <a:latin typeface="Times New Roman"/>
                <a:cs typeface="Times New Roman"/>
              </a:rPr>
              <a:t>related with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illness.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5" b="1">
                <a:latin typeface="Times New Roman"/>
                <a:cs typeface="Times New Roman"/>
              </a:rPr>
              <a:t>Behavioral </a:t>
            </a:r>
            <a:r>
              <a:rPr dirty="0" sz="1100" spc="-5" b="1">
                <a:latin typeface="Times New Roman"/>
                <a:cs typeface="Times New Roman"/>
              </a:rPr>
              <a:t>Coding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0">
                <a:latin typeface="Times New Roman"/>
                <a:cs typeface="Times New Roman"/>
              </a:rPr>
              <a:t>making </a:t>
            </a:r>
            <a:r>
              <a:rPr dirty="0" sz="1100" spc="-25">
                <a:latin typeface="Times New Roman"/>
                <a:cs typeface="Times New Roman"/>
              </a:rPr>
              <a:t>judgments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falls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particular </a:t>
            </a:r>
            <a:r>
              <a:rPr dirty="0" sz="1100" spc="-25">
                <a:latin typeface="Times New Roman"/>
                <a:cs typeface="Times New Roman"/>
              </a:rPr>
              <a:t>dimension, </a:t>
            </a:r>
            <a:r>
              <a:rPr dirty="0" sz="1100" spc="-20" b="1">
                <a:latin typeface="Times New Roman"/>
                <a:cs typeface="Times New Roman"/>
              </a:rPr>
              <a:t>behavioral  </a:t>
            </a:r>
            <a:r>
              <a:rPr dirty="0" sz="1100" spc="10" b="1">
                <a:latin typeface="Times New Roman"/>
                <a:cs typeface="Times New Roman"/>
              </a:rPr>
              <a:t>coding </a:t>
            </a:r>
            <a:r>
              <a:rPr dirty="0" sz="1100" spc="5" b="1">
                <a:latin typeface="Times New Roman"/>
                <a:cs typeface="Times New Roman"/>
              </a:rPr>
              <a:t>systems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frequency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specific behavioral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events.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adult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records and </a:t>
            </a:r>
            <a:r>
              <a:rPr dirty="0" sz="1100" spc="-25">
                <a:latin typeface="Times New Roman"/>
                <a:cs typeface="Times New Roman"/>
              </a:rPr>
              <a:t>keep track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25">
                <a:latin typeface="Times New Roman"/>
                <a:cs typeface="Times New Roman"/>
              </a:rPr>
              <a:t>behavior—a </a:t>
            </a:r>
            <a:r>
              <a:rPr dirty="0" sz="1100" spc="-15">
                <a:latin typeface="Times New Roman"/>
                <a:cs typeface="Times New Roman"/>
              </a:rPr>
              <a:t>procedure 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self-monitoring.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15" b="1">
                <a:latin typeface="Times New Roman"/>
                <a:cs typeface="Times New Roman"/>
              </a:rPr>
              <a:t>Observational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Rating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scales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primarily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useful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overall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index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symptom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severity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functional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impairment.</a:t>
            </a:r>
            <a:endParaRPr sz="1100">
              <a:latin typeface="Times New Roman"/>
              <a:cs typeface="Times New Roman"/>
            </a:endParaRPr>
          </a:p>
          <a:p>
            <a:pPr marL="469265" marR="889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coding </a:t>
            </a:r>
            <a:r>
              <a:rPr dirty="0" sz="1100" spc="-35">
                <a:latin typeface="Times New Roman"/>
                <a:cs typeface="Times New Roman"/>
              </a:rPr>
              <a:t>systems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30">
                <a:latin typeface="Times New Roman"/>
                <a:cs typeface="Times New Roman"/>
              </a:rPr>
              <a:t>detailed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 situation.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19" y="9029207"/>
            <a:ext cx="3922395" cy="4057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15" b="1">
                <a:latin typeface="Times New Roman"/>
                <a:cs typeface="Times New Roman"/>
              </a:rPr>
              <a:t>Observational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marL="1738630">
              <a:lnSpc>
                <a:spcPct val="100000"/>
              </a:lnSpc>
              <a:spcBef>
                <a:spcPts val="229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8195" cy="1351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20">
                <a:latin typeface="Times New Roman"/>
                <a:cs typeface="Times New Roman"/>
              </a:rPr>
              <a:t>Observational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time-consuming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therefore </a:t>
            </a:r>
            <a:r>
              <a:rPr dirty="0" sz="1100" spc="-30">
                <a:latin typeface="Times New Roman"/>
                <a:cs typeface="Times New Roman"/>
              </a:rPr>
              <a:t>expensive. </a:t>
            </a:r>
            <a:r>
              <a:rPr dirty="0" sz="1100" spc="-15">
                <a:latin typeface="Times New Roman"/>
                <a:cs typeface="Times New Roman"/>
              </a:rPr>
              <a:t>Observers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0">
                <a:latin typeface="Times New Roman"/>
                <a:cs typeface="Times New Roman"/>
              </a:rPr>
              <a:t>errors. 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alter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20">
                <a:latin typeface="Times New Roman"/>
                <a:cs typeface="Times New Roman"/>
              </a:rPr>
              <a:t>either </a:t>
            </a:r>
            <a:r>
              <a:rPr dirty="0" sz="1100" spc="-25">
                <a:latin typeface="Times New Roman"/>
                <a:cs typeface="Times New Roman"/>
              </a:rPr>
              <a:t>intentionally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unintentionally,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25">
                <a:latin typeface="Times New Roman"/>
                <a:cs typeface="Times New Roman"/>
              </a:rPr>
              <a:t>they know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they are being  </a:t>
            </a:r>
            <a:r>
              <a:rPr dirty="0" sz="1100" spc="-20">
                <a:latin typeface="Times New Roman"/>
                <a:cs typeface="Times New Roman"/>
              </a:rPr>
              <a:t>observed—a </a:t>
            </a:r>
            <a:r>
              <a:rPr dirty="0" sz="1100" spc="-5">
                <a:latin typeface="Times New Roman"/>
                <a:cs typeface="Times New Roman"/>
              </a:rPr>
              <a:t>phenomenon </a:t>
            </a:r>
            <a:r>
              <a:rPr dirty="0" sz="1100" spc="-20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reactivity.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Observational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">
                <a:latin typeface="Times New Roman"/>
                <a:cs typeface="Times New Roman"/>
              </a:rPr>
              <a:t>about the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selected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observed.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anyone </a:t>
            </a:r>
            <a:r>
              <a:rPr dirty="0" sz="1100" spc="-5">
                <a:latin typeface="Times New Roman"/>
                <a:cs typeface="Times New Roman"/>
              </a:rPr>
              <a:t>other than the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8" y="779018"/>
            <a:ext cx="5881370" cy="6572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18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10" b="1">
                <a:latin typeface="Times New Roman"/>
                <a:cs typeface="Times New Roman"/>
              </a:rPr>
              <a:t>ASSESSMENT of PERSONALITY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Personality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Inventories</a:t>
            </a: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Personality inventories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elaborate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35">
                <a:latin typeface="Times New Roman"/>
                <a:cs typeface="Times New Roman"/>
              </a:rPr>
              <a:t>including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traits,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characteristics,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tendency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styles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underlie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5">
                <a:latin typeface="Times New Roman"/>
                <a:cs typeface="Times New Roman"/>
              </a:rPr>
              <a:t>inventories are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15">
                <a:latin typeface="Times New Roman"/>
                <a:cs typeface="Times New Roman"/>
              </a:rPr>
              <a:t>statements.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5">
                <a:latin typeface="Times New Roman"/>
                <a:cs typeface="Times New Roman"/>
              </a:rPr>
              <a:t>statements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items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test. </a:t>
            </a:r>
            <a:r>
              <a:rPr dirty="0" sz="1100" spc="-50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0">
                <a:latin typeface="Times New Roman"/>
                <a:cs typeface="Times New Roman"/>
              </a:rPr>
              <a:t>inventories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available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MMPI </a:t>
            </a:r>
            <a:r>
              <a:rPr dirty="0" sz="1100" spc="-25">
                <a:latin typeface="Times New Roman"/>
                <a:cs typeface="Times New Roman"/>
              </a:rPr>
              <a:t>Minnesota </a:t>
            </a:r>
            <a:r>
              <a:rPr dirty="0" sz="1100" spc="-35">
                <a:latin typeface="Times New Roman"/>
                <a:cs typeface="Times New Roman"/>
              </a:rPr>
              <a:t>Multiphasic  </a:t>
            </a:r>
            <a:r>
              <a:rPr dirty="0" sz="1100" spc="-25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Inventory.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develop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1940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published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1943.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empirical 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collection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evaluation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data.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statements 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answers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options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like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true,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false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cannot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say.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Some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statements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MMPI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310"/>
              </a:lnSpc>
              <a:buChar char="•"/>
              <a:tabLst>
                <a:tab pos="926465" algn="l"/>
                <a:tab pos="92710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45">
                <a:latin typeface="Times New Roman"/>
                <a:cs typeface="Times New Roman"/>
              </a:rPr>
              <a:t>cry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easily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ts val="1315"/>
              </a:lnSpc>
              <a:buChar char="•"/>
              <a:tabLst>
                <a:tab pos="926465" algn="l"/>
                <a:tab pos="92710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5">
                <a:latin typeface="Times New Roman"/>
                <a:cs typeface="Times New Roman"/>
              </a:rPr>
              <a:t>happy </a:t>
            </a:r>
            <a:r>
              <a:rPr dirty="0" sz="1100" spc="-5">
                <a:latin typeface="Times New Roman"/>
                <a:cs typeface="Times New Roman"/>
              </a:rPr>
              <a:t>most of 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926465" indent="-22923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5">
                <a:latin typeface="Times New Roman"/>
                <a:cs typeface="Times New Roman"/>
              </a:rPr>
              <a:t>believe,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5">
                <a:latin typeface="Times New Roman"/>
                <a:cs typeface="Times New Roman"/>
              </a:rPr>
              <a:t>being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followed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MMPI </a:t>
            </a:r>
            <a:r>
              <a:rPr dirty="0" sz="1100" spc="-20">
                <a:latin typeface="Times New Roman"/>
                <a:cs typeface="Times New Roman"/>
              </a:rPr>
              <a:t>consisted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550 </a:t>
            </a:r>
            <a:r>
              <a:rPr dirty="0" sz="1100" spc="-25">
                <a:latin typeface="Times New Roman"/>
                <a:cs typeface="Times New Roman"/>
              </a:rPr>
              <a:t>items. </a:t>
            </a:r>
            <a:r>
              <a:rPr dirty="0" sz="1100" spc="-30">
                <a:latin typeface="Times New Roman"/>
                <a:cs typeface="Times New Roman"/>
              </a:rPr>
              <a:t>MMPI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ten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40">
                <a:latin typeface="Times New Roman"/>
                <a:cs typeface="Times New Roman"/>
              </a:rPr>
              <a:t>scales, </a:t>
            </a:r>
            <a:r>
              <a:rPr dirty="0" sz="1100" spc="-25">
                <a:latin typeface="Times New Roman"/>
                <a:cs typeface="Times New Roman"/>
              </a:rPr>
              <a:t>meaning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ten 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got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40">
                <a:latin typeface="Times New Roman"/>
                <a:cs typeface="Times New Roman"/>
              </a:rPr>
              <a:t>validity scales,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include: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170"/>
              </a:lnSpc>
              <a:buAutoNum type="arabicPeriod"/>
              <a:tabLst>
                <a:tab pos="1383665" algn="l"/>
                <a:tab pos="1384300" algn="l"/>
              </a:tabLst>
            </a:pPr>
            <a:r>
              <a:rPr dirty="0" sz="1100" spc="-45">
                <a:latin typeface="Times New Roman"/>
                <a:cs typeface="Times New Roman"/>
              </a:rPr>
              <a:t>Lie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scale</a:t>
            </a:r>
            <a:endParaRPr sz="1100">
              <a:latin typeface="Times New Roman"/>
              <a:cs typeface="Times New Roman"/>
            </a:endParaRPr>
          </a:p>
          <a:p>
            <a:pPr lvl="1" marL="1383665" indent="-229235">
              <a:lnSpc>
                <a:spcPts val="1235"/>
              </a:lnSpc>
              <a:buAutoNum type="arabicPeriod"/>
              <a:tabLst>
                <a:tab pos="1383665" algn="l"/>
                <a:tab pos="13843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F </a:t>
            </a:r>
            <a:r>
              <a:rPr dirty="0" sz="1100" spc="-55">
                <a:latin typeface="Times New Roman"/>
                <a:cs typeface="Times New Roman"/>
              </a:rPr>
              <a:t>Scale, </a:t>
            </a:r>
            <a:r>
              <a:rPr dirty="0" sz="1100" spc="-20">
                <a:latin typeface="Times New Roman"/>
                <a:cs typeface="Times New Roman"/>
              </a:rPr>
              <a:t>Infrequency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scale</a:t>
            </a:r>
            <a:endParaRPr sz="1100">
              <a:latin typeface="Times New Roman"/>
              <a:cs typeface="Times New Roman"/>
            </a:endParaRPr>
          </a:p>
          <a:p>
            <a:pPr lvl="1" marL="1391920" indent="-237490">
              <a:lnSpc>
                <a:spcPts val="1240"/>
              </a:lnSpc>
              <a:buAutoNum type="arabicPeriod"/>
              <a:tabLst>
                <a:tab pos="1391285" algn="l"/>
                <a:tab pos="1392555" algn="l"/>
              </a:tabLst>
            </a:pPr>
            <a:r>
              <a:rPr dirty="0" sz="1100" spc="15">
                <a:latin typeface="Times New Roman"/>
                <a:cs typeface="Times New Roman"/>
              </a:rPr>
              <a:t>K </a:t>
            </a:r>
            <a:r>
              <a:rPr dirty="0" sz="1100" spc="-40">
                <a:latin typeface="Times New Roman"/>
                <a:cs typeface="Times New Roman"/>
              </a:rPr>
              <a:t>scale,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Defensiveness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Scale</a:t>
            </a:r>
            <a:endParaRPr sz="1100">
              <a:latin typeface="Times New Roman"/>
              <a:cs typeface="Times New Roman"/>
            </a:endParaRPr>
          </a:p>
          <a:p>
            <a:pPr lvl="1" marL="1391285" indent="-236854">
              <a:lnSpc>
                <a:spcPts val="1280"/>
              </a:lnSpc>
              <a:buAutoNum type="arabicPeriod"/>
              <a:tabLst>
                <a:tab pos="1391285" algn="l"/>
                <a:tab pos="139192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Can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say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scale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265" marR="8890" indent="-228600">
              <a:lnSpc>
                <a:spcPts val="1240"/>
              </a:lnSpc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consist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straightforward statements;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15">
                <a:latin typeface="Times New Roman"/>
                <a:cs typeface="Times New Roman"/>
              </a:rPr>
              <a:t>tested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typically </a:t>
            </a:r>
            <a:r>
              <a:rPr dirty="0" sz="1100" spc="-25">
                <a:latin typeface="Times New Roman"/>
                <a:cs typeface="Times New Roman"/>
              </a:rPr>
              <a:t>required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indicate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0">
                <a:latin typeface="Times New Roman"/>
                <a:cs typeface="Times New Roman"/>
              </a:rPr>
              <a:t>statement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true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false </a:t>
            </a:r>
            <a:r>
              <a:rPr dirty="0" sz="1100" spc="-20">
                <a:latin typeface="Times New Roman"/>
                <a:cs typeface="Times New Roman"/>
              </a:rPr>
              <a:t>in relation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 algn="just" marL="469265" marR="1143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25">
                <a:latin typeface="Times New Roman"/>
                <a:cs typeface="Times New Roman"/>
              </a:rPr>
              <a:t>inventories </a:t>
            </a:r>
            <a:r>
              <a:rPr dirty="0" sz="1100" spc="-30">
                <a:latin typeface="Times New Roman"/>
                <a:cs typeface="Times New Roman"/>
              </a:rPr>
              <a:t>are 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personality </a:t>
            </a:r>
            <a:r>
              <a:rPr dirty="0" sz="1100" spc="-20">
                <a:latin typeface="Times New Roman"/>
                <a:cs typeface="Times New Roman"/>
              </a:rPr>
              <a:t>traits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normal population,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focus more </a:t>
            </a:r>
            <a:r>
              <a:rPr dirty="0" sz="1100" spc="-40">
                <a:latin typeface="Times New Roman"/>
                <a:cs typeface="Times New Roman"/>
              </a:rPr>
              <a:t>specifically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900"/>
              </a:lnSpc>
              <a:spcBef>
                <a:spcPts val="4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extensively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Inventory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Minnesota </a:t>
            </a:r>
            <a:r>
              <a:rPr dirty="0" sz="1100" spc="-35">
                <a:latin typeface="Times New Roman"/>
                <a:cs typeface="Times New Roman"/>
              </a:rPr>
              <a:t>Multiphasic </a:t>
            </a:r>
            <a:r>
              <a:rPr dirty="0" sz="1100" spc="-30">
                <a:latin typeface="Times New Roman"/>
                <a:cs typeface="Times New Roman"/>
              </a:rPr>
              <a:t>Personality  </a:t>
            </a:r>
            <a:r>
              <a:rPr dirty="0" sz="1100" spc="-15">
                <a:latin typeface="Times New Roman"/>
                <a:cs typeface="Times New Roman"/>
              </a:rPr>
              <a:t>Inventory </a:t>
            </a:r>
            <a:r>
              <a:rPr dirty="0" sz="1100" spc="-35">
                <a:latin typeface="Times New Roman"/>
                <a:cs typeface="Times New Roman"/>
              </a:rPr>
              <a:t>(MMPI).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inventory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revised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40">
                <a:latin typeface="Times New Roman"/>
                <a:cs typeface="Times New Roman"/>
              </a:rPr>
              <a:t>years </a:t>
            </a:r>
            <a:r>
              <a:rPr dirty="0" sz="1100" spc="-30">
                <a:latin typeface="Times New Roman"/>
                <a:cs typeface="Times New Roman"/>
              </a:rPr>
              <a:t>ago,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currently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MMPI-2.</a:t>
            </a:r>
            <a:endParaRPr sz="1100">
              <a:latin typeface="Times New Roman"/>
              <a:cs typeface="Times New Roman"/>
            </a:endParaRPr>
          </a:p>
          <a:p>
            <a:pPr algn="just" marL="469900" marR="6985" indent="-229235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MMPI-2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0">
                <a:latin typeface="Times New Roman"/>
                <a:cs typeface="Times New Roman"/>
              </a:rPr>
              <a:t>567 </a:t>
            </a:r>
            <a:r>
              <a:rPr dirty="0" sz="1100" spc="-15">
                <a:latin typeface="Times New Roman"/>
                <a:cs typeface="Times New Roman"/>
              </a:rPr>
              <a:t>statements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cover </a:t>
            </a:r>
            <a:r>
              <a:rPr dirty="0" sz="1100" spc="-15">
                <a:latin typeface="Times New Roman"/>
                <a:cs typeface="Times New Roman"/>
              </a:rPr>
              <a:t>topics </a:t>
            </a:r>
            <a:r>
              <a:rPr dirty="0" sz="1100" spc="-35">
                <a:latin typeface="Times New Roman"/>
                <a:cs typeface="Times New Roman"/>
              </a:rPr>
              <a:t>ranging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states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occupational preferences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20">
                <a:latin typeface="Times New Roman"/>
                <a:cs typeface="Times New Roman"/>
              </a:rPr>
              <a:t>attitudes. </a:t>
            </a:r>
            <a:r>
              <a:rPr dirty="0" sz="1100" spc="-35">
                <a:latin typeface="Times New Roman"/>
                <a:cs typeface="Times New Roman"/>
              </a:rPr>
              <a:t>Scoring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MMPI-2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0">
                <a:latin typeface="Times New Roman"/>
                <a:cs typeface="Times New Roman"/>
              </a:rPr>
              <a:t>objective.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totaled,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5">
                <a:latin typeface="Times New Roman"/>
                <a:cs typeface="Times New Roman"/>
              </a:rPr>
              <a:t>receives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numerical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10  clinical </a:t>
            </a:r>
            <a:r>
              <a:rPr dirty="0" sz="1100" spc="-35">
                <a:latin typeface="Times New Roman"/>
                <a:cs typeface="Times New Roman"/>
              </a:rPr>
              <a:t>scales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four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validities.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MMPI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-30">
                <a:latin typeface="Times New Roman"/>
                <a:cs typeface="Times New Roman"/>
              </a:rPr>
              <a:t>diagnoses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40">
                <a:latin typeface="Times New Roman"/>
                <a:cs typeface="Times New Roman"/>
              </a:rPr>
              <a:t>scales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15">
                <a:latin typeface="Times New Roman"/>
                <a:cs typeface="Times New Roman"/>
              </a:rPr>
              <a:t>detects </a:t>
            </a:r>
            <a:r>
              <a:rPr dirty="0" sz="1100" spc="-20">
                <a:latin typeface="Times New Roman"/>
                <a:cs typeface="Times New Roman"/>
              </a:rPr>
              <a:t>sources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invalidities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0">
                <a:latin typeface="Times New Roman"/>
                <a:cs typeface="Times New Roman"/>
              </a:rPr>
              <a:t>lying,  </a:t>
            </a:r>
            <a:r>
              <a:rPr dirty="0" sz="1100" spc="-35">
                <a:latin typeface="Times New Roman"/>
                <a:cs typeface="Times New Roman"/>
              </a:rPr>
              <a:t>carelessness, </a:t>
            </a:r>
            <a:r>
              <a:rPr dirty="0" sz="1100" spc="-30">
                <a:latin typeface="Times New Roman"/>
                <a:cs typeface="Times New Roman"/>
              </a:rPr>
              <a:t>defensiveness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respondent.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profile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scores.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25">
                <a:latin typeface="Times New Roman"/>
                <a:cs typeface="Times New Roman"/>
              </a:rPr>
              <a:t>profile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scores </a:t>
            </a:r>
            <a:r>
              <a:rPr dirty="0" sz="1100" spc="-25">
                <a:latin typeface="Times New Roman"/>
                <a:cs typeface="Times New Roman"/>
              </a:rPr>
              <a:t>across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ten </a:t>
            </a:r>
            <a:r>
              <a:rPr dirty="0" sz="1100" spc="-40">
                <a:latin typeface="Times New Roman"/>
                <a:cs typeface="Times New Roman"/>
              </a:rPr>
              <a:t>clinical scales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four </a:t>
            </a:r>
            <a:r>
              <a:rPr dirty="0" sz="1100" spc="-40">
                <a:latin typeface="Times New Roman"/>
                <a:cs typeface="Times New Roman"/>
              </a:rPr>
              <a:t>validity scales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presented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deviations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population norms.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45">
                <a:latin typeface="Times New Roman"/>
                <a:cs typeface="Times New Roman"/>
              </a:rPr>
              <a:t>scale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T-score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50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-25">
                <a:latin typeface="Times New Roman"/>
                <a:cs typeface="Times New Roman"/>
              </a:rPr>
              <a:t>above </a:t>
            </a:r>
            <a:r>
              <a:rPr dirty="0" sz="1100" spc="-40">
                <a:latin typeface="Times New Roman"/>
                <a:cs typeface="Times New Roman"/>
              </a:rPr>
              <a:t>50 is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sign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pathology.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80100" cy="4768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469900" marR="5080" indent="-229235">
              <a:lnSpc>
                <a:spcPct val="93800"/>
              </a:lnSpc>
              <a:buAutoNum type="arabicPeriod" startAt="5"/>
              <a:tabLst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20">
                <a:latin typeface="Times New Roman"/>
                <a:cs typeface="Times New Roman"/>
              </a:rPr>
              <a:t>affectionate </a:t>
            </a:r>
            <a:r>
              <a:rPr dirty="0" sz="1100" spc="-25">
                <a:latin typeface="Times New Roman"/>
                <a:cs typeface="Times New Roman"/>
              </a:rPr>
              <a:t>relationships. </a:t>
            </a:r>
            <a:r>
              <a:rPr dirty="0" sz="1100" spc="-10">
                <a:latin typeface="Times New Roman"/>
                <a:cs typeface="Times New Roman"/>
              </a:rPr>
              <a:t>Normal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satisfying 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0">
                <a:latin typeface="Times New Roman"/>
                <a:cs typeface="Times New Roman"/>
              </a:rPr>
              <a:t>sensitive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make 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20">
                <a:latin typeface="Times New Roman"/>
                <a:cs typeface="Times New Roman"/>
              </a:rPr>
              <a:t>demands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others.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0">
                <a:latin typeface="Times New Roman"/>
                <a:cs typeface="Times New Roman"/>
              </a:rPr>
              <a:t>individuals are </a:t>
            </a:r>
            <a:r>
              <a:rPr dirty="0" sz="1100" spc="-35">
                <a:latin typeface="Times New Roman"/>
                <a:cs typeface="Times New Roman"/>
              </a:rPr>
              <a:t>extremely </a:t>
            </a:r>
            <a:r>
              <a:rPr dirty="0" sz="1100" spc="-30">
                <a:latin typeface="Times New Roman"/>
                <a:cs typeface="Times New Roman"/>
              </a:rPr>
              <a:t>self </a:t>
            </a:r>
            <a:r>
              <a:rPr dirty="0" sz="1100" spc="-20">
                <a:latin typeface="Times New Roman"/>
                <a:cs typeface="Times New Roman"/>
              </a:rPr>
              <a:t>centered;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5">
                <a:latin typeface="Times New Roman"/>
                <a:cs typeface="Times New Roman"/>
              </a:rPr>
              <a:t>seek </a:t>
            </a:r>
            <a:r>
              <a:rPr dirty="0" sz="1100" spc="-20">
                <a:latin typeface="Times New Roman"/>
                <a:cs typeface="Times New Roman"/>
              </a:rPr>
              <a:t>affection 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are unable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reciprocate.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 indent="-228600">
              <a:lnSpc>
                <a:spcPts val="1240"/>
              </a:lnSpc>
              <a:spcBef>
                <a:spcPts val="25"/>
              </a:spcBef>
              <a:buAutoNum type="arabicPeriod" startAt="5"/>
              <a:tabLst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Productivity: </a:t>
            </a:r>
            <a:r>
              <a:rPr dirty="0" sz="1100" spc="-60">
                <a:latin typeface="Times New Roman"/>
                <a:cs typeface="Times New Roman"/>
              </a:rPr>
              <a:t>Well </a:t>
            </a:r>
            <a:r>
              <a:rPr dirty="0" sz="1100" spc="-25">
                <a:latin typeface="Times New Roman"/>
                <a:cs typeface="Times New Roman"/>
              </a:rPr>
              <a:t>adjusted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channel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abilities </a:t>
            </a:r>
            <a:r>
              <a:rPr dirty="0" sz="1100" spc="-5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productive </a:t>
            </a:r>
            <a:r>
              <a:rPr dirty="0" sz="1100" spc="-40">
                <a:latin typeface="Times New Roman"/>
                <a:cs typeface="Times New Roman"/>
              </a:rPr>
              <a:t>activity. </a:t>
            </a:r>
            <a:r>
              <a:rPr dirty="0" sz="1100" spc="-30">
                <a:latin typeface="Times New Roman"/>
                <a:cs typeface="Times New Roman"/>
              </a:rPr>
              <a:t>They 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suffer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35">
                <a:latin typeface="Times New Roman"/>
                <a:cs typeface="Times New Roman"/>
              </a:rPr>
              <a:t>excessive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fatigue.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Defining </a:t>
            </a:r>
            <a:r>
              <a:rPr dirty="0" sz="1100" b="1">
                <a:latin typeface="Times New Roman"/>
                <a:cs typeface="Times New Roman"/>
              </a:rPr>
              <a:t>Psychological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dysfunction with </a:t>
            </a:r>
            <a:r>
              <a:rPr dirty="0" sz="1100" spc="-20">
                <a:latin typeface="Times New Roman"/>
                <a:cs typeface="Times New Roman"/>
              </a:rPr>
              <a:t>in an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associated with distress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impairment in functioning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typical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culturally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expected.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dysfunction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breakdown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 spc="-20">
                <a:latin typeface="Times New Roman"/>
                <a:cs typeface="Times New Roman"/>
              </a:rPr>
              <a:t>emotional,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5">
                <a:latin typeface="Times New Roman"/>
                <a:cs typeface="Times New Roman"/>
              </a:rPr>
              <a:t>individual.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schizophrenic </a:t>
            </a:r>
            <a:r>
              <a:rPr dirty="0" sz="1100" spc="-35">
                <a:latin typeface="Times New Roman"/>
                <a:cs typeface="Times New Roman"/>
              </a:rPr>
              <a:t>individual </a:t>
            </a:r>
            <a:r>
              <a:rPr dirty="0" sz="1100" spc="-25">
                <a:latin typeface="Times New Roman"/>
                <a:cs typeface="Times New Roman"/>
              </a:rPr>
              <a:t>exhibits </a:t>
            </a:r>
            <a:r>
              <a:rPr dirty="0" sz="1100" spc="-20">
                <a:latin typeface="Times New Roman"/>
                <a:cs typeface="Times New Roman"/>
              </a:rPr>
              <a:t>breakdown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(thinking),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40">
                <a:latin typeface="Times New Roman"/>
                <a:cs typeface="Times New Roman"/>
              </a:rPr>
              <a:t>(feeling)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behavioral (action)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5">
                <a:latin typeface="Times New Roman"/>
                <a:cs typeface="Times New Roman"/>
              </a:rPr>
              <a:t>associated with distress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impairment. </a:t>
            </a:r>
            <a:r>
              <a:rPr dirty="0" sz="1100" spc="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quite normal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 </a:t>
            </a:r>
            <a:r>
              <a:rPr dirty="0" sz="1100" spc="-20">
                <a:latin typeface="Times New Roman"/>
                <a:cs typeface="Times New Roman"/>
              </a:rPr>
              <a:t>distressed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upset,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10">
                <a:latin typeface="Times New Roman"/>
                <a:cs typeface="Times New Roman"/>
              </a:rPr>
              <a:t>someone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30">
                <a:latin typeface="Times New Roman"/>
                <a:cs typeface="Times New Roman"/>
              </a:rPr>
              <a:t>dies. </a:t>
            </a:r>
            <a:r>
              <a:rPr dirty="0" sz="1100" spc="-20">
                <a:latin typeface="Times New Roman"/>
                <a:cs typeface="Times New Roman"/>
              </a:rPr>
              <a:t>This distress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30">
                <a:latin typeface="Times New Roman"/>
                <a:cs typeface="Times New Roman"/>
              </a:rPr>
              <a:t>makes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0">
                <a:latin typeface="Times New Roman"/>
                <a:cs typeface="Times New Roman"/>
              </a:rPr>
              <a:t>unable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0">
                <a:latin typeface="Times New Roman"/>
                <a:cs typeface="Times New Roman"/>
              </a:rPr>
              <a:t>function </a:t>
            </a:r>
            <a:r>
              <a:rPr dirty="0" sz="1100" spc="-45">
                <a:latin typeface="Times New Roman"/>
                <a:cs typeface="Times New Roman"/>
              </a:rPr>
              <a:t>socially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avoids </a:t>
            </a:r>
            <a:r>
              <a:rPr dirty="0" sz="1100" spc="-20">
                <a:latin typeface="Times New Roman"/>
                <a:cs typeface="Times New Roman"/>
              </a:rPr>
              <a:t>friends, </a:t>
            </a:r>
            <a:r>
              <a:rPr dirty="0" sz="1100" spc="-35">
                <a:latin typeface="Times New Roman"/>
                <a:cs typeface="Times New Roman"/>
              </a:rPr>
              <a:t>relatives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even work </a:t>
            </a:r>
            <a:r>
              <a:rPr dirty="0" sz="1100" spc="-35">
                <a:latin typeface="Times New Roman"/>
                <a:cs typeface="Times New Roman"/>
              </a:rPr>
              <a:t>colleagues.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criterion,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response 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typical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culturally </a:t>
            </a:r>
            <a:r>
              <a:rPr dirty="0" sz="1100" spc="-20">
                <a:latin typeface="Times New Roman"/>
                <a:cs typeface="Times New Roman"/>
              </a:rPr>
              <a:t>expected. At </a:t>
            </a:r>
            <a:r>
              <a:rPr dirty="0" sz="1100" spc="-25">
                <a:latin typeface="Times New Roman"/>
                <a:cs typeface="Times New Roman"/>
              </a:rPr>
              <a:t>times, </a:t>
            </a:r>
            <a:r>
              <a:rPr dirty="0" sz="1100" spc="-15">
                <a:latin typeface="Times New Roman"/>
                <a:cs typeface="Times New Roman"/>
              </a:rPr>
              <a:t>something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 abnormal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occurs </a:t>
            </a:r>
            <a:r>
              <a:rPr dirty="0" sz="1100" spc="-30">
                <a:latin typeface="Times New Roman"/>
                <a:cs typeface="Times New Roman"/>
              </a:rPr>
              <a:t>infrequently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deviates </a:t>
            </a:r>
            <a:r>
              <a:rPr dirty="0" sz="1100" spc="-5">
                <a:latin typeface="Times New Roman"/>
                <a:cs typeface="Times New Roman"/>
              </a:rPr>
              <a:t>from the </a:t>
            </a:r>
            <a:r>
              <a:rPr dirty="0" sz="1100" spc="-35">
                <a:latin typeface="Times New Roman"/>
                <a:cs typeface="Times New Roman"/>
              </a:rPr>
              <a:t>average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0">
                <a:latin typeface="Times New Roman"/>
                <a:cs typeface="Times New Roman"/>
              </a:rPr>
              <a:t>someone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extremely </a:t>
            </a:r>
            <a:r>
              <a:rPr dirty="0" sz="1100">
                <a:latin typeface="Times New Roman"/>
                <a:cs typeface="Times New Roman"/>
              </a:rPr>
              <a:t>short  or </a:t>
            </a:r>
            <a:r>
              <a:rPr dirty="0" sz="1100" spc="-40">
                <a:latin typeface="Times New Roman"/>
                <a:cs typeface="Times New Roman"/>
              </a:rPr>
              <a:t>tall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eccentric.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4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conclude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behavioral,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dysfunction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unexpected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associated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personal </a:t>
            </a:r>
            <a:r>
              <a:rPr dirty="0" sz="1100" spc="-25">
                <a:latin typeface="Times New Roman"/>
                <a:cs typeface="Times New Roman"/>
              </a:rPr>
              <a:t>distress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abnormal  </a:t>
            </a:r>
            <a:r>
              <a:rPr dirty="0" sz="1100" spc="-25">
                <a:latin typeface="Times New Roman"/>
                <a:cs typeface="Times New Roman"/>
              </a:rPr>
              <a:t>(Jerome </a:t>
            </a:r>
            <a:r>
              <a:rPr dirty="0" sz="1100" spc="-40">
                <a:latin typeface="Times New Roman"/>
                <a:cs typeface="Times New Roman"/>
              </a:rPr>
              <a:t>Wakefield. 1992,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1997).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1015"/>
              </a:spcBef>
            </a:pP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>
                <a:latin typeface="Times New Roman"/>
                <a:cs typeface="Times New Roman"/>
              </a:rPr>
              <a:t>LET </a:t>
            </a:r>
            <a:r>
              <a:rPr dirty="0" sz="1100" spc="-55">
                <a:latin typeface="Times New Roman"/>
                <a:cs typeface="Times New Roman"/>
              </a:rPr>
              <a:t>US </a:t>
            </a:r>
            <a:r>
              <a:rPr dirty="0" sz="1100">
                <a:latin typeface="Times New Roman"/>
                <a:cs typeface="Times New Roman"/>
              </a:rPr>
              <a:t>SEE </a:t>
            </a:r>
            <a:r>
              <a:rPr dirty="0" sz="1100" spc="10">
                <a:latin typeface="Times New Roman"/>
                <a:cs typeface="Times New Roman"/>
              </a:rPr>
              <a:t>HOW </a:t>
            </a:r>
            <a:r>
              <a:rPr dirty="0" sz="1100" spc="-10">
                <a:latin typeface="Times New Roman"/>
                <a:cs typeface="Times New Roman"/>
              </a:rPr>
              <a:t>MENTAL </a:t>
            </a:r>
            <a:r>
              <a:rPr dirty="0" sz="1100" spc="5">
                <a:latin typeface="Times New Roman"/>
                <a:cs typeface="Times New Roman"/>
              </a:rPr>
              <a:t>HEALTH </a:t>
            </a:r>
            <a:r>
              <a:rPr dirty="0" sz="1100" spc="-15">
                <a:latin typeface="Times New Roman"/>
                <a:cs typeface="Times New Roman"/>
              </a:rPr>
              <a:t>PROFESSIONALS </a:t>
            </a:r>
            <a:r>
              <a:rPr dirty="0" sz="1100" spc="-25">
                <a:latin typeface="Times New Roman"/>
                <a:cs typeface="Times New Roman"/>
              </a:rPr>
              <a:t>STUDY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ABNORMALITY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35">
                <a:latin typeface="Times New Roman"/>
                <a:cs typeface="Times New Roman"/>
              </a:rPr>
              <a:t>guidelines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defining </a:t>
            </a:r>
            <a:r>
              <a:rPr dirty="0" sz="1100" spc="-30">
                <a:latin typeface="Times New Roman"/>
                <a:cs typeface="Times New Roman"/>
              </a:rPr>
              <a:t>abnormality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professionals.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4779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26" y="5472936"/>
            <a:ext cx="19977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Times New Roman"/>
                <a:cs typeface="Times New Roman"/>
              </a:rPr>
              <a:t>Guidelines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defining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Abnormality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46120" y="5572505"/>
            <a:ext cx="1028700" cy="114300"/>
          </a:xfrm>
          <a:custGeom>
            <a:avLst/>
            <a:gdLst/>
            <a:ahLst/>
            <a:cxnLst/>
            <a:rect l="l" t="t" r="r" b="b"/>
            <a:pathLst>
              <a:path w="1028700" h="114300">
                <a:moveTo>
                  <a:pt x="0" y="114300"/>
                </a:moveTo>
                <a:lnTo>
                  <a:pt x="1028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0717" y="6321044"/>
            <a:ext cx="5954395" cy="280225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914140" marR="926465">
              <a:lnSpc>
                <a:spcPct val="96500"/>
              </a:lnSpc>
              <a:spcBef>
                <a:spcPts val="150"/>
              </a:spcBef>
            </a:pPr>
            <a:r>
              <a:rPr dirty="0" sz="1200">
                <a:latin typeface="Times New Roman"/>
                <a:cs typeface="Times New Roman"/>
              </a:rPr>
              <a:t>Diagnostic and  </a:t>
            </a:r>
            <a:r>
              <a:rPr dirty="0" sz="1200" spc="-5">
                <a:latin typeface="Times New Roman"/>
                <a:cs typeface="Times New Roman"/>
              </a:rPr>
              <a:t>Statistical Manual  (DSM-IV-TR)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50800">
              <a:lnSpc>
                <a:spcPts val="1280"/>
              </a:lnSpc>
            </a:pPr>
            <a:r>
              <a:rPr dirty="0" sz="1100" spc="-55" b="1">
                <a:latin typeface="Times New Roman"/>
                <a:cs typeface="Times New Roman"/>
              </a:rPr>
              <a:t>1. </a:t>
            </a:r>
            <a:r>
              <a:rPr dirty="0" sz="1100" spc="-20" b="1">
                <a:latin typeface="Times New Roman"/>
                <a:cs typeface="Times New Roman"/>
              </a:rPr>
              <a:t>Impaired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Functioning</a:t>
            </a:r>
            <a:endParaRPr sz="1100">
              <a:latin typeface="Times New Roman"/>
              <a:cs typeface="Times New Roman"/>
            </a:endParaRPr>
          </a:p>
          <a:p>
            <a:pPr algn="just" marL="50800" marR="42545">
              <a:lnSpc>
                <a:spcPct val="93800"/>
              </a:lnSpc>
              <a:spcBef>
                <a:spcPts val="4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judgment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30">
                <a:latin typeface="Times New Roman"/>
                <a:cs typeface="Times New Roman"/>
              </a:rPr>
              <a:t>which causes </a:t>
            </a:r>
            <a:r>
              <a:rPr dirty="0" sz="1100" spc="-25">
                <a:latin typeface="Times New Roman"/>
                <a:cs typeface="Times New Roman"/>
              </a:rPr>
              <a:t>impaired </a:t>
            </a:r>
            <a:r>
              <a:rPr dirty="0" sz="1100" spc="-15">
                <a:latin typeface="Times New Roman"/>
                <a:cs typeface="Times New Roman"/>
              </a:rPr>
              <a:t>functioning </a:t>
            </a:r>
            <a:r>
              <a:rPr dirty="0" sz="1100" spc="-45">
                <a:latin typeface="Times New Roman"/>
                <a:cs typeface="Times New Roman"/>
              </a:rPr>
              <a:t>i.e. </a:t>
            </a:r>
            <a:r>
              <a:rPr dirty="0" sz="1100" spc="-40">
                <a:latin typeface="Times New Roman"/>
                <a:cs typeface="Times New Roman"/>
              </a:rPr>
              <a:t>difficulty </a:t>
            </a:r>
            <a:r>
              <a:rPr dirty="0" sz="1100" spc="-20">
                <a:latin typeface="Times New Roman"/>
                <a:cs typeface="Times New Roman"/>
              </a:rPr>
              <a:t>in  performing </a:t>
            </a:r>
            <a:r>
              <a:rPr dirty="0" sz="1100" spc="-15">
                <a:latin typeface="Times New Roman"/>
                <a:cs typeface="Times New Roman"/>
              </a:rPr>
              <a:t>appropriate and </a:t>
            </a:r>
            <a:r>
              <a:rPr dirty="0" sz="1100" spc="-20">
                <a:latin typeface="Times New Roman"/>
                <a:cs typeface="Times New Roman"/>
              </a:rPr>
              <a:t>expected </a:t>
            </a:r>
            <a:r>
              <a:rPr dirty="0" sz="1100" spc="-25">
                <a:latin typeface="Times New Roman"/>
                <a:cs typeface="Times New Roman"/>
              </a:rPr>
              <a:t>roles. Judgment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reference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context,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back </a:t>
            </a:r>
            <a:r>
              <a:rPr dirty="0" sz="1100" spc="-15">
                <a:latin typeface="Times New Roman"/>
                <a:cs typeface="Times New Roman"/>
              </a:rPr>
              <a:t>ground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50">
                <a:latin typeface="Times New Roman"/>
                <a:cs typeface="Times New Roman"/>
              </a:rPr>
              <a:t>age,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gender, </a:t>
            </a:r>
            <a:r>
              <a:rPr dirty="0" sz="1100" spc="-30">
                <a:latin typeface="Times New Roman"/>
                <a:cs typeface="Times New Roman"/>
              </a:rPr>
              <a:t>historical, </a:t>
            </a:r>
            <a:r>
              <a:rPr dirty="0" sz="1100" spc="-40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cultural  </a:t>
            </a:r>
            <a:r>
              <a:rPr dirty="0" sz="1100" spc="-20">
                <a:latin typeface="Times New Roman"/>
                <a:cs typeface="Times New Roman"/>
              </a:rPr>
              <a:t>background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508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2. </a:t>
            </a:r>
            <a:r>
              <a:rPr dirty="0" sz="1100" spc="10" b="1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Diagnostic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20" b="1">
                <a:latin typeface="Times New Roman"/>
                <a:cs typeface="Times New Roman"/>
              </a:rPr>
              <a:t>Statistical Manual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DSM-IV-TR</a:t>
            </a:r>
            <a:endParaRPr sz="1100">
              <a:latin typeface="Times New Roman"/>
              <a:cs typeface="Times New Roman"/>
            </a:endParaRPr>
          </a:p>
          <a:p>
            <a:pPr algn="just" marL="50800" marR="43180">
              <a:lnSpc>
                <a:spcPct val="937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5">
                <a:latin typeface="Times New Roman"/>
                <a:cs typeface="Times New Roman"/>
              </a:rPr>
              <a:t>judgment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determining abnormality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fit </a:t>
            </a:r>
            <a:r>
              <a:rPr dirty="0" sz="1100" spc="-20">
                <a:latin typeface="Times New Roman"/>
                <a:cs typeface="Times New Roman"/>
              </a:rPr>
              <a:t>expert </a:t>
            </a:r>
            <a:r>
              <a:rPr dirty="0" sz="1100" spc="-25">
                <a:latin typeface="Times New Roman"/>
                <a:cs typeface="Times New Roman"/>
              </a:rPr>
              <a:t>professional  rules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specific diagnosis.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rules are </a:t>
            </a:r>
            <a:r>
              <a:rPr dirty="0" sz="1100" spc="-15">
                <a:latin typeface="Times New Roman"/>
                <a:cs typeface="Times New Roman"/>
              </a:rPr>
              <a:t>stated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statistical manual, </a:t>
            </a:r>
            <a:r>
              <a:rPr dirty="0" sz="1100" spc="-10">
                <a:latin typeface="Times New Roman"/>
                <a:cs typeface="Times New Roman"/>
              </a:rPr>
              <a:t>4</a:t>
            </a:r>
            <a:r>
              <a:rPr dirty="0" baseline="19841" sz="1050" spc="-15">
                <a:latin typeface="Times New Roman"/>
                <a:cs typeface="Times New Roman"/>
              </a:rPr>
              <a:t>th</a:t>
            </a:r>
            <a:r>
              <a:rPr dirty="0" baseline="19841" sz="1050" spc="232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Edition,  </a:t>
            </a:r>
            <a:r>
              <a:rPr dirty="0" sz="1100" spc="-30">
                <a:latin typeface="Times New Roman"/>
                <a:cs typeface="Times New Roman"/>
              </a:rPr>
              <a:t>revision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5">
                <a:latin typeface="Times New Roman"/>
                <a:cs typeface="Times New Roman"/>
              </a:rPr>
              <a:t>DSM-IV-TR.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10">
                <a:latin typeface="Times New Roman"/>
                <a:cs typeface="Times New Roman"/>
              </a:rPr>
              <a:t>around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classifying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world </a:t>
            </a:r>
            <a:r>
              <a:rPr dirty="0" sz="1100" spc="-20">
                <a:latin typeface="Times New Roman"/>
                <a:cs typeface="Times New Roman"/>
              </a:rPr>
              <a:t>health organization </a:t>
            </a:r>
            <a:r>
              <a:rPr dirty="0" sz="1100" spc="-15">
                <a:latin typeface="Times New Roman"/>
                <a:cs typeface="Times New Roman"/>
              </a:rPr>
              <a:t>(WHO) </a:t>
            </a:r>
            <a:r>
              <a:rPr dirty="0" sz="1100" spc="-25">
                <a:latin typeface="Times New Roman"/>
                <a:cs typeface="Times New Roman"/>
              </a:rPr>
              <a:t>publishes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manual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35">
                <a:latin typeface="Times New Roman"/>
                <a:cs typeface="Times New Roman"/>
              </a:rPr>
              <a:t>worldwide,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international </a:t>
            </a:r>
            <a:r>
              <a:rPr dirty="0" sz="1100" spc="-30">
                <a:latin typeface="Times New Roman"/>
                <a:cs typeface="Times New Roman"/>
              </a:rPr>
              <a:t>classification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diseases </a:t>
            </a:r>
            <a:r>
              <a:rPr dirty="0" sz="1100" spc="-15">
                <a:latin typeface="Times New Roman"/>
                <a:cs typeface="Times New Roman"/>
              </a:rPr>
              <a:t>(ICD)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similar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respects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DSM-IV-TR </a:t>
            </a:r>
            <a:r>
              <a:rPr dirty="0" sz="1100" spc="-40">
                <a:latin typeface="Times New Roman"/>
                <a:cs typeface="Times New Roman"/>
              </a:rPr>
              <a:t>Manual.  </a:t>
            </a:r>
            <a:r>
              <a:rPr dirty="0" sz="1100" spc="-35">
                <a:latin typeface="Times New Roman"/>
                <a:cs typeface="Times New Roman"/>
              </a:rPr>
              <a:t>DSM </a:t>
            </a:r>
            <a:r>
              <a:rPr dirty="0" sz="1100" spc="-20">
                <a:latin typeface="Times New Roman"/>
                <a:cs typeface="Times New Roman"/>
              </a:rPr>
              <a:t>IV-TR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5">
                <a:latin typeface="Times New Roman"/>
                <a:cs typeface="Times New Roman"/>
              </a:rPr>
              <a:t>five </a:t>
            </a:r>
            <a:r>
              <a:rPr dirty="0" sz="1100" spc="-25">
                <a:latin typeface="Times New Roman"/>
                <a:cs typeface="Times New Roman"/>
              </a:rPr>
              <a:t>diagnostic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axes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2159" y="5532373"/>
            <a:ext cx="762635" cy="3860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5">
                <a:latin typeface="Times New Roman"/>
                <a:cs typeface="Times New Roman"/>
              </a:rPr>
              <a:t>Impaired  </a:t>
            </a:r>
            <a:r>
              <a:rPr dirty="0" sz="1200">
                <a:latin typeface="Times New Roman"/>
                <a:cs typeface="Times New Roman"/>
              </a:rPr>
              <a:t>Functioning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46120" y="5669279"/>
            <a:ext cx="1143000" cy="800100"/>
          </a:xfrm>
          <a:custGeom>
            <a:avLst/>
            <a:gdLst/>
            <a:ahLst/>
            <a:cxnLst/>
            <a:rect l="l" t="t" r="r" b="b"/>
            <a:pathLst>
              <a:path w="1143000" h="800100">
                <a:moveTo>
                  <a:pt x="0" y="0"/>
                </a:moveTo>
                <a:lnTo>
                  <a:pt x="1143000" y="800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6006465"/>
            <a:chOff x="731519" y="737616"/>
            <a:chExt cx="5852160" cy="6006465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1519" y="789432"/>
              <a:ext cx="5257800" cy="5954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219" y="4186682"/>
            <a:ext cx="742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827" y="6880346"/>
            <a:ext cx="5880100" cy="225679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469265" marR="6985" indent="-228600">
              <a:lnSpc>
                <a:spcPct val="93900"/>
              </a:lnSpc>
              <a:spcBef>
                <a:spcPts val="1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Before considering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35">
                <a:latin typeface="Times New Roman"/>
                <a:cs typeface="Times New Roman"/>
              </a:rPr>
              <a:t>significance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MMPI-2 </a:t>
            </a:r>
            <a:r>
              <a:rPr dirty="0" sz="1100" spc="-25">
                <a:latin typeface="Times New Roman"/>
                <a:cs typeface="Times New Roman"/>
              </a:rPr>
              <a:t>profile,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psychologist 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30">
                <a:latin typeface="Times New Roman"/>
                <a:cs typeface="Times New Roman"/>
              </a:rPr>
              <a:t>examine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validity scales,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reflect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patient’s </a:t>
            </a:r>
            <a:r>
              <a:rPr dirty="0" sz="1100" spc="-20">
                <a:latin typeface="Times New Roman"/>
                <a:cs typeface="Times New Roman"/>
              </a:rPr>
              <a:t>attitude </a:t>
            </a:r>
            <a:r>
              <a:rPr dirty="0" sz="1100" spc="-15">
                <a:latin typeface="Times New Roman"/>
                <a:cs typeface="Times New Roman"/>
              </a:rPr>
              <a:t>toward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openness and </a:t>
            </a:r>
            <a:r>
              <a:rPr dirty="0" sz="1100" spc="-25">
                <a:latin typeface="Times New Roman"/>
                <a:cs typeface="Times New Roman"/>
              </a:rPr>
              <a:t>consistency with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questions </a:t>
            </a:r>
            <a:r>
              <a:rPr dirty="0" sz="1100" spc="-30">
                <a:latin typeface="Times New Roman"/>
                <a:cs typeface="Times New Roman"/>
              </a:rPr>
              <a:t>were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answered.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L (Lie) </a:t>
            </a:r>
            <a:r>
              <a:rPr dirty="0" sz="1100" spc="-55">
                <a:latin typeface="Times New Roman"/>
                <a:cs typeface="Times New Roman"/>
              </a:rPr>
              <a:t>Scale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sensitive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unsophisticated </a:t>
            </a:r>
            <a:r>
              <a:rPr dirty="0" sz="1100" spc="-10">
                <a:latin typeface="Times New Roman"/>
                <a:cs typeface="Times New Roman"/>
              </a:rPr>
              <a:t>attempts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avoid answering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frank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honest  </a:t>
            </a:r>
            <a:r>
              <a:rPr dirty="0" sz="1100" spc="-20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45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Examples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MMPI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lvl="1" marL="582295" indent="-131445">
              <a:lnSpc>
                <a:spcPts val="1240"/>
              </a:lnSpc>
              <a:buAutoNum type="arabicPeriod"/>
              <a:tabLst>
                <a:tab pos="58293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20">
                <a:latin typeface="Times New Roman"/>
                <a:cs typeface="Times New Roman"/>
              </a:rPr>
              <a:t>automobile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magazines.</a:t>
            </a:r>
            <a:endParaRPr sz="1100">
              <a:latin typeface="Times New Roman"/>
              <a:cs typeface="Times New Roman"/>
            </a:endParaRPr>
          </a:p>
          <a:p>
            <a:pPr lvl="1" marL="582295" indent="-131445">
              <a:lnSpc>
                <a:spcPts val="1240"/>
              </a:lnSpc>
              <a:buAutoNum type="arabicPeriod"/>
              <a:tabLst>
                <a:tab pos="58293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45">
                <a:latin typeface="Times New Roman"/>
                <a:cs typeface="Times New Roman"/>
              </a:rPr>
              <a:t>wake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lots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energy </a:t>
            </a:r>
            <a:r>
              <a:rPr dirty="0" sz="1100" spc="-5">
                <a:latin typeface="Times New Roman"/>
                <a:cs typeface="Times New Roman"/>
              </a:rPr>
              <a:t>most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mornings.</a:t>
            </a:r>
            <a:endParaRPr sz="1100">
              <a:latin typeface="Times New Roman"/>
              <a:cs typeface="Times New Roman"/>
            </a:endParaRPr>
          </a:p>
          <a:p>
            <a:pPr lvl="1" marL="582295" indent="-131445">
              <a:lnSpc>
                <a:spcPts val="1280"/>
              </a:lnSpc>
              <a:buAutoNum type="arabicPeriod"/>
              <a:tabLst>
                <a:tab pos="582930" algn="l"/>
              </a:tabLst>
            </a:pP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30">
                <a:latin typeface="Times New Roman"/>
                <a:cs typeface="Times New Roman"/>
              </a:rPr>
              <a:t>am </a:t>
            </a:r>
            <a:r>
              <a:rPr dirty="0" sz="1100" spc="-20">
                <a:latin typeface="Times New Roman"/>
                <a:cs typeface="Times New Roman"/>
              </a:rPr>
              <a:t>startled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5">
                <a:latin typeface="Times New Roman"/>
                <a:cs typeface="Times New Roman"/>
              </a:rPr>
              <a:t>loud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noises.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MMPI-2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MMPI-2 </a:t>
            </a:r>
            <a:r>
              <a:rPr dirty="0" sz="1100" spc="-25">
                <a:latin typeface="Times New Roman"/>
                <a:cs typeface="Times New Roman"/>
              </a:rPr>
              <a:t>provides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test-taking </a:t>
            </a:r>
            <a:r>
              <a:rPr dirty="0" sz="1100" spc="-20">
                <a:latin typeface="Times New Roman"/>
                <a:cs typeface="Times New Roman"/>
              </a:rPr>
              <a:t>attitude,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30">
                <a:latin typeface="Times New Roman"/>
                <a:cs typeface="Times New Roman"/>
              </a:rPr>
              <a:t>alerts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clinician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possibility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clients are </a:t>
            </a:r>
            <a:r>
              <a:rPr dirty="0" sz="1100" spc="-35">
                <a:latin typeface="Times New Roman"/>
                <a:cs typeface="Times New Roman"/>
              </a:rPr>
              <a:t>careless, </a:t>
            </a:r>
            <a:r>
              <a:rPr dirty="0" sz="1100" spc="-30">
                <a:latin typeface="Times New Roman"/>
                <a:cs typeface="Times New Roman"/>
              </a:rPr>
              <a:t>defensive,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exaggerating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0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MMPI-2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covers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wide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range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direct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efficient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manner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2" y="425449"/>
            <a:ext cx="5880100" cy="8711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MMPI-2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scored </a:t>
            </a:r>
            <a:r>
              <a:rPr dirty="0" sz="1100" spc="-35">
                <a:latin typeface="Times New Roman"/>
                <a:cs typeface="Times New Roman"/>
              </a:rPr>
              <a:t>objectively,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initial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adjustment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 </a:t>
            </a:r>
            <a:r>
              <a:rPr dirty="0" sz="1100" spc="-30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clinician’s </a:t>
            </a:r>
            <a:r>
              <a:rPr dirty="0" sz="1100" spc="-25">
                <a:latin typeface="Times New Roman"/>
                <a:cs typeface="Times New Roman"/>
              </a:rPr>
              <a:t>subjective impression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17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MMPI-2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interpreted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actuarial </a:t>
            </a:r>
            <a:r>
              <a:rPr dirty="0" sz="1100" spc="-20">
                <a:latin typeface="Times New Roman"/>
                <a:cs typeface="Times New Roman"/>
              </a:rPr>
              <a:t>fashion, </a:t>
            </a:r>
            <a:r>
              <a:rPr dirty="0" sz="1100" spc="-30">
                <a:latin typeface="Times New Roman"/>
                <a:cs typeface="Times New Roman"/>
              </a:rPr>
              <a:t>using extensive </a:t>
            </a:r>
            <a:r>
              <a:rPr dirty="0" sz="1100" spc="-20">
                <a:latin typeface="Times New Roman"/>
                <a:cs typeface="Times New Roman"/>
              </a:rPr>
              <a:t>banks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regarding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items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particular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Limitations of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MMPI-2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6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test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particularly sensitive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certain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psychopathology,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10">
                <a:latin typeface="Times New Roman"/>
                <a:cs typeface="Times New Roman"/>
              </a:rPr>
              <a:t>those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added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publication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DSM-III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DSM-IV-TR.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0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test </a:t>
            </a:r>
            <a:r>
              <a:rPr dirty="0" sz="1100" spc="-15">
                <a:latin typeface="Times New Roman"/>
                <a:cs typeface="Times New Roman"/>
              </a:rPr>
              <a:t>depends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written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statements.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-20" b="1">
                <a:latin typeface="Times New Roman"/>
                <a:cs typeface="Times New Roman"/>
              </a:rPr>
              <a:t>Other Self-Report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Inventories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9390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questionnaires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checklists 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collect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about  </a:t>
            </a:r>
            <a:r>
              <a:rPr dirty="0" sz="1100" spc="-20">
                <a:latin typeface="Times New Roman"/>
                <a:cs typeface="Times New Roman"/>
              </a:rPr>
              <a:t>adjustment problems, </a:t>
            </a:r>
            <a:r>
              <a:rPr dirty="0" sz="1100" spc="-30">
                <a:latin typeface="Times New Roman"/>
                <a:cs typeface="Times New Roman"/>
              </a:rPr>
              <a:t>including subjective </a:t>
            </a:r>
            <a:r>
              <a:rPr dirty="0" sz="1100" spc="-5">
                <a:latin typeface="Times New Roman"/>
                <a:cs typeface="Times New Roman"/>
              </a:rPr>
              <a:t>mood </a:t>
            </a:r>
            <a:r>
              <a:rPr dirty="0" sz="1100" spc="-20">
                <a:latin typeface="Times New Roman"/>
                <a:cs typeface="Times New Roman"/>
              </a:rPr>
              <a:t>states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anxiety, </a:t>
            </a:r>
            <a:r>
              <a:rPr dirty="0" sz="1100" spc="-10">
                <a:latin typeface="Times New Roman"/>
                <a:cs typeface="Times New Roman"/>
              </a:rPr>
              <a:t>patterns of  </a:t>
            </a:r>
            <a:r>
              <a:rPr dirty="0" sz="1100" spc="-30">
                <a:latin typeface="Times New Roman"/>
                <a:cs typeface="Times New Roman"/>
              </a:rPr>
              <a:t>obsessive </a:t>
            </a:r>
            <a:r>
              <a:rPr dirty="0" sz="1100" spc="-25">
                <a:latin typeface="Times New Roman"/>
                <a:cs typeface="Times New Roman"/>
              </a:rPr>
              <a:t>thinking, </a:t>
            </a:r>
            <a:r>
              <a:rPr dirty="0" sz="1100" spc="-15">
                <a:latin typeface="Times New Roman"/>
                <a:cs typeface="Times New Roman"/>
              </a:rPr>
              <a:t>and attitudes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drinking </a:t>
            </a:r>
            <a:r>
              <a:rPr dirty="0" sz="1100" spc="-30">
                <a:latin typeface="Times New Roman"/>
                <a:cs typeface="Times New Roman"/>
              </a:rPr>
              <a:t>alcohol, eating,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sexual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format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15">
                <a:latin typeface="Times New Roman"/>
                <a:cs typeface="Times New Roman"/>
              </a:rPr>
              <a:t>self-report </a:t>
            </a:r>
            <a:r>
              <a:rPr dirty="0" sz="1100" spc="-20">
                <a:latin typeface="Times New Roman"/>
                <a:cs typeface="Times New Roman"/>
              </a:rPr>
              <a:t>inventories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employed </a:t>
            </a:r>
            <a:r>
              <a:rPr dirty="0" sz="1100" spc="-25">
                <a:latin typeface="Times New Roman"/>
                <a:cs typeface="Times New Roman"/>
              </a:rPr>
              <a:t>with objective </a:t>
            </a:r>
            <a:r>
              <a:rPr dirty="0" sz="1100" spc="-30">
                <a:latin typeface="Times New Roman"/>
                <a:cs typeface="Times New Roman"/>
              </a:rPr>
              <a:t>personality 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45">
                <a:latin typeface="Times New Roman"/>
                <a:cs typeface="Times New Roman"/>
              </a:rPr>
              <a:t>like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MMPI-2.</a:t>
            </a:r>
            <a:endParaRPr sz="1100">
              <a:latin typeface="Times New Roman"/>
              <a:cs typeface="Times New Roman"/>
            </a:endParaRPr>
          </a:p>
          <a:p>
            <a:pPr algn="just" marL="469900" indent="-228600">
              <a:lnSpc>
                <a:spcPts val="1285"/>
              </a:lnSpc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difference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range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topics </a:t>
            </a:r>
            <a:r>
              <a:rPr dirty="0" sz="1100" spc="-20">
                <a:latin typeface="Times New Roman"/>
                <a:cs typeface="Times New Roman"/>
              </a:rPr>
              <a:t>covered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instrument.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Self-report inventories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5">
                <a:latin typeface="Times New Roman"/>
                <a:cs typeface="Times New Roman"/>
              </a:rPr>
              <a:t>don’t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45">
                <a:latin typeface="Times New Roman"/>
                <a:cs typeface="Times New Roman"/>
              </a:rPr>
              <a:t>validity </a:t>
            </a:r>
            <a:r>
              <a:rPr dirty="0" sz="1100" spc="-40">
                <a:latin typeface="Times New Roman"/>
                <a:cs typeface="Times New Roman"/>
              </a:rPr>
              <a:t>scales,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standardized </a:t>
            </a:r>
            <a:r>
              <a:rPr dirty="0" sz="1100" spc="10">
                <a:latin typeface="Times New Roman"/>
                <a:cs typeface="Times New Roman"/>
              </a:rPr>
              <a:t>on 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30">
                <a:latin typeface="Times New Roman"/>
                <a:cs typeface="Times New Roman"/>
              </a:rPr>
              <a:t>samples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normal subjects </a:t>
            </a:r>
            <a:r>
              <a:rPr dirty="0" sz="1100" spc="-15">
                <a:latin typeface="Times New Roman"/>
                <a:cs typeface="Times New Roman"/>
              </a:rPr>
              <a:t>prior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use in </a:t>
            </a:r>
            <a:r>
              <a:rPr dirty="0" sz="1100" spc="-45">
                <a:latin typeface="Times New Roman"/>
                <a:cs typeface="Times New Roman"/>
              </a:rPr>
              <a:t>a clinical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setting.</a:t>
            </a:r>
            <a:endParaRPr sz="1100">
              <a:latin typeface="Times New Roman"/>
              <a:cs typeface="Times New Roman"/>
            </a:endParaRPr>
          </a:p>
          <a:p>
            <a:pPr marL="469265" marR="1016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Self-report </a:t>
            </a:r>
            <a:r>
              <a:rPr dirty="0" sz="1100" spc="-20">
                <a:latin typeface="Times New Roman"/>
                <a:cs typeface="Times New Roman"/>
              </a:rPr>
              <a:t>inventories </a:t>
            </a:r>
            <a:r>
              <a:rPr dirty="0" sz="1100" spc="-15">
                <a:latin typeface="Times New Roman"/>
                <a:cs typeface="Times New Roman"/>
              </a:rPr>
              <a:t>offer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30">
                <a:latin typeface="Times New Roman"/>
                <a:cs typeface="Times New Roman"/>
              </a:rPr>
              <a:t>advantages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supplements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collected  </a:t>
            </a:r>
            <a:r>
              <a:rPr dirty="0" sz="1100" spc="-20">
                <a:latin typeface="Times New Roman"/>
                <a:cs typeface="Times New Roman"/>
              </a:rPr>
              <a:t>during </a:t>
            </a:r>
            <a:r>
              <a:rPr dirty="0" sz="1100" spc="-40">
                <a:latin typeface="Times New Roman"/>
                <a:cs typeface="Times New Roman"/>
              </a:rPr>
              <a:t>clinical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interviews.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Self-report inventories can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serious </a:t>
            </a:r>
            <a:r>
              <a:rPr dirty="0" sz="1100" spc="-20">
                <a:latin typeface="Times New Roman"/>
                <a:cs typeface="Times New Roman"/>
              </a:rPr>
              <a:t>problems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carelessly.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Intelligence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intelligence?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15">
                <a:latin typeface="Times New Roman"/>
                <a:cs typeface="Times New Roman"/>
              </a:rPr>
              <a:t>and how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psychopathology? </a:t>
            </a:r>
            <a:r>
              <a:rPr dirty="0" sz="1100" spc="-25">
                <a:latin typeface="Times New Roman"/>
                <a:cs typeface="Times New Roman"/>
              </a:rPr>
              <a:t>Intelligence  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overall </a:t>
            </a:r>
            <a:r>
              <a:rPr dirty="0" sz="1100" spc="-25">
                <a:latin typeface="Times New Roman"/>
                <a:cs typeface="Times New Roman"/>
              </a:rPr>
              <a:t>adjustment.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quotient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40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30">
                <a:latin typeface="Times New Roman"/>
                <a:cs typeface="Times New Roman"/>
              </a:rPr>
              <a:t>IQ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your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quotient </a:t>
            </a:r>
            <a:r>
              <a:rPr dirty="0" sz="1100" spc="10">
                <a:latin typeface="Times New Roman"/>
                <a:cs typeface="Times New Roman"/>
              </a:rPr>
              <a:t>.IQ </a:t>
            </a:r>
            <a:r>
              <a:rPr dirty="0" sz="1100" spc="-25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score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intelligence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Intelligence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measured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Puzzles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riddles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solve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Difficult </a:t>
            </a:r>
            <a:r>
              <a:rPr dirty="0" sz="1100" spc="-20">
                <a:latin typeface="Times New Roman"/>
                <a:cs typeface="Times New Roman"/>
              </a:rPr>
              <a:t>questions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25">
                <a:latin typeface="Times New Roman"/>
                <a:cs typeface="Times New Roman"/>
              </a:rPr>
              <a:t>can correctly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answer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31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Standardized </a:t>
            </a:r>
            <a:r>
              <a:rPr dirty="0" sz="1100" spc="-30">
                <a:latin typeface="Times New Roman"/>
                <a:cs typeface="Times New Roman"/>
              </a:rPr>
              <a:t>intelligence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algn="just" marL="469265" marR="5715" indent="-228600">
              <a:lnSpc>
                <a:spcPct val="938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10">
                <a:latin typeface="Times New Roman"/>
                <a:cs typeface="Times New Roman"/>
              </a:rPr>
              <a:t>purpose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predict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5">
                <a:latin typeface="Times New Roman"/>
                <a:cs typeface="Times New Roman"/>
              </a:rPr>
              <a:t>will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school.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1904,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French </a:t>
            </a:r>
            <a:r>
              <a:rPr dirty="0" sz="1100" spc="-30">
                <a:latin typeface="Times New Roman"/>
                <a:cs typeface="Times New Roman"/>
              </a:rPr>
              <a:t>psychologist </a:t>
            </a:r>
            <a:r>
              <a:rPr dirty="0" sz="1100" spc="-25">
                <a:latin typeface="Times New Roman"/>
                <a:cs typeface="Times New Roman"/>
              </a:rPr>
              <a:t>Alfred </a:t>
            </a:r>
            <a:r>
              <a:rPr dirty="0" sz="1100" spc="-30">
                <a:latin typeface="Times New Roman"/>
                <a:cs typeface="Times New Roman"/>
              </a:rPr>
              <a:t>Binet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Theodore </a:t>
            </a:r>
            <a:r>
              <a:rPr dirty="0" sz="1100" spc="-30">
                <a:latin typeface="Times New Roman"/>
                <a:cs typeface="Times New Roman"/>
              </a:rPr>
              <a:t>Simon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commissioned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French  </a:t>
            </a:r>
            <a:r>
              <a:rPr dirty="0" sz="1100" spc="-15">
                <a:latin typeface="Times New Roman"/>
                <a:cs typeface="Times New Roman"/>
              </a:rPr>
              <a:t>government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slow </a:t>
            </a:r>
            <a:r>
              <a:rPr dirty="0" sz="1100" spc="-30">
                <a:latin typeface="Times New Roman"/>
                <a:cs typeface="Times New Roman"/>
              </a:rPr>
              <a:t>learners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benefit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remedial </a:t>
            </a:r>
            <a:r>
              <a:rPr dirty="0" sz="1100" spc="-25">
                <a:latin typeface="Times New Roman"/>
                <a:cs typeface="Times New Roman"/>
              </a:rPr>
              <a:t>help.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predict </a:t>
            </a:r>
            <a:r>
              <a:rPr dirty="0" sz="1100" spc="-40">
                <a:latin typeface="Times New Roman"/>
                <a:cs typeface="Times New Roman"/>
              </a:rPr>
              <a:t>academic </a:t>
            </a:r>
            <a:r>
              <a:rPr dirty="0" sz="1100" spc="-30">
                <a:latin typeface="Times New Roman"/>
                <a:cs typeface="Times New Roman"/>
              </a:rPr>
              <a:t>success. </a:t>
            </a:r>
            <a:r>
              <a:rPr dirty="0" sz="1100" spc="-10">
                <a:latin typeface="Times New Roman"/>
                <a:cs typeface="Times New Roman"/>
              </a:rPr>
              <a:t>The test </a:t>
            </a:r>
            <a:r>
              <a:rPr dirty="0" sz="1100" spc="-20">
                <a:latin typeface="Times New Roman"/>
                <a:cs typeface="Times New Roman"/>
              </a:rPr>
              <a:t>provided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30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quotient,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IQ.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35">
                <a:latin typeface="Times New Roman"/>
                <a:cs typeface="Times New Roman"/>
              </a:rPr>
              <a:t>IQ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calculated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60">
                <a:latin typeface="Times New Roman"/>
                <a:cs typeface="Times New Roman"/>
              </a:rPr>
              <a:t>IQ= </a:t>
            </a:r>
            <a:r>
              <a:rPr dirty="0" sz="1100">
                <a:latin typeface="Times New Roman"/>
                <a:cs typeface="Times New Roman"/>
              </a:rPr>
              <a:t>MA/CA </a:t>
            </a:r>
            <a:r>
              <a:rPr dirty="0" sz="1100" spc="-30">
                <a:latin typeface="Times New Roman"/>
                <a:cs typeface="Times New Roman"/>
              </a:rPr>
              <a:t>X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100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passed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test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8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20">
                <a:latin typeface="Times New Roman"/>
                <a:cs typeface="Times New Roman"/>
              </a:rPr>
              <a:t>old </a:t>
            </a:r>
            <a:r>
              <a:rPr dirty="0" sz="1100" spc="-30">
                <a:latin typeface="Times New Roman"/>
                <a:cs typeface="Times New Roman"/>
              </a:rPr>
              <a:t>gets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8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actual </a:t>
            </a:r>
            <a:r>
              <a:rPr dirty="0" sz="1100" spc="-45">
                <a:latin typeface="Times New Roman"/>
                <a:cs typeface="Times New Roman"/>
              </a:rPr>
              <a:t>age 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6years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values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formula</a:t>
            </a:r>
            <a:endParaRPr sz="110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280"/>
              </a:lnSpc>
              <a:buChar char="•"/>
              <a:tabLst>
                <a:tab pos="469900" algn="l"/>
              </a:tabLst>
            </a:pPr>
            <a:r>
              <a:rPr dirty="0" sz="1100" spc="60">
                <a:latin typeface="Times New Roman"/>
                <a:cs typeface="Times New Roman"/>
              </a:rPr>
              <a:t>IQ= </a:t>
            </a:r>
            <a:r>
              <a:rPr dirty="0" sz="1100" spc="35">
                <a:latin typeface="Times New Roman"/>
                <a:cs typeface="Times New Roman"/>
              </a:rPr>
              <a:t>8/6X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100=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240665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Otis </a:t>
            </a:r>
            <a:r>
              <a:rPr dirty="0" sz="1100" b="1">
                <a:latin typeface="Times New Roman"/>
                <a:cs typeface="Times New Roman"/>
              </a:rPr>
              <a:t>Quick </a:t>
            </a:r>
            <a:r>
              <a:rPr dirty="0" sz="1100" spc="-15" b="1">
                <a:latin typeface="Times New Roman"/>
                <a:cs typeface="Times New Roman"/>
              </a:rPr>
              <a:t>Scoring Mental </a:t>
            </a:r>
            <a:r>
              <a:rPr dirty="0" sz="1100" spc="-30" b="1">
                <a:latin typeface="Times New Roman"/>
                <a:cs typeface="Times New Roman"/>
              </a:rPr>
              <a:t>Ability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Test</a:t>
            </a:r>
            <a:endParaRPr sz="1100">
              <a:latin typeface="Times New Roman"/>
              <a:cs typeface="Times New Roman"/>
            </a:endParaRPr>
          </a:p>
          <a:p>
            <a:pPr algn="just" marL="697865" marR="5080" indent="-635">
              <a:lnSpc>
                <a:spcPct val="93800"/>
              </a:lnSpc>
              <a:spcBef>
                <a:spcPts val="40"/>
              </a:spcBef>
            </a:pPr>
            <a:r>
              <a:rPr dirty="0" sz="1100" spc="-5">
                <a:latin typeface="Times New Roman"/>
                <a:cs typeface="Times New Roman"/>
              </a:rPr>
              <a:t>Otis </a:t>
            </a:r>
            <a:r>
              <a:rPr dirty="0" sz="1100" spc="-30">
                <a:latin typeface="Times New Roman"/>
                <a:cs typeface="Times New Roman"/>
              </a:rPr>
              <a:t>quick </a:t>
            </a:r>
            <a:r>
              <a:rPr dirty="0" sz="1100" spc="-25">
                <a:latin typeface="Times New Roman"/>
                <a:cs typeface="Times New Roman"/>
              </a:rPr>
              <a:t>scoring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80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relates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general </a:t>
            </a:r>
            <a:r>
              <a:rPr dirty="0" sz="1100" spc="-35">
                <a:latin typeface="Times New Roman"/>
                <a:cs typeface="Times New Roman"/>
              </a:rPr>
              <a:t>intelligence,  </a:t>
            </a:r>
            <a:r>
              <a:rPr dirty="0" sz="1100" spc="-30">
                <a:latin typeface="Times New Roman"/>
                <a:cs typeface="Times New Roman"/>
              </a:rPr>
              <a:t>vocabulary, </a:t>
            </a:r>
            <a:r>
              <a:rPr dirty="0" sz="1100" spc="-20">
                <a:latin typeface="Times New Roman"/>
                <a:cs typeface="Times New Roman"/>
              </a:rPr>
              <a:t>arithmetic </a:t>
            </a:r>
            <a:r>
              <a:rPr dirty="0" sz="1100" spc="-40">
                <a:latin typeface="Times New Roman"/>
                <a:cs typeface="Times New Roman"/>
              </a:rPr>
              <a:t>ability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general knowledge. </a:t>
            </a:r>
            <a:r>
              <a:rPr dirty="0" sz="1100" spc="-10">
                <a:latin typeface="Times New Roman"/>
                <a:cs typeface="Times New Roman"/>
              </a:rPr>
              <a:t>The test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speeded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40">
                <a:latin typeface="Times New Roman"/>
                <a:cs typeface="Times New Roman"/>
              </a:rPr>
              <a:t>i.e.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number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large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20">
                <a:latin typeface="Times New Roman"/>
                <a:cs typeface="Times New Roman"/>
              </a:rPr>
              <a:t>allotted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short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can finish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in time. </a:t>
            </a:r>
            <a:r>
              <a:rPr dirty="0" sz="1100" spc="-20">
                <a:latin typeface="Times New Roman"/>
                <a:cs typeface="Times New Roman"/>
              </a:rPr>
              <a:t>Power </a:t>
            </a:r>
            <a:r>
              <a:rPr dirty="0" sz="1100" spc="-10">
                <a:latin typeface="Times New Roman"/>
                <a:cs typeface="Times New Roman"/>
              </a:rPr>
              <a:t>test 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constraint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items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30">
                <a:latin typeface="Times New Roman"/>
                <a:cs typeface="Times New Roman"/>
              </a:rPr>
              <a:t>difficult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10">
                <a:latin typeface="Times New Roman"/>
                <a:cs typeface="Times New Roman"/>
              </a:rPr>
              <a:t>no 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can correctly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315"/>
              </a:lnSpc>
            </a:pPr>
            <a:r>
              <a:rPr dirty="0" sz="1100" spc="-20" b="1">
                <a:latin typeface="Times New Roman"/>
                <a:cs typeface="Times New Roman"/>
              </a:rPr>
              <a:t>Wechsler </a:t>
            </a:r>
            <a:r>
              <a:rPr dirty="0" sz="1100" spc="5" b="1">
                <a:latin typeface="Times New Roman"/>
                <a:cs typeface="Times New Roman"/>
              </a:rPr>
              <a:t>Intelligence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Scales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David </a:t>
            </a:r>
            <a:r>
              <a:rPr dirty="0" sz="1100" spc="-35">
                <a:latin typeface="Times New Roman"/>
                <a:cs typeface="Times New Roman"/>
              </a:rPr>
              <a:t>Wechsler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35">
                <a:latin typeface="Times New Roman"/>
                <a:cs typeface="Times New Roman"/>
              </a:rPr>
              <a:t>Wechsler </a:t>
            </a:r>
            <a:r>
              <a:rPr dirty="0" sz="1100" spc="-15">
                <a:latin typeface="Times New Roman"/>
                <a:cs typeface="Times New Roman"/>
              </a:rPr>
              <a:t>Preschool And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50">
                <a:latin typeface="Times New Roman"/>
                <a:cs typeface="Times New Roman"/>
              </a:rPr>
              <a:t>Scale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Intelligence </a:t>
            </a:r>
            <a:r>
              <a:rPr dirty="0" sz="1100" spc="-30">
                <a:latin typeface="Times New Roman"/>
                <a:cs typeface="Times New Roman"/>
              </a:rPr>
              <a:t>–Revised  </a:t>
            </a:r>
            <a:r>
              <a:rPr dirty="0" sz="1100" spc="-35">
                <a:latin typeface="Times New Roman"/>
                <a:cs typeface="Times New Roman"/>
              </a:rPr>
              <a:t>(WPPSI-R) intelligence </a:t>
            </a:r>
            <a:r>
              <a:rPr dirty="0" sz="1100" spc="-40">
                <a:latin typeface="Times New Roman"/>
                <a:cs typeface="Times New Roman"/>
              </a:rPr>
              <a:t>scale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preschool </a:t>
            </a:r>
            <a:r>
              <a:rPr dirty="0" sz="1100" spc="-20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kinder-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garden.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gave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WECHSLER </a:t>
            </a:r>
            <a:r>
              <a:rPr dirty="0" sz="1100" spc="15">
                <a:latin typeface="Times New Roman"/>
                <a:cs typeface="Times New Roman"/>
              </a:rPr>
              <a:t>INTELLIGENCE </a:t>
            </a:r>
            <a:r>
              <a:rPr dirty="0" sz="1100" spc="-35">
                <a:latin typeface="Times New Roman"/>
                <a:cs typeface="Times New Roman"/>
              </a:rPr>
              <a:t>SCALE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10">
                <a:latin typeface="Times New Roman"/>
                <a:cs typeface="Times New Roman"/>
              </a:rPr>
              <a:t>CHILDREN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(WISC-III).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770" y="425449"/>
            <a:ext cx="5880735" cy="8848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20">
                <a:latin typeface="Times New Roman"/>
                <a:cs typeface="Times New Roman"/>
              </a:rPr>
              <a:t>WECHSLER </a:t>
            </a:r>
            <a:r>
              <a:rPr dirty="0" sz="1100" spc="-15">
                <a:latin typeface="Times New Roman"/>
                <a:cs typeface="Times New Roman"/>
              </a:rPr>
              <a:t>ADULT </a:t>
            </a:r>
            <a:r>
              <a:rPr dirty="0" sz="1100" spc="15">
                <a:latin typeface="Times New Roman"/>
                <a:cs typeface="Times New Roman"/>
              </a:rPr>
              <a:t>INTELLIGENCE </a:t>
            </a:r>
            <a:r>
              <a:rPr dirty="0" sz="1100" spc="-35">
                <a:latin typeface="Times New Roman"/>
                <a:cs typeface="Times New Roman"/>
              </a:rPr>
              <a:t>SCALE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(WAIS-III).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Both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scales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consist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11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sub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measuring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intelligence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level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children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adults.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tests </a:t>
            </a:r>
            <a:r>
              <a:rPr dirty="0" sz="1100" spc="-30">
                <a:latin typeface="Times New Roman"/>
                <a:cs typeface="Times New Roman"/>
              </a:rPr>
              <a:t>have verbal </a:t>
            </a:r>
            <a:r>
              <a:rPr dirty="0" sz="1100" spc="-40">
                <a:latin typeface="Times New Roman"/>
                <a:cs typeface="Times New Roman"/>
              </a:rPr>
              <a:t>scales </a:t>
            </a:r>
            <a:r>
              <a:rPr dirty="0" sz="1100" spc="-15">
                <a:latin typeface="Times New Roman"/>
                <a:cs typeface="Times New Roman"/>
              </a:rPr>
              <a:t>and performance</a:t>
            </a:r>
            <a:r>
              <a:rPr dirty="0" sz="1100" spc="19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scales.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verbal </a:t>
            </a:r>
            <a:r>
              <a:rPr dirty="0" sz="1100" spc="-40">
                <a:latin typeface="Times New Roman"/>
                <a:cs typeface="Times New Roman"/>
              </a:rPr>
              <a:t>scales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35">
                <a:latin typeface="Times New Roman"/>
                <a:cs typeface="Times New Roman"/>
              </a:rPr>
              <a:t>vocabulary, knowledge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facts, </a:t>
            </a:r>
            <a:r>
              <a:rPr dirty="0" sz="1100">
                <a:latin typeface="Times New Roman"/>
                <a:cs typeface="Times New Roman"/>
              </a:rPr>
              <a:t>short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25">
                <a:latin typeface="Times New Roman"/>
                <a:cs typeface="Times New Roman"/>
              </a:rPr>
              <a:t>memory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verbal  reasoning.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performance </a:t>
            </a:r>
            <a:r>
              <a:rPr dirty="0" sz="1100" spc="-35">
                <a:latin typeface="Times New Roman"/>
                <a:cs typeface="Times New Roman"/>
              </a:rPr>
              <a:t>scales assess </a:t>
            </a:r>
            <a:r>
              <a:rPr dirty="0" sz="1100" spc="-15">
                <a:latin typeface="Times New Roman"/>
                <a:cs typeface="Times New Roman"/>
              </a:rPr>
              <a:t>psycho-motor </a:t>
            </a:r>
            <a:r>
              <a:rPr dirty="0" sz="1100" spc="-35">
                <a:latin typeface="Times New Roman"/>
                <a:cs typeface="Times New Roman"/>
              </a:rPr>
              <a:t>abilities, </a:t>
            </a:r>
            <a:r>
              <a:rPr dirty="0" sz="1100" spc="-20">
                <a:latin typeface="Times New Roman"/>
                <a:cs typeface="Times New Roman"/>
              </a:rPr>
              <a:t>nonverbal </a:t>
            </a:r>
            <a:r>
              <a:rPr dirty="0" sz="1100" spc="-25">
                <a:latin typeface="Times New Roman"/>
                <a:cs typeface="Times New Roman"/>
              </a:rPr>
              <a:t>reasoning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learn </a:t>
            </a:r>
            <a:r>
              <a:rPr dirty="0" sz="1100" spc="-30">
                <a:latin typeface="Times New Roman"/>
                <a:cs typeface="Times New Roman"/>
              </a:rPr>
              <a:t>new  </a:t>
            </a:r>
            <a:r>
              <a:rPr dirty="0" sz="1100" spc="-25">
                <a:latin typeface="Times New Roman"/>
                <a:cs typeface="Times New Roman"/>
              </a:rPr>
              <a:t>relations.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reliable </a:t>
            </a:r>
            <a:r>
              <a:rPr dirty="0" sz="1100" spc="-25">
                <a:latin typeface="Times New Roman"/>
                <a:cs typeface="Times New Roman"/>
              </a:rPr>
              <a:t>measures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academic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success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tests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impairment </a:t>
            </a:r>
            <a:r>
              <a:rPr dirty="0" sz="1100" spc="-25">
                <a:latin typeface="Times New Roman"/>
                <a:cs typeface="Times New Roman"/>
              </a:rPr>
              <a:t>(reflected in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5">
                <a:latin typeface="Times New Roman"/>
                <a:cs typeface="Times New Roman"/>
              </a:rPr>
              <a:t>IQ)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DELIRIUM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Mental </a:t>
            </a:r>
            <a:r>
              <a:rPr dirty="0" sz="1100" spc="-20" b="1">
                <a:latin typeface="Times New Roman"/>
                <a:cs typeface="Times New Roman"/>
              </a:rPr>
              <a:t>Retardation </a:t>
            </a:r>
            <a:r>
              <a:rPr dirty="0" sz="1100" spc="-10" b="1">
                <a:latin typeface="Times New Roman"/>
                <a:cs typeface="Times New Roman"/>
              </a:rPr>
              <a:t>(Slow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Learners)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Intelligence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measures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5">
                <a:latin typeface="Times New Roman"/>
                <a:cs typeface="Times New Roman"/>
              </a:rPr>
              <a:t>attention, perception, and </a:t>
            </a:r>
            <a:r>
              <a:rPr dirty="0" sz="1100" spc="-25">
                <a:latin typeface="Times New Roman"/>
                <a:cs typeface="Times New Roman"/>
              </a:rPr>
              <a:t>memory, reasoning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verbal  </a:t>
            </a:r>
            <a:r>
              <a:rPr dirty="0" sz="1100" spc="-15">
                <a:latin typeface="Times New Roman"/>
                <a:cs typeface="Times New Roman"/>
              </a:rPr>
              <a:t>comprehension. </a:t>
            </a:r>
            <a:r>
              <a:rPr dirty="0" sz="1100" spc="-25">
                <a:latin typeface="Times New Roman"/>
                <a:cs typeface="Times New Roman"/>
              </a:rPr>
              <a:t>Intelligence measures </a:t>
            </a:r>
            <a:r>
              <a:rPr dirty="0" sz="1100" spc="-1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adapt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environment,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5">
                <a:latin typeface="Times New Roman"/>
                <a:cs typeface="Times New Roman"/>
              </a:rPr>
              <a:t>generate </a:t>
            </a:r>
            <a:r>
              <a:rPr dirty="0" sz="1100" spc="-35">
                <a:latin typeface="Times New Roman"/>
                <a:cs typeface="Times New Roman"/>
              </a:rPr>
              <a:t>new ideas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ability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efficiently.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Projective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r>
              <a:rPr dirty="0" sz="1100" spc="15" b="1">
                <a:latin typeface="Times New Roman"/>
                <a:cs typeface="Times New Roman"/>
              </a:rPr>
              <a:t> Tests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  <a:spcBef>
                <a:spcPts val="40"/>
              </a:spcBef>
            </a:pPr>
            <a:r>
              <a:rPr dirty="0" sz="1100" spc="-35">
                <a:latin typeface="Times New Roman"/>
                <a:cs typeface="Times New Roman"/>
              </a:rPr>
              <a:t>Psychoanalytic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theorists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20">
                <a:latin typeface="Times New Roman"/>
                <a:cs typeface="Times New Roman"/>
              </a:rPr>
              <a:t>tests. 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methods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25">
                <a:latin typeface="Times New Roman"/>
                <a:cs typeface="Times New Roman"/>
              </a:rPr>
              <a:t>ambiguous </a:t>
            </a:r>
            <a:r>
              <a:rPr dirty="0" sz="1100" spc="-35">
                <a:latin typeface="Times New Roman"/>
                <a:cs typeface="Times New Roman"/>
              </a:rPr>
              <a:t>stimuli,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pictures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people,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things </a:t>
            </a:r>
            <a:r>
              <a:rPr dirty="0" sz="1100" spc="-30">
                <a:latin typeface="Times New Roman"/>
                <a:cs typeface="Times New Roman"/>
              </a:rPr>
              <a:t>are 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what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5">
                <a:latin typeface="Times New Roman"/>
                <a:cs typeface="Times New Roman"/>
              </a:rPr>
              <a:t>sees.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theory 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40">
                <a:latin typeface="Times New Roman"/>
                <a:cs typeface="Times New Roman"/>
              </a:rPr>
              <a:t>‘project’ 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30">
                <a:latin typeface="Times New Roman"/>
                <a:cs typeface="Times New Roman"/>
              </a:rPr>
              <a:t>personality,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needs,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wishes,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desires </a:t>
            </a:r>
            <a:r>
              <a:rPr dirty="0" sz="1100" spc="-15">
                <a:latin typeface="Times New Roman"/>
                <a:cs typeface="Times New Roman"/>
              </a:rPr>
              <a:t>and their unconscious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people  and </a:t>
            </a:r>
            <a:r>
              <a:rPr dirty="0" sz="1100" spc="-20">
                <a:latin typeface="Times New Roman"/>
                <a:cs typeface="Times New Roman"/>
              </a:rPr>
              <a:t>things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ink </a:t>
            </a:r>
            <a:r>
              <a:rPr dirty="0" sz="1100" spc="-15">
                <a:latin typeface="Times New Roman"/>
                <a:cs typeface="Times New Roman"/>
              </a:rPr>
              <a:t>blots, </a:t>
            </a:r>
            <a:r>
              <a:rPr dirty="0" sz="1100" spc="-25">
                <a:latin typeface="Times New Roman"/>
                <a:cs typeface="Times New Roman"/>
              </a:rPr>
              <a:t>pictures,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40">
                <a:latin typeface="Times New Roman"/>
                <a:cs typeface="Times New Roman"/>
              </a:rPr>
              <a:t>vague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sometimes </a:t>
            </a:r>
            <a:r>
              <a:rPr dirty="0" sz="1100" spc="-15">
                <a:latin typeface="Times New Roman"/>
                <a:cs typeface="Times New Roman"/>
              </a:rPr>
              <a:t>structure.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25">
                <a:latin typeface="Times New Roman"/>
                <a:cs typeface="Times New Roman"/>
              </a:rPr>
              <a:t>are based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5">
                <a:latin typeface="Times New Roman"/>
                <a:cs typeface="Times New Roman"/>
              </a:rPr>
              <a:t>psychoanalytic </a:t>
            </a:r>
            <a:r>
              <a:rPr dirty="0" sz="1100" spc="-20">
                <a:latin typeface="Times New Roman"/>
                <a:cs typeface="Times New Roman"/>
              </a:rPr>
              <a:t>theory. </a:t>
            </a:r>
            <a:r>
              <a:rPr dirty="0" sz="1100" spc="-30">
                <a:latin typeface="Times New Roman"/>
                <a:cs typeface="Times New Roman"/>
              </a:rPr>
              <a:t>They have </a:t>
            </a:r>
            <a:r>
              <a:rPr dirty="0" sz="1100" spc="-15">
                <a:latin typeface="Times New Roman"/>
                <a:cs typeface="Times New Roman"/>
              </a:rPr>
              <a:t>been 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40">
                <a:latin typeface="Times New Roman"/>
                <a:cs typeface="Times New Roman"/>
              </a:rPr>
              <a:t>still </a:t>
            </a:r>
            <a:r>
              <a:rPr dirty="0" sz="1100" spc="-30">
                <a:latin typeface="Times New Roman"/>
                <a:cs typeface="Times New Roman"/>
              </a:rPr>
              <a:t>remain, </a:t>
            </a:r>
            <a:r>
              <a:rPr dirty="0" sz="1100" spc="-20">
                <a:latin typeface="Times New Roman"/>
                <a:cs typeface="Times New Roman"/>
              </a:rPr>
              <a:t>controversial. </a:t>
            </a: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50">
                <a:latin typeface="Times New Roman"/>
                <a:cs typeface="Times New Roman"/>
              </a:rPr>
              <a:t>widely </a:t>
            </a:r>
            <a:r>
              <a:rPr dirty="0" sz="1100" spc="-20">
                <a:latin typeface="Times New Roman"/>
                <a:cs typeface="Times New Roman"/>
              </a:rPr>
              <a:t>used 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Rorschach </a:t>
            </a:r>
            <a:r>
              <a:rPr dirty="0" sz="1100" spc="-5">
                <a:latin typeface="Times New Roman"/>
                <a:cs typeface="Times New Roman"/>
              </a:rPr>
              <a:t>Ink </a:t>
            </a:r>
            <a:r>
              <a:rPr dirty="0" sz="1100" spc="-25">
                <a:latin typeface="Times New Roman"/>
                <a:cs typeface="Times New Roman"/>
              </a:rPr>
              <a:t>Blot </a:t>
            </a:r>
            <a:r>
              <a:rPr dirty="0" sz="1100" spc="-20">
                <a:latin typeface="Times New Roman"/>
                <a:cs typeface="Times New Roman"/>
              </a:rPr>
              <a:t>Test,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Thematic </a:t>
            </a:r>
            <a:r>
              <a:rPr dirty="0" sz="1100" spc="-15">
                <a:latin typeface="Times New Roman"/>
                <a:cs typeface="Times New Roman"/>
              </a:rPr>
              <a:t>Apperception Test </a:t>
            </a:r>
            <a:r>
              <a:rPr dirty="0" sz="1100" spc="-30">
                <a:latin typeface="Times New Roman"/>
                <a:cs typeface="Times New Roman"/>
              </a:rPr>
              <a:t>(TAT), </a:t>
            </a:r>
            <a:r>
              <a:rPr dirty="0" sz="1100" spc="-10">
                <a:latin typeface="Times New Roman"/>
                <a:cs typeface="Times New Roman"/>
              </a:rPr>
              <a:t>House </a:t>
            </a:r>
            <a:r>
              <a:rPr dirty="0" sz="1100" spc="-15">
                <a:latin typeface="Times New Roman"/>
                <a:cs typeface="Times New Roman"/>
              </a:rPr>
              <a:t>Tree </a:t>
            </a:r>
            <a:r>
              <a:rPr dirty="0" sz="1100" spc="-10">
                <a:latin typeface="Times New Roman"/>
                <a:cs typeface="Times New Roman"/>
              </a:rPr>
              <a:t>Person  </a:t>
            </a:r>
            <a:r>
              <a:rPr dirty="0" sz="1100" spc="-15">
                <a:latin typeface="Times New Roman"/>
                <a:cs typeface="Times New Roman"/>
              </a:rPr>
              <a:t>(HTP)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Rotter’s </a:t>
            </a:r>
            <a:r>
              <a:rPr dirty="0" sz="1100" spc="-15">
                <a:latin typeface="Times New Roman"/>
                <a:cs typeface="Times New Roman"/>
              </a:rPr>
              <a:t>Incomplete </a:t>
            </a:r>
            <a:r>
              <a:rPr dirty="0" sz="1100" spc="-25">
                <a:latin typeface="Times New Roman"/>
                <a:cs typeface="Times New Roman"/>
              </a:rPr>
              <a:t>Sentence </a:t>
            </a:r>
            <a:r>
              <a:rPr dirty="0" sz="1100" spc="-40">
                <a:latin typeface="Times New Roman"/>
                <a:cs typeface="Times New Roman"/>
              </a:rPr>
              <a:t>Blank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(RISB).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69265" indent="-229235">
              <a:lnSpc>
                <a:spcPts val="1315"/>
              </a:lnSpc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 b="1">
                <a:latin typeface="Times New Roman"/>
                <a:cs typeface="Times New Roman"/>
              </a:rPr>
              <a:t>projective </a:t>
            </a:r>
            <a:r>
              <a:rPr dirty="0" sz="1100" spc="5" b="1">
                <a:latin typeface="Times New Roman"/>
                <a:cs typeface="Times New Roman"/>
              </a:rPr>
              <a:t>tests,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presented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ambiguous</a:t>
            </a:r>
            <a:r>
              <a:rPr dirty="0" sz="1100" spc="20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stimuli.</a:t>
            </a:r>
            <a:endParaRPr sz="1100">
              <a:latin typeface="Times New Roman"/>
              <a:cs typeface="Times New Roman"/>
            </a:endParaRPr>
          </a:p>
          <a:p>
            <a:pPr algn="just" marL="469265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known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test,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1921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Hermann </a:t>
            </a:r>
            <a:r>
              <a:rPr dirty="0" sz="1100" spc="-10" b="1">
                <a:latin typeface="Times New Roman"/>
                <a:cs typeface="Times New Roman"/>
              </a:rPr>
              <a:t>Rorschach, </a:t>
            </a:r>
            <a:r>
              <a:rPr dirty="0" sz="1100" spc="-25" b="1">
                <a:latin typeface="Times New Roman"/>
                <a:cs typeface="Times New Roman"/>
              </a:rPr>
              <a:t>a </a:t>
            </a:r>
            <a:r>
              <a:rPr dirty="0" sz="1100" spc="-5" b="1">
                <a:latin typeface="Times New Roman"/>
                <a:cs typeface="Times New Roman"/>
              </a:rPr>
              <a:t>Swiss </a:t>
            </a:r>
            <a:r>
              <a:rPr dirty="0" sz="1100" spc="-10" b="1">
                <a:latin typeface="Times New Roman"/>
                <a:cs typeface="Times New Roman"/>
              </a:rPr>
              <a:t>psychiatrist, </a:t>
            </a:r>
            <a:r>
              <a:rPr dirty="0" sz="1100" spc="-45">
                <a:latin typeface="Times New Roman"/>
                <a:cs typeface="Times New Roman"/>
              </a:rPr>
              <a:t>is 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inkblots.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20">
                <a:latin typeface="Times New Roman"/>
                <a:cs typeface="Times New Roman"/>
              </a:rPr>
              <a:t>techniques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Rorschach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45">
                <a:latin typeface="Times New Roman"/>
                <a:cs typeface="Times New Roman"/>
              </a:rPr>
              <a:t>originally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psychodynamic  </a:t>
            </a:r>
            <a:r>
              <a:rPr dirty="0" sz="1100" spc="-20">
                <a:latin typeface="Times New Roman"/>
                <a:cs typeface="Times New Roman"/>
              </a:rPr>
              <a:t>assumptions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algn="just" marL="469265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Considerable </a:t>
            </a:r>
            <a:r>
              <a:rPr dirty="0" sz="1100" spc="-30">
                <a:latin typeface="Times New Roman"/>
                <a:cs typeface="Times New Roman"/>
              </a:rPr>
              <a:t>emphasis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placed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unconscious motivations </a:t>
            </a:r>
            <a:r>
              <a:rPr dirty="0" sz="1100" spc="-25">
                <a:latin typeface="Times New Roman"/>
                <a:cs typeface="Times New Roman"/>
              </a:rPr>
              <a:t>—conflicts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5">
                <a:latin typeface="Times New Roman"/>
                <a:cs typeface="Times New Roman"/>
              </a:rPr>
              <a:t>impulses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5">
                <a:latin typeface="Times New Roman"/>
                <a:cs typeface="Times New Roman"/>
              </a:rPr>
              <a:t>largely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unaware.</a:t>
            </a:r>
            <a:endParaRPr sz="1100">
              <a:latin typeface="Times New Roman"/>
              <a:cs typeface="Times New Roman"/>
            </a:endParaRPr>
          </a:p>
          <a:p>
            <a:pPr algn="just" marL="469265" marR="5080" indent="-228600">
              <a:lnSpc>
                <a:spcPct val="938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recent 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descriptions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cards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40">
                <a:latin typeface="Times New Roman"/>
                <a:cs typeface="Times New Roman"/>
              </a:rPr>
              <a:t>styles.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ten </a:t>
            </a:r>
            <a:r>
              <a:rPr dirty="0" sz="1100" spc="-25">
                <a:latin typeface="Times New Roman"/>
                <a:cs typeface="Times New Roman"/>
              </a:rPr>
              <a:t>standardized </a:t>
            </a:r>
            <a:r>
              <a:rPr dirty="0" sz="1100" spc="-30">
                <a:latin typeface="Times New Roman"/>
                <a:cs typeface="Times New Roman"/>
              </a:rPr>
              <a:t>ink  </a:t>
            </a:r>
            <a:r>
              <a:rPr dirty="0" sz="1100" spc="-15">
                <a:latin typeface="Times New Roman"/>
                <a:cs typeface="Times New Roman"/>
              </a:rPr>
              <a:t>blots.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serves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ambiguous </a:t>
            </a:r>
            <a:r>
              <a:rPr dirty="0" sz="1100" spc="-30">
                <a:latin typeface="Times New Roman"/>
                <a:cs typeface="Times New Roman"/>
              </a:rPr>
              <a:t>stimuli.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examiner </a:t>
            </a:r>
            <a:r>
              <a:rPr dirty="0" sz="1100" spc="-15">
                <a:latin typeface="Times New Roman"/>
                <a:cs typeface="Times New Roman"/>
              </a:rPr>
              <a:t>presents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inkblots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30">
                <a:latin typeface="Times New Roman"/>
                <a:cs typeface="Times New Roman"/>
              </a:rPr>
              <a:t>being examined, </a:t>
            </a:r>
            <a:r>
              <a:rPr dirty="0" sz="1100" spc="-15">
                <a:latin typeface="Times New Roman"/>
                <a:cs typeface="Times New Roman"/>
              </a:rPr>
              <a:t>who responds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telling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she </a:t>
            </a:r>
            <a:r>
              <a:rPr dirty="0" sz="1100" spc="-35">
                <a:latin typeface="Times New Roman"/>
                <a:cs typeface="Times New Roman"/>
              </a:rPr>
              <a:t>sees.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encourage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subject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give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detailed answers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responses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0">
                <a:latin typeface="Times New Roman"/>
                <a:cs typeface="Times New Roman"/>
              </a:rPr>
              <a:t>inkblot.  </a:t>
            </a:r>
            <a:r>
              <a:rPr dirty="0" sz="1100" spc="-30">
                <a:latin typeface="Times New Roman"/>
                <a:cs typeface="Times New Roman"/>
              </a:rPr>
              <a:t>Exner’s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administering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scoring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Rorschach </a:t>
            </a:r>
            <a:r>
              <a:rPr dirty="0" sz="1100" spc="-15">
                <a:latin typeface="Times New Roman"/>
                <a:cs typeface="Times New Roman"/>
              </a:rPr>
              <a:t>inkblot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specifies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card  </a:t>
            </a:r>
            <a:r>
              <a:rPr dirty="0" sz="1100" spc="-15">
                <a:latin typeface="Times New Roman"/>
                <a:cs typeface="Times New Roman"/>
              </a:rPr>
              <a:t>should be presented,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examiner </a:t>
            </a:r>
            <a:r>
              <a:rPr dirty="0" sz="1100" spc="-55">
                <a:latin typeface="Times New Roman"/>
                <a:cs typeface="Times New Roman"/>
              </a:rPr>
              <a:t>say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responses should be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recorded.</a:t>
            </a:r>
            <a:endParaRPr sz="1100">
              <a:latin typeface="Times New Roman"/>
              <a:cs typeface="Times New Roman"/>
            </a:endParaRPr>
          </a:p>
          <a:p>
            <a:pPr algn="just" marL="469265" marR="825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Thematic </a:t>
            </a:r>
            <a:r>
              <a:rPr dirty="0" sz="1100" spc="-15">
                <a:latin typeface="Times New Roman"/>
                <a:cs typeface="Times New Roman"/>
              </a:rPr>
              <a:t>Apperception Test </a:t>
            </a:r>
            <a:r>
              <a:rPr dirty="0" sz="1100" spc="-30">
                <a:latin typeface="Times New Roman"/>
                <a:cs typeface="Times New Roman"/>
              </a:rPr>
              <a:t>(TAT)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drawings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depict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5">
                <a:latin typeface="Times New Roman"/>
                <a:cs typeface="Times New Roman"/>
              </a:rPr>
              <a:t>figures  </a:t>
            </a:r>
            <a:r>
              <a:rPr dirty="0" sz="1100" spc="-25">
                <a:latin typeface="Times New Roman"/>
                <a:cs typeface="Times New Roman"/>
              </a:rPr>
              <a:t>in various ambiguous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algn="just" marL="469265" marR="6350" indent="-228600">
              <a:lnSpc>
                <a:spcPct val="938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identities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cards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>
                <a:latin typeface="Times New Roman"/>
                <a:cs typeface="Times New Roman"/>
              </a:rPr>
              <a:t>up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story 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happening. </a:t>
            </a:r>
            <a:r>
              <a:rPr dirty="0" sz="1100" spc="-30">
                <a:latin typeface="Times New Roman"/>
                <a:cs typeface="Times New Roman"/>
              </a:rPr>
              <a:t>Morgan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Murray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Harvard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40">
                <a:latin typeface="Times New Roman"/>
                <a:cs typeface="Times New Roman"/>
              </a:rPr>
              <a:t>Clinic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TAT.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31 </a:t>
            </a:r>
            <a:r>
              <a:rPr dirty="0" sz="1100" spc="-25">
                <a:latin typeface="Times New Roman"/>
                <a:cs typeface="Times New Roman"/>
              </a:rPr>
              <a:t>cards, </a:t>
            </a:r>
            <a:r>
              <a:rPr dirty="0" sz="1100" spc="-40">
                <a:latin typeface="Times New Roman"/>
                <a:cs typeface="Times New Roman"/>
              </a:rPr>
              <a:t>30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pictures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blank card.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picture card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15">
                <a:latin typeface="Times New Roman"/>
                <a:cs typeface="Times New Roman"/>
              </a:rPr>
              <a:t>shown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35">
                <a:latin typeface="Times New Roman"/>
                <a:cs typeface="Times New Roman"/>
              </a:rPr>
              <a:t>asks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dramatic story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picture.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instructions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-40">
                <a:latin typeface="Times New Roman"/>
                <a:cs typeface="Times New Roman"/>
              </a:rPr>
              <a:t>‘this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imagination,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35">
                <a:latin typeface="Times New Roman"/>
                <a:cs typeface="Times New Roman"/>
              </a:rPr>
              <a:t>intelligence. </a:t>
            </a:r>
            <a:r>
              <a:rPr dirty="0" sz="1100" spc="-20">
                <a:latin typeface="Times New Roman"/>
                <a:cs typeface="Times New Roman"/>
              </a:rPr>
              <a:t>Let </a:t>
            </a:r>
            <a:r>
              <a:rPr dirty="0" sz="1100" spc="-25">
                <a:latin typeface="Times New Roman"/>
                <a:cs typeface="Times New Roman"/>
              </a:rPr>
              <a:t>your  imaginations have its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fairy </a:t>
            </a:r>
            <a:r>
              <a:rPr dirty="0" sz="1100" spc="-20">
                <a:latin typeface="Times New Roman"/>
                <a:cs typeface="Times New Roman"/>
              </a:rPr>
              <a:t>story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picture </a:t>
            </a:r>
            <a:r>
              <a:rPr dirty="0" sz="1100" spc="-20">
                <a:latin typeface="Times New Roman"/>
                <a:cs typeface="Times New Roman"/>
              </a:rPr>
              <a:t>card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doing.’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story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title,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beginning,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middle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an end.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assumption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subjects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40">
                <a:latin typeface="Times New Roman"/>
                <a:cs typeface="Times New Roman"/>
              </a:rPr>
              <a:t>reveal </a:t>
            </a:r>
            <a:r>
              <a:rPr dirty="0" sz="1100" spc="-15">
                <a:latin typeface="Times New Roman"/>
                <a:cs typeface="Times New Roman"/>
              </a:rPr>
              <a:t>their unconscious </a:t>
            </a:r>
            <a:r>
              <a:rPr dirty="0" sz="1100" spc="-20">
                <a:latin typeface="Times New Roman"/>
                <a:cs typeface="Times New Roman"/>
              </a:rPr>
              <a:t>mental processes,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needs, desires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characters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stories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pictures.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25">
                <a:latin typeface="Times New Roman"/>
                <a:cs typeface="Times New Roman"/>
              </a:rPr>
              <a:t>variations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TAT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5">
                <a:latin typeface="Times New Roman"/>
                <a:cs typeface="Times New Roman"/>
              </a:rPr>
              <a:t>groups </a:t>
            </a:r>
            <a:r>
              <a:rPr dirty="0" sz="1100" spc="-40">
                <a:latin typeface="Times New Roman"/>
                <a:cs typeface="Times New Roman"/>
              </a:rPr>
              <a:t>e.g. </a:t>
            </a:r>
            <a:r>
              <a:rPr dirty="0" sz="1100" spc="-30">
                <a:latin typeface="Times New Roman"/>
                <a:cs typeface="Times New Roman"/>
              </a:rPr>
              <a:t>CAT-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15">
                <a:latin typeface="Times New Roman"/>
                <a:cs typeface="Times New Roman"/>
              </a:rPr>
              <a:t>Apperception Test and </a:t>
            </a:r>
            <a:r>
              <a:rPr dirty="0" sz="1100" spc="-45">
                <a:latin typeface="Times New Roman"/>
                <a:cs typeface="Times New Roman"/>
              </a:rPr>
              <a:t>SAT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Senior </a:t>
            </a:r>
            <a:r>
              <a:rPr dirty="0" sz="1100" spc="-15">
                <a:latin typeface="Times New Roman"/>
                <a:cs typeface="Times New Roman"/>
              </a:rPr>
              <a:t>Apperception  </a:t>
            </a:r>
            <a:r>
              <a:rPr dirty="0" sz="1100" spc="-25">
                <a:latin typeface="Times New Roman"/>
                <a:cs typeface="Times New Roman"/>
              </a:rPr>
              <a:t>Technique.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914656"/>
            <a:ext cx="5880735" cy="5222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25" b="1">
                <a:latin typeface="Times New Roman"/>
                <a:cs typeface="Times New Roman"/>
              </a:rPr>
              <a:t>Rotter’s </a:t>
            </a:r>
            <a:r>
              <a:rPr dirty="0" sz="1100" spc="5" b="1">
                <a:latin typeface="Times New Roman"/>
                <a:cs typeface="Times New Roman"/>
              </a:rPr>
              <a:t>Incomplete </a:t>
            </a:r>
            <a:r>
              <a:rPr dirty="0" sz="1100" b="1">
                <a:latin typeface="Times New Roman"/>
                <a:cs typeface="Times New Roman"/>
              </a:rPr>
              <a:t>Sentence </a:t>
            </a:r>
            <a:r>
              <a:rPr dirty="0" sz="1100" spc="-20" b="1">
                <a:latin typeface="Times New Roman"/>
                <a:cs typeface="Times New Roman"/>
              </a:rPr>
              <a:t>Blank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Test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700"/>
              </a:lnSpc>
              <a:spcBef>
                <a:spcPts val="45"/>
              </a:spcBef>
              <a:tabLst>
                <a:tab pos="3363595" algn="l"/>
                <a:tab pos="5834380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20">
                <a:latin typeface="Times New Roman"/>
                <a:cs typeface="Times New Roman"/>
              </a:rPr>
              <a:t>unfinished sentences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complete, </a:t>
            </a:r>
            <a:r>
              <a:rPr dirty="0" sz="1100" spc="-45">
                <a:latin typeface="Times New Roman"/>
                <a:cs typeface="Times New Roman"/>
              </a:rPr>
              <a:t>usually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considered 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good </a:t>
            </a:r>
            <a:r>
              <a:rPr dirty="0" sz="1100" spc="-25">
                <a:latin typeface="Times New Roman"/>
                <a:cs typeface="Times New Roman"/>
              </a:rPr>
              <a:t>spring </a:t>
            </a:r>
            <a:r>
              <a:rPr dirty="0" sz="1100" spc="-10">
                <a:latin typeface="Times New Roman"/>
                <a:cs typeface="Times New Roman"/>
              </a:rPr>
              <a:t>board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explore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pinpoint </a:t>
            </a:r>
            <a:r>
              <a:rPr dirty="0" sz="1100" spc="-35">
                <a:latin typeface="Times New Roman"/>
                <a:cs typeface="Times New Roman"/>
              </a:rPr>
              <a:t>areas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problematic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conflicting.  </a:t>
            </a:r>
            <a:r>
              <a:rPr dirty="0" sz="1100" spc="-5">
                <a:latin typeface="Times New Roman"/>
                <a:cs typeface="Times New Roman"/>
              </a:rPr>
              <a:t>T</a:t>
            </a:r>
            <a:r>
              <a:rPr dirty="0" sz="1100" spc="10">
                <a:latin typeface="Times New Roman"/>
                <a:cs typeface="Times New Roman"/>
              </a:rPr>
              <a:t>h</a:t>
            </a:r>
            <a:r>
              <a:rPr dirty="0" sz="1100" spc="-35">
                <a:latin typeface="Times New Roman"/>
                <a:cs typeface="Times New Roman"/>
              </a:rPr>
              <a:t>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sentences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</a:t>
            </a:r>
            <a:r>
              <a:rPr dirty="0" sz="1100" spc="-30">
                <a:latin typeface="Times New Roman"/>
                <a:cs typeface="Times New Roman"/>
              </a:rPr>
              <a:t>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usually,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20">
                <a:latin typeface="Times New Roman"/>
                <a:cs typeface="Times New Roman"/>
              </a:rPr>
              <a:t>I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wish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</a:t>
            </a:r>
            <a:r>
              <a:rPr dirty="0" sz="1100" spc="-35">
                <a:latin typeface="Times New Roman"/>
                <a:cs typeface="Times New Roman"/>
              </a:rPr>
              <a:t>.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80">
                <a:latin typeface="Times New Roman"/>
                <a:cs typeface="Times New Roman"/>
              </a:rPr>
              <a:t>My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father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35">
                <a:latin typeface="Times New Roman"/>
                <a:cs typeface="Times New Roman"/>
              </a:rPr>
              <a:t>.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Girls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</a:t>
            </a:r>
            <a:r>
              <a:rPr dirty="0" sz="1100" spc="-25">
                <a:latin typeface="Times New Roman"/>
                <a:cs typeface="Times New Roman"/>
              </a:rPr>
              <a:t>r</a:t>
            </a:r>
            <a:r>
              <a:rPr dirty="0" sz="1100" spc="-35">
                <a:latin typeface="Times New Roman"/>
                <a:cs typeface="Times New Roman"/>
              </a:rPr>
              <a:t>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</a:t>
            </a:r>
            <a:r>
              <a:rPr dirty="0" sz="1100" spc="-35">
                <a:latin typeface="Times New Roman"/>
                <a:cs typeface="Times New Roman"/>
              </a:rPr>
              <a:t>.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Home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place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35">
                <a:latin typeface="Times New Roman"/>
                <a:cs typeface="Times New Roman"/>
              </a:rPr>
              <a:t>. 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explores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35">
                <a:latin typeface="Times New Roman"/>
                <a:cs typeface="Times New Roman"/>
              </a:rPr>
              <a:t>social, </a:t>
            </a:r>
            <a:r>
              <a:rPr dirty="0" sz="1100" spc="-45">
                <a:latin typeface="Times New Roman"/>
                <a:cs typeface="Times New Roman"/>
              </a:rPr>
              <a:t>familial </a:t>
            </a:r>
            <a:r>
              <a:rPr dirty="0" sz="1100" spc="-20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general </a:t>
            </a:r>
            <a:r>
              <a:rPr dirty="0" sz="1100" spc="-15">
                <a:latin typeface="Times New Roman"/>
                <a:cs typeface="Times New Roman"/>
              </a:rPr>
              <a:t>attitudes </a:t>
            </a:r>
            <a:r>
              <a:rPr dirty="0" sz="1100" spc="-20">
                <a:latin typeface="Times New Roman"/>
                <a:cs typeface="Times New Roman"/>
              </a:rPr>
              <a:t>towards </a:t>
            </a:r>
            <a:r>
              <a:rPr dirty="0" sz="1100" spc="-40">
                <a:latin typeface="Times New Roman"/>
                <a:cs typeface="Times New Roman"/>
              </a:rPr>
              <a:t>life.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40">
                <a:latin typeface="Times New Roman"/>
                <a:cs typeface="Times New Roman"/>
              </a:rPr>
              <a:t>40 </a:t>
            </a:r>
            <a:r>
              <a:rPr dirty="0" sz="1100" spc="-25">
                <a:latin typeface="Times New Roman"/>
                <a:cs typeface="Times New Roman"/>
              </a:rPr>
              <a:t>items  which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20">
                <a:latin typeface="Times New Roman"/>
                <a:cs typeface="Times New Roman"/>
              </a:rPr>
              <a:t>incomplete sentences. 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qualitative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quantitative </a:t>
            </a:r>
            <a:r>
              <a:rPr dirty="0" sz="1100" spc="-25">
                <a:latin typeface="Times New Roman"/>
                <a:cs typeface="Times New Roman"/>
              </a:rPr>
              <a:t>scoring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procedures.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30" b="1">
                <a:latin typeface="Times New Roman"/>
                <a:cs typeface="Times New Roman"/>
              </a:rPr>
              <a:t>House </a:t>
            </a:r>
            <a:r>
              <a:rPr dirty="0" sz="1100" spc="-10" b="1">
                <a:latin typeface="Times New Roman"/>
                <a:cs typeface="Times New Roman"/>
              </a:rPr>
              <a:t>Tree </a:t>
            </a:r>
            <a:r>
              <a:rPr dirty="0" sz="1100" spc="-15" b="1">
                <a:latin typeface="Times New Roman"/>
                <a:cs typeface="Times New Roman"/>
              </a:rPr>
              <a:t>and </a:t>
            </a:r>
            <a:r>
              <a:rPr dirty="0" sz="1100" spc="-10" b="1">
                <a:latin typeface="Times New Roman"/>
                <a:cs typeface="Times New Roman"/>
              </a:rPr>
              <a:t>Person </a:t>
            </a:r>
            <a:r>
              <a:rPr dirty="0" sz="1100" spc="30" b="1">
                <a:latin typeface="Times New Roman"/>
                <a:cs typeface="Times New Roman"/>
              </a:rPr>
              <a:t>(HTP)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35">
                <a:latin typeface="Times New Roman"/>
                <a:cs typeface="Times New Roman"/>
              </a:rPr>
              <a:t>tells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evaluations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drawings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quality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shape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5">
                <a:latin typeface="Times New Roman"/>
                <a:cs typeface="Times New Roman"/>
              </a:rPr>
              <a:t>drawing, </a:t>
            </a:r>
            <a:r>
              <a:rPr dirty="0" sz="1100" spc="-40">
                <a:latin typeface="Times New Roman"/>
                <a:cs typeface="Times New Roman"/>
              </a:rPr>
              <a:t>solidity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pencil </a:t>
            </a:r>
            <a:r>
              <a:rPr dirty="0" sz="1100" spc="-40">
                <a:latin typeface="Times New Roman"/>
                <a:cs typeface="Times New Roman"/>
              </a:rPr>
              <a:t>line, </a:t>
            </a:r>
            <a:r>
              <a:rPr dirty="0" sz="1100" spc="-25">
                <a:latin typeface="Times New Roman"/>
                <a:cs typeface="Times New Roman"/>
              </a:rPr>
              <a:t>location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drawing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paper,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size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figure, </a:t>
            </a:r>
            <a:r>
              <a:rPr dirty="0" sz="1100" spc="-25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0">
                <a:latin typeface="Times New Roman"/>
                <a:cs typeface="Times New Roman"/>
              </a:rPr>
              <a:t>figures,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background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comments </a:t>
            </a:r>
            <a:r>
              <a:rPr dirty="0" sz="1100" spc="-25">
                <a:latin typeface="Times New Roman"/>
                <a:cs typeface="Times New Roman"/>
              </a:rPr>
              <a:t>made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respondent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drawing task. </a:t>
            </a:r>
            <a:r>
              <a:rPr dirty="0" sz="1100" spc="-10">
                <a:latin typeface="Times New Roman"/>
                <a:cs typeface="Times New Roman"/>
              </a:rPr>
              <a:t>The house  </a:t>
            </a:r>
            <a:r>
              <a:rPr dirty="0" sz="1100" spc="-25">
                <a:latin typeface="Times New Roman"/>
                <a:cs typeface="Times New Roman"/>
              </a:rPr>
              <a:t>reflects </a:t>
            </a:r>
            <a:r>
              <a:rPr dirty="0" sz="1100" spc="-45">
                <a:latin typeface="Times New Roman"/>
                <a:cs typeface="Times New Roman"/>
              </a:rPr>
              <a:t>individual’s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25">
                <a:latin typeface="Times New Roman"/>
                <a:cs typeface="Times New Roman"/>
              </a:rPr>
              <a:t>relationships,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tree </a:t>
            </a:r>
            <a:r>
              <a:rPr dirty="0" sz="1100" spc="-25">
                <a:latin typeface="Times New Roman"/>
                <a:cs typeface="Times New Roman"/>
              </a:rPr>
              <a:t>reflects ego </a:t>
            </a:r>
            <a:r>
              <a:rPr dirty="0" sz="1100" spc="-20">
                <a:latin typeface="Times New Roman"/>
                <a:cs typeface="Times New Roman"/>
              </a:rPr>
              <a:t>development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5">
                <a:latin typeface="Times New Roman"/>
                <a:cs typeface="Times New Roman"/>
              </a:rPr>
              <a:t>reflects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individual self </a:t>
            </a:r>
            <a:r>
              <a:rPr dirty="0" sz="1100" spc="-15">
                <a:latin typeface="Times New Roman"/>
                <a:cs typeface="Times New Roman"/>
              </a:rPr>
              <a:t>perception and perception </a:t>
            </a:r>
            <a:r>
              <a:rPr dirty="0" sz="1100" spc="-5">
                <a:latin typeface="Times New Roman"/>
                <a:cs typeface="Times New Roman"/>
              </a:rPr>
              <a:t>of the other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gender.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Projective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comfortable </a:t>
            </a:r>
            <a:r>
              <a:rPr dirty="0" sz="1100" spc="-35">
                <a:latin typeface="Times New Roman"/>
                <a:cs typeface="Times New Roman"/>
              </a:rPr>
              <a:t>talking </a:t>
            </a:r>
            <a:r>
              <a:rPr dirty="0" sz="1100" spc="-20">
                <a:latin typeface="Times New Roman"/>
                <a:cs typeface="Times New Roman"/>
              </a:rPr>
              <a:t>in an </a:t>
            </a:r>
            <a:r>
              <a:rPr dirty="0" sz="1100" spc="-15">
                <a:latin typeface="Times New Roman"/>
                <a:cs typeface="Times New Roman"/>
              </a:rPr>
              <a:t>unstructured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5">
                <a:latin typeface="Times New Roman"/>
                <a:cs typeface="Times New Roman"/>
              </a:rPr>
              <a:t>they would </a:t>
            </a:r>
            <a:r>
              <a:rPr dirty="0" sz="1100" spc="-40">
                <a:latin typeface="Times New Roman"/>
                <a:cs typeface="Times New Roman"/>
              </a:rPr>
              <a:t>if 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structured </a:t>
            </a:r>
            <a:r>
              <a:rPr dirty="0" sz="1100" spc="-30">
                <a:latin typeface="Times New Roman"/>
                <a:cs typeface="Times New Roman"/>
              </a:rPr>
              <a:t>interview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lengthy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MMPI.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17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Projective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provide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interesting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source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regarding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person’s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unique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view</a:t>
            </a:r>
            <a:endParaRPr sz="1100">
              <a:latin typeface="Times New Roman"/>
              <a:cs typeface="Times New Roman"/>
            </a:endParaRPr>
          </a:p>
          <a:p>
            <a:pPr marL="469900" marR="7620">
              <a:lnSpc>
                <a:spcPts val="1240"/>
              </a:lnSpc>
              <a:spcBef>
                <a:spcPts val="70"/>
              </a:spcBef>
            </a:pP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world,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useful </a:t>
            </a:r>
            <a:r>
              <a:rPr dirty="0" sz="1100" spc="-15">
                <a:latin typeface="Times New Roman"/>
                <a:cs typeface="Times New Roman"/>
              </a:rPr>
              <a:t>supplement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information obtained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assessment  </a:t>
            </a:r>
            <a:r>
              <a:rPr dirty="0" sz="1100" spc="-20">
                <a:latin typeface="Times New Roman"/>
                <a:cs typeface="Times New Roman"/>
              </a:rPr>
              <a:t>tools.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165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whatever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governed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unconscious</a:t>
            </a:r>
            <a:endParaRPr sz="1100">
              <a:latin typeface="Times New Roman"/>
              <a:cs typeface="Times New Roman"/>
            </a:endParaRPr>
          </a:p>
          <a:p>
            <a:pPr marL="469900" marR="635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events,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obtained 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direct </a:t>
            </a:r>
            <a:r>
              <a:rPr dirty="0" sz="1100" spc="-35">
                <a:latin typeface="Times New Roman"/>
                <a:cs typeface="Times New Roman"/>
              </a:rPr>
              <a:t>interviewing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observational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procedures.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20" b="1">
                <a:latin typeface="Times New Roman"/>
                <a:cs typeface="Times New Roman"/>
              </a:rPr>
              <a:t>Projective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standardization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administration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scoring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serious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available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base </a:t>
            </a:r>
            <a:r>
              <a:rPr dirty="0" sz="1100" spc="-20">
                <a:latin typeface="Times New Roman"/>
                <a:cs typeface="Times New Roman"/>
              </a:rPr>
              <a:t>comparisons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25">
                <a:latin typeface="Times New Roman"/>
                <a:cs typeface="Times New Roman"/>
              </a:rPr>
              <a:t>adults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20">
                <a:latin typeface="Times New Roman"/>
                <a:cs typeface="Times New Roman"/>
              </a:rPr>
              <a:t>procedures,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Rorschach,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very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time-consuming.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reliability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scoring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interpretation 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 marL="469265" marR="6985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self-report inventories, </a:t>
            </a:r>
            <a:r>
              <a:rPr dirty="0" sz="1100" spc="-30">
                <a:latin typeface="Times New Roman"/>
                <a:cs typeface="Times New Roman"/>
              </a:rPr>
              <a:t>rating </a:t>
            </a:r>
            <a:r>
              <a:rPr dirty="0" sz="1100" spc="-40">
                <a:latin typeface="Times New Roman"/>
                <a:cs typeface="Times New Roman"/>
              </a:rPr>
              <a:t>scales,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coding </a:t>
            </a:r>
            <a:r>
              <a:rPr dirty="0" sz="1100" spc="-30">
                <a:latin typeface="Times New Roman"/>
                <a:cs typeface="Times New Roman"/>
              </a:rPr>
              <a:t>systems 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-5">
                <a:latin typeface="Times New Roman"/>
                <a:cs typeface="Times New Roman"/>
              </a:rPr>
              <a:t>for  the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marital </a:t>
            </a:r>
            <a:r>
              <a:rPr dirty="0" sz="1100" spc="-20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16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popular </a:t>
            </a:r>
            <a:r>
              <a:rPr dirty="0" sz="1100" spc="-20">
                <a:latin typeface="Times New Roman"/>
                <a:cs typeface="Times New Roman"/>
              </a:rPr>
              <a:t>self-report </a:t>
            </a:r>
            <a:r>
              <a:rPr dirty="0" sz="1100" spc="-25">
                <a:latin typeface="Times New Roman"/>
                <a:cs typeface="Times New Roman"/>
              </a:rPr>
              <a:t>inventory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5">
                <a:latin typeface="Times New Roman"/>
                <a:cs typeface="Times New Roman"/>
              </a:rPr>
              <a:t>Environment </a:t>
            </a:r>
            <a:r>
              <a:rPr dirty="0" sz="1100" spc="-55">
                <a:latin typeface="Times New Roman"/>
                <a:cs typeface="Times New Roman"/>
              </a:rPr>
              <a:t>Scale </a:t>
            </a:r>
            <a:r>
              <a:rPr dirty="0" sz="1100" spc="-30">
                <a:latin typeface="Times New Roman"/>
                <a:cs typeface="Times New Roman"/>
              </a:rPr>
              <a:t>(FES), 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composed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90 </a:t>
            </a:r>
            <a:r>
              <a:rPr dirty="0" sz="1100" spc="-20">
                <a:latin typeface="Times New Roman"/>
                <a:cs typeface="Times New Roman"/>
              </a:rPr>
              <a:t>true–false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characteristics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families.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0" y="779018"/>
            <a:ext cx="5880735" cy="837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195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19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100" spc="-10" b="1">
                <a:latin typeface="Times New Roman"/>
                <a:cs typeface="Times New Roman"/>
              </a:rPr>
              <a:t>ASSESSMENT of PERSONALITY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20" b="1">
                <a:latin typeface="Times New Roman"/>
                <a:cs typeface="Times New Roman"/>
              </a:rPr>
              <a:t>Projective </a:t>
            </a:r>
            <a:r>
              <a:rPr dirty="0" sz="1100" spc="-15" b="1">
                <a:latin typeface="Times New Roman"/>
                <a:cs typeface="Times New Roman"/>
              </a:rPr>
              <a:t>Personality</a:t>
            </a:r>
            <a:r>
              <a:rPr dirty="0" sz="1100" spc="15" b="1">
                <a:latin typeface="Times New Roman"/>
                <a:cs typeface="Times New Roman"/>
              </a:rPr>
              <a:t> Tests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35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 b="1">
                <a:latin typeface="Times New Roman"/>
                <a:cs typeface="Times New Roman"/>
              </a:rPr>
              <a:t>projective </a:t>
            </a:r>
            <a:r>
              <a:rPr dirty="0" sz="1100" spc="5" b="1">
                <a:latin typeface="Times New Roman"/>
                <a:cs typeface="Times New Roman"/>
              </a:rPr>
              <a:t>tests,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presented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ambiguous </a:t>
            </a:r>
            <a:r>
              <a:rPr dirty="0" sz="1100" spc="-35">
                <a:latin typeface="Times New Roman"/>
                <a:cs typeface="Times New Roman"/>
              </a:rPr>
              <a:t>stimuli.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best known </a:t>
            </a:r>
            <a:r>
              <a:rPr dirty="0" sz="1100" spc="-25">
                <a:latin typeface="Times New Roman"/>
                <a:cs typeface="Times New Roman"/>
              </a:rPr>
              <a:t>projective  </a:t>
            </a:r>
            <a:r>
              <a:rPr dirty="0" sz="1100" spc="-15">
                <a:latin typeface="Times New Roman"/>
                <a:cs typeface="Times New Roman"/>
              </a:rPr>
              <a:t>test,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1921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Hermann </a:t>
            </a:r>
            <a:r>
              <a:rPr dirty="0" sz="1100" spc="-20">
                <a:latin typeface="Times New Roman"/>
                <a:cs typeface="Times New Roman"/>
              </a:rPr>
              <a:t>Rorschach,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5">
                <a:latin typeface="Times New Roman"/>
                <a:cs typeface="Times New Roman"/>
              </a:rPr>
              <a:t>Swiss </a:t>
            </a:r>
            <a:r>
              <a:rPr dirty="0" sz="1100" spc="-25">
                <a:latin typeface="Times New Roman"/>
                <a:cs typeface="Times New Roman"/>
              </a:rPr>
              <a:t>psychiatrist,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inkblots. 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20">
                <a:latin typeface="Times New Roman"/>
                <a:cs typeface="Times New Roman"/>
              </a:rPr>
              <a:t>techniques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Rorschach </a:t>
            </a:r>
            <a:r>
              <a:rPr dirty="0" sz="1100" spc="-15">
                <a:latin typeface="Times New Roman"/>
                <a:cs typeface="Times New Roman"/>
              </a:rPr>
              <a:t>test, </a:t>
            </a:r>
            <a:r>
              <a:rPr dirty="0" sz="1100" spc="-20">
                <a:latin typeface="Times New Roman"/>
                <a:cs typeface="Times New Roman"/>
              </a:rPr>
              <a:t>Thematic </a:t>
            </a:r>
            <a:r>
              <a:rPr dirty="0" sz="1100" spc="-15">
                <a:latin typeface="Times New Roman"/>
                <a:cs typeface="Times New Roman"/>
              </a:rPr>
              <a:t>Apperception Test </a:t>
            </a:r>
            <a:r>
              <a:rPr dirty="0" sz="1100" spc="-30">
                <a:latin typeface="Times New Roman"/>
                <a:cs typeface="Times New Roman"/>
              </a:rPr>
              <a:t>(TAT), </a:t>
            </a:r>
            <a:r>
              <a:rPr dirty="0" sz="1100" spc="-10">
                <a:latin typeface="Times New Roman"/>
                <a:cs typeface="Times New Roman"/>
              </a:rPr>
              <a:t>House </a:t>
            </a:r>
            <a:r>
              <a:rPr dirty="0" sz="1100" spc="-20">
                <a:latin typeface="Times New Roman"/>
                <a:cs typeface="Times New Roman"/>
              </a:rPr>
              <a:t>Tree </a:t>
            </a:r>
            <a:r>
              <a:rPr dirty="0" sz="1100" spc="-10">
                <a:latin typeface="Times New Roman"/>
                <a:cs typeface="Times New Roman"/>
              </a:rPr>
              <a:t>Person  (HTP)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Rotter’s </a:t>
            </a:r>
            <a:r>
              <a:rPr dirty="0" sz="1100" spc="-15">
                <a:latin typeface="Times New Roman"/>
                <a:cs typeface="Times New Roman"/>
              </a:rPr>
              <a:t>Incomplete </a:t>
            </a:r>
            <a:r>
              <a:rPr dirty="0" sz="1100" spc="-25">
                <a:latin typeface="Times New Roman"/>
                <a:cs typeface="Times New Roman"/>
              </a:rPr>
              <a:t>Sentence </a:t>
            </a:r>
            <a:r>
              <a:rPr dirty="0" sz="1100" spc="-40">
                <a:latin typeface="Times New Roman"/>
                <a:cs typeface="Times New Roman"/>
              </a:rPr>
              <a:t>Blank </a:t>
            </a:r>
            <a:r>
              <a:rPr dirty="0" sz="1100" spc="-50">
                <a:latin typeface="Times New Roman"/>
                <a:cs typeface="Times New Roman"/>
              </a:rPr>
              <a:t>(RISB) </a:t>
            </a:r>
            <a:r>
              <a:rPr dirty="0" sz="1100" spc="-30">
                <a:latin typeface="Times New Roman"/>
                <a:cs typeface="Times New Roman"/>
              </a:rPr>
              <a:t>were </a:t>
            </a:r>
            <a:r>
              <a:rPr dirty="0" sz="1100" spc="-45">
                <a:latin typeface="Times New Roman"/>
                <a:cs typeface="Times New Roman"/>
              </a:rPr>
              <a:t>originally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 </a:t>
            </a:r>
            <a:r>
              <a:rPr dirty="0" sz="1100" spc="-30">
                <a:latin typeface="Times New Roman"/>
                <a:cs typeface="Times New Roman"/>
              </a:rPr>
              <a:t>psychodynamic  </a:t>
            </a:r>
            <a:r>
              <a:rPr dirty="0" sz="1100" spc="-20">
                <a:latin typeface="Times New Roman"/>
                <a:cs typeface="Times New Roman"/>
              </a:rPr>
              <a:t>assumptions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3900"/>
              </a:lnSpc>
              <a:spcBef>
                <a:spcPts val="5"/>
              </a:spcBef>
            </a:pPr>
            <a:r>
              <a:rPr dirty="0" sz="1100" spc="-25">
                <a:latin typeface="Times New Roman"/>
                <a:cs typeface="Times New Roman"/>
              </a:rPr>
              <a:t>Considerable </a:t>
            </a:r>
            <a:r>
              <a:rPr dirty="0" sz="1100" spc="-30">
                <a:latin typeface="Times New Roman"/>
                <a:cs typeface="Times New Roman"/>
              </a:rPr>
              <a:t>emphasis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placed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unconscious motivations </a:t>
            </a:r>
            <a:r>
              <a:rPr dirty="0" sz="1100" spc="-25">
                <a:latin typeface="Times New Roman"/>
                <a:cs typeface="Times New Roman"/>
              </a:rPr>
              <a:t>—conflicts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impulses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0">
                <a:latin typeface="Times New Roman"/>
                <a:cs typeface="Times New Roman"/>
              </a:rPr>
              <a:t>largely </a:t>
            </a:r>
            <a:r>
              <a:rPr dirty="0" sz="1100" spc="-30">
                <a:latin typeface="Times New Roman"/>
                <a:cs typeface="Times New Roman"/>
              </a:rPr>
              <a:t>unaware. </a:t>
            </a: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descriptions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cards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sample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>
                <a:latin typeface="Times New Roman"/>
                <a:cs typeface="Times New Roman"/>
              </a:rPr>
              <a:t> 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perceptual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styles.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Thematic </a:t>
            </a:r>
            <a:r>
              <a:rPr dirty="0" sz="1100" spc="-15">
                <a:latin typeface="Times New Roman"/>
                <a:cs typeface="Times New Roman"/>
              </a:rPr>
              <a:t>Apperception Test </a:t>
            </a:r>
            <a:r>
              <a:rPr dirty="0" sz="1100" spc="-30">
                <a:latin typeface="Times New Roman"/>
                <a:cs typeface="Times New Roman"/>
              </a:rPr>
              <a:t>(TAT) </a:t>
            </a:r>
            <a:r>
              <a:rPr dirty="0" sz="1100" spc="-25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drawings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depict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5">
                <a:latin typeface="Times New Roman"/>
                <a:cs typeface="Times New Roman"/>
              </a:rPr>
              <a:t>figures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25">
                <a:latin typeface="Times New Roman"/>
                <a:cs typeface="Times New Roman"/>
              </a:rPr>
              <a:t>various ambiguous </a:t>
            </a:r>
            <a:r>
              <a:rPr dirty="0" sz="1100" spc="-20">
                <a:latin typeface="Times New Roman"/>
                <a:cs typeface="Times New Roman"/>
              </a:rPr>
              <a:t>situations. </a:t>
            </a:r>
            <a:r>
              <a:rPr dirty="0" sz="1100" spc="-10">
                <a:latin typeface="Times New Roman"/>
                <a:cs typeface="Times New Roman"/>
              </a:rPr>
              <a:t>The person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describe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identities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people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cards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story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happening.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Projective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 indent="175260">
              <a:lnSpc>
                <a:spcPts val="1240"/>
              </a:lnSpc>
              <a:spcBef>
                <a:spcPts val="70"/>
              </a:spcBef>
              <a:buFont typeface="Times New Roman"/>
              <a:buAutoNum type="arabicPeriod"/>
              <a:tabLst>
                <a:tab pos="318770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comfortable </a:t>
            </a:r>
            <a:r>
              <a:rPr dirty="0" sz="1100" spc="-35">
                <a:latin typeface="Times New Roman"/>
                <a:cs typeface="Times New Roman"/>
              </a:rPr>
              <a:t>talking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unstructured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they would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they 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25">
                <a:latin typeface="Times New Roman"/>
                <a:cs typeface="Times New Roman"/>
              </a:rPr>
              <a:t>required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participate 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structured </a:t>
            </a:r>
            <a:r>
              <a:rPr dirty="0" sz="1100" spc="-35">
                <a:latin typeface="Times New Roman"/>
                <a:cs typeface="Times New Roman"/>
              </a:rPr>
              <a:t>interview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complete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lengthy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MMPI.</a:t>
            </a:r>
            <a:endParaRPr sz="1100">
              <a:latin typeface="Times New Roman"/>
              <a:cs typeface="Times New Roman"/>
            </a:endParaRPr>
          </a:p>
          <a:p>
            <a:pPr algn="just" marL="325120" indent="-137795">
              <a:lnSpc>
                <a:spcPts val="1160"/>
              </a:lnSpc>
              <a:buFont typeface="Times New Roman"/>
              <a:buAutoNum type="arabicPeriod"/>
              <a:tabLst>
                <a:tab pos="325755" algn="l"/>
              </a:tabLst>
            </a:pPr>
            <a:r>
              <a:rPr dirty="0" sz="1100" spc="-25">
                <a:latin typeface="Times New Roman"/>
                <a:cs typeface="Times New Roman"/>
              </a:rPr>
              <a:t>Projective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tests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provide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interesting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source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regarding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person’s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unique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view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40"/>
              </a:lnSpc>
            </a:pP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world,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useful </a:t>
            </a:r>
            <a:r>
              <a:rPr dirty="0" sz="1100" spc="-15">
                <a:latin typeface="Times New Roman"/>
                <a:cs typeface="Times New Roman"/>
              </a:rPr>
              <a:t>supplement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information obtained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20">
                <a:latin typeface="Times New Roman"/>
                <a:cs typeface="Times New Roman"/>
              </a:rPr>
              <a:t>tools.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 indent="175260">
              <a:lnSpc>
                <a:spcPts val="1240"/>
              </a:lnSpc>
              <a:spcBef>
                <a:spcPts val="70"/>
              </a:spcBef>
              <a:buFont typeface="Times New Roman"/>
              <a:buAutoNum type="arabicPeriod" startAt="3"/>
              <a:tabLst>
                <a:tab pos="324485" algn="l"/>
              </a:tabLst>
            </a:pP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whatever </a:t>
            </a:r>
            <a:r>
              <a:rPr dirty="0" sz="1100" spc="-15">
                <a:latin typeface="Times New Roman"/>
                <a:cs typeface="Times New Roman"/>
              </a:rPr>
              <a:t>extent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governed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30">
                <a:latin typeface="Times New Roman"/>
                <a:cs typeface="Times New Roman"/>
              </a:rPr>
              <a:t>cognitive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emotional events,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0">
                <a:latin typeface="Times New Roman"/>
                <a:cs typeface="Times New Roman"/>
              </a:rPr>
              <a:t>cannot </a:t>
            </a:r>
            <a:r>
              <a:rPr dirty="0" sz="1100" spc="-15">
                <a:latin typeface="Times New Roman"/>
                <a:cs typeface="Times New Roman"/>
              </a:rPr>
              <a:t>be obtained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25">
                <a:latin typeface="Times New Roman"/>
                <a:cs typeface="Times New Roman"/>
              </a:rPr>
              <a:t>direct  </a:t>
            </a:r>
            <a:r>
              <a:rPr dirty="0" sz="1100" spc="-35">
                <a:latin typeface="Times New Roman"/>
                <a:cs typeface="Times New Roman"/>
              </a:rPr>
              <a:t>interviewing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observational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procedures.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20" b="1">
                <a:latin typeface="Times New Roman"/>
                <a:cs typeface="Times New Roman"/>
              </a:rPr>
              <a:t>Projective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marL="353695" indent="-131445">
              <a:lnSpc>
                <a:spcPts val="1235"/>
              </a:lnSpc>
              <a:buAutoNum type="arabicPeriod"/>
              <a:tabLst>
                <a:tab pos="354330" algn="l"/>
              </a:tabLst>
            </a:pPr>
            <a:r>
              <a:rPr dirty="0" sz="1100" spc="-40">
                <a:latin typeface="Times New Roman"/>
                <a:cs typeface="Times New Roman"/>
              </a:rPr>
              <a:t>Lack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standardization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administration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scoring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serious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 marL="372110" indent="-131445">
              <a:lnSpc>
                <a:spcPts val="1235"/>
              </a:lnSpc>
              <a:buAutoNum type="arabicPeriod"/>
              <a:tabLst>
                <a:tab pos="372745" algn="l"/>
              </a:tabLst>
            </a:pPr>
            <a:r>
              <a:rPr dirty="0" sz="1100" spc="-30">
                <a:latin typeface="Times New Roman"/>
                <a:cs typeface="Times New Roman"/>
              </a:rPr>
              <a:t>Little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45">
                <a:latin typeface="Times New Roman"/>
                <a:cs typeface="Times New Roman"/>
              </a:rPr>
              <a:t>is available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base </a:t>
            </a:r>
            <a:r>
              <a:rPr dirty="0" sz="1100" spc="-20">
                <a:latin typeface="Times New Roman"/>
                <a:cs typeface="Times New Roman"/>
              </a:rPr>
              <a:t>comparisons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children.</a:t>
            </a:r>
            <a:endParaRPr sz="1100">
              <a:latin typeface="Times New Roman"/>
              <a:cs typeface="Times New Roman"/>
            </a:endParaRPr>
          </a:p>
          <a:p>
            <a:pPr marL="372110" indent="-131445">
              <a:lnSpc>
                <a:spcPts val="1240"/>
              </a:lnSpc>
              <a:buAutoNum type="arabicPeriod"/>
              <a:tabLst>
                <a:tab pos="372745" algn="l"/>
              </a:tabLst>
            </a:pP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25">
                <a:latin typeface="Times New Roman"/>
                <a:cs typeface="Times New Roman"/>
              </a:rPr>
              <a:t>projective </a:t>
            </a:r>
            <a:r>
              <a:rPr dirty="0" sz="1100" spc="-15">
                <a:latin typeface="Times New Roman"/>
                <a:cs typeface="Times New Roman"/>
              </a:rPr>
              <a:t>procedures,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Rorschach,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very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time-consuming.</a:t>
            </a:r>
            <a:endParaRPr sz="1100">
              <a:latin typeface="Times New Roman"/>
              <a:cs typeface="Times New Roman"/>
            </a:endParaRPr>
          </a:p>
          <a:p>
            <a:pPr marL="372110" indent="-131445">
              <a:lnSpc>
                <a:spcPts val="1240"/>
              </a:lnSpc>
              <a:buAutoNum type="arabicPeriod"/>
              <a:tabLst>
                <a:tab pos="372745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reliability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scoring </a:t>
            </a:r>
            <a:r>
              <a:rPr dirty="0" sz="1100" spc="-15">
                <a:latin typeface="Times New Roman"/>
                <a:cs typeface="Times New Roman"/>
              </a:rPr>
              <a:t>and interpretation </a:t>
            </a:r>
            <a:r>
              <a:rPr dirty="0" sz="1100" spc="-10">
                <a:latin typeface="Times New Roman"/>
                <a:cs typeface="Times New Roman"/>
              </a:rPr>
              <a:t>tends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 marL="241300" marR="6985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37465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self-report </a:t>
            </a:r>
            <a:r>
              <a:rPr dirty="0" sz="1100" spc="-25">
                <a:latin typeface="Times New Roman"/>
                <a:cs typeface="Times New Roman"/>
              </a:rPr>
              <a:t>inventories, rating </a:t>
            </a:r>
            <a:r>
              <a:rPr dirty="0" sz="1100" spc="-40">
                <a:latin typeface="Times New Roman"/>
                <a:cs typeface="Times New Roman"/>
              </a:rPr>
              <a:t>scales,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5">
                <a:latin typeface="Times New Roman"/>
                <a:cs typeface="Times New Roman"/>
              </a:rPr>
              <a:t>coding </a:t>
            </a:r>
            <a:r>
              <a:rPr dirty="0" sz="1100" spc="-30">
                <a:latin typeface="Times New Roman"/>
                <a:cs typeface="Times New Roman"/>
              </a:rPr>
              <a:t>systems 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30">
                <a:latin typeface="Times New Roman"/>
                <a:cs typeface="Times New Roman"/>
              </a:rPr>
              <a:t>designed </a:t>
            </a:r>
            <a:r>
              <a:rPr dirty="0" sz="1100" spc="-5">
                <a:latin typeface="Times New Roman"/>
                <a:cs typeface="Times New Roman"/>
              </a:rPr>
              <a:t>for the  </a:t>
            </a:r>
            <a:r>
              <a:rPr dirty="0" sz="1100" spc="-20">
                <a:latin typeface="Times New Roman"/>
                <a:cs typeface="Times New Roman"/>
              </a:rPr>
              <a:t>assessment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marital </a:t>
            </a:r>
            <a:r>
              <a:rPr dirty="0" sz="1100" spc="-20">
                <a:latin typeface="Times New Roman"/>
                <a:cs typeface="Times New Roman"/>
              </a:rPr>
              <a:t>relationships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377190" indent="-136525">
              <a:lnSpc>
                <a:spcPts val="1165"/>
              </a:lnSpc>
              <a:buAutoNum type="arabicPeriod"/>
              <a:tabLst>
                <a:tab pos="377825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popular self-report </a:t>
            </a:r>
            <a:r>
              <a:rPr dirty="0" sz="1100" spc="-25">
                <a:latin typeface="Times New Roman"/>
                <a:cs typeface="Times New Roman"/>
              </a:rPr>
              <a:t>inventory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5">
                <a:latin typeface="Times New Roman"/>
                <a:cs typeface="Times New Roman"/>
              </a:rPr>
              <a:t>Environment </a:t>
            </a:r>
            <a:r>
              <a:rPr dirty="0" sz="1100" spc="-55">
                <a:latin typeface="Times New Roman"/>
                <a:cs typeface="Times New Roman"/>
              </a:rPr>
              <a:t>Scale </a:t>
            </a:r>
            <a:r>
              <a:rPr dirty="0" sz="1100" spc="-35">
                <a:latin typeface="Times New Roman"/>
                <a:cs typeface="Times New Roman"/>
              </a:rPr>
              <a:t>(FES),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composed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90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true–false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25">
                <a:latin typeface="Times New Roman"/>
                <a:cs typeface="Times New Roman"/>
              </a:rPr>
              <a:t>characteristics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families.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Neuropsychological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Tests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8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Neuropsychological </a:t>
            </a:r>
            <a:r>
              <a:rPr dirty="0" sz="1100" spc="-35">
                <a:latin typeface="Times New Roman"/>
                <a:cs typeface="Times New Roman"/>
              </a:rPr>
              <a:t>tell </a:t>
            </a:r>
            <a:r>
              <a:rPr dirty="0" sz="1100" spc="-25">
                <a:latin typeface="Times New Roman"/>
                <a:cs typeface="Times New Roman"/>
              </a:rPr>
              <a:t>us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35">
                <a:latin typeface="Times New Roman"/>
                <a:cs typeface="Times New Roman"/>
              </a:rPr>
              <a:t>damage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alterations in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head </a:t>
            </a:r>
            <a:r>
              <a:rPr dirty="0" sz="1100" spc="-40">
                <a:latin typeface="Times New Roman"/>
                <a:cs typeface="Times New Roman"/>
              </a:rPr>
              <a:t>injury,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0">
                <a:latin typeface="Times New Roman"/>
                <a:cs typeface="Times New Roman"/>
              </a:rPr>
              <a:t>tumors,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malfunctions,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40">
                <a:latin typeface="Times New Roman"/>
                <a:cs typeface="Times New Roman"/>
              </a:rPr>
              <a:t>vessel  diseases, </a:t>
            </a:r>
            <a:r>
              <a:rPr dirty="0" sz="1100" spc="-30">
                <a:latin typeface="Times New Roman"/>
                <a:cs typeface="Times New Roman"/>
              </a:rPr>
              <a:t>alcoholism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infections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brain.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detected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5">
                <a:latin typeface="Times New Roman"/>
                <a:cs typeface="Times New Roman"/>
              </a:rPr>
              <a:t>X-Rays,  </a:t>
            </a:r>
            <a:r>
              <a:rPr dirty="0" sz="1100" spc="-15">
                <a:latin typeface="Times New Roman"/>
                <a:cs typeface="Times New Roman"/>
              </a:rPr>
              <a:t>computerized </a:t>
            </a:r>
            <a:r>
              <a:rPr dirty="0" sz="1100" spc="-50">
                <a:latin typeface="Times New Roman"/>
                <a:cs typeface="Times New Roman"/>
              </a:rPr>
              <a:t>axial </a:t>
            </a:r>
            <a:r>
              <a:rPr dirty="0" sz="1100" spc="-15">
                <a:latin typeface="Times New Roman"/>
                <a:cs typeface="Times New Roman"/>
              </a:rPr>
              <a:t>tomogram </a:t>
            </a:r>
            <a:r>
              <a:rPr dirty="0" sz="1100" spc="-30">
                <a:latin typeface="Times New Roman"/>
                <a:cs typeface="Times New Roman"/>
              </a:rPr>
              <a:t>CAT scan. </a:t>
            </a:r>
            <a:r>
              <a:rPr dirty="0" sz="1100" spc="-25">
                <a:latin typeface="Times New Roman"/>
                <a:cs typeface="Times New Roman"/>
              </a:rPr>
              <a:t>Neuropsychological testing,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areas 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0">
                <a:latin typeface="Times New Roman"/>
                <a:cs typeface="Times New Roman"/>
              </a:rPr>
              <a:t>language, </a:t>
            </a:r>
            <a:r>
              <a:rPr dirty="0" sz="1100" spc="-10">
                <a:latin typeface="Times New Roman"/>
                <a:cs typeface="Times New Roman"/>
              </a:rPr>
              <a:t>attention </a:t>
            </a:r>
            <a:r>
              <a:rPr dirty="0" sz="1100" spc="-15">
                <a:latin typeface="Times New Roman"/>
                <a:cs typeface="Times New Roman"/>
              </a:rPr>
              <a:t>and concentration, </a:t>
            </a:r>
            <a:r>
              <a:rPr dirty="0" sz="1100" spc="-25">
                <a:latin typeface="Times New Roman"/>
                <a:cs typeface="Times New Roman"/>
              </a:rPr>
              <a:t>memory, </a:t>
            </a:r>
            <a:r>
              <a:rPr dirty="0" sz="1100" spc="5">
                <a:latin typeface="Times New Roman"/>
                <a:cs typeface="Times New Roman"/>
              </a:rPr>
              <a:t>motor </a:t>
            </a:r>
            <a:r>
              <a:rPr dirty="0" sz="1100" spc="-45">
                <a:latin typeface="Times New Roman"/>
                <a:cs typeface="Times New Roman"/>
              </a:rPr>
              <a:t>skills,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35">
                <a:latin typeface="Times New Roman"/>
                <a:cs typeface="Times New Roman"/>
              </a:rPr>
              <a:t>abilities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learning. </a:t>
            </a:r>
            <a:r>
              <a:rPr dirty="0" sz="1100" spc="15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words,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method of </a:t>
            </a:r>
            <a:r>
              <a:rPr dirty="0" sz="1100" spc="-20">
                <a:latin typeface="Times New Roman"/>
                <a:cs typeface="Times New Roman"/>
              </a:rPr>
              <a:t>testing </a:t>
            </a:r>
            <a:r>
              <a:rPr dirty="0" sz="1100" spc="-30">
                <a:latin typeface="Times New Roman"/>
                <a:cs typeface="Times New Roman"/>
              </a:rPr>
              <a:t>assesses </a:t>
            </a:r>
            <a:r>
              <a:rPr dirty="0" sz="1100" spc="-20">
                <a:latin typeface="Times New Roman"/>
                <a:cs typeface="Times New Roman"/>
              </a:rPr>
              <a:t>brain impairment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0">
                <a:latin typeface="Times New Roman"/>
                <a:cs typeface="Times New Roman"/>
              </a:rPr>
              <a:t>observing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affects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45">
                <a:latin typeface="Times New Roman"/>
                <a:cs typeface="Times New Roman"/>
              </a:rPr>
              <a:t>ability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perform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30">
                <a:latin typeface="Times New Roman"/>
                <a:cs typeface="Times New Roman"/>
              </a:rPr>
              <a:t>tasks. </a:t>
            </a:r>
            <a:r>
              <a:rPr dirty="0" sz="1100" spc="-25">
                <a:latin typeface="Times New Roman"/>
                <a:cs typeface="Times New Roman"/>
              </a:rPr>
              <a:t>Although,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see damage, you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see its </a:t>
            </a:r>
            <a:r>
              <a:rPr dirty="0" sz="1100" spc="-20">
                <a:latin typeface="Times New Roman"/>
                <a:cs typeface="Times New Roman"/>
              </a:rPr>
              <a:t>effect.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fairly </a:t>
            </a:r>
            <a:r>
              <a:rPr dirty="0" sz="1100" spc="-35">
                <a:latin typeface="Times New Roman"/>
                <a:cs typeface="Times New Roman"/>
              </a:rPr>
              <a:t>simple  </a:t>
            </a:r>
            <a:r>
              <a:rPr dirty="0" sz="1100" spc="-30">
                <a:latin typeface="Times New Roman"/>
                <a:cs typeface="Times New Roman"/>
              </a:rPr>
              <a:t>neuropsychological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with children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Bender </a:t>
            </a:r>
            <a:r>
              <a:rPr dirty="0" sz="1100" spc="-45">
                <a:latin typeface="Times New Roman"/>
                <a:cs typeface="Times New Roman"/>
              </a:rPr>
              <a:t>Visual </a:t>
            </a:r>
            <a:r>
              <a:rPr dirty="0" sz="1100" spc="-10">
                <a:latin typeface="Times New Roman"/>
                <a:cs typeface="Times New Roman"/>
              </a:rPr>
              <a:t>Motor </a:t>
            </a:r>
            <a:r>
              <a:rPr dirty="0" sz="1100" spc="-15">
                <a:latin typeface="Times New Roman"/>
                <a:cs typeface="Times New Roman"/>
              </a:rPr>
              <a:t>Gestalt </a:t>
            </a:r>
            <a:r>
              <a:rPr dirty="0" sz="1100" spc="-20">
                <a:latin typeface="Times New Roman"/>
                <a:cs typeface="Times New Roman"/>
              </a:rPr>
              <a:t>Test.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cards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which various </a:t>
            </a:r>
            <a:r>
              <a:rPr dirty="0" sz="1100" spc="-40">
                <a:latin typeface="Times New Roman"/>
                <a:cs typeface="Times New Roman"/>
              </a:rPr>
              <a:t>lines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shapes </a:t>
            </a:r>
            <a:r>
              <a:rPr dirty="0" sz="1100" spc="-25">
                <a:latin typeface="Times New Roman"/>
                <a:cs typeface="Times New Roman"/>
              </a:rPr>
              <a:t>are drawn.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shapes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triangles, circle, </a:t>
            </a:r>
            <a:r>
              <a:rPr dirty="0" sz="1100" spc="-30">
                <a:latin typeface="Times New Roman"/>
                <a:cs typeface="Times New Roman"/>
              </a:rPr>
              <a:t>rectangle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25">
                <a:latin typeface="Times New Roman"/>
                <a:cs typeface="Times New Roman"/>
              </a:rPr>
              <a:t>squares.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task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copy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drawn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card.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errors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compared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5">
                <a:latin typeface="Times New Roman"/>
                <a:cs typeface="Times New Roman"/>
              </a:rPr>
              <a:t>results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normal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45">
                <a:latin typeface="Times New Roman"/>
                <a:cs typeface="Times New Roman"/>
              </a:rPr>
              <a:t>age, </a:t>
            </a:r>
            <a:r>
              <a:rPr dirty="0" sz="1100" spc="-4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errors </a:t>
            </a:r>
            <a:r>
              <a:rPr dirty="0" sz="1100" spc="-30">
                <a:latin typeface="Times New Roman"/>
                <a:cs typeface="Times New Roman"/>
              </a:rPr>
              <a:t>exceeds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then </a:t>
            </a:r>
            <a:r>
              <a:rPr dirty="0" sz="1100" spc="-20">
                <a:latin typeface="Times New Roman"/>
                <a:cs typeface="Times New Roman"/>
              </a:rPr>
              <a:t>brain impairment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5">
                <a:latin typeface="Times New Roman"/>
                <a:cs typeface="Times New Roman"/>
              </a:rPr>
              <a:t>dysfunction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detected.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popular </a:t>
            </a:r>
            <a:r>
              <a:rPr dirty="0" sz="1100" spc="-30">
                <a:latin typeface="Times New Roman"/>
                <a:cs typeface="Times New Roman"/>
              </a:rPr>
              <a:t>advanced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organic </a:t>
            </a:r>
            <a:r>
              <a:rPr dirty="0" sz="1100" spc="-35">
                <a:latin typeface="Times New Roman"/>
                <a:cs typeface="Times New Roman"/>
              </a:rPr>
              <a:t>damage </a:t>
            </a:r>
            <a:r>
              <a:rPr dirty="0" sz="1100" spc="-30">
                <a:latin typeface="Times New Roman"/>
                <a:cs typeface="Times New Roman"/>
              </a:rPr>
              <a:t>includes Leuria </a:t>
            </a:r>
            <a:r>
              <a:rPr dirty="0" sz="1100" spc="-20">
                <a:latin typeface="Times New Roman"/>
                <a:cs typeface="Times New Roman"/>
              </a:rPr>
              <a:t>Nebraska  </a:t>
            </a:r>
            <a:r>
              <a:rPr dirty="0" sz="1100" spc="-30">
                <a:latin typeface="Times New Roman"/>
                <a:cs typeface="Times New Roman"/>
              </a:rPr>
              <a:t>neuropsychological </a:t>
            </a:r>
            <a:r>
              <a:rPr dirty="0" sz="1100" spc="-25">
                <a:latin typeface="Times New Roman"/>
                <a:cs typeface="Times New Roman"/>
              </a:rPr>
              <a:t>battery. Halstead Reitan Neuropsychological battery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another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15">
                <a:latin typeface="Times New Roman"/>
                <a:cs typeface="Times New Roman"/>
              </a:rPr>
              <a:t>test.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skills  </a:t>
            </a:r>
            <a:r>
              <a:rPr dirty="0" sz="1100" spc="-20">
                <a:latin typeface="Times New Roman"/>
                <a:cs typeface="Times New Roman"/>
              </a:rPr>
              <a:t>measured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neuropsychological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30">
                <a:latin typeface="Times New Roman"/>
                <a:cs typeface="Times New Roman"/>
              </a:rPr>
              <a:t>assessed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intelligence </a:t>
            </a:r>
            <a:r>
              <a:rPr dirty="0" sz="1100" spc="-15">
                <a:latin typeface="Times New Roman"/>
                <a:cs typeface="Times New Roman"/>
              </a:rPr>
              <a:t>test.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great </a:t>
            </a:r>
            <a:r>
              <a:rPr dirty="0" sz="1100" spc="-40">
                <a:latin typeface="Times New Roman"/>
                <a:cs typeface="Times New Roman"/>
              </a:rPr>
              <a:t>deal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over  </a:t>
            </a:r>
            <a:r>
              <a:rPr dirty="0" sz="1100" spc="-30">
                <a:latin typeface="Times New Roman"/>
                <a:cs typeface="Times New Roman"/>
              </a:rPr>
              <a:t>lapping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two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approaches.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6019" y="425449"/>
            <a:ext cx="5878830" cy="681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15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neuropsychological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identify neurological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measuring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person’s cognitive, </a:t>
            </a:r>
            <a:r>
              <a:rPr dirty="0" sz="1100" spc="-20">
                <a:latin typeface="Times New Roman"/>
                <a:cs typeface="Times New Roman"/>
              </a:rPr>
              <a:t>perceptual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5">
                <a:latin typeface="Times New Roman"/>
                <a:cs typeface="Times New Roman"/>
              </a:rPr>
              <a:t>motor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06" y="8696189"/>
            <a:ext cx="5458460" cy="738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b="1">
                <a:latin typeface="Times New Roman"/>
                <a:cs typeface="Times New Roman"/>
              </a:rPr>
              <a:t>Physiological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Procedures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4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recording </a:t>
            </a:r>
            <a:r>
              <a:rPr dirty="0" sz="1100" spc="-15">
                <a:latin typeface="Times New Roman"/>
                <a:cs typeface="Times New Roman"/>
              </a:rPr>
              <a:t>equipment and </a:t>
            </a:r>
            <a:r>
              <a:rPr dirty="0" sz="1100" spc="-20">
                <a:latin typeface="Times New Roman"/>
                <a:cs typeface="Times New Roman"/>
              </a:rPr>
              <a:t>electrodes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frightening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intimidating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some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people.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28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20">
                <a:latin typeface="Times New Roman"/>
                <a:cs typeface="Times New Roman"/>
              </a:rPr>
              <a:t>correlations </a:t>
            </a:r>
            <a:r>
              <a:rPr dirty="0" sz="1100" spc="-25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different autonomic response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1738630">
              <a:lnSpc>
                <a:spcPct val="100000"/>
              </a:lnSpc>
              <a:spcBef>
                <a:spcPts val="62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3221" y="1072383"/>
            <a:ext cx="121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0423" y="1072383"/>
            <a:ext cx="4965065" cy="664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128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Bender </a:t>
            </a:r>
            <a:r>
              <a:rPr dirty="0" sz="1100" spc="-45">
                <a:latin typeface="Times New Roman"/>
                <a:cs typeface="Times New Roman"/>
              </a:rPr>
              <a:t>Visual </a:t>
            </a:r>
            <a:r>
              <a:rPr dirty="0" sz="1100" spc="-10">
                <a:latin typeface="Times New Roman"/>
                <a:cs typeface="Times New Roman"/>
              </a:rPr>
              <a:t>Motor </a:t>
            </a:r>
            <a:r>
              <a:rPr dirty="0" sz="1100" spc="-15">
                <a:latin typeface="Times New Roman"/>
                <a:cs typeface="Times New Roman"/>
              </a:rPr>
              <a:t>Gestalt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Test.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test </a:t>
            </a:r>
            <a:r>
              <a:rPr dirty="0" sz="1100" spc="-20">
                <a:latin typeface="Times New Roman"/>
                <a:cs typeface="Times New Roman"/>
              </a:rPr>
              <a:t>consists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9 </a:t>
            </a:r>
            <a:r>
              <a:rPr dirty="0" sz="1100" spc="-25">
                <a:latin typeface="Times New Roman"/>
                <a:cs typeface="Times New Roman"/>
              </a:rPr>
              <a:t>cards, each </a:t>
            </a:r>
            <a:r>
              <a:rPr dirty="0" sz="1100" spc="-40">
                <a:latin typeface="Times New Roman"/>
                <a:cs typeface="Times New Roman"/>
              </a:rPr>
              <a:t>displaying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simple design,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subject </a:t>
            </a:r>
            <a:r>
              <a:rPr dirty="0" sz="1100" spc="-30">
                <a:latin typeface="Times New Roman"/>
                <a:cs typeface="Times New Roman"/>
              </a:rPr>
              <a:t>sees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designs 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15">
                <a:latin typeface="Times New Roman"/>
                <a:cs typeface="Times New Roman"/>
              </a:rPr>
              <a:t>at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time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copy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piece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paper. </a:t>
            </a:r>
            <a:r>
              <a:rPr dirty="0" sz="1100" spc="-25">
                <a:latin typeface="Times New Roman"/>
                <a:cs typeface="Times New Roman"/>
              </a:rPr>
              <a:t>Later </a:t>
            </a:r>
            <a:r>
              <a:rPr dirty="0" sz="1100" spc="-30">
                <a:latin typeface="Times New Roman"/>
                <a:cs typeface="Times New Roman"/>
              </a:rPr>
              <a:t>they 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reproduce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design 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memory.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3221" y="1701033"/>
            <a:ext cx="1219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0423" y="1701033"/>
            <a:ext cx="496316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3555" algn="l"/>
                <a:tab pos="836930" algn="l"/>
                <a:tab pos="1296670" algn="l"/>
                <a:tab pos="1755139" algn="l"/>
                <a:tab pos="2967990" algn="l"/>
                <a:tab pos="3380104" algn="l"/>
                <a:tab pos="3799840" algn="l"/>
                <a:tab pos="4109085" algn="l"/>
              </a:tabLst>
            </a:pPr>
            <a:r>
              <a:rPr dirty="0" sz="1100" spc="-15">
                <a:latin typeface="Times New Roman"/>
                <a:cs typeface="Times New Roman"/>
              </a:rPr>
              <a:t>There	</a:t>
            </a:r>
            <a:r>
              <a:rPr dirty="0" sz="1100" spc="-25">
                <a:latin typeface="Times New Roman"/>
                <a:cs typeface="Times New Roman"/>
              </a:rPr>
              <a:t>are	</a:t>
            </a:r>
            <a:r>
              <a:rPr dirty="0" sz="1100" spc="-20">
                <a:latin typeface="Times New Roman"/>
                <a:cs typeface="Times New Roman"/>
              </a:rPr>
              <a:t>some	</a:t>
            </a:r>
            <a:r>
              <a:rPr dirty="0" sz="1100" spc="-5">
                <a:latin typeface="Times New Roman"/>
                <a:cs typeface="Times New Roman"/>
              </a:rPr>
              <a:t>other	</a:t>
            </a:r>
            <a:r>
              <a:rPr dirty="0" sz="1100" spc="-30">
                <a:latin typeface="Times New Roman"/>
                <a:cs typeface="Times New Roman"/>
              </a:rPr>
              <a:t>neuropsychological	</a:t>
            </a:r>
            <a:r>
              <a:rPr dirty="0" sz="1100" spc="-15">
                <a:latin typeface="Times New Roman"/>
                <a:cs typeface="Times New Roman"/>
              </a:rPr>
              <a:t>tests	</a:t>
            </a:r>
            <a:r>
              <a:rPr dirty="0" sz="1100" spc="-20">
                <a:latin typeface="Times New Roman"/>
                <a:cs typeface="Times New Roman"/>
              </a:rPr>
              <a:t>such	</a:t>
            </a:r>
            <a:r>
              <a:rPr dirty="0" sz="1100" spc="-40">
                <a:latin typeface="Times New Roman"/>
                <a:cs typeface="Times New Roman"/>
              </a:rPr>
              <a:t>as,	</a:t>
            </a:r>
            <a:r>
              <a:rPr dirty="0" sz="1100" spc="-25">
                <a:latin typeface="Times New Roman"/>
                <a:cs typeface="Times New Roman"/>
              </a:rPr>
              <a:t>Luria-Nebraska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19" y="1858008"/>
            <a:ext cx="5879465" cy="6717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7100">
              <a:lnSpc>
                <a:spcPts val="1280"/>
              </a:lnSpc>
              <a:spcBef>
                <a:spcPts val="95"/>
              </a:spcBef>
            </a:pPr>
            <a:r>
              <a:rPr dirty="0" sz="1100" spc="-25">
                <a:latin typeface="Times New Roman"/>
                <a:cs typeface="Times New Roman"/>
              </a:rPr>
              <a:t>Neuropsychological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Battery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  <a:tabLst>
                <a:tab pos="926465" algn="l"/>
              </a:tabLst>
            </a:pPr>
            <a:r>
              <a:rPr dirty="0" sz="1100" spc="-40">
                <a:latin typeface="Times New Roman"/>
                <a:cs typeface="Times New Roman"/>
              </a:rPr>
              <a:t>3.	</a:t>
            </a:r>
            <a:r>
              <a:rPr dirty="0" sz="1100" spc="-20">
                <a:latin typeface="Times New Roman"/>
                <a:cs typeface="Times New Roman"/>
              </a:rPr>
              <a:t>Strength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grip </a:t>
            </a:r>
            <a:r>
              <a:rPr dirty="0" sz="1100" spc="-15">
                <a:latin typeface="Times New Roman"/>
                <a:cs typeface="Times New Roman"/>
              </a:rPr>
              <a:t>test, </a:t>
            </a:r>
            <a:r>
              <a:rPr dirty="0" sz="1100" spc="-25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compares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grip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right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left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hands.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Psycho-physiological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Assessment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Psycho-physiology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measurable changes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nervous </a:t>
            </a:r>
            <a:r>
              <a:rPr dirty="0" sz="1100" spc="-30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reflect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events.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measurements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taken either </a:t>
            </a:r>
            <a:r>
              <a:rPr dirty="0" sz="1100" spc="-35">
                <a:latin typeface="Times New Roman"/>
                <a:cs typeface="Times New Roman"/>
              </a:rPr>
              <a:t>directly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15">
                <a:latin typeface="Times New Roman"/>
                <a:cs typeface="Times New Roman"/>
              </a:rPr>
              <a:t>parts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3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autonomic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45">
                <a:latin typeface="Times New Roman"/>
                <a:cs typeface="Times New Roman"/>
              </a:rPr>
              <a:t>is highly </a:t>
            </a:r>
            <a:r>
              <a:rPr dirty="0" sz="1100" spc="-30">
                <a:latin typeface="Times New Roman"/>
                <a:cs typeface="Times New Roman"/>
              </a:rPr>
              <a:t>reactive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environmental 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25">
                <a:latin typeface="Times New Roman"/>
                <a:cs typeface="Times New Roman"/>
              </a:rPr>
              <a:t>useful 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person’s internal </a:t>
            </a:r>
            <a:r>
              <a:rPr dirty="0" sz="1100" spc="-20">
                <a:latin typeface="Times New Roman"/>
                <a:cs typeface="Times New Roman"/>
              </a:rPr>
              <a:t>states, such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emotion.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Recording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35">
                <a:latin typeface="Times New Roman"/>
                <a:cs typeface="Times New Roman"/>
              </a:rPr>
              <a:t>variables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respiration </a:t>
            </a:r>
            <a:r>
              <a:rPr dirty="0" sz="1100" spc="-25">
                <a:latin typeface="Times New Roman"/>
                <a:cs typeface="Times New Roman"/>
              </a:rPr>
              <a:t>rate,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rate,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skin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conductance.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45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becomes aroused, </a:t>
            </a:r>
            <a:r>
              <a:rPr dirty="0" sz="1100" spc="-40">
                <a:latin typeface="Times New Roman"/>
                <a:cs typeface="Times New Roman"/>
              </a:rPr>
              <a:t>activity levels </a:t>
            </a:r>
            <a:r>
              <a:rPr dirty="0" sz="1100" spc="-25">
                <a:latin typeface="Times New Roman"/>
                <a:cs typeface="Times New Roman"/>
              </a:rPr>
              <a:t>change in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Psycho-physiological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0">
                <a:latin typeface="Times New Roman"/>
                <a:cs typeface="Times New Roman"/>
              </a:rPr>
              <a:t>therefore,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30">
                <a:latin typeface="Times New Roman"/>
                <a:cs typeface="Times New Roman"/>
              </a:rPr>
              <a:t>sensitive indices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20">
                <a:latin typeface="Times New Roman"/>
                <a:cs typeface="Times New Roman"/>
              </a:rPr>
              <a:t>internal  </a:t>
            </a:r>
            <a:r>
              <a:rPr dirty="0" sz="1100" spc="-25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5">
                <a:latin typeface="Times New Roman"/>
                <a:cs typeface="Times New Roman"/>
              </a:rPr>
              <a:t>emphasized, however,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0">
                <a:latin typeface="Times New Roman"/>
                <a:cs typeface="Times New Roman"/>
              </a:rPr>
              <a:t>measures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act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together.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40">
                <a:latin typeface="Times New Roman"/>
                <a:cs typeface="Times New Roman"/>
              </a:rPr>
              <a:t>several physiological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measured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time, they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demonstrate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15">
                <a:latin typeface="Times New Roman"/>
                <a:cs typeface="Times New Roman"/>
              </a:rPr>
              <a:t>strength,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even direction,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Moreover, </a:t>
            </a:r>
            <a:r>
              <a:rPr dirty="0" sz="1100" spc="-40">
                <a:latin typeface="Times New Roman"/>
                <a:cs typeface="Times New Roman"/>
              </a:rPr>
              <a:t>physiological </a:t>
            </a:r>
            <a:r>
              <a:rPr dirty="0" sz="1100" spc="-25">
                <a:latin typeface="Times New Roman"/>
                <a:cs typeface="Times New Roman"/>
              </a:rPr>
              <a:t>measures </a:t>
            </a:r>
            <a:r>
              <a:rPr dirty="0" sz="1100" spc="-30">
                <a:latin typeface="Times New Roman"/>
                <a:cs typeface="Times New Roman"/>
              </a:rPr>
              <a:t>frequently </a:t>
            </a:r>
            <a:r>
              <a:rPr dirty="0" sz="1100" spc="-35">
                <a:latin typeface="Times New Roman"/>
                <a:cs typeface="Times New Roman"/>
              </a:rPr>
              <a:t>disagree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person’s </a:t>
            </a:r>
            <a:r>
              <a:rPr dirty="0" sz="1100" spc="-15">
                <a:latin typeface="Times New Roman"/>
                <a:cs typeface="Times New Roman"/>
              </a:rPr>
              <a:t>own </a:t>
            </a:r>
            <a:r>
              <a:rPr dirty="0" sz="1100" spc="-30">
                <a:latin typeface="Times New Roman"/>
                <a:cs typeface="Times New Roman"/>
              </a:rPr>
              <a:t>subjective </a:t>
            </a:r>
            <a:r>
              <a:rPr dirty="0" sz="1100" spc="-10">
                <a:latin typeface="Times New Roman"/>
                <a:cs typeface="Times New Roman"/>
              </a:rPr>
              <a:t>report.</a:t>
            </a:r>
            <a:endParaRPr sz="1100">
              <a:latin typeface="Times New Roman"/>
              <a:cs typeface="Times New Roman"/>
            </a:endParaRPr>
          </a:p>
          <a:p>
            <a:pPr algn="just" marL="469900" marR="5715" indent="-228600">
              <a:lnSpc>
                <a:spcPct val="93800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Therefore,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5">
                <a:latin typeface="Times New Roman"/>
                <a:cs typeface="Times New Roman"/>
              </a:rPr>
              <a:t>assessment </a:t>
            </a:r>
            <a:r>
              <a:rPr dirty="0" sz="1100" spc="-20">
                <a:latin typeface="Times New Roman"/>
                <a:cs typeface="Times New Roman"/>
              </a:rPr>
              <a:t>procedures,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5">
                <a:latin typeface="Times New Roman"/>
                <a:cs typeface="Times New Roman"/>
              </a:rPr>
              <a:t>recordings </a:t>
            </a:r>
            <a:r>
              <a:rPr dirty="0" sz="1100" spc="-15">
                <a:latin typeface="Times New Roman"/>
                <a:cs typeface="Times New Roman"/>
              </a:rPr>
              <a:t>should be </a:t>
            </a:r>
            <a:r>
              <a:rPr dirty="0" sz="1100" spc="-20">
                <a:latin typeface="Times New Roman"/>
                <a:cs typeface="Times New Roman"/>
              </a:rPr>
              <a:t>used in  </a:t>
            </a:r>
            <a:r>
              <a:rPr dirty="0" sz="1100" spc="-15">
                <a:latin typeface="Times New Roman"/>
                <a:cs typeface="Times New Roman"/>
              </a:rPr>
              <a:t>conjunction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measures. </a:t>
            </a:r>
            <a:r>
              <a:rPr dirty="0" sz="1100" spc="45">
                <a:latin typeface="Times New Roman"/>
                <a:cs typeface="Times New Roman"/>
              </a:rPr>
              <a:t>EEG </a:t>
            </a:r>
            <a:r>
              <a:rPr dirty="0" sz="1100" spc="-25">
                <a:latin typeface="Times New Roman"/>
                <a:cs typeface="Times New Roman"/>
              </a:rPr>
              <a:t>electroencephalogram, </a:t>
            </a:r>
            <a:r>
              <a:rPr dirty="0" sz="1100" spc="-30">
                <a:latin typeface="Times New Roman"/>
                <a:cs typeface="Times New Roman"/>
              </a:rPr>
              <a:t>measuring </a:t>
            </a:r>
            <a:r>
              <a:rPr dirty="0" sz="1100" spc="-35">
                <a:latin typeface="Times New Roman"/>
                <a:cs typeface="Times New Roman"/>
              </a:rPr>
              <a:t>electrical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firing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groups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neurons </a:t>
            </a:r>
            <a:r>
              <a:rPr dirty="0" sz="1100" spc="-40">
                <a:latin typeface="Times New Roman"/>
                <a:cs typeface="Times New Roman"/>
              </a:rPr>
              <a:t>reveals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45">
                <a:latin typeface="Times New Roman"/>
                <a:cs typeface="Times New Roman"/>
              </a:rPr>
              <a:t>wave </a:t>
            </a:r>
            <a:r>
              <a:rPr dirty="0" sz="1100" spc="-40">
                <a:latin typeface="Times New Roman"/>
                <a:cs typeface="Times New Roman"/>
              </a:rPr>
              <a:t>activity.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low </a:t>
            </a:r>
            <a:r>
              <a:rPr dirty="0" sz="1100" spc="-30">
                <a:latin typeface="Times New Roman"/>
                <a:cs typeface="Times New Roman"/>
              </a:rPr>
              <a:t>voltage  </a:t>
            </a:r>
            <a:r>
              <a:rPr dirty="0" sz="1100" spc="-35">
                <a:latin typeface="Times New Roman"/>
                <a:cs typeface="Times New Roman"/>
              </a:rPr>
              <a:t>electrical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35">
                <a:latin typeface="Times New Roman"/>
                <a:cs typeface="Times New Roman"/>
              </a:rPr>
              <a:t>going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40">
                <a:latin typeface="Times New Roman"/>
                <a:cs typeface="Times New Roman"/>
              </a:rPr>
              <a:t>directly </a:t>
            </a:r>
            <a:r>
              <a:rPr dirty="0" sz="1100" spc="-20">
                <a:latin typeface="Times New Roman"/>
                <a:cs typeface="Times New Roman"/>
              </a:rPr>
              <a:t>observed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45">
                <a:latin typeface="Times New Roman"/>
                <a:cs typeface="Times New Roman"/>
              </a:rPr>
              <a:t>EEG </a:t>
            </a:r>
            <a:r>
              <a:rPr dirty="0" sz="1100" spc="-15">
                <a:latin typeface="Times New Roman"/>
                <a:cs typeface="Times New Roman"/>
              </a:rPr>
              <a:t>patterns.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45">
                <a:latin typeface="Times New Roman"/>
                <a:cs typeface="Times New Roman"/>
              </a:rPr>
              <a:t>EEG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of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primary </a:t>
            </a:r>
            <a:r>
              <a:rPr dirty="0" sz="1100" spc="-25">
                <a:latin typeface="Times New Roman"/>
                <a:cs typeface="Times New Roman"/>
              </a:rPr>
              <a:t>diagnostic </a:t>
            </a:r>
            <a:r>
              <a:rPr dirty="0" sz="1100" spc="-15">
                <a:latin typeface="Times New Roman"/>
                <a:cs typeface="Times New Roman"/>
              </a:rPr>
              <a:t>tools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measuring seizure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Galvanic </a:t>
            </a:r>
            <a:r>
              <a:rPr dirty="0" sz="1100" spc="-25" b="1">
                <a:latin typeface="Times New Roman"/>
                <a:cs typeface="Times New Roman"/>
              </a:rPr>
              <a:t>Skin </a:t>
            </a:r>
            <a:r>
              <a:rPr dirty="0" sz="1100" spc="10" b="1">
                <a:latin typeface="Times New Roman"/>
                <a:cs typeface="Times New Roman"/>
              </a:rPr>
              <a:t>Response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(GSR)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galvanometer with </a:t>
            </a:r>
            <a:r>
              <a:rPr dirty="0" sz="1100" spc="-30">
                <a:latin typeface="Times New Roman"/>
                <a:cs typeface="Times New Roman"/>
              </a:rPr>
              <a:t>sensitive </a:t>
            </a:r>
            <a:r>
              <a:rPr dirty="0" sz="1100" spc="-25">
                <a:latin typeface="Times New Roman"/>
                <a:cs typeface="Times New Roman"/>
              </a:rPr>
              <a:t>electrodes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attached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forehead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palms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hands, </a:t>
            </a:r>
            <a:r>
              <a:rPr dirty="0" sz="1100" spc="-45">
                <a:latin typeface="Times New Roman"/>
                <a:cs typeface="Times New Roman"/>
              </a:rPr>
              <a:t>gives </a:t>
            </a:r>
            <a:r>
              <a:rPr dirty="0" sz="1100" spc="-30">
                <a:latin typeface="Times New Roman"/>
                <a:cs typeface="Times New Roman"/>
              </a:rPr>
              <a:t>reading 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sweat breaks </a:t>
            </a:r>
            <a:r>
              <a:rPr dirty="0" sz="1100" spc="5">
                <a:latin typeface="Times New Roman"/>
                <a:cs typeface="Times New Roman"/>
              </a:rPr>
              <a:t>out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passing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an emotional state. </a:t>
            </a:r>
            <a:r>
              <a:rPr dirty="0" sz="1100" spc="-40">
                <a:latin typeface="Times New Roman"/>
                <a:cs typeface="Times New Roman"/>
              </a:rPr>
              <a:t>So </a:t>
            </a:r>
            <a:r>
              <a:rPr dirty="0" sz="1100" spc="-35">
                <a:latin typeface="Times New Roman"/>
                <a:cs typeface="Times New Roman"/>
              </a:rPr>
              <a:t>GSR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sweat  </a:t>
            </a:r>
            <a:r>
              <a:rPr dirty="0" sz="1100" spc="-30">
                <a:latin typeface="Times New Roman"/>
                <a:cs typeface="Times New Roman"/>
              </a:rPr>
              <a:t>glands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20">
                <a:latin typeface="Times New Roman"/>
                <a:cs typeface="Times New Roman"/>
              </a:rPr>
              <a:t>controlled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peripheral </a:t>
            </a:r>
            <a:r>
              <a:rPr dirty="0" sz="1100" spc="-20">
                <a:latin typeface="Times New Roman"/>
                <a:cs typeface="Times New Roman"/>
              </a:rPr>
              <a:t>nervous </a:t>
            </a:r>
            <a:r>
              <a:rPr dirty="0" sz="1100" spc="-35">
                <a:latin typeface="Times New Roman"/>
                <a:cs typeface="Times New Roman"/>
              </a:rPr>
              <a:t>system.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certain disorders such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>
                <a:latin typeface="Times New Roman"/>
                <a:cs typeface="Times New Roman"/>
              </a:rPr>
              <a:t>Post </a:t>
            </a:r>
            <a:r>
              <a:rPr dirty="0" sz="1100" spc="-25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Stress  </a:t>
            </a:r>
            <a:r>
              <a:rPr dirty="0" sz="1100" spc="-15">
                <a:latin typeface="Times New Roman"/>
                <a:cs typeface="Times New Roman"/>
              </a:rPr>
              <a:t>Disorder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patient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experiences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severe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reaction,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directly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GSR.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Biofeedback</a:t>
            </a:r>
            <a:endParaRPr sz="1100">
              <a:latin typeface="Times New Roman"/>
              <a:cs typeface="Times New Roman"/>
            </a:endParaRPr>
          </a:p>
          <a:p>
            <a:pPr algn="just" marL="12700" marR="5715" indent="456565">
              <a:lnSpc>
                <a:spcPct val="93800"/>
              </a:lnSpc>
              <a:spcBef>
                <a:spcPts val="40"/>
              </a:spcBef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biofeedback,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levels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0">
                <a:latin typeface="Times New Roman"/>
                <a:cs typeface="Times New Roman"/>
              </a:rPr>
              <a:t>responding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5">
                <a:latin typeface="Times New Roman"/>
                <a:cs typeface="Times New Roman"/>
              </a:rPr>
              <a:t>pressure, </a:t>
            </a:r>
            <a:r>
              <a:rPr dirty="0" sz="1100" spc="-30">
                <a:latin typeface="Times New Roman"/>
                <a:cs typeface="Times New Roman"/>
              </a:rPr>
              <a:t>readings are </a:t>
            </a:r>
            <a:r>
              <a:rPr dirty="0" sz="1100" spc="-10">
                <a:latin typeface="Times New Roman"/>
                <a:cs typeface="Times New Roman"/>
              </a:rPr>
              <a:t>told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0">
                <a:latin typeface="Times New Roman"/>
                <a:cs typeface="Times New Roman"/>
              </a:rPr>
              <a:t>provided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BP </a:t>
            </a:r>
            <a:r>
              <a:rPr dirty="0" sz="1100" spc="-20">
                <a:latin typeface="Times New Roman"/>
                <a:cs typeface="Times New Roman"/>
              </a:rPr>
              <a:t>apparatus </a:t>
            </a:r>
            <a:r>
              <a:rPr dirty="0" sz="1100" spc="-15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try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20">
                <a:latin typeface="Times New Roman"/>
                <a:cs typeface="Times New Roman"/>
              </a:rPr>
              <a:t>pressure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readings being </a:t>
            </a:r>
            <a:r>
              <a:rPr dirty="0" sz="1100" spc="-20">
                <a:latin typeface="Times New Roman"/>
                <a:cs typeface="Times New Roman"/>
              </a:rPr>
              <a:t>provided. </a:t>
            </a:r>
            <a:r>
              <a:rPr dirty="0" sz="1100" spc="-45">
                <a:latin typeface="Times New Roman"/>
                <a:cs typeface="Times New Roman"/>
              </a:rPr>
              <a:t>So </a:t>
            </a:r>
            <a:r>
              <a:rPr dirty="0" sz="1100" spc="-25">
                <a:latin typeface="Times New Roman"/>
                <a:cs typeface="Times New Roman"/>
              </a:rPr>
              <a:t>biofeedback teaches,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control blood </a:t>
            </a:r>
            <a:r>
              <a:rPr dirty="0" sz="1100" spc="-20">
                <a:latin typeface="Times New Roman"/>
                <a:cs typeface="Times New Roman"/>
              </a:rPr>
              <a:t>pressure, </a:t>
            </a:r>
            <a:r>
              <a:rPr dirty="0" sz="1100" spc="-15">
                <a:latin typeface="Times New Roman"/>
                <a:cs typeface="Times New Roman"/>
              </a:rPr>
              <a:t>heart </a:t>
            </a:r>
            <a:r>
              <a:rPr dirty="0" sz="1100" spc="-20">
                <a:latin typeface="Times New Roman"/>
                <a:cs typeface="Times New Roman"/>
              </a:rPr>
              <a:t>beat, body  </a:t>
            </a:r>
            <a:r>
              <a:rPr dirty="0" sz="1100" spc="-15">
                <a:latin typeface="Times New Roman"/>
                <a:cs typeface="Times New Roman"/>
              </a:rPr>
              <a:t>temperature and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25">
                <a:latin typeface="Times New Roman"/>
                <a:cs typeface="Times New Roman"/>
              </a:rPr>
              <a:t>pain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gaining </a:t>
            </a:r>
            <a:r>
              <a:rPr dirty="0" sz="1100" spc="-20">
                <a:latin typeface="Times New Roman"/>
                <a:cs typeface="Times New Roman"/>
              </a:rPr>
              <a:t>conscious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25">
                <a:latin typeface="Times New Roman"/>
                <a:cs typeface="Times New Roman"/>
              </a:rPr>
              <a:t>involuntary indicators </a:t>
            </a:r>
            <a:r>
              <a:rPr dirty="0" sz="1100" spc="-35">
                <a:latin typeface="Times New Roman"/>
                <a:cs typeface="Times New Roman"/>
              </a:rPr>
              <a:t>. </a:t>
            </a:r>
            <a:r>
              <a:rPr dirty="0" sz="1100" spc="-15">
                <a:latin typeface="Times New Roman"/>
                <a:cs typeface="Times New Roman"/>
              </a:rPr>
              <a:t>Those who </a:t>
            </a:r>
            <a:r>
              <a:rPr dirty="0" sz="1100" spc="-20">
                <a:latin typeface="Times New Roman"/>
                <a:cs typeface="Times New Roman"/>
              </a:rPr>
              <a:t>master  it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Swami’s.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Physiological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Procedures</a:t>
            </a:r>
            <a:endParaRPr sz="1100">
              <a:latin typeface="Times New Roman"/>
              <a:cs typeface="Times New Roman"/>
            </a:endParaRPr>
          </a:p>
          <a:p>
            <a:pPr marL="469265" marR="5715" indent="-228600">
              <a:lnSpc>
                <a:spcPts val="1240"/>
              </a:lnSpc>
              <a:spcBef>
                <a:spcPts val="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Psycho-physiological </a:t>
            </a:r>
            <a:r>
              <a:rPr dirty="0" sz="1100" spc="-25">
                <a:latin typeface="Times New Roman"/>
                <a:cs typeface="Times New Roman"/>
              </a:rPr>
              <a:t>recording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depend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self-report </a:t>
            </a:r>
            <a:r>
              <a:rPr dirty="0" sz="1100" spc="-25">
                <a:latin typeface="Times New Roman"/>
                <a:cs typeface="Times New Roman"/>
              </a:rPr>
              <a:t>and, </a:t>
            </a:r>
            <a:r>
              <a:rPr dirty="0" sz="1100" spc="-15">
                <a:latin typeface="Times New Roman"/>
                <a:cs typeface="Times New Roman"/>
              </a:rPr>
              <a:t>therefore,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0">
                <a:latin typeface="Times New Roman"/>
                <a:cs typeface="Times New Roman"/>
              </a:rPr>
              <a:t>be  </a:t>
            </a:r>
            <a:r>
              <a:rPr dirty="0" sz="1100" spc="-40">
                <a:latin typeface="Times New Roman"/>
                <a:cs typeface="Times New Roman"/>
              </a:rPr>
              <a:t>less </a:t>
            </a:r>
            <a:r>
              <a:rPr dirty="0" sz="1100" spc="-20">
                <a:latin typeface="Times New Roman"/>
                <a:cs typeface="Times New Roman"/>
              </a:rPr>
              <a:t>subject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voluntary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ts val="1165"/>
              </a:lnSpc>
              <a:buFont typeface="Times New Roman"/>
              <a:buAutoNum type="arabicPeriod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Some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measures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obtained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while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sleeping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while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subject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actively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engaged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other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activity.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62" y="425449"/>
            <a:ext cx="5878830" cy="5153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buAutoNum type="arabicPeriod" startAt="3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Physiological reactivity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stability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physiological </a:t>
            </a:r>
            <a:r>
              <a:rPr dirty="0" sz="1100" spc="-15">
                <a:latin typeface="Times New Roman"/>
                <a:cs typeface="Times New Roman"/>
              </a:rPr>
              <a:t>response </a:t>
            </a:r>
            <a:r>
              <a:rPr dirty="0" sz="1100" spc="-30">
                <a:latin typeface="Times New Roman"/>
                <a:cs typeface="Times New Roman"/>
              </a:rPr>
              <a:t>systems </a:t>
            </a:r>
            <a:r>
              <a:rPr dirty="0" sz="1100" spc="-45">
                <a:latin typeface="Times New Roman"/>
                <a:cs typeface="Times New Roman"/>
              </a:rPr>
              <a:t>vary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170"/>
              </a:lnSpc>
              <a:buAutoNum type="arabicPeriod" startAt="3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Physiological </a:t>
            </a:r>
            <a:r>
              <a:rPr dirty="0" sz="1100" spc="-20">
                <a:latin typeface="Times New Roman"/>
                <a:cs typeface="Times New Roman"/>
              </a:rPr>
              <a:t>responses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factors. </a:t>
            </a:r>
            <a:r>
              <a:rPr dirty="0" sz="1100" spc="-35">
                <a:latin typeface="Times New Roman"/>
                <a:cs typeface="Times New Roman"/>
              </a:rPr>
              <a:t>Some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variables, </a:t>
            </a:r>
            <a:r>
              <a:rPr dirty="0" sz="1100" spc="-20">
                <a:latin typeface="Times New Roman"/>
                <a:cs typeface="Times New Roman"/>
              </a:rPr>
              <a:t>such</a:t>
            </a:r>
            <a:endParaRPr sz="1100">
              <a:latin typeface="Times New Roman"/>
              <a:cs typeface="Times New Roman"/>
            </a:endParaRPr>
          </a:p>
          <a:p>
            <a:pPr marL="469900" marR="5715">
              <a:lnSpc>
                <a:spcPts val="1240"/>
              </a:lnSpc>
              <a:spcBef>
                <a:spcPts val="65"/>
              </a:spcBef>
            </a:pP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0">
                <a:latin typeface="Times New Roman"/>
                <a:cs typeface="Times New Roman"/>
              </a:rPr>
              <a:t>age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medication,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factors,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self-conscious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fearing </a:t>
            </a:r>
            <a:r>
              <a:rPr dirty="0" sz="1100" spc="-25">
                <a:latin typeface="Times New Roman"/>
                <a:cs typeface="Times New Roman"/>
              </a:rPr>
              <a:t>loss 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30" b="1">
                <a:latin typeface="Times New Roman"/>
                <a:cs typeface="Times New Roman"/>
              </a:rPr>
              <a:t>Brain </a:t>
            </a:r>
            <a:r>
              <a:rPr dirty="0" sz="1100" spc="10" b="1">
                <a:latin typeface="Times New Roman"/>
                <a:cs typeface="Times New Roman"/>
              </a:rPr>
              <a:t>Imaging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Techniques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Precise measures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structure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obtained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5" b="1">
                <a:latin typeface="Times New Roman"/>
                <a:cs typeface="Times New Roman"/>
              </a:rPr>
              <a:t>magnetic </a:t>
            </a:r>
            <a:r>
              <a:rPr dirty="0" sz="1100" spc="-5" b="1">
                <a:latin typeface="Times New Roman"/>
                <a:cs typeface="Times New Roman"/>
              </a:rPr>
              <a:t>resonance </a:t>
            </a:r>
            <a:r>
              <a:rPr dirty="0" sz="1100" spc="10" b="1">
                <a:latin typeface="Times New Roman"/>
                <a:cs typeface="Times New Roman"/>
              </a:rPr>
              <a:t>imaging</a:t>
            </a:r>
            <a:r>
              <a:rPr dirty="0" sz="1100" spc="1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(MRI).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MRI, </a:t>
            </a:r>
            <a:r>
              <a:rPr dirty="0" sz="1100" spc="-40">
                <a:latin typeface="Times New Roman"/>
                <a:cs typeface="Times New Roman"/>
              </a:rPr>
              <a:t>images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generated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strong </a:t>
            </a:r>
            <a:r>
              <a:rPr dirty="0" sz="1100" spc="-25">
                <a:latin typeface="Times New Roman"/>
                <a:cs typeface="Times New Roman"/>
              </a:rPr>
              <a:t>magnetic </a:t>
            </a:r>
            <a:r>
              <a:rPr dirty="0" sz="1100" spc="-35">
                <a:latin typeface="Times New Roman"/>
                <a:cs typeface="Times New Roman"/>
              </a:rPr>
              <a:t>field </a:t>
            </a:r>
            <a:r>
              <a:rPr dirty="0" sz="1100" spc="-15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X </a:t>
            </a:r>
            <a:r>
              <a:rPr dirty="0" sz="1100" spc="-45">
                <a:latin typeface="Times New Roman"/>
                <a:cs typeface="Times New Roman"/>
              </a:rPr>
              <a:t>rays.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9235">
              <a:lnSpc>
                <a:spcPts val="1240"/>
              </a:lnSpc>
              <a:spcBef>
                <a:spcPts val="110"/>
              </a:spcBef>
              <a:buFont typeface="Times New Roman"/>
              <a:buChar char="•"/>
              <a:tabLst>
                <a:tab pos="469265" algn="l"/>
                <a:tab pos="470534" algn="l"/>
              </a:tabLst>
            </a:pPr>
            <a:r>
              <a:rPr dirty="0" sz="1100" spc="-10" b="1">
                <a:latin typeface="Times New Roman"/>
                <a:cs typeface="Times New Roman"/>
              </a:rPr>
              <a:t>Positron </a:t>
            </a:r>
            <a:r>
              <a:rPr dirty="0" sz="1100" spc="10" b="1">
                <a:latin typeface="Times New Roman"/>
                <a:cs typeface="Times New Roman"/>
              </a:rPr>
              <a:t>emission </a:t>
            </a:r>
            <a:r>
              <a:rPr dirty="0" sz="1100" spc="-15" b="1">
                <a:latin typeface="Times New Roman"/>
                <a:cs typeface="Times New Roman"/>
              </a:rPr>
              <a:t>tomography </a:t>
            </a:r>
            <a:r>
              <a:rPr dirty="0" sz="1100" spc="20" b="1">
                <a:latin typeface="Times New Roman"/>
                <a:cs typeface="Times New Roman"/>
              </a:rPr>
              <a:t>(PET)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scanning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create  </a:t>
            </a:r>
            <a:r>
              <a:rPr dirty="0" sz="1100" spc="-20">
                <a:latin typeface="Times New Roman"/>
                <a:cs typeface="Times New Roman"/>
              </a:rPr>
              <a:t>functional brain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images.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expensive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other </a:t>
            </a:r>
            <a:r>
              <a:rPr dirty="0" sz="1100" spc="-40">
                <a:latin typeface="Times New Roman"/>
                <a:cs typeface="Times New Roman"/>
              </a:rPr>
              <a:t>imaging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requires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nuclear </a:t>
            </a:r>
            <a:r>
              <a:rPr dirty="0" sz="1100" spc="-20">
                <a:latin typeface="Times New Roman"/>
                <a:cs typeface="Times New Roman"/>
              </a:rPr>
              <a:t>cyclotron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30">
                <a:latin typeface="Times New Roman"/>
                <a:cs typeface="Times New Roman"/>
              </a:rPr>
              <a:t>radioactive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elements.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newest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35">
                <a:latin typeface="Times New Roman"/>
                <a:cs typeface="Times New Roman"/>
              </a:rPr>
              <a:t>exciting </a:t>
            </a:r>
            <a:r>
              <a:rPr dirty="0" sz="1100" spc="-5">
                <a:latin typeface="Times New Roman"/>
                <a:cs typeface="Times New Roman"/>
              </a:rPr>
              <a:t>method of </a:t>
            </a:r>
            <a:r>
              <a:rPr dirty="0" sz="1100" spc="-45">
                <a:latin typeface="Times New Roman"/>
                <a:cs typeface="Times New Roman"/>
              </a:rPr>
              <a:t>imaging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functions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10" b="1">
                <a:latin typeface="Times New Roman"/>
                <a:cs typeface="Times New Roman"/>
              </a:rPr>
              <a:t>functional </a:t>
            </a:r>
            <a:r>
              <a:rPr dirty="0" sz="1100" spc="-20" b="1">
                <a:latin typeface="Times New Roman"/>
                <a:cs typeface="Times New Roman"/>
              </a:rPr>
              <a:t>MRI  </a:t>
            </a:r>
            <a:r>
              <a:rPr dirty="0" sz="1100" b="1">
                <a:latin typeface="Times New Roman"/>
                <a:cs typeface="Times New Roman"/>
              </a:rPr>
              <a:t>(FMRI).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FMRI,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images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acquired in rapid succession.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Small </a:t>
            </a:r>
            <a:r>
              <a:rPr dirty="0" sz="1100" spc="-25">
                <a:latin typeface="Times New Roman"/>
                <a:cs typeface="Times New Roman"/>
              </a:rPr>
              <a:t>differences in </a:t>
            </a:r>
            <a:r>
              <a:rPr dirty="0" sz="1100" spc="-40">
                <a:latin typeface="Times New Roman"/>
                <a:cs typeface="Times New Roman"/>
              </a:rPr>
              <a:t>signal </a:t>
            </a:r>
            <a:r>
              <a:rPr dirty="0" sz="1100" spc="-25">
                <a:latin typeface="Times New Roman"/>
                <a:cs typeface="Times New Roman"/>
              </a:rPr>
              <a:t>intensity </a:t>
            </a:r>
            <a:r>
              <a:rPr dirty="0" sz="1100" spc="-10">
                <a:latin typeface="Times New Roman"/>
                <a:cs typeface="Times New Roman"/>
              </a:rPr>
              <a:t>from one </a:t>
            </a:r>
            <a:r>
              <a:rPr dirty="0" sz="1100" spc="-40">
                <a:latin typeface="Times New Roman"/>
                <a:cs typeface="Times New Roman"/>
              </a:rPr>
              <a:t>image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next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moment-to-  </a:t>
            </a:r>
            <a:r>
              <a:rPr dirty="0" sz="1100" spc="-5">
                <a:latin typeface="Times New Roman"/>
                <a:cs typeface="Times New Roman"/>
              </a:rPr>
              <a:t>moment </a:t>
            </a:r>
            <a:r>
              <a:rPr dirty="0" sz="1100" spc="-25">
                <a:latin typeface="Times New Roman"/>
                <a:cs typeface="Times New Roman"/>
              </a:rPr>
              <a:t>changes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amount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oxygen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blood </a:t>
            </a:r>
            <a:r>
              <a:rPr dirty="0" sz="1100" spc="-35">
                <a:latin typeface="Times New Roman"/>
                <a:cs typeface="Times New Roman"/>
              </a:rPr>
              <a:t>flowing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specific areas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Advantages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30" b="1">
                <a:latin typeface="Times New Roman"/>
                <a:cs typeface="Times New Roman"/>
              </a:rPr>
              <a:t>Brain </a:t>
            </a:r>
            <a:r>
              <a:rPr dirty="0" sz="1100" spc="10" b="1">
                <a:latin typeface="Times New Roman"/>
                <a:cs typeface="Times New Roman"/>
              </a:rPr>
              <a:t>Imaging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Techniques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6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5">
                <a:latin typeface="Times New Roman"/>
                <a:cs typeface="Times New Roman"/>
              </a:rPr>
              <a:t>practice, </a:t>
            </a:r>
            <a:r>
              <a:rPr dirty="0" sz="1100" spc="-45">
                <a:latin typeface="Times New Roman"/>
                <a:cs typeface="Times New Roman"/>
              </a:rPr>
              <a:t>imaging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rule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various </a:t>
            </a:r>
            <a:r>
              <a:rPr dirty="0" sz="1100" spc="-30">
                <a:latin typeface="Times New Roman"/>
                <a:cs typeface="Times New Roman"/>
              </a:rPr>
              <a:t>neurological </a:t>
            </a:r>
            <a:r>
              <a:rPr dirty="0" sz="1100" spc="-15">
                <a:latin typeface="Times New Roman"/>
                <a:cs typeface="Times New Roman"/>
              </a:rPr>
              <a:t>conditions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5">
                <a:latin typeface="Times New Roman"/>
                <a:cs typeface="Times New Roman"/>
              </a:rPr>
              <a:t>might </a:t>
            </a:r>
            <a:r>
              <a:rPr dirty="0" sz="1100" spc="-35">
                <a:latin typeface="Times New Roman"/>
                <a:cs typeface="Times New Roman"/>
              </a:rPr>
              <a:t>explain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deficits.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170"/>
              </a:lnSpc>
              <a:buFont typeface="Times New Roman"/>
              <a:buAutoNum type="arabicPeriod"/>
              <a:tabLst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FMRI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5">
                <a:latin typeface="Times New Roman"/>
                <a:cs typeface="Times New Roman"/>
              </a:rPr>
              <a:t>PET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25">
                <a:latin typeface="Times New Roman"/>
                <a:cs typeface="Times New Roman"/>
              </a:rPr>
              <a:t>research investigators explore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relation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15">
                <a:latin typeface="Times New Roman"/>
                <a:cs typeface="Times New Roman"/>
              </a:rPr>
              <a:t>functions and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30" b="1">
                <a:latin typeface="Times New Roman"/>
                <a:cs typeface="Times New Roman"/>
              </a:rPr>
              <a:t>Brain </a:t>
            </a:r>
            <a:r>
              <a:rPr dirty="0" sz="1100" spc="10" b="1">
                <a:latin typeface="Times New Roman"/>
                <a:cs typeface="Times New Roman"/>
              </a:rPr>
              <a:t>Imaging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Techniques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0"/>
              </a:spcBef>
              <a:tabLst>
                <a:tab pos="469265" algn="l"/>
              </a:tabLst>
            </a:pPr>
            <a:r>
              <a:rPr dirty="0" sz="1100" spc="-40">
                <a:latin typeface="Times New Roman"/>
                <a:cs typeface="Times New Roman"/>
              </a:rPr>
              <a:t>1.	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5">
                <a:latin typeface="Times New Roman"/>
                <a:cs typeface="Times New Roman"/>
              </a:rPr>
              <a:t>procedures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35">
                <a:latin typeface="Times New Roman"/>
                <a:cs typeface="Times New Roman"/>
              </a:rPr>
              <a:t>expensive—especially </a:t>
            </a:r>
            <a:r>
              <a:rPr dirty="0" sz="1100" spc="15">
                <a:latin typeface="Times New Roman"/>
                <a:cs typeface="Times New Roman"/>
              </a:rPr>
              <a:t>PET </a:t>
            </a:r>
            <a:r>
              <a:rPr dirty="0" sz="1100" spc="-25">
                <a:latin typeface="Times New Roman"/>
                <a:cs typeface="Times New Roman"/>
              </a:rPr>
              <a:t>scans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FMRI—and </a:t>
            </a:r>
            <a:r>
              <a:rPr dirty="0" sz="1100" spc="-15">
                <a:latin typeface="Times New Roman"/>
                <a:cs typeface="Times New Roman"/>
              </a:rPr>
              <a:t>some procedures 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35">
                <a:latin typeface="Times New Roman"/>
                <a:cs typeface="Times New Roman"/>
              </a:rPr>
              <a:t>cautiously </a:t>
            </a:r>
            <a:r>
              <a:rPr dirty="0" sz="1100" spc="-2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exposed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radioactive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substances.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assume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5">
                <a:latin typeface="Times New Roman"/>
                <a:cs typeface="Times New Roman"/>
              </a:rPr>
              <a:t>cognitive processes,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experiences,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mental disorders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0">
                <a:latin typeface="Times New Roman"/>
                <a:cs typeface="Times New Roman"/>
              </a:rPr>
              <a:t>necessarily </a:t>
            </a:r>
            <a:r>
              <a:rPr dirty="0" sz="1100" spc="-30">
                <a:latin typeface="Times New Roman"/>
                <a:cs typeface="Times New Roman"/>
              </a:rPr>
              <a:t>linked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activity </a:t>
            </a:r>
            <a:r>
              <a:rPr dirty="0" sz="1100" spc="-15">
                <a:latin typeface="Times New Roman"/>
                <a:cs typeface="Times New Roman"/>
              </a:rPr>
              <a:t>(or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activity)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30">
                <a:latin typeface="Times New Roman"/>
                <a:cs typeface="Times New Roman"/>
              </a:rPr>
              <a:t>area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75972" y="9002119"/>
            <a:ext cx="3922395" cy="432434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100" spc="-30" b="1">
                <a:latin typeface="Times New Roman"/>
                <a:cs typeface="Times New Roman"/>
              </a:rPr>
              <a:t>Whether </a:t>
            </a:r>
            <a:r>
              <a:rPr dirty="0" sz="1100" spc="-5" b="1">
                <a:latin typeface="Times New Roman"/>
                <a:cs typeface="Times New Roman"/>
              </a:rPr>
              <a:t>the </a:t>
            </a:r>
            <a:r>
              <a:rPr dirty="0" sz="1100" spc="-20" b="1">
                <a:latin typeface="Times New Roman"/>
                <a:cs typeface="Times New Roman"/>
              </a:rPr>
              <a:t>psychotherapy </a:t>
            </a:r>
            <a:r>
              <a:rPr dirty="0" sz="1100" spc="10" b="1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beneficial </a:t>
            </a:r>
            <a:r>
              <a:rPr dirty="0" sz="1100" spc="-45" b="1">
                <a:latin typeface="Times New Roman"/>
                <a:cs typeface="Times New Roman"/>
              </a:rPr>
              <a:t>or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not</a:t>
            </a:r>
            <a:endParaRPr sz="1100">
              <a:latin typeface="Times New Roman"/>
              <a:cs typeface="Times New Roman"/>
            </a:endParaRPr>
          </a:p>
          <a:p>
            <a:pPr marL="1738630">
              <a:lnSpc>
                <a:spcPct val="100000"/>
              </a:lnSpc>
              <a:spcBef>
                <a:spcPts val="325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4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58" y="948947"/>
            <a:ext cx="5879465" cy="7820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PSYCHOTHERAPY </a:t>
            </a:r>
            <a:r>
              <a:rPr dirty="0" sz="1100" spc="5" b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Psychotherapy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special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overcome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30">
                <a:latin typeface="Times New Roman"/>
                <a:cs typeface="Times New Roman"/>
              </a:rPr>
              <a:t>difficulties.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5"/>
              </a:spcBef>
            </a:pPr>
            <a:r>
              <a:rPr dirty="0" sz="1100" spc="-5" b="1">
                <a:latin typeface="Times New Roman"/>
                <a:cs typeface="Times New Roman"/>
              </a:rPr>
              <a:t>Example</a:t>
            </a:r>
            <a:r>
              <a:rPr dirty="0" sz="1100" spc="-5">
                <a:latin typeface="Times New Roman"/>
                <a:cs typeface="Times New Roman"/>
              </a:rPr>
              <a:t>: </a:t>
            </a:r>
            <a:r>
              <a:rPr dirty="0" sz="1100" spc="-35">
                <a:latin typeface="Times New Roman"/>
                <a:cs typeface="Times New Roman"/>
              </a:rPr>
              <a:t>Some psychological difficulties </a:t>
            </a:r>
            <a:r>
              <a:rPr dirty="0" sz="1100" spc="-30">
                <a:latin typeface="Times New Roman"/>
                <a:cs typeface="Times New Roman"/>
              </a:rPr>
              <a:t>include </a:t>
            </a:r>
            <a:r>
              <a:rPr dirty="0" sz="1100" spc="-35">
                <a:latin typeface="Times New Roman"/>
                <a:cs typeface="Times New Roman"/>
              </a:rPr>
              <a:t>anxiety, </a:t>
            </a:r>
            <a:r>
              <a:rPr dirty="0" sz="1100" spc="-25">
                <a:latin typeface="Times New Roman"/>
                <a:cs typeface="Times New Roman"/>
              </a:rPr>
              <a:t>fear </a:t>
            </a:r>
            <a:r>
              <a:rPr dirty="0" sz="1100" spc="-15">
                <a:latin typeface="Times New Roman"/>
                <a:cs typeface="Times New Roman"/>
              </a:rPr>
              <a:t>and phobia. </a:t>
            </a: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Psychotherapy 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things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common: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469900" marR="229933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1- Sufferer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35">
                <a:latin typeface="Times New Roman"/>
                <a:cs typeface="Times New Roman"/>
              </a:rPr>
              <a:t>seeks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whom </a:t>
            </a:r>
            <a:r>
              <a:rPr dirty="0" sz="1100" spc="-50">
                <a:latin typeface="Times New Roman"/>
                <a:cs typeface="Times New Roman"/>
              </a:rPr>
              <a:t>we call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client  </a:t>
            </a:r>
            <a:r>
              <a:rPr dirty="0" sz="1100" spc="-30">
                <a:latin typeface="Times New Roman"/>
                <a:cs typeface="Times New Roman"/>
              </a:rPr>
              <a:t>2-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healer </a:t>
            </a:r>
            <a:r>
              <a:rPr dirty="0" sz="1100" spc="-20">
                <a:latin typeface="Times New Roman"/>
                <a:cs typeface="Times New Roman"/>
              </a:rPr>
              <a:t>who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170"/>
              </a:lnSpc>
            </a:pPr>
            <a:r>
              <a:rPr dirty="0" sz="1100" spc="-30">
                <a:latin typeface="Times New Roman"/>
                <a:cs typeface="Times New Roman"/>
              </a:rPr>
              <a:t>3-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A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series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contacts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client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therapist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(number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sessions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between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therapist)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5"/>
              </a:spcBef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system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set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principles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30">
                <a:latin typeface="Times New Roman"/>
                <a:cs typeface="Times New Roman"/>
              </a:rPr>
              <a:t>employed </a:t>
            </a:r>
            <a:r>
              <a:rPr dirty="0" sz="1100" spc="-25">
                <a:latin typeface="Times New Roman"/>
                <a:cs typeface="Times New Roman"/>
              </a:rPr>
              <a:t>in accordance 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400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distinct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forms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practiced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today.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Two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broad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categories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39065" indent="-127000">
              <a:lnSpc>
                <a:spcPts val="1280"/>
              </a:lnSpc>
              <a:buAutoNum type="arabicPeriod"/>
              <a:tabLst>
                <a:tab pos="139700" algn="l"/>
              </a:tabLst>
            </a:pPr>
            <a:r>
              <a:rPr dirty="0" sz="1100" spc="-20" b="1">
                <a:latin typeface="Times New Roman"/>
                <a:cs typeface="Times New Roman"/>
              </a:rPr>
              <a:t>Global</a:t>
            </a:r>
            <a:r>
              <a:rPr dirty="0" sz="1100" spc="-5" b="1">
                <a:latin typeface="Times New Roman"/>
                <a:cs typeface="Times New Roman"/>
              </a:rPr>
              <a:t> Therapies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Global therapies help people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personalities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15">
                <a:latin typeface="Times New Roman"/>
                <a:cs typeface="Times New Roman"/>
              </a:rPr>
              <a:t>therapist  </a:t>
            </a:r>
            <a:r>
              <a:rPr dirty="0" sz="1100" spc="-40">
                <a:latin typeface="Times New Roman"/>
                <a:cs typeface="Times New Roman"/>
              </a:rPr>
              <a:t>believe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root </a:t>
            </a:r>
            <a:r>
              <a:rPr dirty="0" sz="1100" spc="-30">
                <a:latin typeface="Times New Roman"/>
                <a:cs typeface="Times New Roman"/>
              </a:rPr>
              <a:t>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problem. </a:t>
            </a:r>
            <a:r>
              <a:rPr dirty="0" sz="1100" spc="-30">
                <a:latin typeface="Times New Roman"/>
                <a:cs typeface="Times New Roman"/>
              </a:rPr>
              <a:t>They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psychoanalytic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25">
                <a:latin typeface="Times New Roman"/>
                <a:cs typeface="Times New Roman"/>
              </a:rPr>
              <a:t>Humanistic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Existential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15">
                <a:latin typeface="Times New Roman"/>
                <a:cs typeface="Times New Roman"/>
              </a:rPr>
              <a:t>centered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15">
                <a:latin typeface="Times New Roman"/>
                <a:cs typeface="Times New Roman"/>
              </a:rPr>
              <a:t>Gestalt</a:t>
            </a:r>
            <a:endParaRPr sz="1100">
              <a:latin typeface="Times New Roman"/>
              <a:cs typeface="Times New Roman"/>
            </a:endParaRPr>
          </a:p>
          <a:p>
            <a:pPr marL="149225" indent="-137160">
              <a:lnSpc>
                <a:spcPts val="1280"/>
              </a:lnSpc>
              <a:spcBef>
                <a:spcPts val="1155"/>
              </a:spcBef>
              <a:buAutoNum type="arabicPeriod" startAt="2"/>
              <a:tabLst>
                <a:tab pos="149860" algn="l"/>
              </a:tabLst>
            </a:pPr>
            <a:r>
              <a:rPr dirty="0" sz="1100" spc="-15" b="1">
                <a:latin typeface="Times New Roman"/>
                <a:cs typeface="Times New Roman"/>
              </a:rPr>
              <a:t>Problem </a:t>
            </a:r>
            <a:r>
              <a:rPr dirty="0" sz="1100" spc="10" b="1">
                <a:latin typeface="Times New Roman"/>
                <a:cs typeface="Times New Roman"/>
              </a:rPr>
              <a:t>Focused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47625">
              <a:lnSpc>
                <a:spcPts val="1280"/>
              </a:lnSpc>
            </a:pP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focused therapies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complaints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person.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35">
                <a:latin typeface="Times New Roman"/>
                <a:cs typeface="Times New Roman"/>
              </a:rPr>
              <a:t>Behavioral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45">
                <a:latin typeface="Times New Roman"/>
                <a:cs typeface="Times New Roman"/>
              </a:rPr>
              <a:t>Biological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0">
                <a:latin typeface="Times New Roman"/>
                <a:cs typeface="Times New Roman"/>
              </a:rPr>
              <a:t>format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30">
                <a:latin typeface="Times New Roman"/>
                <a:cs typeface="Times New Roman"/>
              </a:rPr>
              <a:t>Individual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15">
                <a:latin typeface="Times New Roman"/>
                <a:cs typeface="Times New Roman"/>
              </a:rPr>
              <a:t>group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45">
                <a:latin typeface="Times New Roman"/>
                <a:cs typeface="Times New Roman"/>
              </a:rPr>
              <a:t>family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9271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  <a:tab pos="927735" algn="l"/>
              </a:tabLst>
            </a:pPr>
            <a:r>
              <a:rPr dirty="0" sz="1100" spc="-25">
                <a:latin typeface="Times New Roman"/>
                <a:cs typeface="Times New Roman"/>
              </a:rPr>
              <a:t>Couple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100" spc="-15" b="1">
                <a:latin typeface="Times New Roman"/>
                <a:cs typeface="Times New Roman"/>
              </a:rPr>
              <a:t>Individual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therapy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therapist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sees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alone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some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period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time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usually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weekly.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</a:pPr>
            <a:r>
              <a:rPr dirty="0" sz="1100" spc="-35" b="1">
                <a:latin typeface="Times New Roman"/>
                <a:cs typeface="Times New Roman"/>
              </a:rPr>
              <a:t>Group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 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30">
                <a:latin typeface="Times New Roman"/>
                <a:cs typeface="Times New Roman"/>
              </a:rPr>
              <a:t>sees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clients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psychodrama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25">
                <a:latin typeface="Times New Roman"/>
                <a:cs typeface="Times New Roman"/>
              </a:rPr>
              <a:t>help 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Family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format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therapists meet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members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point </a:t>
            </a:r>
            <a:r>
              <a:rPr dirty="0" sz="1100">
                <a:latin typeface="Times New Roman"/>
                <a:cs typeface="Times New Roman"/>
              </a:rPr>
              <a:t>out  </a:t>
            </a:r>
            <a:r>
              <a:rPr dirty="0" sz="1100" spc="-20">
                <a:latin typeface="Times New Roman"/>
                <a:cs typeface="Times New Roman"/>
              </a:rPr>
              <a:t>problematic 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interactions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30">
                <a:latin typeface="Times New Roman"/>
                <a:cs typeface="Times New Roman"/>
              </a:rPr>
              <a:t>whole </a:t>
            </a:r>
            <a:r>
              <a:rPr dirty="0" sz="1100" spc="-45">
                <a:latin typeface="Times New Roman"/>
                <a:cs typeface="Times New Roman"/>
              </a:rPr>
              <a:t>family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5" b="1">
                <a:latin typeface="Times New Roman"/>
                <a:cs typeface="Times New Roman"/>
              </a:rPr>
              <a:t>couple </a:t>
            </a:r>
            <a:r>
              <a:rPr dirty="0" sz="1100" spc="-25" b="1">
                <a:latin typeface="Times New Roman"/>
                <a:cs typeface="Times New Roman"/>
              </a:rPr>
              <a:t>therapy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30">
                <a:latin typeface="Times New Roman"/>
                <a:cs typeface="Times New Roman"/>
              </a:rPr>
              <a:t>works with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share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long </a:t>
            </a:r>
            <a:r>
              <a:rPr dirty="0" sz="1100" spc="-10">
                <a:latin typeface="Times New Roman"/>
                <a:cs typeface="Times New Roman"/>
              </a:rPr>
              <a:t>term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19" y="914656"/>
            <a:ext cx="5881370" cy="52933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762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critical </a:t>
            </a:r>
            <a:r>
              <a:rPr dirty="0" sz="1100" spc="-20">
                <a:latin typeface="Times New Roman"/>
                <a:cs typeface="Times New Roman"/>
              </a:rPr>
              <a:t>question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psychotherapies </a:t>
            </a:r>
            <a:r>
              <a:rPr dirty="0" sz="1100" spc="-15">
                <a:latin typeface="Times New Roman"/>
                <a:cs typeface="Times New Roman"/>
              </a:rPr>
              <a:t>treatments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whether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45">
                <a:latin typeface="Times New Roman"/>
                <a:cs typeface="Times New Roman"/>
              </a:rPr>
              <a:t>actually </a:t>
            </a:r>
            <a:r>
              <a:rPr dirty="0" sz="1100" spc="-20">
                <a:latin typeface="Times New Roman"/>
                <a:cs typeface="Times New Roman"/>
              </a:rPr>
              <a:t>help 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cope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overcome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5">
                <a:latin typeface="Times New Roman"/>
                <a:cs typeface="Times New Roman"/>
              </a:rPr>
              <a:t>you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65">
                <a:latin typeface="Times New Roman"/>
                <a:cs typeface="Times New Roman"/>
              </a:rPr>
              <a:t>say?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What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35">
                <a:latin typeface="Times New Roman"/>
                <a:cs typeface="Times New Roman"/>
              </a:rPr>
              <a:t>you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think?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Times New Roman"/>
                <a:cs typeface="Times New Roman"/>
              </a:rPr>
              <a:t>Four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25">
                <a:latin typeface="Times New Roman"/>
                <a:cs typeface="Times New Roman"/>
              </a:rPr>
              <a:t>conclusions have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reached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469900" marR="24130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1-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in therapy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better </a:t>
            </a:r>
            <a:r>
              <a:rPr dirty="0" sz="1100" spc="-5">
                <a:latin typeface="Times New Roman"/>
                <a:cs typeface="Times New Roman"/>
              </a:rPr>
              <a:t>off than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40">
                <a:latin typeface="Times New Roman"/>
                <a:cs typeface="Times New Roman"/>
              </a:rPr>
              <a:t>similar </a:t>
            </a:r>
            <a:r>
              <a:rPr dirty="0" sz="1100" spc="-15">
                <a:latin typeface="Times New Roman"/>
                <a:cs typeface="Times New Roman"/>
              </a:rPr>
              <a:t>problems who </a:t>
            </a:r>
            <a:r>
              <a:rPr dirty="0" sz="1100" spc="-35">
                <a:latin typeface="Times New Roman"/>
                <a:cs typeface="Times New Roman"/>
              </a:rPr>
              <a:t>receive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15">
                <a:latin typeface="Times New Roman"/>
                <a:cs typeface="Times New Roman"/>
              </a:rPr>
              <a:t>treatment.  </a:t>
            </a:r>
            <a:r>
              <a:rPr dirty="0" sz="1100" spc="-30">
                <a:latin typeface="Times New Roman"/>
                <a:cs typeface="Times New Roman"/>
              </a:rPr>
              <a:t>2- Various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differ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effectiveness.</a:t>
            </a:r>
            <a:endParaRPr sz="1100">
              <a:latin typeface="Times New Roman"/>
              <a:cs typeface="Times New Roman"/>
            </a:endParaRPr>
          </a:p>
          <a:p>
            <a:pPr marL="613410" indent="-144145">
              <a:lnSpc>
                <a:spcPts val="1170"/>
              </a:lnSpc>
              <a:buAutoNum type="arabicPlain" startAt="3"/>
              <a:tabLst>
                <a:tab pos="614045" algn="l"/>
              </a:tabLst>
            </a:pPr>
            <a:r>
              <a:rPr dirty="0" sz="1100" spc="-25">
                <a:latin typeface="Times New Roman"/>
                <a:cs typeface="Times New Roman"/>
              </a:rPr>
              <a:t>Certain </a:t>
            </a:r>
            <a:r>
              <a:rPr dirty="0" sz="1100" spc="-20">
                <a:latin typeface="Times New Roman"/>
                <a:cs typeface="Times New Roman"/>
              </a:rPr>
              <a:t>therapies 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10">
                <a:latin typeface="Times New Roman"/>
                <a:cs typeface="Times New Roman"/>
              </a:rPr>
              <a:t>others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certain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marL="469900" marR="5080">
              <a:lnSpc>
                <a:spcPts val="1240"/>
              </a:lnSpc>
              <a:spcBef>
                <a:spcPts val="65"/>
              </a:spcBef>
              <a:buAutoNum type="arabicPlain" startAt="3"/>
              <a:tabLst>
                <a:tab pos="625475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15">
                <a:latin typeface="Times New Roman"/>
                <a:cs typeface="Times New Roman"/>
              </a:rPr>
              <a:t>approaches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single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certain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20" b="1">
                <a:latin typeface="Times New Roman"/>
                <a:cs typeface="Times New Roman"/>
              </a:rPr>
              <a:t>Important </a:t>
            </a:r>
            <a:r>
              <a:rPr dirty="0" sz="1100" spc="-15" b="1">
                <a:latin typeface="Times New Roman"/>
                <a:cs typeface="Times New Roman"/>
              </a:rPr>
              <a:t>Concerns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Psychotherapy</a:t>
            </a:r>
            <a:endParaRPr sz="1100">
              <a:latin typeface="Times New Roman"/>
              <a:cs typeface="Times New Roman"/>
            </a:endParaRPr>
          </a:p>
          <a:p>
            <a:pPr marL="469265" marR="635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therapist–client relationship </a:t>
            </a:r>
            <a:r>
              <a:rPr dirty="0" sz="1100" spc="15">
                <a:latin typeface="Times New Roman"/>
                <a:cs typeface="Times New Roman"/>
              </a:rPr>
              <a:t>to  </a:t>
            </a:r>
            <a:r>
              <a:rPr dirty="0" sz="1100" spc="-15">
                <a:latin typeface="Times New Roman"/>
                <a:cs typeface="Times New Roman"/>
              </a:rPr>
              <a:t>produce </a:t>
            </a:r>
            <a:r>
              <a:rPr dirty="0" sz="1100" spc="-20">
                <a:latin typeface="Times New Roman"/>
                <a:cs typeface="Times New Roman"/>
              </a:rPr>
              <a:t>emotional, </a:t>
            </a:r>
            <a:r>
              <a:rPr dirty="0" sz="1100" spc="-30">
                <a:latin typeface="Times New Roman"/>
                <a:cs typeface="Times New Roman"/>
              </a:rPr>
              <a:t>cognitive,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9235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Today,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largest </a:t>
            </a:r>
            <a:r>
              <a:rPr dirty="0" sz="1100" spc="-15">
                <a:latin typeface="Times New Roman"/>
                <a:cs typeface="Times New Roman"/>
              </a:rPr>
              <a:t>group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health professionals </a:t>
            </a:r>
            <a:r>
              <a:rPr dirty="0" sz="1100" spc="-25">
                <a:latin typeface="Times New Roman"/>
                <a:cs typeface="Times New Roman"/>
              </a:rPr>
              <a:t>describe themselves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eclectic, </a:t>
            </a:r>
            <a:r>
              <a:rPr dirty="0" sz="1100" spc="-30">
                <a:latin typeface="Times New Roman"/>
                <a:cs typeface="Times New Roman"/>
              </a:rPr>
              <a:t>meaning  </a:t>
            </a:r>
            <a:r>
              <a:rPr dirty="0" sz="1100" spc="-25">
                <a:latin typeface="Times New Roman"/>
                <a:cs typeface="Times New Roman"/>
              </a:rPr>
              <a:t>they use </a:t>
            </a:r>
            <a:r>
              <a:rPr dirty="0" sz="1100" spc="-20">
                <a:latin typeface="Times New Roman"/>
                <a:cs typeface="Times New Roman"/>
              </a:rPr>
              <a:t>different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algn="just" marL="469900" marR="6985" indent="-229235">
              <a:lnSpc>
                <a:spcPts val="124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10">
                <a:latin typeface="Times New Roman"/>
                <a:cs typeface="Times New Roman"/>
              </a:rPr>
              <a:t>outcome </a:t>
            </a: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30">
                <a:latin typeface="Times New Roman"/>
                <a:cs typeface="Times New Roman"/>
              </a:rPr>
              <a:t>examines </a:t>
            </a:r>
            <a:r>
              <a:rPr dirty="0" sz="1100" spc="-15">
                <a:latin typeface="Times New Roman"/>
                <a:cs typeface="Times New Roman"/>
              </a:rPr>
              <a:t>whether and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30">
                <a:latin typeface="Times New Roman"/>
                <a:cs typeface="Times New Roman"/>
              </a:rPr>
              <a:t>are effective, </a:t>
            </a:r>
            <a:r>
              <a:rPr dirty="0" sz="1100" spc="-40">
                <a:latin typeface="Times New Roman"/>
                <a:cs typeface="Times New Roman"/>
              </a:rPr>
              <a:t>while  </a:t>
            </a:r>
            <a:r>
              <a:rPr dirty="0" sz="1100" spc="-25">
                <a:latin typeface="Times New Roman"/>
                <a:cs typeface="Times New Roman"/>
              </a:rPr>
              <a:t>psychotherapy </a:t>
            </a:r>
            <a:r>
              <a:rPr dirty="0" sz="1100" spc="-20">
                <a:latin typeface="Times New Roman"/>
                <a:cs typeface="Times New Roman"/>
              </a:rPr>
              <a:t>process research </a:t>
            </a:r>
            <a:r>
              <a:rPr dirty="0" sz="1100" spc="-25">
                <a:latin typeface="Times New Roman"/>
                <a:cs typeface="Times New Roman"/>
              </a:rPr>
              <a:t>searches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0">
                <a:latin typeface="Times New Roman"/>
                <a:cs typeface="Times New Roman"/>
              </a:rPr>
              <a:t>“active </a:t>
            </a:r>
            <a:r>
              <a:rPr dirty="0" sz="1100" spc="-20">
                <a:latin typeface="Times New Roman"/>
                <a:cs typeface="Times New Roman"/>
              </a:rPr>
              <a:t>ingredients” </a:t>
            </a:r>
            <a:r>
              <a:rPr dirty="0" sz="1100" spc="-25">
                <a:latin typeface="Times New Roman"/>
                <a:cs typeface="Times New Roman"/>
              </a:rPr>
              <a:t>in psychotherapy,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0">
                <a:latin typeface="Times New Roman"/>
                <a:cs typeface="Times New Roman"/>
              </a:rPr>
              <a:t>is,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therapeutic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5">
                <a:latin typeface="Times New Roman"/>
                <a:cs typeface="Times New Roman"/>
              </a:rPr>
              <a:t>that promote </a:t>
            </a:r>
            <a:r>
              <a:rPr dirty="0" sz="1100" spc="-25">
                <a:latin typeface="Times New Roman"/>
                <a:cs typeface="Times New Roman"/>
              </a:rPr>
              <a:t>positive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 algn="just" marL="469900" marR="8255" indent="-228600">
              <a:lnSpc>
                <a:spcPts val="1240"/>
              </a:lnSpc>
              <a:spcBef>
                <a:spcPts val="6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Research </a:t>
            </a:r>
            <a:r>
              <a:rPr dirty="0" sz="1100" spc="-25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when therapists </a:t>
            </a:r>
            <a:r>
              <a:rPr dirty="0" sz="1100" spc="-25">
                <a:latin typeface="Times New Roman"/>
                <a:cs typeface="Times New Roman"/>
              </a:rPr>
              <a:t>appropriately </a:t>
            </a:r>
            <a:r>
              <a:rPr dirty="0" sz="1100" spc="-35">
                <a:latin typeface="Times New Roman"/>
                <a:cs typeface="Times New Roman"/>
              </a:rPr>
              <a:t>reveal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bit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their  </a:t>
            </a:r>
            <a:r>
              <a:rPr dirty="0" sz="1100" spc="-25">
                <a:latin typeface="Times New Roman"/>
                <a:cs typeface="Times New Roman"/>
              </a:rPr>
              <a:t>own, </a:t>
            </a:r>
            <a:r>
              <a:rPr dirty="0" sz="1100" spc="-35">
                <a:latin typeface="Times New Roman"/>
                <a:cs typeface="Times New Roman"/>
              </a:rPr>
              <a:t>similar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struggles.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ct val="93900"/>
              </a:lnSpc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Unfortunately, some therapists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offer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20">
                <a:latin typeface="Times New Roman"/>
                <a:cs typeface="Times New Roman"/>
              </a:rPr>
              <a:t>educate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less 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15">
                <a:latin typeface="Times New Roman"/>
                <a:cs typeface="Times New Roman"/>
              </a:rPr>
              <a:t>treatments, and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25">
                <a:latin typeface="Times New Roman"/>
                <a:cs typeface="Times New Roman"/>
              </a:rPr>
              <a:t>even </a:t>
            </a:r>
            <a:r>
              <a:rPr dirty="0" sz="1100" spc="-40">
                <a:latin typeface="Times New Roman"/>
                <a:cs typeface="Times New Roman"/>
              </a:rPr>
              <a:t>bigger </a:t>
            </a:r>
            <a:r>
              <a:rPr dirty="0" sz="1100" spc="-20">
                <a:latin typeface="Times New Roman"/>
                <a:cs typeface="Times New Roman"/>
              </a:rPr>
              <a:t>problem: Most </a:t>
            </a:r>
            <a:r>
              <a:rPr dirty="0" sz="1100" spc="-15">
                <a:latin typeface="Times New Roman"/>
                <a:cs typeface="Times New Roman"/>
              </a:rPr>
              <a:t>people who need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get </a:t>
            </a:r>
            <a:r>
              <a:rPr dirty="0" sz="1100" spc="-105" i="1">
                <a:latin typeface="Times New Roman"/>
                <a:cs typeface="Times New Roman"/>
              </a:rPr>
              <a:t>any 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help.</a:t>
            </a:r>
            <a:endParaRPr sz="1100">
              <a:latin typeface="Times New Roman"/>
              <a:cs typeface="Times New Roman"/>
            </a:endParaRPr>
          </a:p>
          <a:p>
            <a:pPr algn="just" marL="469265" marR="6985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Eighty-seven </a:t>
            </a:r>
            <a:r>
              <a:rPr dirty="0" sz="1100" spc="-15">
                <a:latin typeface="Times New Roman"/>
                <a:cs typeface="Times New Roman"/>
              </a:rPr>
              <a:t>percent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diagnosable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95" i="1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received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past </a:t>
            </a:r>
            <a:r>
              <a:rPr dirty="0" sz="1100" spc="-45">
                <a:latin typeface="Times New Roman"/>
                <a:cs typeface="Times New Roman"/>
              </a:rPr>
              <a:t>year,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common, </a:t>
            </a:r>
            <a:r>
              <a:rPr dirty="0" sz="1100" spc="-30">
                <a:latin typeface="Times New Roman"/>
                <a:cs typeface="Times New Roman"/>
              </a:rPr>
              <a:t>severe,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treatable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disturbances.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algn="just" marL="469265" marR="10160" indent="-228600">
              <a:lnSpc>
                <a:spcPts val="124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30">
                <a:latin typeface="Times New Roman"/>
                <a:cs typeface="Times New Roman"/>
              </a:rPr>
              <a:t>working within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biological, psychodynamic, </a:t>
            </a:r>
            <a:r>
              <a:rPr dirty="0" sz="1100" spc="-30">
                <a:latin typeface="Times New Roman"/>
                <a:cs typeface="Times New Roman"/>
              </a:rPr>
              <a:t>cognitive behavioral,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humanistic  paradigms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would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approach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evaluate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mentally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60">
                <a:latin typeface="Times New Roman"/>
                <a:cs typeface="Times New Roman"/>
              </a:rPr>
              <a:t>ill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very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different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5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764" y="8873732"/>
            <a:ext cx="16554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Times New Roman"/>
                <a:cs typeface="Times New Roman"/>
              </a:rPr>
              <a:t>Brief </a:t>
            </a:r>
            <a:r>
              <a:rPr dirty="0" sz="1100" b="1">
                <a:latin typeface="Times New Roman"/>
                <a:cs typeface="Times New Roman"/>
              </a:rPr>
              <a:t>Historical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Perspective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1519" y="6360414"/>
            <a:ext cx="5486400" cy="175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70" y="425449"/>
            <a:ext cx="5880735" cy="8791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20">
                <a:latin typeface="Times New Roman"/>
                <a:cs typeface="Times New Roman"/>
              </a:rPr>
              <a:t>trace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roots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two </a:t>
            </a:r>
            <a:r>
              <a:rPr dirty="0" sz="1100" spc="-10">
                <a:latin typeface="Times New Roman"/>
                <a:cs typeface="Times New Roman"/>
              </a:rPr>
              <a:t>broad </a:t>
            </a:r>
            <a:r>
              <a:rPr dirty="0" sz="1100" spc="-20">
                <a:latin typeface="Times New Roman"/>
                <a:cs typeface="Times New Roman"/>
              </a:rPr>
              <a:t>traditions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healing: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spiritual/religious tradition 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naturalistic/scientific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tradition.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spiritual/religious </a:t>
            </a:r>
            <a:r>
              <a:rPr dirty="0" sz="1100" spc="-15">
                <a:latin typeface="Times New Roman"/>
                <a:cs typeface="Times New Roman"/>
              </a:rPr>
              <a:t>tradition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ancient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15">
                <a:latin typeface="Times New Roman"/>
                <a:cs typeface="Times New Roman"/>
              </a:rPr>
              <a:t>attributes </a:t>
            </a:r>
            <a:r>
              <a:rPr dirty="0" sz="1100" spc="5">
                <a:latin typeface="Times New Roman"/>
                <a:cs typeface="Times New Roman"/>
              </a:rPr>
              <a:t>both </a:t>
            </a:r>
            <a:r>
              <a:rPr dirty="0" sz="1100" spc="-40">
                <a:latin typeface="Times New Roman"/>
                <a:cs typeface="Times New Roman"/>
              </a:rPr>
              <a:t>physical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30">
                <a:latin typeface="Times New Roman"/>
                <a:cs typeface="Times New Roman"/>
              </a:rPr>
              <a:t>ailments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supernatural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forces.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our </a:t>
            </a:r>
            <a:r>
              <a:rPr dirty="0" sz="1100" spc="-20">
                <a:latin typeface="Times New Roman"/>
                <a:cs typeface="Times New Roman"/>
              </a:rPr>
              <a:t>culture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saints, </a:t>
            </a:r>
            <a:r>
              <a:rPr dirty="0" sz="1100" spc="-25">
                <a:latin typeface="Times New Roman"/>
                <a:cs typeface="Times New Roman"/>
              </a:rPr>
              <a:t>faqirs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peers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dam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dua.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earliest examples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tradition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practice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trephining</a:t>
            </a:r>
            <a:r>
              <a:rPr dirty="0" sz="1100" spc="-15" i="1">
                <a:latin typeface="Times New Roman"/>
                <a:cs typeface="Times New Roman"/>
              </a:rPr>
              <a:t>—</a:t>
            </a:r>
            <a:r>
              <a:rPr dirty="0" sz="1100" spc="-15">
                <a:latin typeface="Times New Roman"/>
                <a:cs typeface="Times New Roman"/>
              </a:rPr>
              <a:t>chipping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hole </a:t>
            </a:r>
            <a:r>
              <a:rPr dirty="0" sz="1100" spc="-10">
                <a:latin typeface="Times New Roman"/>
                <a:cs typeface="Times New Roman"/>
              </a:rPr>
              <a:t>through  </a:t>
            </a:r>
            <a:r>
              <a:rPr dirty="0" sz="1100" spc="-5">
                <a:latin typeface="Times New Roman"/>
                <a:cs typeface="Times New Roman"/>
              </a:rPr>
              <a:t>the unfortunate </a:t>
            </a:r>
            <a:r>
              <a:rPr dirty="0" sz="1100" spc="-30">
                <a:latin typeface="Times New Roman"/>
                <a:cs typeface="Times New Roman"/>
              </a:rPr>
              <a:t>sufferer’s </a:t>
            </a:r>
            <a:r>
              <a:rPr dirty="0" sz="1100" spc="-40">
                <a:latin typeface="Times New Roman"/>
                <a:cs typeface="Times New Roman"/>
              </a:rPr>
              <a:t>skull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crude </a:t>
            </a:r>
            <a:r>
              <a:rPr dirty="0" sz="1100" spc="-5">
                <a:latin typeface="Times New Roman"/>
                <a:cs typeface="Times New Roman"/>
              </a:rPr>
              <a:t>stone </a:t>
            </a:r>
            <a:r>
              <a:rPr dirty="0" sz="1100" spc="-25">
                <a:latin typeface="Times New Roman"/>
                <a:cs typeface="Times New Roman"/>
              </a:rPr>
              <a:t>tool—presumably,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allow evil </a:t>
            </a:r>
            <a:r>
              <a:rPr dirty="0" sz="1100" spc="-20">
                <a:latin typeface="Times New Roman"/>
                <a:cs typeface="Times New Roman"/>
              </a:rPr>
              <a:t>spirits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escape.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spiritual </a:t>
            </a:r>
            <a:r>
              <a:rPr dirty="0" sz="1100" spc="-35">
                <a:latin typeface="Times New Roman"/>
                <a:cs typeface="Times New Roman"/>
              </a:rPr>
              <a:t>beliefs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rituals </a:t>
            </a:r>
            <a:r>
              <a:rPr dirty="0" sz="1100" spc="-15">
                <a:latin typeface="Times New Roman"/>
                <a:cs typeface="Times New Roman"/>
              </a:rPr>
              <a:t>should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ignored </a:t>
            </a:r>
            <a:r>
              <a:rPr dirty="0" sz="1100" spc="-30">
                <a:latin typeface="Times New Roman"/>
                <a:cs typeface="Times New Roman"/>
              </a:rPr>
              <a:t>since </a:t>
            </a:r>
            <a:r>
              <a:rPr dirty="0" sz="1100" spc="-40">
                <a:latin typeface="Times New Roman"/>
                <a:cs typeface="Times New Roman"/>
              </a:rPr>
              <a:t>believing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powerful </a:t>
            </a:r>
            <a:r>
              <a:rPr dirty="0" sz="1100" spc="-5">
                <a:latin typeface="Times New Roman"/>
                <a:cs typeface="Times New Roman"/>
              </a:rPr>
              <a:t>part  of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healing.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Naturalistic/scientific </a:t>
            </a:r>
            <a:r>
              <a:rPr dirty="0" sz="1100" spc="-15">
                <a:latin typeface="Times New Roman"/>
                <a:cs typeface="Times New Roman"/>
              </a:rPr>
              <a:t>approaches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mentally </a:t>
            </a:r>
            <a:r>
              <a:rPr dirty="0" sz="1100" spc="-20">
                <a:latin typeface="Times New Roman"/>
                <a:cs typeface="Times New Roman"/>
              </a:rPr>
              <a:t>disturbed </a:t>
            </a:r>
            <a:r>
              <a:rPr dirty="0" sz="1100" spc="-30">
                <a:latin typeface="Times New Roman"/>
                <a:cs typeface="Times New Roman"/>
              </a:rPr>
              <a:t>also have </a:t>
            </a:r>
            <a:r>
              <a:rPr dirty="0" sz="1100" spc="-20">
                <a:latin typeface="Times New Roman"/>
                <a:cs typeface="Times New Roman"/>
              </a:rPr>
              <a:t>ancient </a:t>
            </a:r>
            <a:r>
              <a:rPr dirty="0" sz="1100" spc="-10">
                <a:latin typeface="Times New Roman"/>
                <a:cs typeface="Times New Roman"/>
              </a:rPr>
              <a:t>roots.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Hippocrates recommended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rest, </a:t>
            </a:r>
            <a:r>
              <a:rPr dirty="0" sz="1100" spc="-35">
                <a:latin typeface="Times New Roman"/>
                <a:cs typeface="Times New Roman"/>
              </a:rPr>
              <a:t>exercise,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healthy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diet.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1600s, </a:t>
            </a:r>
            <a:r>
              <a:rPr dirty="0" sz="1100" spc="-20">
                <a:latin typeface="Times New Roman"/>
                <a:cs typeface="Times New Roman"/>
              </a:rPr>
              <a:t>“insane </a:t>
            </a:r>
            <a:r>
              <a:rPr dirty="0" sz="1100" spc="-35">
                <a:latin typeface="Times New Roman"/>
                <a:cs typeface="Times New Roman"/>
              </a:rPr>
              <a:t>asylums" were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35">
                <a:latin typeface="Times New Roman"/>
                <a:cs typeface="Times New Roman"/>
              </a:rPr>
              <a:t>mentally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ill.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25">
                <a:latin typeface="Times New Roman"/>
                <a:cs typeface="Times New Roman"/>
              </a:rPr>
              <a:t>rationale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0">
                <a:latin typeface="Times New Roman"/>
                <a:cs typeface="Times New Roman"/>
              </a:rPr>
              <a:t>institutions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remove </a:t>
            </a:r>
            <a:r>
              <a:rPr dirty="0" sz="1100" spc="-15">
                <a:latin typeface="Times New Roman"/>
                <a:cs typeface="Times New Roman"/>
              </a:rPr>
              <a:t>disturbed </a:t>
            </a:r>
            <a:r>
              <a:rPr dirty="0" sz="1100" spc="-30">
                <a:latin typeface="Times New Roman"/>
                <a:cs typeface="Times New Roman"/>
              </a:rPr>
              <a:t>individuals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society;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45">
                <a:latin typeface="Times New Roman"/>
                <a:cs typeface="Times New Roman"/>
              </a:rPr>
              <a:t>was  </a:t>
            </a:r>
            <a:r>
              <a:rPr dirty="0" sz="1100" spc="-5">
                <a:latin typeface="Times New Roman"/>
                <a:cs typeface="Times New Roman"/>
              </a:rPr>
              <a:t>the hope that </a:t>
            </a:r>
            <a:r>
              <a:rPr dirty="0" sz="1100" spc="-15">
                <a:latin typeface="Times New Roman"/>
                <a:cs typeface="Times New Roman"/>
              </a:rPr>
              <a:t>rest and </a:t>
            </a:r>
            <a:r>
              <a:rPr dirty="0" sz="1100" spc="-25">
                <a:latin typeface="Times New Roman"/>
                <a:cs typeface="Times New Roman"/>
              </a:rPr>
              <a:t>isolation would </a:t>
            </a:r>
            <a:r>
              <a:rPr dirty="0" sz="1100" spc="-40">
                <a:latin typeface="Times New Roman"/>
                <a:cs typeface="Times New Roman"/>
              </a:rPr>
              <a:t>alleviate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bizarre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 marL="469900" marR="1016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General </a:t>
            </a:r>
            <a:r>
              <a:rPr dirty="0" sz="1100" spc="-30">
                <a:latin typeface="Times New Roman"/>
                <a:cs typeface="Times New Roman"/>
              </a:rPr>
              <a:t>paresis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5">
                <a:latin typeface="Times New Roman"/>
                <a:cs typeface="Times New Roman"/>
              </a:rPr>
              <a:t>of the hope of the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etiology </a:t>
            </a:r>
            <a:r>
              <a:rPr dirty="0" sz="1100" spc="-15">
                <a:latin typeface="Times New Roman"/>
                <a:cs typeface="Times New Roman"/>
              </a:rPr>
              <a:t>and 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medical </a:t>
            </a:r>
            <a:r>
              <a:rPr dirty="0" sz="1100" spc="-25">
                <a:latin typeface="Times New Roman"/>
                <a:cs typeface="Times New Roman"/>
              </a:rPr>
              <a:t>model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First,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diagnosis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developed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refined.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Second, </a:t>
            </a:r>
            <a:r>
              <a:rPr dirty="0" sz="1100" spc="-35">
                <a:latin typeface="Times New Roman"/>
                <a:cs typeface="Times New Roman"/>
              </a:rPr>
              <a:t>clues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causes are </a:t>
            </a:r>
            <a:r>
              <a:rPr dirty="0" sz="1100">
                <a:latin typeface="Times New Roman"/>
                <a:cs typeface="Times New Roman"/>
              </a:rPr>
              <a:t>put </a:t>
            </a:r>
            <a:r>
              <a:rPr dirty="0" sz="1100" spc="-10">
                <a:latin typeface="Times New Roman"/>
                <a:cs typeface="Times New Roman"/>
              </a:rPr>
              <a:t>together </a:t>
            </a:r>
            <a:r>
              <a:rPr dirty="0" sz="1100" spc="-50">
                <a:latin typeface="Times New Roman"/>
                <a:cs typeface="Times New Roman"/>
              </a:rPr>
              <a:t>like </a:t>
            </a:r>
            <a:r>
              <a:rPr dirty="0" sz="1100" spc="-30">
                <a:latin typeface="Times New Roman"/>
                <a:cs typeface="Times New Roman"/>
              </a:rPr>
              <a:t>pieces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puzzle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specific  etiology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disease.</a:t>
            </a: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Third, </a:t>
            </a:r>
            <a:r>
              <a:rPr dirty="0" sz="1100" spc="-25">
                <a:latin typeface="Times New Roman"/>
                <a:cs typeface="Times New Roman"/>
              </a:rPr>
              <a:t>scientists </a:t>
            </a:r>
            <a:r>
              <a:rPr dirty="0" sz="1100" spc="-20">
                <a:latin typeface="Times New Roman"/>
                <a:cs typeface="Times New Roman"/>
              </a:rPr>
              <a:t>experiment </a:t>
            </a:r>
            <a:r>
              <a:rPr dirty="0" sz="1100" spc="-25">
                <a:latin typeface="Times New Roman"/>
                <a:cs typeface="Times New Roman"/>
              </a:rPr>
              <a:t>with various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preventing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curing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until they  </a:t>
            </a:r>
            <a:r>
              <a:rPr dirty="0" sz="1100" spc="-20">
                <a:latin typeface="Times New Roman"/>
                <a:cs typeface="Times New Roman"/>
              </a:rPr>
              <a:t>find an </a:t>
            </a:r>
            <a:r>
              <a:rPr dirty="0" sz="1100" spc="-30">
                <a:latin typeface="Times New Roman"/>
                <a:cs typeface="Times New Roman"/>
              </a:rPr>
              <a:t>effective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20">
                <a:latin typeface="Times New Roman"/>
                <a:cs typeface="Times New Roman"/>
              </a:rPr>
              <a:t>mental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many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this, scientists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25">
                <a:latin typeface="Times New Roman"/>
                <a:cs typeface="Times New Roman"/>
              </a:rPr>
              <a:t>search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treatments without </a:t>
            </a:r>
            <a:r>
              <a:rPr dirty="0" sz="1100" spc="-30">
                <a:latin typeface="Times New Roman"/>
                <a:cs typeface="Times New Roman"/>
              </a:rPr>
              <a:t>knowing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disorder’s  </a:t>
            </a:r>
            <a:r>
              <a:rPr dirty="0" sz="1100" spc="-35">
                <a:latin typeface="Times New Roman"/>
                <a:cs typeface="Times New Roman"/>
              </a:rPr>
              <a:t>specific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cause.</a:t>
            </a:r>
            <a:endParaRPr sz="11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10" i="1">
                <a:latin typeface="Times New Roman"/>
                <a:cs typeface="Times New Roman"/>
              </a:rPr>
              <a:t>symptom </a:t>
            </a:r>
            <a:r>
              <a:rPr dirty="0" sz="1100" spc="-90" i="1">
                <a:latin typeface="Times New Roman"/>
                <a:cs typeface="Times New Roman"/>
              </a:rPr>
              <a:t>alleviation, </a:t>
            </a:r>
            <a:r>
              <a:rPr dirty="0" sz="1100" spc="-25">
                <a:latin typeface="Times New Roman"/>
                <a:cs typeface="Times New Roman"/>
              </a:rPr>
              <a:t>reducing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dysfunctional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eliminating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5">
                <a:latin typeface="Times New Roman"/>
                <a:cs typeface="Times New Roman"/>
              </a:rPr>
              <a:t>root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cause.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14935" indent="-102870">
              <a:lnSpc>
                <a:spcPts val="1315"/>
              </a:lnSpc>
              <a:buSzPct val="90909"/>
              <a:buAutoNum type="arabicPlain"/>
              <a:tabLst>
                <a:tab pos="11557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Electroconvulsive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825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Electroconvulsive </a:t>
            </a:r>
            <a:r>
              <a:rPr dirty="0" sz="1100" spc="-20">
                <a:latin typeface="Times New Roman"/>
                <a:cs typeface="Times New Roman"/>
              </a:rPr>
              <a:t>therapy (ECT)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35">
                <a:latin typeface="Times New Roman"/>
                <a:cs typeface="Times New Roman"/>
              </a:rPr>
              <a:t>deliberately </a:t>
            </a:r>
            <a:r>
              <a:rPr dirty="0" sz="1100" spc="-25">
                <a:latin typeface="Times New Roman"/>
                <a:cs typeface="Times New Roman"/>
              </a:rPr>
              <a:t>inducing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seizure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5">
                <a:latin typeface="Times New Roman"/>
                <a:cs typeface="Times New Roman"/>
              </a:rPr>
              <a:t>passing electricity 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7620" indent="-228600">
              <a:lnSpc>
                <a:spcPct val="93900"/>
              </a:lnSpc>
              <a:spcBef>
                <a:spcPts val="45"/>
              </a:spcBef>
              <a:buChar char="•"/>
              <a:tabLst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Approximately </a:t>
            </a:r>
            <a:r>
              <a:rPr dirty="0" sz="1100" spc="-40">
                <a:latin typeface="Times New Roman"/>
                <a:cs typeface="Times New Roman"/>
              </a:rPr>
              <a:t>100 </a:t>
            </a:r>
            <a:r>
              <a:rPr dirty="0" sz="1100" spc="-20">
                <a:latin typeface="Times New Roman"/>
                <a:cs typeface="Times New Roman"/>
              </a:rPr>
              <a:t>volts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electric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passed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patient’s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95" i="1">
                <a:latin typeface="Times New Roman"/>
                <a:cs typeface="Times New Roman"/>
              </a:rPr>
              <a:t>bilateral </a:t>
            </a:r>
            <a:r>
              <a:rPr dirty="0" sz="1100" spc="5" i="1">
                <a:latin typeface="Times New Roman"/>
                <a:cs typeface="Times New Roman"/>
              </a:rPr>
              <a:t>ECT, 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20">
                <a:latin typeface="Times New Roman"/>
                <a:cs typeface="Times New Roman"/>
              </a:rPr>
              <a:t>electrodes </a:t>
            </a:r>
            <a:r>
              <a:rPr dirty="0" sz="1100" spc="-30">
                <a:latin typeface="Times New Roman"/>
                <a:cs typeface="Times New Roman"/>
              </a:rPr>
              <a:t>are placed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left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right temples,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30">
                <a:latin typeface="Times New Roman"/>
                <a:cs typeface="Times New Roman"/>
              </a:rPr>
              <a:t>passes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20">
                <a:latin typeface="Times New Roman"/>
                <a:cs typeface="Times New Roman"/>
              </a:rPr>
              <a:t>brain  hemispheres.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7620" indent="-228600">
              <a:lnSpc>
                <a:spcPts val="124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90" i="1">
                <a:latin typeface="Times New Roman"/>
                <a:cs typeface="Times New Roman"/>
              </a:rPr>
              <a:t>unilateral </a:t>
            </a:r>
            <a:r>
              <a:rPr dirty="0" sz="1100" spc="-10">
                <a:latin typeface="Times New Roman"/>
                <a:cs typeface="Times New Roman"/>
              </a:rPr>
              <a:t>ECT,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electric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passed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40">
                <a:latin typeface="Times New Roman"/>
                <a:cs typeface="Times New Roman"/>
              </a:rPr>
              <a:t>only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side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brain, </a:t>
            </a:r>
            <a:r>
              <a:rPr dirty="0" sz="1100" spc="-5">
                <a:latin typeface="Times New Roman"/>
                <a:cs typeface="Times New Roman"/>
              </a:rPr>
              <a:t>the non-  </a:t>
            </a:r>
            <a:r>
              <a:rPr dirty="0" sz="1100" spc="-10">
                <a:latin typeface="Times New Roman"/>
                <a:cs typeface="Times New Roman"/>
              </a:rPr>
              <a:t>dominant </a:t>
            </a:r>
            <a:r>
              <a:rPr dirty="0" sz="1100" spc="-20">
                <a:latin typeface="Times New Roman"/>
                <a:cs typeface="Times New Roman"/>
              </a:rPr>
              <a:t>hemisphere.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7620" indent="-229235">
              <a:lnSpc>
                <a:spcPts val="1240"/>
              </a:lnSpc>
              <a:spcBef>
                <a:spcPts val="75"/>
              </a:spcBef>
              <a:buChar char="•"/>
              <a:tabLst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ECT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treating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20">
                <a:latin typeface="Times New Roman"/>
                <a:cs typeface="Times New Roman"/>
              </a:rPr>
              <a:t>depressions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0">
                <a:latin typeface="Times New Roman"/>
                <a:cs typeface="Times New Roman"/>
              </a:rPr>
              <a:t>respond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15">
                <a:latin typeface="Times New Roman"/>
                <a:cs typeface="Times New Roman"/>
              </a:rPr>
              <a:t>treatments, 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patient at </a:t>
            </a:r>
            <a:r>
              <a:rPr dirty="0" sz="1100" spc="-25">
                <a:latin typeface="Times New Roman"/>
                <a:cs typeface="Times New Roman"/>
              </a:rPr>
              <a:t>high </a:t>
            </a:r>
            <a:r>
              <a:rPr dirty="0" sz="1100" spc="-35">
                <a:latin typeface="Times New Roman"/>
                <a:cs typeface="Times New Roman"/>
              </a:rPr>
              <a:t>risk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suicide.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100" spc="-15" b="1">
                <a:latin typeface="Times New Roman"/>
                <a:cs typeface="Times New Roman"/>
              </a:rPr>
              <a:t>2-Psychosurgery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9235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Psychosurgery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controversial </a:t>
            </a:r>
            <a:r>
              <a:rPr dirty="0" sz="1100" spc="-35">
                <a:latin typeface="Times New Roman"/>
                <a:cs typeface="Times New Roman"/>
              </a:rPr>
              <a:t>biological </a:t>
            </a:r>
            <a:r>
              <a:rPr dirty="0" sz="1100" spc="-15">
                <a:latin typeface="Times New Roman"/>
                <a:cs typeface="Times New Roman"/>
              </a:rPr>
              <a:t>treatment,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surgical </a:t>
            </a:r>
            <a:r>
              <a:rPr dirty="0" sz="1100" spc="-10">
                <a:latin typeface="Times New Roman"/>
                <a:cs typeface="Times New Roman"/>
              </a:rPr>
              <a:t>destruction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regions </a:t>
            </a:r>
            <a:r>
              <a:rPr dirty="0" sz="1100" spc="-5">
                <a:latin typeface="Times New Roman"/>
                <a:cs typeface="Times New Roman"/>
              </a:rPr>
              <a:t>of the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brain.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Prefrontal lobotomy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frontal </a:t>
            </a:r>
            <a:r>
              <a:rPr dirty="0" sz="1100" spc="-25">
                <a:latin typeface="Times New Roman"/>
                <a:cs typeface="Times New Roman"/>
              </a:rPr>
              <a:t>lobes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brain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0">
                <a:latin typeface="Times New Roman"/>
                <a:cs typeface="Times New Roman"/>
              </a:rPr>
              <a:t>surgically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30">
                <a:latin typeface="Times New Roman"/>
                <a:cs typeface="Times New Roman"/>
              </a:rPr>
              <a:t>irrevocably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severed.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ts val="1240"/>
              </a:lnSpc>
              <a:buChar char="•"/>
              <a:tabLst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procedure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limited </a:t>
            </a:r>
            <a:r>
              <a:rPr dirty="0" sz="1100" spc="-25">
                <a:latin typeface="Times New Roman"/>
                <a:cs typeface="Times New Roman"/>
              </a:rPr>
              <a:t>effectiveness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10">
                <a:latin typeface="Times New Roman"/>
                <a:cs typeface="Times New Roman"/>
              </a:rPr>
              <a:t>frequent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severe side </a:t>
            </a:r>
            <a:r>
              <a:rPr dirty="0" sz="1100" spc="-20">
                <a:latin typeface="Times New Roman"/>
                <a:cs typeface="Times New Roman"/>
              </a:rPr>
              <a:t>effects, </a:t>
            </a:r>
            <a:r>
              <a:rPr dirty="0" sz="1100" spc="-30">
                <a:latin typeface="Times New Roman"/>
                <a:cs typeface="Times New Roman"/>
              </a:rPr>
              <a:t>including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significant </a:t>
            </a:r>
            <a:r>
              <a:rPr dirty="0" sz="1100" spc="-25">
                <a:latin typeface="Times New Roman"/>
                <a:cs typeface="Times New Roman"/>
              </a:rPr>
              <a:t>mortality rate,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30">
                <a:latin typeface="Times New Roman"/>
                <a:cs typeface="Times New Roman"/>
              </a:rPr>
              <a:t>tranquility,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absence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 algn="just" lvl="1" marL="469900" marR="952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15">
                <a:latin typeface="Times New Roman"/>
                <a:cs typeface="Times New Roman"/>
              </a:rPr>
              <a:t>prefrontal lobotomies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no </a:t>
            </a:r>
            <a:r>
              <a:rPr dirty="0" sz="1100" spc="-25">
                <a:latin typeface="Times New Roman"/>
                <a:cs typeface="Times New Roman"/>
              </a:rPr>
              <a:t>longer </a:t>
            </a:r>
            <a:r>
              <a:rPr dirty="0" sz="1100" spc="-15">
                <a:latin typeface="Times New Roman"/>
                <a:cs typeface="Times New Roman"/>
              </a:rPr>
              <a:t>performed,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10">
                <a:latin typeface="Times New Roman"/>
                <a:cs typeface="Times New Roman"/>
              </a:rPr>
              <a:t>forms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highly </a:t>
            </a:r>
            <a:r>
              <a:rPr dirty="0" sz="1100" spc="-25">
                <a:latin typeface="Times New Roman"/>
                <a:cs typeface="Times New Roman"/>
              </a:rPr>
              <a:t>circumscribed  </a:t>
            </a:r>
            <a:r>
              <a:rPr dirty="0" sz="1100" spc="-35">
                <a:latin typeface="Times New Roman"/>
                <a:cs typeface="Times New Roman"/>
              </a:rPr>
              <a:t>psychosurgery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today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30">
                <a:latin typeface="Times New Roman"/>
                <a:cs typeface="Times New Roman"/>
              </a:rPr>
              <a:t>severe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5095" indent="-113030">
              <a:lnSpc>
                <a:spcPct val="100000"/>
              </a:lnSpc>
              <a:spcBef>
                <a:spcPts val="5"/>
              </a:spcBef>
              <a:buSzPct val="90909"/>
              <a:buAutoNum type="arabicPlain" startAt="3"/>
              <a:tabLst>
                <a:tab pos="125730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Psychopharmacology</a:t>
            </a:r>
            <a:endParaRPr sz="1100">
              <a:latin typeface="Times New Roman"/>
              <a:cs typeface="Times New Roman"/>
            </a:endParaRPr>
          </a:p>
          <a:p>
            <a:pPr lvl="1"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Psychopharmacology—the study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disturbances— 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most </a:t>
            </a:r>
            <a:r>
              <a:rPr dirty="0" sz="1100" spc="-25">
                <a:latin typeface="Times New Roman"/>
                <a:cs typeface="Times New Roman"/>
              </a:rPr>
              <a:t>promising </a:t>
            </a:r>
            <a:r>
              <a:rPr dirty="0" sz="1100" spc="-30">
                <a:latin typeface="Times New Roman"/>
                <a:cs typeface="Times New Roman"/>
              </a:rPr>
              <a:t>avenue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biological</a:t>
            </a:r>
            <a:r>
              <a:rPr dirty="0" sz="1100" spc="1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1980" y="9255506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757682"/>
            <a:ext cx="5879465" cy="3179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Let us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examples </a:t>
            </a:r>
            <a:r>
              <a:rPr dirty="0" sz="1100" spc="-30">
                <a:latin typeface="Times New Roman"/>
                <a:cs typeface="Times New Roman"/>
              </a:rPr>
              <a:t>using </a:t>
            </a:r>
            <a:r>
              <a:rPr dirty="0" sz="1100" spc="-15">
                <a:latin typeface="Times New Roman"/>
                <a:cs typeface="Times New Roman"/>
              </a:rPr>
              <a:t>these two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guidelines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Example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40"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40">
                <a:latin typeface="Times New Roman"/>
                <a:cs typeface="Times New Roman"/>
              </a:rPr>
              <a:t>H </a:t>
            </a:r>
            <a:r>
              <a:rPr dirty="0" sz="1100" spc="-45">
                <a:latin typeface="Times New Roman"/>
                <a:cs typeface="Times New Roman"/>
              </a:rPr>
              <a:t>was a </a:t>
            </a:r>
            <a:r>
              <a:rPr dirty="0" sz="1100" spc="-20">
                <a:latin typeface="Times New Roman"/>
                <a:cs typeface="Times New Roman"/>
              </a:rPr>
              <a:t>conscientious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reliable </a:t>
            </a:r>
            <a:r>
              <a:rPr dirty="0" sz="1100" spc="-30">
                <a:latin typeface="Times New Roman"/>
                <a:cs typeface="Times New Roman"/>
              </a:rPr>
              <a:t>secretary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business </a:t>
            </a:r>
            <a:r>
              <a:rPr dirty="0" sz="1100" spc="-30">
                <a:latin typeface="Times New Roman"/>
                <a:cs typeface="Times New Roman"/>
              </a:rPr>
              <a:t>office.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50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cheerful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easygoing. </a:t>
            </a:r>
            <a:r>
              <a:rPr dirty="0" sz="1100" spc="-5">
                <a:latin typeface="Times New Roman"/>
                <a:cs typeface="Times New Roman"/>
              </a:rPr>
              <a:t>Now </a:t>
            </a:r>
            <a:r>
              <a:rPr dirty="0" sz="1100" spc="-20">
                <a:latin typeface="Times New Roman"/>
                <a:cs typeface="Times New Roman"/>
              </a:rPr>
              <a:t>she 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missed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force </a:t>
            </a:r>
            <a:r>
              <a:rPr dirty="0" sz="1100" spc="-25">
                <a:latin typeface="Times New Roman"/>
                <a:cs typeface="Times New Roman"/>
              </a:rPr>
              <a:t>herself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office. </a:t>
            </a: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home </a:t>
            </a:r>
            <a:r>
              <a:rPr dirty="0" sz="1100" spc="-20">
                <a:latin typeface="Times New Roman"/>
                <a:cs typeface="Times New Roman"/>
              </a:rPr>
              <a:t>she prefers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alone 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10">
                <a:latin typeface="Times New Roman"/>
                <a:cs typeface="Times New Roman"/>
              </a:rPr>
              <a:t>from her </a:t>
            </a:r>
            <a:r>
              <a:rPr dirty="0" sz="1100" spc="-15">
                <a:latin typeface="Times New Roman"/>
                <a:cs typeface="Times New Roman"/>
              </a:rPr>
              <a:t>husband and </a:t>
            </a:r>
            <a:r>
              <a:rPr dirty="0" sz="1100" spc="-25">
                <a:latin typeface="Times New Roman"/>
                <a:cs typeface="Times New Roman"/>
              </a:rPr>
              <a:t>children. </a:t>
            </a:r>
            <a:r>
              <a:rPr dirty="0" sz="1100" spc="-40">
                <a:latin typeface="Times New Roman"/>
                <a:cs typeface="Times New Roman"/>
              </a:rPr>
              <a:t>She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20">
                <a:latin typeface="Times New Roman"/>
                <a:cs typeface="Times New Roman"/>
              </a:rPr>
              <a:t>nightmares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wakes </a:t>
            </a:r>
            <a:r>
              <a:rPr dirty="0" sz="1100" spc="-5">
                <a:latin typeface="Times New Roman"/>
                <a:cs typeface="Times New Roman"/>
              </a:rPr>
              <a:t>up </a:t>
            </a:r>
            <a:r>
              <a:rPr dirty="0" sz="1100" spc="-30">
                <a:latin typeface="Times New Roman"/>
                <a:cs typeface="Times New Roman"/>
              </a:rPr>
              <a:t>screaming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25">
                <a:latin typeface="Times New Roman"/>
                <a:cs typeface="Times New Roman"/>
              </a:rPr>
              <a:t>night. </a:t>
            </a: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45">
                <a:latin typeface="Times New Roman"/>
                <a:cs typeface="Times New Roman"/>
              </a:rPr>
              <a:t>year </a:t>
            </a:r>
            <a:r>
              <a:rPr dirty="0" sz="1100" spc="-35">
                <a:latin typeface="Times New Roman"/>
                <a:cs typeface="Times New Roman"/>
              </a:rPr>
              <a:t>ago </a:t>
            </a:r>
            <a:r>
              <a:rPr dirty="0" sz="1100" spc="-20">
                <a:latin typeface="Times New Roman"/>
                <a:cs typeface="Times New Roman"/>
              </a:rPr>
              <a:t>she 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30">
                <a:latin typeface="Times New Roman"/>
                <a:cs typeface="Times New Roman"/>
              </a:rPr>
              <a:t>working </a:t>
            </a:r>
            <a:r>
              <a:rPr dirty="0" sz="1100" spc="-35">
                <a:latin typeface="Times New Roman"/>
                <a:cs typeface="Times New Roman"/>
              </a:rPr>
              <a:t>late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her </a:t>
            </a:r>
            <a:r>
              <a:rPr dirty="0" sz="1100" spc="-30">
                <a:latin typeface="Times New Roman"/>
                <a:cs typeface="Times New Roman"/>
              </a:rPr>
              <a:t>office;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stranger </a:t>
            </a:r>
            <a:r>
              <a:rPr dirty="0" sz="1100" spc="-15">
                <a:latin typeface="Times New Roman"/>
                <a:cs typeface="Times New Roman"/>
              </a:rPr>
              <a:t>entered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building, </a:t>
            </a:r>
            <a:r>
              <a:rPr dirty="0" sz="1100" spc="-5">
                <a:latin typeface="Times New Roman"/>
                <a:cs typeface="Times New Roman"/>
              </a:rPr>
              <a:t>found </a:t>
            </a:r>
            <a:r>
              <a:rPr dirty="0" sz="1100" spc="40">
                <a:latin typeface="Times New Roman"/>
                <a:cs typeface="Times New Roman"/>
              </a:rPr>
              <a:t>H </a:t>
            </a:r>
            <a:r>
              <a:rPr dirty="0" sz="1100" spc="-30">
                <a:latin typeface="Times New Roman"/>
                <a:cs typeface="Times New Roman"/>
              </a:rPr>
              <a:t>alone,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robbed </a:t>
            </a:r>
            <a:r>
              <a:rPr dirty="0" sz="1100" spc="-15">
                <a:latin typeface="Times New Roman"/>
                <a:cs typeface="Times New Roman"/>
              </a:rPr>
              <a:t>her at gunpoint.  </a:t>
            </a:r>
            <a:r>
              <a:rPr dirty="0" sz="1100" spc="40">
                <a:latin typeface="Times New Roman"/>
                <a:cs typeface="Times New Roman"/>
              </a:rPr>
              <a:t>H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traumatized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event and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days </a:t>
            </a:r>
            <a:r>
              <a:rPr dirty="0" sz="1100" spc="40">
                <a:latin typeface="Times New Roman"/>
                <a:cs typeface="Times New Roman"/>
              </a:rPr>
              <a:t>H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10">
                <a:latin typeface="Times New Roman"/>
                <a:cs typeface="Times New Roman"/>
              </a:rPr>
              <a:t>her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office.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40">
                <a:latin typeface="Times New Roman"/>
                <a:cs typeface="Times New Roman"/>
              </a:rPr>
              <a:t>H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25">
                <a:latin typeface="Times New Roman"/>
                <a:cs typeface="Times New Roman"/>
              </a:rPr>
              <a:t>has impaired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DSM </a:t>
            </a:r>
            <a:r>
              <a:rPr dirty="0" sz="1100" spc="-20">
                <a:latin typeface="Times New Roman"/>
                <a:cs typeface="Times New Roman"/>
              </a:rPr>
              <a:t>–IV-TR she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diagnosed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suffering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>
                <a:latin typeface="Times New Roman"/>
                <a:cs typeface="Times New Roman"/>
              </a:rPr>
              <a:t>Post </a:t>
            </a:r>
            <a:r>
              <a:rPr dirty="0" sz="1100" spc="-20">
                <a:latin typeface="Times New Roman"/>
                <a:cs typeface="Times New Roman"/>
              </a:rPr>
              <a:t>Traumatic </a:t>
            </a:r>
            <a:r>
              <a:rPr dirty="0" sz="1100" spc="-30">
                <a:latin typeface="Times New Roman"/>
                <a:cs typeface="Times New Roman"/>
              </a:rPr>
              <a:t>Stress </a:t>
            </a:r>
            <a:r>
              <a:rPr dirty="0" sz="1100" spc="-10">
                <a:latin typeface="Times New Roman"/>
                <a:cs typeface="Times New Roman"/>
              </a:rPr>
              <a:t>Disorder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PTSD.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15" b="1">
                <a:latin typeface="Times New Roman"/>
                <a:cs typeface="Times New Roman"/>
              </a:rPr>
              <a:t>Neurosis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term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no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used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now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we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term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Anxiety</a:t>
            </a:r>
            <a:r>
              <a:rPr dirty="0" sz="1100" spc="3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disorders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refers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to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mild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types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person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contact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reality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one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his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problematic.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240"/>
              </a:lnSpc>
              <a:spcBef>
                <a:spcPts val="5"/>
              </a:spcBef>
            </a:pPr>
            <a:r>
              <a:rPr dirty="0" sz="1100" spc="-25" b="1">
                <a:latin typeface="Times New Roman"/>
                <a:cs typeface="Times New Roman"/>
              </a:rPr>
              <a:t>PSYCHOSIS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5">
                <a:latin typeface="Times New Roman"/>
                <a:cs typeface="Times New Roman"/>
              </a:rPr>
              <a:t>general </a:t>
            </a:r>
            <a:r>
              <a:rPr dirty="0" sz="1100" spc="-10">
                <a:latin typeface="Times New Roman"/>
                <a:cs typeface="Times New Roman"/>
              </a:rPr>
              <a:t>term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severe </a:t>
            </a:r>
            <a:r>
              <a:rPr dirty="0" sz="1100" spc="-25">
                <a:latin typeface="Times New Roman"/>
                <a:cs typeface="Times New Roman"/>
              </a:rPr>
              <a:t>mental </a:t>
            </a:r>
            <a:r>
              <a:rPr dirty="0" sz="1100" spc="-20">
                <a:latin typeface="Times New Roman"/>
                <a:cs typeface="Times New Roman"/>
              </a:rPr>
              <a:t>disorder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20">
                <a:latin typeface="Times New Roman"/>
                <a:cs typeface="Times New Roman"/>
              </a:rPr>
              <a:t>considered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contact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reality.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 b="1">
                <a:latin typeface="Times New Roman"/>
                <a:cs typeface="Times New Roman"/>
              </a:rPr>
              <a:t>What </a:t>
            </a:r>
            <a:r>
              <a:rPr dirty="0" sz="1100" spc="10" b="1">
                <a:latin typeface="Times New Roman"/>
                <a:cs typeface="Times New Roman"/>
              </a:rPr>
              <a:t>is </a:t>
            </a:r>
            <a:r>
              <a:rPr dirty="0" sz="1100" spc="-5" b="1">
                <a:latin typeface="Times New Roman"/>
                <a:cs typeface="Times New Roman"/>
              </a:rPr>
              <a:t>meant </a:t>
            </a:r>
            <a:r>
              <a:rPr dirty="0" sz="1100" spc="-25" b="1">
                <a:latin typeface="Times New Roman"/>
                <a:cs typeface="Times New Roman"/>
              </a:rPr>
              <a:t>by</a:t>
            </a:r>
            <a:r>
              <a:rPr dirty="0" sz="1100" spc="4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Psychopathology?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term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disorders.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20">
                <a:latin typeface="Times New Roman"/>
                <a:cs typeface="Times New Roman"/>
              </a:rPr>
              <a:t>major  </a:t>
            </a:r>
            <a:r>
              <a:rPr dirty="0" sz="1100" spc="-30">
                <a:latin typeface="Times New Roman"/>
                <a:cs typeface="Times New Roman"/>
              </a:rPr>
              <a:t>categories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concepts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5">
                <a:latin typeface="Times New Roman"/>
                <a:cs typeface="Times New Roman"/>
              </a:rPr>
              <a:t>up the </a:t>
            </a:r>
            <a:r>
              <a:rPr dirty="0" sz="1100" spc="-25">
                <a:latin typeface="Times New Roman"/>
                <a:cs typeface="Times New Roman"/>
              </a:rPr>
              <a:t>study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discussion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5">
                <a:latin typeface="Times New Roman"/>
                <a:cs typeface="Times New Roman"/>
              </a:rPr>
              <a:t>disorder.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9" y="6393433"/>
            <a:ext cx="5877560" cy="8216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description </a:t>
            </a:r>
            <a:r>
              <a:rPr dirty="0" sz="1100" spc="-15">
                <a:latin typeface="Times New Roman"/>
                <a:cs typeface="Times New Roman"/>
              </a:rPr>
              <a:t>represents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unique </a:t>
            </a:r>
            <a:r>
              <a:rPr dirty="0" sz="1100" spc="-15">
                <a:latin typeface="Times New Roman"/>
                <a:cs typeface="Times New Roman"/>
              </a:rPr>
              <a:t>combination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behaviors, </a:t>
            </a:r>
            <a:r>
              <a:rPr dirty="0" sz="1100" spc="-10">
                <a:latin typeface="Times New Roman"/>
                <a:cs typeface="Times New Roman"/>
              </a:rPr>
              <a:t>thoughts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feelings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disorder.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word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20">
                <a:latin typeface="Times New Roman"/>
                <a:cs typeface="Times New Roman"/>
              </a:rPr>
              <a:t>refers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types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clinic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hospital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activities </a:t>
            </a:r>
            <a:r>
              <a:rPr dirty="0" sz="1100" spc="-10">
                <a:latin typeface="Times New Roman"/>
                <a:cs typeface="Times New Roman"/>
              </a:rPr>
              <a:t>connected </a:t>
            </a:r>
            <a:r>
              <a:rPr dirty="0" sz="1100" spc="-25">
                <a:latin typeface="Times New Roman"/>
                <a:cs typeface="Times New Roman"/>
              </a:rPr>
              <a:t>with assessment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clinical </a:t>
            </a:r>
            <a:r>
              <a:rPr dirty="0" sz="1100" spc="-15">
                <a:latin typeface="Times New Roman"/>
                <a:cs typeface="Times New Roman"/>
              </a:rPr>
              <a:t>description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disorder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further </a:t>
            </a:r>
            <a:r>
              <a:rPr dirty="0" sz="1100" spc="-20">
                <a:latin typeface="Times New Roman"/>
                <a:cs typeface="Times New Roman"/>
              </a:rPr>
              <a:t>elaborated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concepts </a:t>
            </a:r>
            <a:r>
              <a:rPr dirty="0" sz="1100" spc="-1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53" y="4681728"/>
            <a:ext cx="2286000" cy="6705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752475" marR="96520" indent="-648970">
              <a:lnSpc>
                <a:spcPts val="1950"/>
              </a:lnSpc>
              <a:spcBef>
                <a:spcPts val="425"/>
              </a:spcBef>
            </a:pPr>
            <a:r>
              <a:rPr dirty="0" sz="1700" spc="-5" b="1">
                <a:latin typeface="Times New Roman"/>
                <a:cs typeface="Times New Roman"/>
              </a:rPr>
              <a:t>Study of Psychological  disorder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4453" y="4780788"/>
            <a:ext cx="2057400" cy="457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265"/>
              </a:spcBef>
            </a:pPr>
            <a:r>
              <a:rPr dirty="0" sz="1900">
                <a:latin typeface="Times New Roman"/>
                <a:cs typeface="Times New Roman"/>
              </a:rPr>
              <a:t>Causation</a:t>
            </a:r>
            <a:r>
              <a:rPr dirty="0" sz="1900" spc="-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Etiology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9782" y="4323588"/>
            <a:ext cx="690880" cy="462280"/>
          </a:xfrm>
          <a:custGeom>
            <a:avLst/>
            <a:gdLst/>
            <a:ahLst/>
            <a:cxnLst/>
            <a:rect l="l" t="t" r="r" b="b"/>
            <a:pathLst>
              <a:path w="690879" h="462279">
                <a:moveTo>
                  <a:pt x="624118" y="38327"/>
                </a:moveTo>
                <a:lnTo>
                  <a:pt x="1523" y="453389"/>
                </a:lnTo>
                <a:lnTo>
                  <a:pt x="0" y="456438"/>
                </a:lnTo>
                <a:lnTo>
                  <a:pt x="0" y="460248"/>
                </a:lnTo>
                <a:lnTo>
                  <a:pt x="3047" y="461772"/>
                </a:lnTo>
                <a:lnTo>
                  <a:pt x="6857" y="461010"/>
                </a:lnTo>
                <a:lnTo>
                  <a:pt x="629599" y="46598"/>
                </a:lnTo>
                <a:lnTo>
                  <a:pt x="624118" y="38327"/>
                </a:lnTo>
                <a:close/>
              </a:path>
              <a:path w="690879" h="462279">
                <a:moveTo>
                  <a:pt x="672775" y="30479"/>
                </a:moveTo>
                <a:lnTo>
                  <a:pt x="638555" y="30479"/>
                </a:lnTo>
                <a:lnTo>
                  <a:pt x="641603" y="32765"/>
                </a:lnTo>
                <a:lnTo>
                  <a:pt x="641603" y="36575"/>
                </a:lnTo>
                <a:lnTo>
                  <a:pt x="640079" y="39624"/>
                </a:lnTo>
                <a:lnTo>
                  <a:pt x="629599" y="46598"/>
                </a:lnTo>
                <a:lnTo>
                  <a:pt x="647700" y="73913"/>
                </a:lnTo>
                <a:lnTo>
                  <a:pt x="672775" y="30479"/>
                </a:lnTo>
                <a:close/>
              </a:path>
              <a:path w="690879" h="462279">
                <a:moveTo>
                  <a:pt x="638555" y="30479"/>
                </a:moveTo>
                <a:lnTo>
                  <a:pt x="634745" y="31241"/>
                </a:lnTo>
                <a:lnTo>
                  <a:pt x="624118" y="38327"/>
                </a:lnTo>
                <a:lnTo>
                  <a:pt x="629599" y="46598"/>
                </a:lnTo>
                <a:lnTo>
                  <a:pt x="640079" y="39624"/>
                </a:lnTo>
                <a:lnTo>
                  <a:pt x="641603" y="36575"/>
                </a:lnTo>
                <a:lnTo>
                  <a:pt x="641603" y="32765"/>
                </a:lnTo>
                <a:lnTo>
                  <a:pt x="638555" y="30479"/>
                </a:lnTo>
                <a:close/>
              </a:path>
              <a:path w="690879" h="462279">
                <a:moveTo>
                  <a:pt x="690371" y="0"/>
                </a:moveTo>
                <a:lnTo>
                  <a:pt x="605789" y="10667"/>
                </a:lnTo>
                <a:lnTo>
                  <a:pt x="624118" y="38327"/>
                </a:lnTo>
                <a:lnTo>
                  <a:pt x="634745" y="31241"/>
                </a:lnTo>
                <a:lnTo>
                  <a:pt x="638555" y="30479"/>
                </a:lnTo>
                <a:lnTo>
                  <a:pt x="672775" y="30479"/>
                </a:lnTo>
                <a:lnTo>
                  <a:pt x="690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89020" y="4972050"/>
            <a:ext cx="691515" cy="76200"/>
          </a:xfrm>
          <a:custGeom>
            <a:avLst/>
            <a:gdLst/>
            <a:ahLst/>
            <a:cxnLst/>
            <a:rect l="l" t="t" r="r" b="b"/>
            <a:pathLst>
              <a:path w="691514" h="76200">
                <a:moveTo>
                  <a:pt x="614933" y="42657"/>
                </a:moveTo>
                <a:lnTo>
                  <a:pt x="614933" y="76200"/>
                </a:lnTo>
                <a:lnTo>
                  <a:pt x="681989" y="42672"/>
                </a:lnTo>
                <a:lnTo>
                  <a:pt x="614933" y="42657"/>
                </a:lnTo>
                <a:close/>
              </a:path>
              <a:path w="691514" h="76200">
                <a:moveTo>
                  <a:pt x="614933" y="33513"/>
                </a:moveTo>
                <a:lnTo>
                  <a:pt x="614933" y="42657"/>
                </a:lnTo>
                <a:lnTo>
                  <a:pt x="627126" y="42672"/>
                </a:lnTo>
                <a:lnTo>
                  <a:pt x="630935" y="41148"/>
                </a:lnTo>
                <a:lnTo>
                  <a:pt x="632459" y="38100"/>
                </a:lnTo>
                <a:lnTo>
                  <a:pt x="630935" y="34289"/>
                </a:lnTo>
                <a:lnTo>
                  <a:pt x="627126" y="33527"/>
                </a:lnTo>
                <a:lnTo>
                  <a:pt x="614933" y="33513"/>
                </a:lnTo>
                <a:close/>
              </a:path>
              <a:path w="691514" h="76200">
                <a:moveTo>
                  <a:pt x="614933" y="0"/>
                </a:moveTo>
                <a:lnTo>
                  <a:pt x="614933" y="33513"/>
                </a:lnTo>
                <a:lnTo>
                  <a:pt x="627126" y="33527"/>
                </a:lnTo>
                <a:lnTo>
                  <a:pt x="630935" y="34289"/>
                </a:lnTo>
                <a:lnTo>
                  <a:pt x="632459" y="38100"/>
                </a:lnTo>
                <a:lnTo>
                  <a:pt x="630935" y="41148"/>
                </a:lnTo>
                <a:lnTo>
                  <a:pt x="627126" y="42672"/>
                </a:lnTo>
                <a:lnTo>
                  <a:pt x="681989" y="42672"/>
                </a:lnTo>
                <a:lnTo>
                  <a:pt x="691133" y="38100"/>
                </a:lnTo>
                <a:lnTo>
                  <a:pt x="614933" y="0"/>
                </a:lnTo>
                <a:close/>
              </a:path>
              <a:path w="691514" h="76200">
                <a:moveTo>
                  <a:pt x="5333" y="32765"/>
                </a:moveTo>
                <a:lnTo>
                  <a:pt x="1524" y="34289"/>
                </a:lnTo>
                <a:lnTo>
                  <a:pt x="0" y="37337"/>
                </a:lnTo>
                <a:lnTo>
                  <a:pt x="1524" y="41148"/>
                </a:lnTo>
                <a:lnTo>
                  <a:pt x="5333" y="41910"/>
                </a:lnTo>
                <a:lnTo>
                  <a:pt x="614933" y="42657"/>
                </a:lnTo>
                <a:lnTo>
                  <a:pt x="614933" y="33513"/>
                </a:lnTo>
                <a:lnTo>
                  <a:pt x="5333" y="32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89020" y="5233415"/>
            <a:ext cx="691515" cy="576580"/>
          </a:xfrm>
          <a:custGeom>
            <a:avLst/>
            <a:gdLst/>
            <a:ahLst/>
            <a:cxnLst/>
            <a:rect l="l" t="t" r="r" b="b"/>
            <a:pathLst>
              <a:path w="691514" h="576579">
                <a:moveTo>
                  <a:pt x="629468" y="531284"/>
                </a:moveTo>
                <a:lnTo>
                  <a:pt x="608076" y="557022"/>
                </a:lnTo>
                <a:lnTo>
                  <a:pt x="691133" y="576072"/>
                </a:lnTo>
                <a:lnTo>
                  <a:pt x="675333" y="540258"/>
                </a:lnTo>
                <a:lnTo>
                  <a:pt x="642365" y="540258"/>
                </a:lnTo>
                <a:lnTo>
                  <a:pt x="639317" y="539496"/>
                </a:lnTo>
                <a:lnTo>
                  <a:pt x="629468" y="531284"/>
                </a:lnTo>
                <a:close/>
              </a:path>
              <a:path w="691514" h="576579">
                <a:moveTo>
                  <a:pt x="635704" y="523781"/>
                </a:moveTo>
                <a:lnTo>
                  <a:pt x="629468" y="531284"/>
                </a:lnTo>
                <a:lnTo>
                  <a:pt x="639317" y="539496"/>
                </a:lnTo>
                <a:lnTo>
                  <a:pt x="642365" y="540258"/>
                </a:lnTo>
                <a:lnTo>
                  <a:pt x="645413" y="538734"/>
                </a:lnTo>
                <a:lnTo>
                  <a:pt x="646938" y="534924"/>
                </a:lnTo>
                <a:lnTo>
                  <a:pt x="645413" y="531876"/>
                </a:lnTo>
                <a:lnTo>
                  <a:pt x="635704" y="523781"/>
                </a:lnTo>
                <a:close/>
              </a:path>
              <a:path w="691514" h="576579">
                <a:moveTo>
                  <a:pt x="656843" y="498348"/>
                </a:moveTo>
                <a:lnTo>
                  <a:pt x="635704" y="523781"/>
                </a:lnTo>
                <a:lnTo>
                  <a:pt x="645413" y="531876"/>
                </a:lnTo>
                <a:lnTo>
                  <a:pt x="646938" y="534924"/>
                </a:lnTo>
                <a:lnTo>
                  <a:pt x="645413" y="538734"/>
                </a:lnTo>
                <a:lnTo>
                  <a:pt x="642365" y="540258"/>
                </a:lnTo>
                <a:lnTo>
                  <a:pt x="675333" y="540258"/>
                </a:lnTo>
                <a:lnTo>
                  <a:pt x="656843" y="498348"/>
                </a:lnTo>
                <a:close/>
              </a:path>
              <a:path w="691514" h="576579">
                <a:moveTo>
                  <a:pt x="4571" y="0"/>
                </a:moveTo>
                <a:lnTo>
                  <a:pt x="1524" y="1524"/>
                </a:lnTo>
                <a:lnTo>
                  <a:pt x="0" y="5334"/>
                </a:lnTo>
                <a:lnTo>
                  <a:pt x="2285" y="8382"/>
                </a:lnTo>
                <a:lnTo>
                  <a:pt x="629468" y="531284"/>
                </a:lnTo>
                <a:lnTo>
                  <a:pt x="635704" y="523781"/>
                </a:lnTo>
                <a:lnTo>
                  <a:pt x="8381" y="762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94453" y="5580888"/>
            <a:ext cx="2057400" cy="5715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2705" rIns="0" bIns="0" rtlCol="0" vert="horz">
            <a:spAutoFit/>
          </a:bodyPr>
          <a:lstStyle/>
          <a:p>
            <a:pPr marL="655955" marR="431165" indent="-217170">
              <a:lnSpc>
                <a:spcPts val="1839"/>
              </a:lnSpc>
              <a:spcBef>
                <a:spcPts val="415"/>
              </a:spcBef>
            </a:pPr>
            <a:r>
              <a:rPr dirty="0" sz="1600" spc="-5">
                <a:latin typeface="Times New Roman"/>
                <a:cs typeface="Times New Roman"/>
              </a:rPr>
              <a:t>Treatment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and  Outcome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4453" y="4094988"/>
            <a:ext cx="2057400" cy="4203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275"/>
              </a:spcBef>
            </a:pPr>
            <a:r>
              <a:rPr dirty="0" sz="1800" spc="-5">
                <a:latin typeface="Times New Roman"/>
                <a:cs typeface="Times New Roman"/>
              </a:rPr>
              <a:t>Clinical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Description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84" y="425449"/>
            <a:ext cx="5879465" cy="4427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5715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40">
                <a:latin typeface="Times New Roman"/>
                <a:cs typeface="Times New Roman"/>
              </a:rPr>
              <a:t>years, </a:t>
            </a:r>
            <a:r>
              <a:rPr dirty="0" sz="1100" spc="-25">
                <a:latin typeface="Times New Roman"/>
                <a:cs typeface="Times New Roman"/>
              </a:rPr>
              <a:t>scientists have developed </a:t>
            </a:r>
            <a:r>
              <a:rPr dirty="0" sz="1100" spc="-35">
                <a:latin typeface="Times New Roman"/>
                <a:cs typeface="Times New Roman"/>
              </a:rPr>
              <a:t>new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40">
                <a:latin typeface="Times New Roman"/>
                <a:cs typeface="Times New Roman"/>
              </a:rPr>
              <a:t>increasingly </a:t>
            </a: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effects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2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emotional states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mental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variety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psychotropic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chemical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substances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affect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state.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success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psychopharmacology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evident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expanding </a:t>
            </a:r>
            <a:r>
              <a:rPr dirty="0" sz="1100" spc="-15">
                <a:latin typeface="Times New Roman"/>
                <a:cs typeface="Times New Roman"/>
              </a:rPr>
              <a:t>development and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20">
                <a:latin typeface="Times New Roman"/>
                <a:cs typeface="Times New Roman"/>
              </a:rPr>
              <a:t>psychotropic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medications.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Evidence </a:t>
            </a:r>
            <a:r>
              <a:rPr dirty="0" sz="1100" spc="-30">
                <a:latin typeface="Times New Roman"/>
                <a:cs typeface="Times New Roman"/>
              </a:rPr>
              <a:t>indicates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safe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mental 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Although psychotropic </a:t>
            </a:r>
            <a:r>
              <a:rPr dirty="0" sz="1100" spc="-25">
                <a:latin typeface="Times New Roman"/>
                <a:cs typeface="Times New Roman"/>
              </a:rPr>
              <a:t>medications </a:t>
            </a:r>
            <a:r>
              <a:rPr dirty="0" sz="1100" spc="5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cure </a:t>
            </a:r>
            <a:r>
              <a:rPr dirty="0" sz="1100" spc="-35">
                <a:latin typeface="Times New Roman"/>
                <a:cs typeface="Times New Roman"/>
              </a:rPr>
              <a:t>underlying causes,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35">
                <a:latin typeface="Times New Roman"/>
                <a:cs typeface="Times New Roman"/>
              </a:rPr>
              <a:t>alleviation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-35">
                <a:latin typeface="Times New Roman"/>
                <a:cs typeface="Times New Roman"/>
              </a:rPr>
              <a:t>extremely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important.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20">
                <a:latin typeface="Times New Roman"/>
                <a:cs typeface="Times New Roman"/>
              </a:rPr>
              <a:t>medications </a:t>
            </a:r>
            <a:r>
              <a:rPr dirty="0" sz="1100" spc="-30">
                <a:latin typeface="Times New Roman"/>
                <a:cs typeface="Times New Roman"/>
              </a:rPr>
              <a:t>have side </a:t>
            </a:r>
            <a:r>
              <a:rPr dirty="0" sz="1100" spc="-25">
                <a:latin typeface="Times New Roman"/>
                <a:cs typeface="Times New Roman"/>
              </a:rPr>
              <a:t>effects, </a:t>
            </a:r>
            <a:r>
              <a:rPr dirty="0" sz="1100" spc="-20">
                <a:latin typeface="Times New Roman"/>
                <a:cs typeface="Times New Roman"/>
              </a:rPr>
              <a:t>some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which are </a:t>
            </a:r>
            <a:r>
              <a:rPr dirty="0" sz="1100" spc="-40">
                <a:latin typeface="Times New Roman"/>
                <a:cs typeface="Times New Roman"/>
              </a:rPr>
              <a:t>very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unpleasant.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35">
                <a:latin typeface="Times New Roman"/>
                <a:cs typeface="Times New Roman"/>
              </a:rPr>
              <a:t>Partly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unpleasant </a:t>
            </a:r>
            <a:r>
              <a:rPr dirty="0" sz="1100" spc="-35">
                <a:latin typeface="Times New Roman"/>
                <a:cs typeface="Times New Roman"/>
              </a:rPr>
              <a:t>side </a:t>
            </a:r>
            <a:r>
              <a:rPr dirty="0" sz="1100" spc="-25">
                <a:latin typeface="Times New Roman"/>
                <a:cs typeface="Times New Roman"/>
              </a:rPr>
              <a:t>effects,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take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-40">
                <a:latin typeface="Times New Roman"/>
                <a:cs typeface="Times New Roman"/>
              </a:rPr>
              <a:t>as  </a:t>
            </a:r>
            <a:r>
              <a:rPr dirty="0" sz="1100" spc="-20">
                <a:latin typeface="Times New Roman"/>
                <a:cs typeface="Times New Roman"/>
              </a:rPr>
              <a:t>prescribed,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25">
                <a:latin typeface="Times New Roman"/>
                <a:cs typeface="Times New Roman"/>
              </a:rPr>
              <a:t>experience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relapse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result.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psychotropic </a:t>
            </a:r>
            <a:r>
              <a:rPr dirty="0" sz="1100" spc="-25">
                <a:latin typeface="Times New Roman"/>
                <a:cs typeface="Times New Roman"/>
              </a:rPr>
              <a:t>drugs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20">
                <a:latin typeface="Times New Roman"/>
                <a:cs typeface="Times New Roman"/>
              </a:rPr>
              <a:t>taken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long </a:t>
            </a:r>
            <a:r>
              <a:rPr dirty="0" sz="1100" spc="-20">
                <a:latin typeface="Times New Roman"/>
                <a:cs typeface="Times New Roman"/>
              </a:rPr>
              <a:t>periods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Despite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effectiveness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psychotropic </a:t>
            </a:r>
            <a:r>
              <a:rPr dirty="0" sz="1100" spc="-25">
                <a:latin typeface="Times New Roman"/>
                <a:cs typeface="Times New Roman"/>
              </a:rPr>
              <a:t>medications,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0">
                <a:latin typeface="Times New Roman"/>
                <a:cs typeface="Times New Roman"/>
              </a:rPr>
              <a:t>share some </a:t>
            </a:r>
            <a:r>
              <a:rPr dirty="0" sz="1100" spc="-15">
                <a:latin typeface="Times New Roman"/>
                <a:cs typeface="Times New Roman"/>
              </a:rPr>
              <a:t>concerns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we  </a:t>
            </a:r>
            <a:r>
              <a:rPr dirty="0" sz="1100" spc="-20">
                <a:latin typeface="Times New Roman"/>
                <a:cs typeface="Times New Roman"/>
              </a:rPr>
              <a:t>sometimes look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medication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solve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social</a:t>
            </a:r>
            <a:r>
              <a:rPr dirty="0" sz="1100" spc="-10">
                <a:latin typeface="Times New Roman"/>
                <a:cs typeface="Times New Roman"/>
              </a:rPr>
              <a:t> roots.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45"/>
              </a:lnSpc>
            </a:pPr>
            <a:r>
              <a:rPr dirty="0" sz="1100" spc="-5"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  <a:p>
            <a:pPr marL="160020" indent="-147955">
              <a:lnSpc>
                <a:spcPts val="1280"/>
              </a:lnSpc>
              <a:buAutoNum type="arabicPlain" startAt="4"/>
              <a:tabLst>
                <a:tab pos="160655" algn="l"/>
              </a:tabLst>
            </a:pPr>
            <a:r>
              <a:rPr dirty="0" sz="1100" spc="15" b="1">
                <a:latin typeface="Times New Roman"/>
                <a:cs typeface="Times New Roman"/>
              </a:rPr>
              <a:t>Hypnosis</a:t>
            </a:r>
            <a:endParaRPr sz="1100">
              <a:latin typeface="Times New Roman"/>
              <a:cs typeface="Times New Roman"/>
            </a:endParaRPr>
          </a:p>
          <a:p>
            <a:pPr lvl="1" marL="469265" marR="508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An </a:t>
            </a:r>
            <a:r>
              <a:rPr dirty="0" sz="1100" spc="-45">
                <a:latin typeface="Times New Roman"/>
                <a:cs typeface="Times New Roman"/>
              </a:rPr>
              <a:t>early </a:t>
            </a:r>
            <a:r>
              <a:rPr dirty="0" sz="1100" spc="-25">
                <a:latin typeface="Times New Roman"/>
                <a:cs typeface="Times New Roman"/>
              </a:rPr>
              <a:t>influence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psychodynamic </a:t>
            </a:r>
            <a:r>
              <a:rPr dirty="0" sz="1100" spc="-10">
                <a:latin typeface="Times New Roman"/>
                <a:cs typeface="Times New Roman"/>
              </a:rPr>
              <a:t>approach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Joseph </a:t>
            </a:r>
            <a:r>
              <a:rPr dirty="0" sz="1100" spc="-30">
                <a:latin typeface="Times New Roman"/>
                <a:cs typeface="Times New Roman"/>
              </a:rPr>
              <a:t>Breuer,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0">
                <a:latin typeface="Times New Roman"/>
                <a:cs typeface="Times New Roman"/>
              </a:rPr>
              <a:t>used  </a:t>
            </a:r>
            <a:r>
              <a:rPr dirty="0" sz="1100" spc="-25">
                <a:latin typeface="Times New Roman"/>
                <a:cs typeface="Times New Roman"/>
              </a:rPr>
              <a:t>hypnosis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induce </a:t>
            </a:r>
            <a:r>
              <a:rPr dirty="0" sz="1100" spc="-10">
                <a:latin typeface="Times New Roman"/>
                <a:cs typeface="Times New Roman"/>
              </a:rPr>
              <a:t>troubled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talk </a:t>
            </a:r>
            <a:r>
              <a:rPr dirty="0" sz="1100" spc="-40">
                <a:latin typeface="Times New Roman"/>
                <a:cs typeface="Times New Roman"/>
              </a:rPr>
              <a:t>freely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0">
                <a:latin typeface="Times New Roman"/>
                <a:cs typeface="Times New Roman"/>
              </a:rPr>
              <a:t>problems 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 lvl="1" marL="469265" indent="-229235">
              <a:lnSpc>
                <a:spcPts val="128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100">
                <a:latin typeface="Times New Roman"/>
                <a:cs typeface="Times New Roman"/>
              </a:rPr>
              <a:t>Upon </a:t>
            </a:r>
            <a:r>
              <a:rPr dirty="0" sz="1100" spc="-40">
                <a:latin typeface="Times New Roman"/>
                <a:cs typeface="Times New Roman"/>
              </a:rPr>
              <a:t>awakening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from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hypnotic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trance,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many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patients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reported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relief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from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symptoms.</a:t>
            </a:r>
            <a:endParaRPr sz="1100">
              <a:latin typeface="Times New Roman"/>
              <a:cs typeface="Times New Roman"/>
            </a:endParaRPr>
          </a:p>
          <a:p>
            <a:pPr algn="just" lvl="1" marL="469265" marR="6985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dirty="0" sz="1100" spc="-25">
                <a:latin typeface="Times New Roman"/>
                <a:cs typeface="Times New Roman"/>
              </a:rPr>
              <a:t>Breuer </a:t>
            </a:r>
            <a:r>
              <a:rPr dirty="0" sz="1100" spc="-15">
                <a:latin typeface="Times New Roman"/>
                <a:cs typeface="Times New Roman"/>
              </a:rPr>
              <a:t>attributed their improvement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catharsis</a:t>
            </a:r>
            <a:r>
              <a:rPr dirty="0" sz="1100" spc="-25" i="1">
                <a:latin typeface="Times New Roman"/>
                <a:cs typeface="Times New Roman"/>
              </a:rPr>
              <a:t>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release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previously </a:t>
            </a:r>
            <a:r>
              <a:rPr dirty="0" sz="1100" spc="-20">
                <a:latin typeface="Times New Roman"/>
                <a:cs typeface="Times New Roman"/>
              </a:rPr>
              <a:t>unexpressed </a:t>
            </a:r>
            <a:r>
              <a:rPr dirty="0" sz="1100" spc="-40">
                <a:latin typeface="Times New Roman"/>
                <a:cs typeface="Times New Roman"/>
              </a:rPr>
              <a:t>feelings,  </a:t>
            </a:r>
            <a:r>
              <a:rPr dirty="0" sz="1100" spc="-5">
                <a:latin typeface="Times New Roman"/>
                <a:cs typeface="Times New Roman"/>
              </a:rPr>
              <a:t>pent up </a:t>
            </a:r>
            <a:r>
              <a:rPr dirty="0" sz="1100" spc="-10">
                <a:latin typeface="Times New Roman"/>
                <a:cs typeface="Times New Roman"/>
              </a:rPr>
              <a:t>emotion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Breuer </a:t>
            </a:r>
            <a:r>
              <a:rPr dirty="0" sz="1100" spc="-30">
                <a:latin typeface="Times New Roman"/>
                <a:cs typeface="Times New Roman"/>
              </a:rPr>
              <a:t>assumed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0">
                <a:latin typeface="Times New Roman"/>
                <a:cs typeface="Times New Roman"/>
              </a:rPr>
              <a:t>responsible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his patients’ </a:t>
            </a:r>
            <a:r>
              <a:rPr dirty="0" sz="1100" spc="-35">
                <a:latin typeface="Times New Roman"/>
                <a:cs typeface="Times New Roman"/>
              </a:rPr>
              <a:t>psychological </a:t>
            </a:r>
            <a:r>
              <a:rPr dirty="0" sz="1100" spc="-20">
                <a:latin typeface="Times New Roman"/>
                <a:cs typeface="Times New Roman"/>
              </a:rPr>
              <a:t>problems. </a:t>
            </a:r>
            <a:r>
              <a:rPr dirty="0" sz="1100" spc="-50">
                <a:latin typeface="Times New Roman"/>
                <a:cs typeface="Times New Roman"/>
              </a:rPr>
              <a:t>(  </a:t>
            </a:r>
            <a:r>
              <a:rPr dirty="0" sz="1100" spc="-20">
                <a:latin typeface="Times New Roman"/>
                <a:cs typeface="Times New Roman"/>
              </a:rPr>
              <a:t>covered </a:t>
            </a:r>
            <a:r>
              <a:rPr dirty="0" sz="1100" spc="-25">
                <a:latin typeface="Times New Roman"/>
                <a:cs typeface="Times New Roman"/>
              </a:rPr>
              <a:t>in lecture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21)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89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4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972" y="948947"/>
            <a:ext cx="5879465" cy="813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PSYCHOTHERAPY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Global</a:t>
            </a:r>
            <a:r>
              <a:rPr dirty="0" sz="1100" spc="-5" b="1">
                <a:latin typeface="Times New Roman"/>
                <a:cs typeface="Times New Roman"/>
              </a:rPr>
              <a:t> Therapies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35">
                <a:latin typeface="Times New Roman"/>
                <a:cs typeface="Times New Roman"/>
              </a:rPr>
              <a:t>Following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global </a:t>
            </a:r>
            <a:r>
              <a:rPr dirty="0" sz="1100" spc="-25">
                <a:latin typeface="Times New Roman"/>
                <a:cs typeface="Times New Roman"/>
              </a:rPr>
              <a:t>therapies-which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20">
                <a:latin typeface="Times New Roman"/>
                <a:cs typeface="Times New Roman"/>
              </a:rPr>
              <a:t>features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personality 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5">
                <a:latin typeface="Times New Roman"/>
                <a:cs typeface="Times New Roman"/>
              </a:rPr>
              <a:t>root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Psychodynamic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Humanistic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Existential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Gestalt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160"/>
              </a:spcBef>
            </a:pPr>
            <a:r>
              <a:rPr dirty="0" sz="1100" spc="-10" b="1">
                <a:latin typeface="Times New Roman"/>
                <a:cs typeface="Times New Roman"/>
              </a:rPr>
              <a:t>Problem </a:t>
            </a:r>
            <a:r>
              <a:rPr dirty="0" sz="1100" b="1">
                <a:latin typeface="Times New Roman"/>
                <a:cs typeface="Times New Roman"/>
              </a:rPr>
              <a:t>based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based therapies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symptoms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specific </a:t>
            </a:r>
            <a:r>
              <a:rPr dirty="0" sz="1100" spc="-25">
                <a:latin typeface="Times New Roman"/>
                <a:cs typeface="Times New Roman"/>
              </a:rPr>
              <a:t>complaints. </a:t>
            </a:r>
            <a:r>
              <a:rPr dirty="0" sz="1100" spc="15">
                <a:latin typeface="Times New Roman"/>
                <a:cs typeface="Times New Roman"/>
              </a:rPr>
              <a:t>It </a:t>
            </a:r>
            <a:r>
              <a:rPr dirty="0" sz="1100" spc="-30">
                <a:latin typeface="Times New Roman"/>
                <a:cs typeface="Times New Roman"/>
              </a:rPr>
              <a:t>includes cognitive, behavioral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biological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Psychoanalytic </a:t>
            </a:r>
            <a:r>
              <a:rPr dirty="0" sz="1100" spc="-3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 marR="189865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Psychoanalytic </a:t>
            </a:r>
            <a:r>
              <a:rPr dirty="0" sz="1100" spc="-20">
                <a:latin typeface="Times New Roman"/>
                <a:cs typeface="Times New Roman"/>
              </a:rPr>
              <a:t>therapy 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25">
                <a:latin typeface="Times New Roman"/>
                <a:cs typeface="Times New Roman"/>
              </a:rPr>
              <a:t>motives, </a:t>
            </a:r>
            <a:r>
              <a:rPr dirty="0" sz="1100" spc="-20">
                <a:latin typeface="Times New Roman"/>
                <a:cs typeface="Times New Roman"/>
              </a:rPr>
              <a:t>repressed </a:t>
            </a:r>
            <a:r>
              <a:rPr dirty="0" sz="1100" spc="-35">
                <a:latin typeface="Times New Roman"/>
                <a:cs typeface="Times New Roman"/>
              </a:rPr>
              <a:t>wishes </a:t>
            </a:r>
            <a:r>
              <a:rPr dirty="0" sz="1100" spc="-15">
                <a:latin typeface="Times New Roman"/>
                <a:cs typeface="Times New Roman"/>
              </a:rPr>
              <a:t>and childhood </a:t>
            </a:r>
            <a:r>
              <a:rPr dirty="0" sz="1100" spc="-25">
                <a:latin typeface="Times New Roman"/>
                <a:cs typeface="Times New Roman"/>
              </a:rPr>
              <a:t>experiences 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psychoanalysis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includes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Free </a:t>
            </a:r>
            <a:r>
              <a:rPr dirty="0" sz="1100" spc="-25">
                <a:latin typeface="Times New Roman"/>
                <a:cs typeface="Times New Roman"/>
              </a:rPr>
              <a:t>association, </a:t>
            </a:r>
            <a:r>
              <a:rPr dirty="0" sz="1100" spc="-20">
                <a:latin typeface="Times New Roman"/>
                <a:cs typeface="Times New Roman"/>
              </a:rPr>
              <a:t>dream </a:t>
            </a:r>
            <a:r>
              <a:rPr dirty="0" sz="1100" spc="-45">
                <a:latin typeface="Times New Roman"/>
                <a:cs typeface="Times New Roman"/>
              </a:rPr>
              <a:t>analysis, 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resistance </a:t>
            </a:r>
            <a:r>
              <a:rPr dirty="0" sz="1100" spc="-35">
                <a:latin typeface="Times New Roman"/>
                <a:cs typeface="Times New Roman"/>
              </a:rPr>
              <a:t>,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Positive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Negative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Ambivalent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Counter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160"/>
              </a:spcBef>
            </a:pPr>
            <a:r>
              <a:rPr dirty="0" sz="1100" spc="5" b="1">
                <a:latin typeface="Times New Roman"/>
                <a:cs typeface="Times New Roman"/>
              </a:rPr>
              <a:t>Humanistic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look at </a:t>
            </a:r>
            <a:r>
              <a:rPr dirty="0" sz="1100" spc="-10">
                <a:latin typeface="Times New Roman"/>
                <a:cs typeface="Times New Roman"/>
              </a:rPr>
              <a:t>them </a:t>
            </a:r>
            <a:r>
              <a:rPr dirty="0" sz="1100" spc="-40">
                <a:latin typeface="Times New Roman"/>
                <a:cs typeface="Times New Roman"/>
              </a:rPr>
              <a:t>selves </a:t>
            </a:r>
            <a:r>
              <a:rPr dirty="0" sz="1100" spc="-15">
                <a:latin typeface="Times New Roman"/>
                <a:cs typeface="Times New Roman"/>
              </a:rPr>
              <a:t>and their </a:t>
            </a:r>
            <a:r>
              <a:rPr dirty="0" sz="1100" spc="-25">
                <a:latin typeface="Times New Roman"/>
                <a:cs typeface="Times New Roman"/>
              </a:rPr>
              <a:t>situations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accurately </a:t>
            </a:r>
            <a:r>
              <a:rPr dirty="0" sz="1100" spc="-20">
                <a:latin typeface="Times New Roman"/>
                <a:cs typeface="Times New Roman"/>
              </a:rPr>
              <a:t>and  </a:t>
            </a:r>
            <a:r>
              <a:rPr dirty="0" sz="1100" spc="-40">
                <a:latin typeface="Times New Roman"/>
                <a:cs typeface="Times New Roman"/>
              </a:rPr>
              <a:t>acceptingly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aim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actualizing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full </a:t>
            </a:r>
            <a:r>
              <a:rPr dirty="0" sz="1100" spc="-20">
                <a:latin typeface="Times New Roman"/>
                <a:cs typeface="Times New Roman"/>
              </a:rPr>
              <a:t>potential </a:t>
            </a:r>
            <a:r>
              <a:rPr dirty="0" sz="1100" spc="-40">
                <a:latin typeface="Times New Roman"/>
                <a:cs typeface="Times New Roman"/>
              </a:rPr>
              <a:t>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5">
                <a:latin typeface="Times New Roman"/>
                <a:cs typeface="Times New Roman"/>
              </a:rPr>
              <a:t>beings.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5">
                <a:latin typeface="Times New Roman"/>
                <a:cs typeface="Times New Roman"/>
              </a:rPr>
              <a:t>Focus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self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actualization.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centered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tries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create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very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supportive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climate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5">
                <a:latin typeface="Times New Roman"/>
                <a:cs typeface="Times New Roman"/>
              </a:rPr>
              <a:t>honestly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begin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accept what they </a:t>
            </a:r>
            <a:r>
              <a:rPr dirty="0" sz="1100" spc="-30">
                <a:latin typeface="Times New Roman"/>
                <a:cs typeface="Times New Roman"/>
              </a:rPr>
              <a:t>discover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spc="-15" b="1">
                <a:latin typeface="Times New Roman"/>
                <a:cs typeface="Times New Roman"/>
              </a:rPr>
              <a:t>Gestalt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  <a:spcBef>
                <a:spcPts val="65"/>
              </a:spcBef>
            </a:pPr>
            <a:r>
              <a:rPr dirty="0" sz="1100" spc="-15">
                <a:latin typeface="Times New Roman"/>
                <a:cs typeface="Times New Roman"/>
              </a:rPr>
              <a:t>Gestalt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30">
                <a:latin typeface="Times New Roman"/>
                <a:cs typeface="Times New Roman"/>
              </a:rPr>
              <a:t>clients recognize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accept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45">
                <a:latin typeface="Times New Roman"/>
                <a:cs typeface="Times New Roman"/>
              </a:rPr>
              <a:t>playing, </a:t>
            </a:r>
            <a:r>
              <a:rPr dirty="0" sz="1100" spc="-35">
                <a:latin typeface="Times New Roman"/>
                <a:cs typeface="Times New Roman"/>
              </a:rPr>
              <a:t>exercises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games.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Existential </a:t>
            </a:r>
            <a:r>
              <a:rPr dirty="0" sz="1100" spc="-10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Existential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5">
                <a:latin typeface="Times New Roman"/>
                <a:cs typeface="Times New Roman"/>
              </a:rPr>
              <a:t>form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5">
                <a:latin typeface="Times New Roman"/>
                <a:cs typeface="Times New Roman"/>
              </a:rPr>
              <a:t>relationships with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encourage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accept </a:t>
            </a:r>
            <a:r>
              <a:rPr dirty="0" sz="1100" spc="-30">
                <a:latin typeface="Times New Roman"/>
                <a:cs typeface="Times New Roman"/>
              </a:rPr>
              <a:t>responsibility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lives,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recognize </a:t>
            </a:r>
            <a:r>
              <a:rPr dirty="0" sz="1100" spc="-15">
                <a:latin typeface="Times New Roman"/>
                <a:cs typeface="Times New Roman"/>
              </a:rPr>
              <a:t>their freedom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choose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different course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dirty="0" sz="1100" spc="-5" b="1">
                <a:latin typeface="Times New Roman"/>
                <a:cs typeface="Times New Roman"/>
              </a:rPr>
              <a:t>Existential </a:t>
            </a:r>
            <a:r>
              <a:rPr dirty="0" sz="1100" spc="-10" b="1">
                <a:latin typeface="Times New Roman"/>
                <a:cs typeface="Times New Roman"/>
              </a:rPr>
              <a:t>neurosis</a:t>
            </a:r>
            <a:r>
              <a:rPr dirty="0" sz="1100" spc="-10">
                <a:latin typeface="Times New Roman"/>
                <a:cs typeface="Times New Roman"/>
              </a:rPr>
              <a:t>: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person </a:t>
            </a:r>
            <a:r>
              <a:rPr dirty="0" sz="1100" spc="-20">
                <a:latin typeface="Times New Roman"/>
                <a:cs typeface="Times New Roman"/>
              </a:rPr>
              <a:t>suffers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30">
                <a:latin typeface="Times New Roman"/>
                <a:cs typeface="Times New Roman"/>
              </a:rPr>
              <a:t>meaninglessness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 b="1">
                <a:latin typeface="Times New Roman"/>
                <a:cs typeface="Times New Roman"/>
              </a:rPr>
              <a:t>Behavioral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identify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35">
                <a:latin typeface="Times New Roman"/>
                <a:cs typeface="Times New Roman"/>
              </a:rPr>
              <a:t>causing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replace </a:t>
            </a:r>
            <a:r>
              <a:rPr dirty="0" sz="1100" spc="-10">
                <a:latin typeface="Times New Roman"/>
                <a:cs typeface="Times New Roman"/>
              </a:rPr>
              <a:t>them 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appropriate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ones.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0">
                <a:latin typeface="Times New Roman"/>
                <a:cs typeface="Times New Roman"/>
              </a:rPr>
              <a:t>Aversion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10">
                <a:latin typeface="Times New Roman"/>
                <a:cs typeface="Times New Roman"/>
              </a:rPr>
              <a:t>Flooding/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implosion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40">
                <a:latin typeface="Times New Roman"/>
                <a:cs typeface="Times New Roman"/>
              </a:rPr>
              <a:t>Systematic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desensitization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155"/>
              </a:spcBef>
            </a:pPr>
            <a:r>
              <a:rPr dirty="0" sz="1100" spc="-10" b="1">
                <a:latin typeface="Times New Roman"/>
                <a:cs typeface="Times New Roman"/>
              </a:rPr>
              <a:t>Cognitive therapies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premise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abnormal functioning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maladaptive </a:t>
            </a:r>
            <a:r>
              <a:rPr dirty="0" sz="1100" spc="-20">
                <a:latin typeface="Times New Roman"/>
                <a:cs typeface="Times New Roman"/>
              </a:rPr>
              <a:t>assumptions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thoughts.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49" y="425449"/>
            <a:ext cx="5881370" cy="862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84455" indent="-72390">
              <a:lnSpc>
                <a:spcPts val="1850"/>
              </a:lnSpc>
              <a:buSzPct val="136363"/>
              <a:buChar char="•"/>
              <a:tabLst>
                <a:tab pos="85090" algn="l"/>
              </a:tabLst>
            </a:pPr>
            <a:r>
              <a:rPr dirty="0" sz="1100" spc="-30">
                <a:latin typeface="Times New Roman"/>
                <a:cs typeface="Times New Roman"/>
              </a:rPr>
              <a:t>Rational </a:t>
            </a:r>
            <a:r>
              <a:rPr dirty="0" sz="1100" spc="-25">
                <a:latin typeface="Times New Roman"/>
                <a:cs typeface="Times New Roman"/>
              </a:rPr>
              <a:t>emotive </a:t>
            </a:r>
            <a:r>
              <a:rPr dirty="0" sz="1100" spc="-30">
                <a:latin typeface="Times New Roman"/>
                <a:cs typeface="Times New Roman"/>
              </a:rPr>
              <a:t>behavioral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84455" indent="-72390">
              <a:lnSpc>
                <a:spcPts val="1850"/>
              </a:lnSpc>
              <a:buSzPct val="136363"/>
              <a:buChar char="•"/>
              <a:tabLst>
                <a:tab pos="85090" algn="l"/>
              </a:tabLst>
            </a:pPr>
            <a:r>
              <a:rPr dirty="0" sz="1100" spc="-60">
                <a:latin typeface="Times New Roman"/>
                <a:cs typeface="Times New Roman"/>
              </a:rPr>
              <a:t>Beck’s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060"/>
              </a:spcBef>
            </a:pPr>
            <a:r>
              <a:rPr dirty="0" sz="1100" b="1">
                <a:latin typeface="Times New Roman"/>
                <a:cs typeface="Times New Roman"/>
              </a:rPr>
              <a:t>Biological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45">
                <a:latin typeface="Times New Roman"/>
                <a:cs typeface="Times New Roman"/>
              </a:rPr>
              <a:t>Biological </a:t>
            </a:r>
            <a:r>
              <a:rPr dirty="0" sz="1100" spc="-20">
                <a:latin typeface="Times New Roman"/>
                <a:cs typeface="Times New Roman"/>
              </a:rPr>
              <a:t>therapies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40">
                <a:latin typeface="Times New Roman"/>
                <a:cs typeface="Times New Roman"/>
              </a:rPr>
              <a:t>physical, </a:t>
            </a:r>
            <a:r>
              <a:rPr dirty="0" sz="1100" spc="-35">
                <a:latin typeface="Times New Roman"/>
                <a:cs typeface="Times New Roman"/>
              </a:rPr>
              <a:t>chemical </a:t>
            </a:r>
            <a:r>
              <a:rPr dirty="0" sz="1100" spc="-10">
                <a:latin typeface="Times New Roman"/>
                <a:cs typeface="Times New Roman"/>
              </a:rPr>
              <a:t>methods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overcome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psychological  </a:t>
            </a:r>
            <a:r>
              <a:rPr dirty="0" sz="1100" spc="-20">
                <a:latin typeface="Times New Roman"/>
                <a:cs typeface="Times New Roman"/>
              </a:rPr>
              <a:t>problems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Psychopharmacology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>
                <a:latin typeface="Times New Roman"/>
                <a:cs typeface="Times New Roman"/>
              </a:rPr>
              <a:t>ECT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Psychosurgery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1160"/>
              </a:spcBef>
            </a:pPr>
            <a:r>
              <a:rPr dirty="0" sz="1100" spc="-5" b="1">
                <a:latin typeface="Times New Roman"/>
                <a:cs typeface="Times New Roman"/>
              </a:rPr>
              <a:t>Psychoanalytic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Psychodynamic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therapists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believe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today’s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result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yesterday’s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trauma.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childhood </a:t>
            </a:r>
            <a:r>
              <a:rPr dirty="0" sz="1100" spc="-30">
                <a:latin typeface="Times New Roman"/>
                <a:cs typeface="Times New Roman"/>
              </a:rPr>
              <a:t>experiences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agents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mental</a:t>
            </a:r>
            <a:r>
              <a:rPr dirty="0" sz="1100" spc="1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</a:t>
            </a:r>
            <a:endParaRPr sz="1100">
              <a:latin typeface="Times New Roman"/>
              <a:cs typeface="Times New Roman"/>
            </a:endParaRPr>
          </a:p>
          <a:p>
            <a:pPr lvl="1" marL="469900" marR="9525" indent="-228600">
              <a:lnSpc>
                <a:spcPts val="1240"/>
              </a:lnSpc>
              <a:spcBef>
                <a:spcPts val="1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20">
                <a:latin typeface="Times New Roman"/>
                <a:cs typeface="Times New Roman"/>
              </a:rPr>
              <a:t>Freudian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modern </a:t>
            </a:r>
            <a:r>
              <a:rPr dirty="0" sz="1100" spc="-25">
                <a:latin typeface="Times New Roman"/>
                <a:cs typeface="Times New Roman"/>
              </a:rPr>
              <a:t>therapies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object </a:t>
            </a:r>
            <a:r>
              <a:rPr dirty="0" sz="1100" spc="-25">
                <a:latin typeface="Times New Roman"/>
                <a:cs typeface="Times New Roman"/>
              </a:rPr>
              <a:t>relations </a:t>
            </a:r>
            <a:r>
              <a:rPr dirty="0" sz="1100" spc="-20">
                <a:latin typeface="Times New Roman"/>
                <a:cs typeface="Times New Roman"/>
              </a:rPr>
              <a:t>theory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self  </a:t>
            </a:r>
            <a:r>
              <a:rPr dirty="0" sz="1100" spc="-20">
                <a:latin typeface="Times New Roman"/>
                <a:cs typeface="Times New Roman"/>
              </a:rPr>
              <a:t>theory.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psychodynamic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15">
                <a:latin typeface="Times New Roman"/>
                <a:cs typeface="Times New Roman"/>
              </a:rPr>
              <a:t>uncover past </a:t>
            </a:r>
            <a:r>
              <a:rPr dirty="0" sz="1100" spc="-20">
                <a:latin typeface="Times New Roman"/>
                <a:cs typeface="Times New Roman"/>
              </a:rPr>
              <a:t>traumatic events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inner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resulted </a:t>
            </a:r>
            <a:r>
              <a:rPr dirty="0" sz="1100" spc="-5">
                <a:latin typeface="Times New Roman"/>
                <a:cs typeface="Times New Roman"/>
              </a:rPr>
              <a:t>from them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resolve, </a:t>
            </a:r>
            <a:r>
              <a:rPr dirty="0" sz="1100" spc="-20">
                <a:latin typeface="Times New Roman"/>
                <a:cs typeface="Times New Roman"/>
              </a:rPr>
              <a:t>settle </a:t>
            </a:r>
            <a:r>
              <a:rPr dirty="0" sz="1100" spc="-15">
                <a:latin typeface="Times New Roman"/>
                <a:cs typeface="Times New Roman"/>
              </a:rPr>
              <a:t>these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conflicts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resume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interrupted </a:t>
            </a:r>
            <a:r>
              <a:rPr dirty="0" sz="1100" spc="-20">
                <a:latin typeface="Times New Roman"/>
                <a:cs typeface="Times New Roman"/>
              </a:rPr>
              <a:t>personal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considered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insight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gaining </a:t>
            </a:r>
            <a:r>
              <a:rPr dirty="0" sz="1100" spc="-25">
                <a:latin typeface="Times New Roman"/>
                <a:cs typeface="Times New Roman"/>
              </a:rPr>
              <a:t>insight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rushed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imposed</a:t>
            </a:r>
            <a:endParaRPr sz="1100">
              <a:latin typeface="Times New Roman"/>
              <a:cs typeface="Times New Roman"/>
            </a:endParaRPr>
          </a:p>
          <a:p>
            <a:pPr lvl="1" marL="469900" marR="7620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35">
                <a:latin typeface="Times New Roman"/>
                <a:cs typeface="Times New Roman"/>
              </a:rPr>
              <a:t>guide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therapeutic </a:t>
            </a:r>
            <a:r>
              <a:rPr dirty="0" sz="1100" spc="-25">
                <a:latin typeface="Times New Roman"/>
                <a:cs typeface="Times New Roman"/>
              </a:rPr>
              <a:t>discussions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10">
                <a:latin typeface="Times New Roman"/>
                <a:cs typeface="Times New Roman"/>
              </a:rPr>
              <a:t>must </a:t>
            </a:r>
            <a:r>
              <a:rPr dirty="0" sz="1100" spc="-25">
                <a:latin typeface="Times New Roman"/>
                <a:cs typeface="Times New Roman"/>
              </a:rPr>
              <a:t>discover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25">
                <a:latin typeface="Times New Roman"/>
                <a:cs typeface="Times New Roman"/>
              </a:rPr>
              <a:t>themselves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Techniques </a:t>
            </a:r>
            <a:r>
              <a:rPr dirty="0" sz="1100" spc="-10" b="1">
                <a:latin typeface="Times New Roman"/>
                <a:cs typeface="Times New Roman"/>
              </a:rPr>
              <a:t>of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psychoanalysis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include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835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15">
                <a:latin typeface="Times New Roman"/>
                <a:cs typeface="Times New Roman"/>
              </a:rPr>
              <a:t>Free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association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780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10">
                <a:latin typeface="Times New Roman"/>
                <a:cs typeface="Times New Roman"/>
              </a:rPr>
              <a:t>Dream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15">
                <a:latin typeface="Times New Roman"/>
                <a:cs typeface="Times New Roman"/>
              </a:rPr>
              <a:t>–interpretation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dreams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850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50">
                <a:latin typeface="Times New Roman"/>
                <a:cs typeface="Times New Roman"/>
              </a:rPr>
              <a:t>Slip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tongue-- </a:t>
            </a:r>
            <a:r>
              <a:rPr dirty="0" sz="1100" spc="-25">
                <a:latin typeface="Times New Roman"/>
                <a:cs typeface="Times New Roman"/>
              </a:rPr>
              <a:t>psychopathology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everyday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endParaRPr sz="1100">
              <a:latin typeface="Times New Roman"/>
              <a:cs typeface="Times New Roman"/>
            </a:endParaRPr>
          </a:p>
          <a:p>
            <a:pPr lvl="2" marL="575310" indent="-106045">
              <a:lnSpc>
                <a:spcPts val="1305"/>
              </a:lnSpc>
              <a:spcBef>
                <a:spcPts val="365"/>
              </a:spcBef>
              <a:buSzPct val="136363"/>
              <a:buChar char="•"/>
              <a:tabLst>
                <a:tab pos="575945" algn="l"/>
              </a:tabLst>
            </a:pPr>
            <a:r>
              <a:rPr dirty="0" sz="1100" spc="-35">
                <a:latin typeface="Times New Roman"/>
                <a:cs typeface="Times New Roman"/>
              </a:rPr>
              <a:t>slip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pen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835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20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780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25">
                <a:latin typeface="Times New Roman"/>
                <a:cs typeface="Times New Roman"/>
              </a:rPr>
              <a:t>Positive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780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30">
                <a:latin typeface="Times New Roman"/>
                <a:cs typeface="Times New Roman"/>
              </a:rPr>
              <a:t>Negative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780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15">
                <a:latin typeface="Times New Roman"/>
                <a:cs typeface="Times New Roman"/>
              </a:rPr>
              <a:t>Counter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transference</a:t>
            </a:r>
            <a:endParaRPr sz="1100">
              <a:latin typeface="Times New Roman"/>
              <a:cs typeface="Times New Roman"/>
            </a:endParaRPr>
          </a:p>
          <a:p>
            <a:pPr lvl="2" marL="541655" indent="-72390">
              <a:lnSpc>
                <a:spcPts val="1850"/>
              </a:lnSpc>
              <a:buSzPct val="136363"/>
              <a:buChar char="•"/>
              <a:tabLst>
                <a:tab pos="542290" algn="l"/>
              </a:tabLst>
            </a:pPr>
            <a:r>
              <a:rPr dirty="0" sz="1100" spc="-30">
                <a:latin typeface="Times New Roman"/>
                <a:cs typeface="Times New Roman"/>
              </a:rPr>
              <a:t>Catharsis—sweeping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chimney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phenomena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100" spc="-20">
                <a:latin typeface="Times New Roman"/>
                <a:cs typeface="Times New Roman"/>
              </a:rPr>
              <a:t>Freudian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900" marR="8890" indent="-228600">
              <a:lnSpc>
                <a:spcPts val="1240"/>
              </a:lnSpc>
              <a:buChar char="•"/>
              <a:tabLst>
                <a:tab pos="470534" algn="l"/>
              </a:tabLst>
            </a:pPr>
            <a:r>
              <a:rPr dirty="0" sz="1100" spc="-40">
                <a:latin typeface="Times New Roman"/>
                <a:cs typeface="Times New Roman"/>
              </a:rPr>
              <a:t>Breuer’s </a:t>
            </a:r>
            <a:r>
              <a:rPr dirty="0" sz="1100" spc="-20">
                <a:latin typeface="Times New Roman"/>
                <a:cs typeface="Times New Roman"/>
              </a:rPr>
              <a:t>collaborator, </a:t>
            </a:r>
            <a:r>
              <a:rPr dirty="0" sz="1100" spc="-35">
                <a:latin typeface="Times New Roman"/>
                <a:cs typeface="Times New Roman"/>
              </a:rPr>
              <a:t>Sigmund </a:t>
            </a:r>
            <a:r>
              <a:rPr dirty="0" sz="1100" spc="-15">
                <a:latin typeface="Times New Roman"/>
                <a:cs typeface="Times New Roman"/>
              </a:rPr>
              <a:t>Freud, </a:t>
            </a:r>
            <a:r>
              <a:rPr dirty="0" sz="1100" spc="-10">
                <a:latin typeface="Times New Roman"/>
                <a:cs typeface="Times New Roman"/>
              </a:rPr>
              <a:t>adopted the </a:t>
            </a:r>
            <a:r>
              <a:rPr dirty="0" sz="1100" spc="-20">
                <a:latin typeface="Times New Roman"/>
                <a:cs typeface="Times New Roman"/>
              </a:rPr>
              <a:t>hypnotic </a:t>
            </a:r>
            <a:r>
              <a:rPr dirty="0" sz="1100" spc="-5">
                <a:latin typeface="Times New Roman"/>
                <a:cs typeface="Times New Roman"/>
              </a:rPr>
              <a:t>method 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time,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>
                <a:latin typeface="Times New Roman"/>
                <a:cs typeface="Times New Roman"/>
              </a:rPr>
              <a:t>soon  </a:t>
            </a:r>
            <a:r>
              <a:rPr dirty="0" sz="1100" spc="-20">
                <a:latin typeface="Times New Roman"/>
                <a:cs typeface="Times New Roman"/>
              </a:rPr>
              <a:t>concluded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hypnosis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necessary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encourage </a:t>
            </a:r>
            <a:r>
              <a:rPr dirty="0" sz="1100" spc="-5">
                <a:latin typeface="Times New Roman"/>
                <a:cs typeface="Times New Roman"/>
              </a:rPr>
              <a:t>open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expression.</a:t>
            </a:r>
            <a:endParaRPr sz="110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93800"/>
              </a:lnSpc>
              <a:spcBef>
                <a:spcPts val="50"/>
              </a:spcBef>
              <a:buChar char="•"/>
              <a:tabLst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Instead,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method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30">
                <a:latin typeface="Times New Roman"/>
                <a:cs typeface="Times New Roman"/>
              </a:rPr>
              <a:t>association,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5">
                <a:latin typeface="Times New Roman"/>
                <a:cs typeface="Times New Roman"/>
              </a:rPr>
              <a:t>simply </a:t>
            </a:r>
            <a:r>
              <a:rPr dirty="0" sz="1100" spc="-10">
                <a:latin typeface="Times New Roman"/>
                <a:cs typeface="Times New Roman"/>
              </a:rPr>
              <a:t>told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15">
                <a:latin typeface="Times New Roman"/>
                <a:cs typeface="Times New Roman"/>
              </a:rPr>
              <a:t>patients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speak  </a:t>
            </a:r>
            <a:r>
              <a:rPr dirty="0" sz="1100" spc="-40">
                <a:latin typeface="Times New Roman"/>
                <a:cs typeface="Times New Roman"/>
              </a:rPr>
              <a:t>freely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whatever </a:t>
            </a:r>
            <a:r>
              <a:rPr dirty="0" sz="1100" spc="-5">
                <a:latin typeface="Times New Roman"/>
                <a:cs typeface="Times New Roman"/>
              </a:rPr>
              <a:t>thoughts </a:t>
            </a:r>
            <a:r>
              <a:rPr dirty="0" sz="1100" spc="-20">
                <a:latin typeface="Times New Roman"/>
                <a:cs typeface="Times New Roman"/>
              </a:rPr>
              <a:t>crossed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mind, </a:t>
            </a:r>
            <a:r>
              <a:rPr dirty="0" sz="1100" spc="-15">
                <a:latin typeface="Times New Roman"/>
                <a:cs typeface="Times New Roman"/>
              </a:rPr>
              <a:t>without </a:t>
            </a:r>
            <a:r>
              <a:rPr dirty="0" sz="1100" spc="-25">
                <a:latin typeface="Times New Roman"/>
                <a:cs typeface="Times New Roman"/>
              </a:rPr>
              <a:t>censoring </a:t>
            </a:r>
            <a:r>
              <a:rPr dirty="0" sz="1100" spc="-15">
                <a:latin typeface="Times New Roman"/>
                <a:cs typeface="Times New Roman"/>
              </a:rPr>
              <a:t>them. </a:t>
            </a:r>
            <a:r>
              <a:rPr dirty="0" sz="1100" spc="-50">
                <a:latin typeface="Times New Roman"/>
                <a:cs typeface="Times New Roman"/>
              </a:rPr>
              <a:t>Usually </a:t>
            </a:r>
            <a:r>
              <a:rPr dirty="0" sz="1100" spc="-15">
                <a:latin typeface="Times New Roman"/>
                <a:cs typeface="Times New Roman"/>
              </a:rPr>
              <a:t>due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10">
                <a:latin typeface="Times New Roman"/>
                <a:cs typeface="Times New Roman"/>
              </a:rPr>
              <a:t>control </a:t>
            </a:r>
            <a:r>
              <a:rPr dirty="0" sz="1100" spc="-30">
                <a:latin typeface="Times New Roman"/>
                <a:cs typeface="Times New Roman"/>
              </a:rPr>
              <a:t>blocking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resistance </a:t>
            </a:r>
            <a:r>
              <a:rPr dirty="0" sz="1100" spc="-30">
                <a:latin typeface="Times New Roman"/>
                <a:cs typeface="Times New Roman"/>
              </a:rPr>
              <a:t>results.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55">
                <a:latin typeface="Times New Roman"/>
                <a:cs typeface="Times New Roman"/>
              </a:rPr>
              <a:t>says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0">
                <a:latin typeface="Times New Roman"/>
                <a:cs typeface="Times New Roman"/>
              </a:rPr>
              <a:t>forgot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25">
                <a:latin typeface="Times New Roman"/>
                <a:cs typeface="Times New Roman"/>
              </a:rPr>
              <a:t>an  </a:t>
            </a:r>
            <a:r>
              <a:rPr dirty="0" sz="1100" spc="-10">
                <a:latin typeface="Times New Roman"/>
                <a:cs typeface="Times New Roman"/>
              </a:rPr>
              <a:t>appointment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you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20">
                <a:latin typeface="Times New Roman"/>
                <a:cs typeface="Times New Roman"/>
              </a:rPr>
              <a:t>I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0">
                <a:latin typeface="Times New Roman"/>
                <a:cs typeface="Times New Roman"/>
              </a:rPr>
              <a:t>recall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past,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-15">
                <a:latin typeface="Times New Roman"/>
                <a:cs typeface="Times New Roman"/>
              </a:rPr>
              <a:t>he </a:t>
            </a:r>
            <a:r>
              <a:rPr dirty="0" sz="1100" spc="-40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being defensive, </a:t>
            </a:r>
            <a:r>
              <a:rPr dirty="0" sz="1100" spc="-25">
                <a:latin typeface="Times New Roman"/>
                <a:cs typeface="Times New Roman"/>
              </a:rPr>
              <a:t>guarded </a:t>
            </a:r>
            <a:r>
              <a:rPr dirty="0" sz="1100" spc="-15">
                <a:latin typeface="Times New Roman"/>
                <a:cs typeface="Times New Roman"/>
              </a:rPr>
              <a:t>and  he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resisting </a:t>
            </a:r>
            <a:r>
              <a:rPr dirty="0" sz="1100" spc="-35">
                <a:latin typeface="Times New Roman"/>
                <a:cs typeface="Times New Roman"/>
              </a:rPr>
              <a:t>self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disclosure.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98" y="425449"/>
            <a:ext cx="5881370" cy="7306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240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5">
                <a:latin typeface="Times New Roman"/>
                <a:cs typeface="Times New Roman"/>
              </a:rPr>
              <a:t>This </a:t>
            </a:r>
            <a:r>
              <a:rPr dirty="0" sz="1100" spc="-5">
                <a:latin typeface="Times New Roman"/>
                <a:cs typeface="Times New Roman"/>
              </a:rPr>
              <a:t>method of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25">
                <a:latin typeface="Times New Roman"/>
                <a:cs typeface="Times New Roman"/>
              </a:rPr>
              <a:t>Association became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cornerstone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Freud’s </a:t>
            </a:r>
            <a:r>
              <a:rPr dirty="0" sz="1100" spc="-20">
                <a:latin typeface="Times New Roman"/>
                <a:cs typeface="Times New Roman"/>
              </a:rPr>
              <a:t>famous </a:t>
            </a:r>
            <a:r>
              <a:rPr dirty="0" sz="1100" spc="-10">
                <a:latin typeface="Times New Roman"/>
                <a:cs typeface="Times New Roman"/>
              </a:rPr>
              <a:t>treatment,  </a:t>
            </a:r>
            <a:r>
              <a:rPr dirty="0" sz="1100" spc="-35">
                <a:latin typeface="Times New Roman"/>
                <a:cs typeface="Times New Roman"/>
              </a:rPr>
              <a:t>psychoanalysis.</a:t>
            </a:r>
            <a:endParaRPr sz="11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true </a:t>
            </a:r>
            <a:r>
              <a:rPr dirty="0" sz="1100" spc="-15">
                <a:latin typeface="Times New Roman"/>
                <a:cs typeface="Times New Roman"/>
              </a:rPr>
              <a:t>benefit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25">
                <a:latin typeface="Times New Roman"/>
                <a:cs typeface="Times New Roman"/>
              </a:rPr>
              <a:t>association, in </a:t>
            </a:r>
            <a:r>
              <a:rPr dirty="0" sz="1100" spc="-30">
                <a:latin typeface="Times New Roman"/>
                <a:cs typeface="Times New Roman"/>
              </a:rPr>
              <a:t>Freud’s </a:t>
            </a:r>
            <a:r>
              <a:rPr dirty="0" sz="1100" spc="-45">
                <a:latin typeface="Times New Roman"/>
                <a:cs typeface="Times New Roman"/>
              </a:rPr>
              <a:t>view, was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it </a:t>
            </a:r>
            <a:r>
              <a:rPr dirty="0" sz="1100" spc="-35">
                <a:latin typeface="Times New Roman"/>
                <a:cs typeface="Times New Roman"/>
              </a:rPr>
              <a:t>revealed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unconscious  mind.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35">
                <a:latin typeface="Times New Roman"/>
                <a:cs typeface="Times New Roman"/>
              </a:rPr>
              <a:t>also believed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dreaming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slips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tongue </a:t>
            </a:r>
            <a:r>
              <a:rPr dirty="0" sz="1100" spc="-25">
                <a:latin typeface="Times New Roman"/>
                <a:cs typeface="Times New Roman"/>
              </a:rPr>
              <a:t>(now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Freudian </a:t>
            </a:r>
            <a:r>
              <a:rPr dirty="0" sz="1100" spc="-35">
                <a:latin typeface="Times New Roman"/>
                <a:cs typeface="Times New Roman"/>
              </a:rPr>
              <a:t>slips) </a:t>
            </a:r>
            <a:r>
              <a:rPr dirty="0" sz="1100" spc="-20">
                <a:latin typeface="Times New Roman"/>
                <a:cs typeface="Times New Roman"/>
              </a:rPr>
              <a:t>provided  </a:t>
            </a:r>
            <a:r>
              <a:rPr dirty="0" sz="1100" spc="-45">
                <a:latin typeface="Times New Roman"/>
                <a:cs typeface="Times New Roman"/>
              </a:rPr>
              <a:t>especially </a:t>
            </a:r>
            <a:r>
              <a:rPr dirty="0" sz="1100" spc="-35">
                <a:latin typeface="Times New Roman"/>
                <a:cs typeface="Times New Roman"/>
              </a:rPr>
              <a:t>revealing </a:t>
            </a:r>
            <a:r>
              <a:rPr dirty="0" sz="1100" spc="-15">
                <a:latin typeface="Times New Roman"/>
                <a:cs typeface="Times New Roman"/>
              </a:rPr>
              <a:t>information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unconscious.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Thus,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Freud, </a:t>
            </a:r>
            <a:r>
              <a:rPr dirty="0" sz="1100" spc="-20">
                <a:latin typeface="Times New Roman"/>
                <a:cs typeface="Times New Roman"/>
              </a:rPr>
              <a:t>free </a:t>
            </a:r>
            <a:r>
              <a:rPr dirty="0" sz="1100" spc="-30">
                <a:latin typeface="Times New Roman"/>
                <a:cs typeface="Times New Roman"/>
              </a:rPr>
              <a:t>association, </a:t>
            </a:r>
            <a:r>
              <a:rPr dirty="0" sz="1100" spc="-25">
                <a:latin typeface="Times New Roman"/>
                <a:cs typeface="Times New Roman"/>
              </a:rPr>
              <a:t>dreams,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slips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15">
                <a:latin typeface="Times New Roman"/>
                <a:cs typeface="Times New Roman"/>
              </a:rPr>
              <a:t>tongue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valuable </a:t>
            </a:r>
            <a:r>
              <a:rPr dirty="0" sz="1100" spc="-30">
                <a:latin typeface="Times New Roman"/>
                <a:cs typeface="Times New Roman"/>
              </a:rPr>
              <a:t>because  </a:t>
            </a:r>
            <a:r>
              <a:rPr dirty="0" sz="1100" spc="-25">
                <a:latin typeface="Times New Roman"/>
                <a:cs typeface="Times New Roman"/>
              </a:rPr>
              <a:t>they serve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“windows </a:t>
            </a:r>
            <a:r>
              <a:rPr dirty="0" sz="1100" spc="-5">
                <a:latin typeface="Times New Roman"/>
                <a:cs typeface="Times New Roman"/>
              </a:rPr>
              <a:t>into the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unconscious.”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ultimate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psychoanalysis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bring formerly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35">
                <a:latin typeface="Times New Roman"/>
                <a:cs typeface="Times New Roman"/>
              </a:rPr>
              <a:t>material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20">
                <a:latin typeface="Times New Roman"/>
                <a:cs typeface="Times New Roman"/>
              </a:rPr>
              <a:t>conscious  </a:t>
            </a:r>
            <a:r>
              <a:rPr dirty="0" sz="1100" spc="-30">
                <a:latin typeface="Times New Roman"/>
                <a:cs typeface="Times New Roman"/>
              </a:rPr>
              <a:t>awareness.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what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40">
                <a:latin typeface="Times New Roman"/>
                <a:cs typeface="Times New Roman"/>
              </a:rPr>
              <a:t>called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insight.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25">
                <a:latin typeface="Times New Roman"/>
                <a:cs typeface="Times New Roman"/>
              </a:rPr>
              <a:t>asserted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insight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sufficient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curing </a:t>
            </a:r>
            <a:r>
              <a:rPr dirty="0" sz="1100" spc="-35">
                <a:latin typeface="Times New Roman"/>
                <a:cs typeface="Times New Roman"/>
              </a:rPr>
              <a:t>psychological</a:t>
            </a:r>
            <a:r>
              <a:rPr dirty="0" sz="1100" spc="17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5">
                <a:latin typeface="Times New Roman"/>
                <a:cs typeface="Times New Roman"/>
              </a:rPr>
              <a:t>analyst’s </a:t>
            </a:r>
            <a:r>
              <a:rPr dirty="0" sz="1100" spc="-30">
                <a:latin typeface="Times New Roman"/>
                <a:cs typeface="Times New Roman"/>
              </a:rPr>
              <a:t>main </a:t>
            </a:r>
            <a:r>
              <a:rPr dirty="0" sz="1100" spc="-10">
                <a:latin typeface="Times New Roman"/>
                <a:cs typeface="Times New Roman"/>
              </a:rPr>
              <a:t>tool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promoting </a:t>
            </a:r>
            <a:r>
              <a:rPr dirty="0" sz="1100" spc="-30">
                <a:latin typeface="Times New Roman"/>
                <a:cs typeface="Times New Roman"/>
              </a:rPr>
              <a:t>insight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interpretation.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offering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interpretation,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analyst suggests </a:t>
            </a:r>
            <a:r>
              <a:rPr dirty="0" sz="1100" spc="-20">
                <a:latin typeface="Times New Roman"/>
                <a:cs typeface="Times New Roman"/>
              </a:rPr>
              <a:t>hidden </a:t>
            </a:r>
            <a:r>
              <a:rPr dirty="0" sz="1100" spc="-30">
                <a:latin typeface="Times New Roman"/>
                <a:cs typeface="Times New Roman"/>
              </a:rPr>
              <a:t>meanings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patients’ </a:t>
            </a:r>
            <a:r>
              <a:rPr dirty="0" sz="1100" spc="-20">
                <a:latin typeface="Times New Roman"/>
                <a:cs typeface="Times New Roman"/>
              </a:rPr>
              <a:t>accounts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 past and </a:t>
            </a:r>
            <a:r>
              <a:rPr dirty="0" sz="1100" spc="-10">
                <a:latin typeface="Times New Roman"/>
                <a:cs typeface="Times New Roman"/>
              </a:rPr>
              <a:t>present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35">
                <a:latin typeface="Times New Roman"/>
                <a:cs typeface="Times New Roman"/>
              </a:rPr>
              <a:t>essential </a:t>
            </a:r>
            <a:r>
              <a:rPr dirty="0" sz="1100" spc="-25">
                <a:latin typeface="Times New Roman"/>
                <a:cs typeface="Times New Roman"/>
              </a:rPr>
              <a:t>element in </a:t>
            </a:r>
            <a:r>
              <a:rPr dirty="0" sz="1100" spc="-15">
                <a:latin typeface="Times New Roman"/>
                <a:cs typeface="Times New Roman"/>
              </a:rPr>
              <a:t>probing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unconscious </a:t>
            </a:r>
            <a:r>
              <a:rPr dirty="0" sz="1100" spc="-15">
                <a:latin typeface="Times New Roman"/>
                <a:cs typeface="Times New Roman"/>
              </a:rPr>
              <a:t>mind and </a:t>
            </a:r>
            <a:r>
              <a:rPr dirty="0" sz="1100" spc="-20">
                <a:latin typeface="Times New Roman"/>
                <a:cs typeface="Times New Roman"/>
              </a:rPr>
              <a:t>offering </a:t>
            </a:r>
            <a:r>
              <a:rPr dirty="0" sz="1100" spc="-15">
                <a:latin typeface="Times New Roman"/>
                <a:cs typeface="Times New Roman"/>
              </a:rPr>
              <a:t>interpretations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therapeutic  </a:t>
            </a:r>
            <a:r>
              <a:rPr dirty="0" sz="1100" spc="-30">
                <a:latin typeface="Times New Roman"/>
                <a:cs typeface="Times New Roman"/>
              </a:rPr>
              <a:t>neutrality.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8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35">
                <a:latin typeface="Times New Roman"/>
                <a:cs typeface="Times New Roman"/>
              </a:rPr>
              <a:t>Psychoanalysts </a:t>
            </a:r>
            <a:r>
              <a:rPr dirty="0" sz="1100" spc="-25">
                <a:latin typeface="Times New Roman"/>
                <a:cs typeface="Times New Roman"/>
              </a:rPr>
              <a:t>maintain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5">
                <a:latin typeface="Times New Roman"/>
                <a:cs typeface="Times New Roman"/>
              </a:rPr>
              <a:t>distant </a:t>
            </a:r>
            <a:r>
              <a:rPr dirty="0" sz="1100" spc="-25">
                <a:latin typeface="Times New Roman"/>
                <a:cs typeface="Times New Roman"/>
              </a:rPr>
              <a:t>stance </a:t>
            </a:r>
            <a:r>
              <a:rPr dirty="0" sz="1100" spc="-15">
                <a:latin typeface="Times New Roman"/>
                <a:cs typeface="Times New Roman"/>
              </a:rPr>
              <a:t>toward their </a:t>
            </a:r>
            <a:r>
              <a:rPr dirty="0" sz="1100" spc="-20">
                <a:latin typeface="Times New Roman"/>
                <a:cs typeface="Times New Roman"/>
              </a:rPr>
              <a:t>patients in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minimize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0">
                <a:latin typeface="Times New Roman"/>
                <a:cs typeface="Times New Roman"/>
              </a:rPr>
              <a:t>influence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free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association.</a:t>
            </a:r>
            <a:endParaRPr sz="11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0">
                <a:latin typeface="Times New Roman"/>
                <a:cs typeface="Times New Roman"/>
              </a:rPr>
              <a:t>analyst’s </a:t>
            </a:r>
            <a:r>
              <a:rPr dirty="0" sz="1100" spc="-20">
                <a:latin typeface="Times New Roman"/>
                <a:cs typeface="Times New Roman"/>
              </a:rPr>
              <a:t>distant stance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thought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encourage </a:t>
            </a:r>
            <a:r>
              <a:rPr dirty="0" sz="1100" spc="-20">
                <a:latin typeface="Times New Roman"/>
                <a:cs typeface="Times New Roman"/>
              </a:rPr>
              <a:t>transference,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30">
                <a:latin typeface="Times New Roman"/>
                <a:cs typeface="Times New Roman"/>
              </a:rPr>
              <a:t>whereby </a:t>
            </a:r>
            <a:r>
              <a:rPr dirty="0" sz="1100" spc="-20">
                <a:latin typeface="Times New Roman"/>
                <a:cs typeface="Times New Roman"/>
              </a:rPr>
              <a:t>patients  </a:t>
            </a:r>
            <a:r>
              <a:rPr dirty="0" sz="1100" spc="-15">
                <a:latin typeface="Times New Roman"/>
                <a:cs typeface="Times New Roman"/>
              </a:rPr>
              <a:t>transfer their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some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-30">
                <a:latin typeface="Times New Roman"/>
                <a:cs typeface="Times New Roman"/>
              </a:rPr>
              <a:t>figure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20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5">
                <a:latin typeface="Times New Roman"/>
                <a:cs typeface="Times New Roman"/>
              </a:rPr>
              <a:t>onto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shadowy </a:t>
            </a:r>
            <a:r>
              <a:rPr dirty="0" sz="1100" spc="-30">
                <a:latin typeface="Times New Roman"/>
                <a:cs typeface="Times New Roman"/>
              </a:rPr>
              <a:t>figure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40">
                <a:latin typeface="Times New Roman"/>
                <a:cs typeface="Times New Roman"/>
              </a:rPr>
              <a:t>analyst.</a:t>
            </a:r>
            <a:endParaRPr sz="11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Insight </a:t>
            </a:r>
            <a:r>
              <a:rPr dirty="0" sz="1100" spc="-5">
                <a:latin typeface="Times New Roman"/>
                <a:cs typeface="Times New Roman"/>
              </a:rPr>
              <a:t>into the </a:t>
            </a:r>
            <a:r>
              <a:rPr dirty="0" sz="1100" spc="-15">
                <a:latin typeface="Times New Roman"/>
                <a:cs typeface="Times New Roman"/>
              </a:rPr>
              <a:t>transference </a:t>
            </a:r>
            <a:r>
              <a:rPr dirty="0" sz="1100" spc="-20">
                <a:latin typeface="Times New Roman"/>
                <a:cs typeface="Times New Roman"/>
              </a:rPr>
              <a:t>relationship </a:t>
            </a:r>
            <a:r>
              <a:rPr dirty="0" sz="1100" spc="-30">
                <a:latin typeface="Times New Roman"/>
                <a:cs typeface="Times New Roman"/>
              </a:rPr>
              <a:t>presumably </a:t>
            </a:r>
            <a:r>
              <a:rPr dirty="0" sz="1100" spc="-25">
                <a:latin typeface="Times New Roman"/>
                <a:cs typeface="Times New Roman"/>
              </a:rPr>
              <a:t>helps </a:t>
            </a:r>
            <a:r>
              <a:rPr dirty="0" sz="1100" spc="-20">
                <a:latin typeface="Times New Roman"/>
                <a:cs typeface="Times New Roman"/>
              </a:rPr>
              <a:t>patients </a:t>
            </a:r>
            <a:r>
              <a:rPr dirty="0" sz="1100" spc="-15">
                <a:latin typeface="Times New Roman"/>
                <a:cs typeface="Times New Roman"/>
              </a:rPr>
              <a:t>understand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>
                <a:latin typeface="Times New Roman"/>
                <a:cs typeface="Times New Roman"/>
              </a:rPr>
              <a:t>why </a:t>
            </a:r>
            <a:r>
              <a:rPr dirty="0" sz="1100" spc="-25">
                <a:latin typeface="Times New Roman"/>
                <a:cs typeface="Times New Roman"/>
              </a:rPr>
              <a:t>they  </a:t>
            </a:r>
            <a:r>
              <a:rPr dirty="0" sz="1100" spc="-30">
                <a:latin typeface="Times New Roman"/>
                <a:cs typeface="Times New Roman"/>
              </a:rPr>
              <a:t>are relating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analyst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same </a:t>
            </a:r>
            <a:r>
              <a:rPr dirty="0" sz="1100" spc="-25">
                <a:latin typeface="Times New Roman"/>
                <a:cs typeface="Times New Roman"/>
              </a:rPr>
              <a:t>dysfunctional </a:t>
            </a:r>
            <a:r>
              <a:rPr dirty="0" sz="1100" spc="-15">
                <a:latin typeface="Times New Roman"/>
                <a:cs typeface="Times New Roman"/>
              </a:rPr>
              <a:t>manner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which they </a:t>
            </a:r>
            <a:r>
              <a:rPr dirty="0" sz="1100" spc="-25">
                <a:latin typeface="Times New Roman"/>
                <a:cs typeface="Times New Roman"/>
              </a:rPr>
              <a:t>related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loved </a:t>
            </a:r>
            <a:r>
              <a:rPr dirty="0" sz="1100" spc="-15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240"/>
              </a:lnSpc>
              <a:spcBef>
                <a:spcPts val="75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common </a:t>
            </a:r>
            <a:r>
              <a:rPr dirty="0" sz="1100" spc="-20">
                <a:latin typeface="Times New Roman"/>
                <a:cs typeface="Times New Roman"/>
              </a:rPr>
              <a:t>misconception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that the </a:t>
            </a:r>
            <a:r>
              <a:rPr dirty="0" sz="1100" spc="-25">
                <a:latin typeface="Times New Roman"/>
                <a:cs typeface="Times New Roman"/>
              </a:rPr>
              <a:t>ultimate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insight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rid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defenses.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28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Freud, </a:t>
            </a:r>
            <a:r>
              <a:rPr dirty="0" sz="1100" spc="-20">
                <a:latin typeface="Times New Roman"/>
                <a:cs typeface="Times New Roman"/>
              </a:rPr>
              <a:t>defenses </a:t>
            </a:r>
            <a:r>
              <a:rPr dirty="0" sz="1100" spc="-30">
                <a:latin typeface="Times New Roman"/>
                <a:cs typeface="Times New Roman"/>
              </a:rPr>
              <a:t>are essential </a:t>
            </a:r>
            <a:r>
              <a:rPr dirty="0" sz="1100" spc="-10">
                <a:latin typeface="Times New Roman"/>
                <a:cs typeface="Times New Roman"/>
              </a:rPr>
              <a:t>for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functioning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healthy personality.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ts val="1315"/>
              </a:lnSpc>
              <a:buChar char="•"/>
              <a:tabLst>
                <a:tab pos="469265" algn="l"/>
                <a:tab pos="470534" algn="l"/>
              </a:tabLst>
            </a:pPr>
            <a:r>
              <a:rPr dirty="0" sz="1100" spc="-15">
                <a:latin typeface="Times New Roman"/>
                <a:cs typeface="Times New Roman"/>
              </a:rPr>
              <a:t>Thus,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0">
                <a:latin typeface="Times New Roman"/>
                <a:cs typeface="Times New Roman"/>
              </a:rPr>
              <a:t>ridding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defenses, </a:t>
            </a:r>
            <a:r>
              <a:rPr dirty="0" sz="1100" spc="-10">
                <a:latin typeface="Times New Roman"/>
                <a:cs typeface="Times New Roman"/>
              </a:rPr>
              <a:t>one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replace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 marL="469900" marR="10160" indent="-228600">
              <a:lnSpc>
                <a:spcPts val="1240"/>
              </a:lnSpc>
              <a:spcBef>
                <a:spcPts val="11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1100" spc="-20">
                <a:latin typeface="Times New Roman"/>
                <a:cs typeface="Times New Roman"/>
              </a:rPr>
              <a:t>Defenses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denial </a:t>
            </a:r>
            <a:r>
              <a:rPr dirty="0" sz="1100" spc="-15">
                <a:latin typeface="Times New Roman"/>
                <a:cs typeface="Times New Roman"/>
              </a:rPr>
              <a:t>and projection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confronted </a:t>
            </a:r>
            <a:r>
              <a:rPr dirty="0" sz="1100" spc="-30">
                <a:latin typeface="Times New Roman"/>
                <a:cs typeface="Times New Roman"/>
              </a:rPr>
              <a:t>because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0">
                <a:latin typeface="Times New Roman"/>
                <a:cs typeface="Times New Roman"/>
              </a:rPr>
              <a:t>distort </a:t>
            </a:r>
            <a:r>
              <a:rPr dirty="0" sz="1100" spc="-40">
                <a:latin typeface="Times New Roman"/>
                <a:cs typeface="Times New Roman"/>
              </a:rPr>
              <a:t>reality </a:t>
            </a:r>
            <a:r>
              <a:rPr dirty="0" sz="1100" spc="-35">
                <a:latin typeface="Times New Roman"/>
                <a:cs typeface="Times New Roman"/>
              </a:rPr>
              <a:t>dramatically,  </a:t>
            </a: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20">
                <a:latin typeface="Times New Roman"/>
                <a:cs typeface="Times New Roman"/>
              </a:rPr>
              <a:t>“healthier” </a:t>
            </a:r>
            <a:r>
              <a:rPr dirty="0" sz="1100" spc="-25">
                <a:latin typeface="Times New Roman"/>
                <a:cs typeface="Times New Roman"/>
              </a:rPr>
              <a:t>defenses,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rationalization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sublimation,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left unchallenged.</a:t>
            </a:r>
            <a:endParaRPr sz="1100">
              <a:latin typeface="Times New Roman"/>
              <a:cs typeface="Times New Roman"/>
            </a:endParaRPr>
          </a:p>
          <a:p>
            <a:pPr marL="469900" marR="9525" indent="-228600">
              <a:lnSpc>
                <a:spcPts val="1240"/>
              </a:lnSpc>
              <a:spcBef>
                <a:spcPts val="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second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0">
                <a:latin typeface="Times New Roman"/>
                <a:cs typeface="Times New Roman"/>
              </a:rPr>
              <a:t>psychoanalysis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15">
                <a:latin typeface="Times New Roman"/>
                <a:cs typeface="Times New Roman"/>
              </a:rPr>
              <a:t>patients become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40">
                <a:latin typeface="Times New Roman"/>
                <a:cs typeface="Times New Roman"/>
              </a:rPr>
              <a:t>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30">
                <a:latin typeface="Times New Roman"/>
                <a:cs typeface="Times New Roman"/>
              </a:rPr>
              <a:t>drives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-15">
                <a:latin typeface="Times New Roman"/>
                <a:cs typeface="Times New Roman"/>
              </a:rPr>
              <a:t>find </a:t>
            </a:r>
            <a:r>
              <a:rPr dirty="0" sz="1100" spc="-50">
                <a:latin typeface="Times New Roman"/>
                <a:cs typeface="Times New Roman"/>
              </a:rPr>
              <a:t>socially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psychologically </a:t>
            </a:r>
            <a:r>
              <a:rPr dirty="0" sz="1100" spc="-15">
                <a:latin typeface="Times New Roman"/>
                <a:cs typeface="Times New Roman"/>
              </a:rPr>
              <a:t>appropriate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outlets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0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1">
                <a:latin typeface="Times New Roman"/>
                <a:cs typeface="Times New Roman"/>
              </a:rPr>
              <a:t>The Decline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Freudian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5"/>
              </a:spcBef>
            </a:pPr>
            <a:r>
              <a:rPr dirty="0" sz="1100" spc="-35">
                <a:latin typeface="Times New Roman"/>
                <a:cs typeface="Times New Roman"/>
              </a:rPr>
              <a:t>Because psychoanalysis </a:t>
            </a:r>
            <a:r>
              <a:rPr dirty="0" sz="1100" spc="-25">
                <a:latin typeface="Times New Roman"/>
                <a:cs typeface="Times New Roman"/>
              </a:rPr>
              <a:t>requires </a:t>
            </a:r>
            <a:r>
              <a:rPr dirty="0" sz="1100" spc="-20">
                <a:latin typeface="Times New Roman"/>
                <a:cs typeface="Times New Roman"/>
              </a:rPr>
              <a:t>substantial </a:t>
            </a:r>
            <a:r>
              <a:rPr dirty="0" sz="1100" spc="-25">
                <a:latin typeface="Times New Roman"/>
                <a:cs typeface="Times New Roman"/>
              </a:rPr>
              <a:t>time, expense,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self-exploration, 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accessible </a:t>
            </a:r>
            <a:r>
              <a:rPr dirty="0" sz="1100" spc="-35">
                <a:latin typeface="Times New Roman"/>
                <a:cs typeface="Times New Roman"/>
              </a:rPr>
              <a:t>only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40">
                <a:latin typeface="Times New Roman"/>
                <a:cs typeface="Times New Roman"/>
              </a:rPr>
              <a:t>relatively </a:t>
            </a:r>
            <a:r>
              <a:rPr dirty="0" sz="1100" spc="-50">
                <a:latin typeface="Times New Roman"/>
                <a:cs typeface="Times New Roman"/>
              </a:rPr>
              <a:t>well </a:t>
            </a:r>
            <a:r>
              <a:rPr dirty="0" sz="1100" spc="-20">
                <a:latin typeface="Times New Roman"/>
                <a:cs typeface="Times New Roman"/>
              </a:rPr>
              <a:t>functioning, </a:t>
            </a:r>
            <a:r>
              <a:rPr dirty="0" sz="1100" spc="-25">
                <a:latin typeface="Times New Roman"/>
                <a:cs typeface="Times New Roman"/>
              </a:rPr>
              <a:t>introspective,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5">
                <a:latin typeface="Times New Roman"/>
                <a:cs typeface="Times New Roman"/>
              </a:rPr>
              <a:t>financially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secure.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20">
                <a:latin typeface="Times New Roman"/>
                <a:cs typeface="Times New Roman"/>
              </a:rPr>
              <a:t>respects, </a:t>
            </a:r>
            <a:r>
              <a:rPr dirty="0" sz="1100" spc="-40">
                <a:latin typeface="Times New Roman"/>
                <a:cs typeface="Times New Roman"/>
              </a:rPr>
              <a:t>psychoanalysis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40">
                <a:latin typeface="Times New Roman"/>
                <a:cs typeface="Times New Roman"/>
              </a:rPr>
              <a:t>is viewed 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self-understanding,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specific </a:t>
            </a:r>
            <a:r>
              <a:rPr dirty="0" sz="1100" spc="-20">
                <a:latin typeface="Times New Roman"/>
                <a:cs typeface="Times New Roman"/>
              </a:rPr>
              <a:t>emotional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40"/>
              </a:lnSpc>
            </a:pPr>
            <a:r>
              <a:rPr dirty="0" sz="1100" spc="-20">
                <a:latin typeface="Times New Roman"/>
                <a:cs typeface="Times New Roman"/>
              </a:rPr>
              <a:t>Although Freudian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declined </a:t>
            </a:r>
            <a:r>
              <a:rPr dirty="0" sz="1100" spc="-40">
                <a:latin typeface="Times New Roman"/>
                <a:cs typeface="Times New Roman"/>
              </a:rPr>
              <a:t>greatly,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5">
                <a:latin typeface="Times New Roman"/>
                <a:cs typeface="Times New Roman"/>
              </a:rPr>
              <a:t>spawned </a:t>
            </a:r>
            <a:r>
              <a:rPr dirty="0" sz="1100" spc="-15">
                <a:latin typeface="Times New Roman"/>
                <a:cs typeface="Times New Roman"/>
              </a:rPr>
              <a:t>numerous </a:t>
            </a:r>
            <a:r>
              <a:rPr dirty="0" sz="1100" spc="-20">
                <a:latin typeface="Times New Roman"/>
                <a:cs typeface="Times New Roman"/>
              </a:rPr>
              <a:t>therapeutic  </a:t>
            </a:r>
            <a:r>
              <a:rPr dirty="0" sz="1100" spc="-25">
                <a:latin typeface="Times New Roman"/>
                <a:cs typeface="Times New Roman"/>
              </a:rPr>
              <a:t>variations </a:t>
            </a:r>
            <a:r>
              <a:rPr dirty="0" sz="1100" spc="-30">
                <a:latin typeface="Times New Roman"/>
                <a:cs typeface="Times New Roman"/>
              </a:rPr>
              <a:t>broadly </a:t>
            </a:r>
            <a:r>
              <a:rPr dirty="0" sz="1100" spc="-15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psychodynamic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20">
                <a:latin typeface="Times New Roman"/>
                <a:cs typeface="Times New Roman"/>
              </a:rPr>
              <a:t>psychotherapists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engaged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directive </a:t>
            </a:r>
            <a:r>
              <a:rPr dirty="0" sz="1100" spc="-25">
                <a:latin typeface="Times New Roman"/>
                <a:cs typeface="Times New Roman"/>
              </a:rPr>
              <a:t>in therapy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0">
                <a:latin typeface="Times New Roman"/>
                <a:cs typeface="Times New Roman"/>
              </a:rPr>
              <a:t>may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relatively </a:t>
            </a:r>
            <a:r>
              <a:rPr dirty="0" sz="1100" spc="-25">
                <a:latin typeface="Times New Roman"/>
                <a:cs typeface="Times New Roman"/>
              </a:rPr>
              <a:t>brief in </a:t>
            </a:r>
            <a:r>
              <a:rPr dirty="0" sz="1100" spc="-15">
                <a:latin typeface="Times New Roman"/>
                <a:cs typeface="Times New Roman"/>
              </a:rPr>
              <a:t>comparison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psychoanalysis.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29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2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8800" y="948947"/>
            <a:ext cx="5880100" cy="8208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PSYCHOTHERAPY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III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 b="1">
                <a:latin typeface="Times New Roman"/>
                <a:cs typeface="Times New Roman"/>
              </a:rPr>
              <a:t>The Decline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Freudian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Psychoanalysis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20">
                <a:latin typeface="Times New Roman"/>
                <a:cs typeface="Times New Roman"/>
              </a:rPr>
              <a:t>Although Freudian </a:t>
            </a:r>
            <a:r>
              <a:rPr dirty="0" sz="1100" spc="-35">
                <a:latin typeface="Times New Roman"/>
                <a:cs typeface="Times New Roman"/>
              </a:rPr>
              <a:t>psychoanalysis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30">
                <a:latin typeface="Times New Roman"/>
                <a:cs typeface="Times New Roman"/>
              </a:rPr>
              <a:t>declined </a:t>
            </a:r>
            <a:r>
              <a:rPr dirty="0" sz="1100" spc="-40">
                <a:latin typeface="Times New Roman"/>
                <a:cs typeface="Times New Roman"/>
              </a:rPr>
              <a:t>greatly,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-25">
                <a:latin typeface="Times New Roman"/>
                <a:cs typeface="Times New Roman"/>
              </a:rPr>
              <a:t>spawned </a:t>
            </a:r>
            <a:r>
              <a:rPr dirty="0" sz="1100" spc="-15">
                <a:latin typeface="Times New Roman"/>
                <a:cs typeface="Times New Roman"/>
              </a:rPr>
              <a:t>numerous </a:t>
            </a:r>
            <a:r>
              <a:rPr dirty="0" sz="1100" spc="-20">
                <a:latin typeface="Times New Roman"/>
                <a:cs typeface="Times New Roman"/>
              </a:rPr>
              <a:t>therapeutic  </a:t>
            </a:r>
            <a:r>
              <a:rPr dirty="0" sz="1100" spc="-25">
                <a:latin typeface="Times New Roman"/>
                <a:cs typeface="Times New Roman"/>
              </a:rPr>
              <a:t>variations </a:t>
            </a:r>
            <a:r>
              <a:rPr dirty="0" sz="1100" spc="-30">
                <a:latin typeface="Times New Roman"/>
                <a:cs typeface="Times New Roman"/>
              </a:rPr>
              <a:t>broadly </a:t>
            </a:r>
            <a:r>
              <a:rPr dirty="0" sz="1100" spc="-20">
                <a:latin typeface="Times New Roman"/>
                <a:cs typeface="Times New Roman"/>
              </a:rPr>
              <a:t>referred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b="1">
                <a:latin typeface="Times New Roman"/>
                <a:cs typeface="Times New Roman"/>
              </a:rPr>
              <a:t>psychodynamic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psychotherapy.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30" b="1">
                <a:latin typeface="Times New Roman"/>
                <a:cs typeface="Times New Roman"/>
              </a:rPr>
              <a:t>Ego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5">
                <a:latin typeface="Times New Roman"/>
                <a:cs typeface="Times New Roman"/>
              </a:rPr>
              <a:t>Ego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25">
                <a:latin typeface="Times New Roman"/>
                <a:cs typeface="Times New Roman"/>
              </a:rPr>
              <a:t>originated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work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number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15">
                <a:latin typeface="Times New Roman"/>
                <a:cs typeface="Times New Roman"/>
              </a:rPr>
              <a:t>trained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psychoanalysis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developed  </a:t>
            </a:r>
            <a:r>
              <a:rPr dirty="0" sz="1100" spc="-20">
                <a:latin typeface="Times New Roman"/>
                <a:cs typeface="Times New Roman"/>
              </a:rPr>
              <a:t>somewhat </a:t>
            </a:r>
            <a:r>
              <a:rPr dirty="0" sz="1100" spc="-15">
                <a:latin typeface="Times New Roman"/>
                <a:cs typeface="Times New Roman"/>
              </a:rPr>
              <a:t>different </a:t>
            </a:r>
            <a:r>
              <a:rPr dirty="0" sz="1100" spc="-20">
                <a:latin typeface="Times New Roman"/>
                <a:cs typeface="Times New Roman"/>
              </a:rPr>
              <a:t>theories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techniques.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Whereas </a:t>
            </a:r>
            <a:r>
              <a:rPr dirty="0" sz="1100" spc="-10">
                <a:latin typeface="Times New Roman"/>
                <a:cs typeface="Times New Roman"/>
              </a:rPr>
              <a:t>Freud </a:t>
            </a:r>
            <a:r>
              <a:rPr dirty="0" sz="1100" spc="-20">
                <a:latin typeface="Times New Roman"/>
                <a:cs typeface="Times New Roman"/>
              </a:rPr>
              <a:t>emphasized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role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5">
                <a:latin typeface="Times New Roman"/>
                <a:cs typeface="Times New Roman"/>
              </a:rPr>
              <a:t>id,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theorists focused much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ego.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7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patient’s </a:t>
            </a:r>
            <a:r>
              <a:rPr dirty="0" sz="1100" spc="-15">
                <a:latin typeface="Times New Roman"/>
                <a:cs typeface="Times New Roman"/>
              </a:rPr>
              <a:t>past and </a:t>
            </a:r>
            <a:r>
              <a:rPr dirty="0" sz="1100" spc="-10">
                <a:latin typeface="Times New Roman"/>
                <a:cs typeface="Times New Roman"/>
              </a:rPr>
              <a:t>present </a:t>
            </a:r>
            <a:r>
              <a:rPr dirty="0" sz="1100" spc="-15">
                <a:latin typeface="Times New Roman"/>
                <a:cs typeface="Times New Roman"/>
              </a:rPr>
              <a:t>interpersonal </a:t>
            </a:r>
            <a:r>
              <a:rPr dirty="0" sz="1100" spc="-25">
                <a:latin typeface="Times New Roman"/>
                <a:cs typeface="Times New Roman"/>
              </a:rPr>
              <a:t>relationships 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greatest </a:t>
            </a:r>
            <a:r>
              <a:rPr dirty="0" sz="1100" spc="-20">
                <a:latin typeface="Times New Roman"/>
                <a:cs typeface="Times New Roman"/>
              </a:rPr>
              <a:t>importance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Harry  </a:t>
            </a:r>
            <a:r>
              <a:rPr dirty="0" sz="1100" spc="-40">
                <a:latin typeface="Times New Roman"/>
                <a:cs typeface="Times New Roman"/>
              </a:rPr>
              <a:t>Stack </a:t>
            </a:r>
            <a:r>
              <a:rPr dirty="0" sz="1100" spc="-45">
                <a:latin typeface="Times New Roman"/>
                <a:cs typeface="Times New Roman"/>
              </a:rPr>
              <a:t>Sullivan,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0">
                <a:latin typeface="Times New Roman"/>
                <a:cs typeface="Times New Roman"/>
              </a:rPr>
              <a:t>influential ego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analyst.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>
                <a:latin typeface="Times New Roman"/>
                <a:cs typeface="Times New Roman"/>
              </a:rPr>
              <a:t>Other </a:t>
            </a:r>
            <a:r>
              <a:rPr dirty="0" sz="1100" spc="-30">
                <a:latin typeface="Times New Roman"/>
                <a:cs typeface="Times New Roman"/>
              </a:rPr>
              <a:t>influential ego </a:t>
            </a:r>
            <a:r>
              <a:rPr dirty="0" sz="1100" spc="-40">
                <a:latin typeface="Times New Roman"/>
                <a:cs typeface="Times New Roman"/>
              </a:rPr>
              <a:t>analysts </a:t>
            </a:r>
            <a:r>
              <a:rPr dirty="0" sz="1100" spc="-25">
                <a:latin typeface="Times New Roman"/>
                <a:cs typeface="Times New Roman"/>
              </a:rPr>
              <a:t>include </a:t>
            </a:r>
            <a:r>
              <a:rPr dirty="0" sz="1100" spc="-30" b="1">
                <a:latin typeface="Times New Roman"/>
                <a:cs typeface="Times New Roman"/>
              </a:rPr>
              <a:t>Erik </a:t>
            </a:r>
            <a:r>
              <a:rPr dirty="0" sz="1100" spc="-10" b="1">
                <a:latin typeface="Times New Roman"/>
                <a:cs typeface="Times New Roman"/>
              </a:rPr>
              <a:t>Erikson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0" b="1">
                <a:latin typeface="Times New Roman"/>
                <a:cs typeface="Times New Roman"/>
              </a:rPr>
              <a:t>Karen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Horney</a:t>
            </a:r>
            <a:r>
              <a:rPr dirty="0" sz="1100" spc="-1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5"/>
              </a:spcBef>
            </a:pPr>
            <a:r>
              <a:rPr dirty="0" sz="1100" spc="-30">
                <a:latin typeface="Times New Roman"/>
                <a:cs typeface="Times New Roman"/>
              </a:rPr>
              <a:t>Horney’s </a:t>
            </a:r>
            <a:r>
              <a:rPr dirty="0" sz="1100" spc="-35">
                <a:latin typeface="Times New Roman"/>
                <a:cs typeface="Times New Roman"/>
              </a:rPr>
              <a:t>lasting </a:t>
            </a:r>
            <a:r>
              <a:rPr dirty="0" sz="1100" spc="-10">
                <a:latin typeface="Times New Roman"/>
                <a:cs typeface="Times New Roman"/>
              </a:rPr>
              <a:t>contribution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10">
                <a:latin typeface="Times New Roman"/>
                <a:cs typeface="Times New Roman"/>
              </a:rPr>
              <a:t>her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25">
                <a:latin typeface="Times New Roman"/>
                <a:cs typeface="Times New Roman"/>
              </a:rPr>
              <a:t>conflicting </a:t>
            </a:r>
            <a:r>
              <a:rPr dirty="0" sz="1100" spc="-30">
                <a:latin typeface="Times New Roman"/>
                <a:cs typeface="Times New Roman"/>
              </a:rPr>
              <a:t>ego needs: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move toward, </a:t>
            </a:r>
            <a:r>
              <a:rPr dirty="0" sz="1100" spc="-35">
                <a:latin typeface="Times New Roman"/>
                <a:cs typeface="Times New Roman"/>
              </a:rPr>
              <a:t>against,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65">
                <a:latin typeface="Times New Roman"/>
                <a:cs typeface="Times New Roman"/>
              </a:rPr>
              <a:t>away </a:t>
            </a:r>
            <a:r>
              <a:rPr dirty="0" sz="1100" spc="-5">
                <a:latin typeface="Times New Roman"/>
                <a:cs typeface="Times New Roman"/>
              </a:rPr>
              <a:t>from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Erikson </a:t>
            </a:r>
            <a:r>
              <a:rPr dirty="0" sz="1100" spc="-10">
                <a:latin typeface="Times New Roman"/>
                <a:cs typeface="Times New Roman"/>
              </a:rPr>
              <a:t>introduced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argument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40">
                <a:latin typeface="Times New Roman"/>
                <a:cs typeface="Times New Roman"/>
              </a:rPr>
              <a:t>individual’s </a:t>
            </a:r>
            <a:r>
              <a:rPr dirty="0" sz="1100" spc="-30">
                <a:latin typeface="Times New Roman"/>
                <a:cs typeface="Times New Roman"/>
              </a:rPr>
              <a:t>personality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fixed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0">
                <a:latin typeface="Times New Roman"/>
                <a:cs typeface="Times New Roman"/>
              </a:rPr>
              <a:t>early </a:t>
            </a:r>
            <a:r>
              <a:rPr dirty="0" sz="1100" spc="-30">
                <a:latin typeface="Times New Roman"/>
                <a:cs typeface="Times New Roman"/>
              </a:rPr>
              <a:t>experience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but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continues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develop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result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predictable </a:t>
            </a:r>
            <a:r>
              <a:rPr dirty="0" sz="1100" spc="-30">
                <a:latin typeface="Times New Roman"/>
                <a:cs typeface="Times New Roman"/>
              </a:rPr>
              <a:t>psychosocial </a:t>
            </a:r>
            <a:r>
              <a:rPr dirty="0" sz="1100" spc="-25">
                <a:latin typeface="Times New Roman"/>
                <a:cs typeface="Times New Roman"/>
              </a:rPr>
              <a:t>conflicts </a:t>
            </a:r>
            <a:r>
              <a:rPr dirty="0" sz="1100" spc="-5">
                <a:latin typeface="Times New Roman"/>
                <a:cs typeface="Times New Roman"/>
              </a:rPr>
              <a:t>throughout the </a:t>
            </a:r>
            <a:r>
              <a:rPr dirty="0" sz="1100" spc="-45">
                <a:latin typeface="Times New Roman"/>
                <a:cs typeface="Times New Roman"/>
              </a:rPr>
              <a:t>life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span.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John </a:t>
            </a:r>
            <a:r>
              <a:rPr dirty="0" sz="1100" spc="-55">
                <a:latin typeface="Times New Roman"/>
                <a:cs typeface="Times New Roman"/>
              </a:rPr>
              <a:t>Bowlby’s </a:t>
            </a:r>
            <a:r>
              <a:rPr dirty="0" sz="1100" spc="-10" b="1">
                <a:latin typeface="Times New Roman"/>
                <a:cs typeface="Times New Roman"/>
              </a:rPr>
              <a:t>attachment </a:t>
            </a:r>
            <a:r>
              <a:rPr dirty="0" sz="1100" spc="-25" b="1">
                <a:latin typeface="Times New Roman"/>
                <a:cs typeface="Times New Roman"/>
              </a:rPr>
              <a:t>theory </a:t>
            </a:r>
            <a:r>
              <a:rPr dirty="0" sz="1100" spc="-15">
                <a:latin typeface="Times New Roman"/>
                <a:cs typeface="Times New Roman"/>
              </a:rPr>
              <a:t>perhaps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had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greatest </a:t>
            </a:r>
            <a:r>
              <a:rPr dirty="0" sz="1100" spc="-20">
                <a:latin typeface="Times New Roman"/>
                <a:cs typeface="Times New Roman"/>
              </a:rPr>
              <a:t>effect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contemporary </a:t>
            </a:r>
            <a:r>
              <a:rPr dirty="0" sz="1100" spc="-10">
                <a:latin typeface="Times New Roman"/>
                <a:cs typeface="Times New Roman"/>
              </a:rPr>
              <a:t>thought about  </a:t>
            </a:r>
            <a:r>
              <a:rPr dirty="0" sz="1100" spc="-20">
                <a:latin typeface="Times New Roman"/>
                <a:cs typeface="Times New Roman"/>
              </a:rPr>
              <a:t>interpersonal </a:t>
            </a:r>
            <a:r>
              <a:rPr dirty="0" sz="1100" spc="-30">
                <a:latin typeface="Times New Roman"/>
                <a:cs typeface="Times New Roman"/>
              </a:rPr>
              <a:t>influences </a:t>
            </a:r>
            <a:r>
              <a:rPr dirty="0" sz="1100" spc="10">
                <a:latin typeface="Times New Roman"/>
                <a:cs typeface="Times New Roman"/>
              </a:rPr>
              <a:t>on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psychopathology.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35">
                <a:latin typeface="Times New Roman"/>
                <a:cs typeface="Times New Roman"/>
              </a:rPr>
              <a:t>Unlike </a:t>
            </a:r>
            <a:r>
              <a:rPr dirty="0" sz="1100" spc="-15">
                <a:latin typeface="Times New Roman"/>
                <a:cs typeface="Times New Roman"/>
              </a:rPr>
              <a:t>Freud, </a:t>
            </a:r>
            <a:r>
              <a:rPr dirty="0" sz="1100" spc="-45">
                <a:latin typeface="Times New Roman"/>
                <a:cs typeface="Times New Roman"/>
              </a:rPr>
              <a:t>Bowlby </a:t>
            </a:r>
            <a:r>
              <a:rPr dirty="0" sz="1100" spc="-30">
                <a:latin typeface="Times New Roman"/>
                <a:cs typeface="Times New Roman"/>
              </a:rPr>
              <a:t>elevated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need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close </a:t>
            </a:r>
            <a:r>
              <a:rPr dirty="0" sz="1100" spc="-25">
                <a:latin typeface="Times New Roman"/>
                <a:cs typeface="Times New Roman"/>
              </a:rPr>
              <a:t>relationships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primary </a:t>
            </a:r>
            <a:r>
              <a:rPr dirty="0" sz="1100" spc="-15">
                <a:latin typeface="Times New Roman"/>
                <a:cs typeface="Times New Roman"/>
              </a:rPr>
              <a:t>human </a:t>
            </a:r>
            <a:r>
              <a:rPr dirty="0" sz="1100" spc="-30">
                <a:latin typeface="Times New Roman"/>
                <a:cs typeface="Times New Roman"/>
              </a:rPr>
              <a:t>characteristic.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Psychodynamic </a:t>
            </a:r>
            <a:r>
              <a:rPr dirty="0" sz="1100" spc="-15" b="1">
                <a:latin typeface="Times New Roman"/>
                <a:cs typeface="Times New Roman"/>
              </a:rPr>
              <a:t>Psychotherapy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approaches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ego </a:t>
            </a:r>
            <a:r>
              <a:rPr dirty="0" sz="1100" spc="-35">
                <a:latin typeface="Times New Roman"/>
                <a:cs typeface="Times New Roman"/>
              </a:rPr>
              <a:t>analysts </a:t>
            </a:r>
            <a:r>
              <a:rPr dirty="0" sz="1100" spc="-30">
                <a:latin typeface="Times New Roman"/>
                <a:cs typeface="Times New Roman"/>
              </a:rPr>
              <a:t>seek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uncover hidden </a:t>
            </a:r>
            <a:r>
              <a:rPr dirty="0" sz="1100" spc="-20">
                <a:latin typeface="Times New Roman"/>
                <a:cs typeface="Times New Roman"/>
              </a:rPr>
              <a:t>motivations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emphasize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insight. </a:t>
            </a:r>
            <a:r>
              <a:rPr dirty="0" sz="1100" spc="-20">
                <a:latin typeface="Times New Roman"/>
                <a:cs typeface="Times New Roman"/>
              </a:rPr>
              <a:t>However,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20">
                <a:latin typeface="Times New Roman"/>
                <a:cs typeface="Times New Roman"/>
              </a:rPr>
              <a:t>psychotherapists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much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45">
                <a:latin typeface="Times New Roman"/>
                <a:cs typeface="Times New Roman"/>
              </a:rPr>
              <a:t>actively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30">
                <a:latin typeface="Times New Roman"/>
                <a:cs typeface="Times New Roman"/>
              </a:rPr>
              <a:t>with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patients.  </a:t>
            </a:r>
            <a:r>
              <a:rPr dirty="0" sz="1100" spc="-30">
                <a:latin typeface="Times New Roman"/>
                <a:cs typeface="Times New Roman"/>
              </a:rPr>
              <a:t>They are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40">
                <a:latin typeface="Times New Roman"/>
                <a:cs typeface="Times New Roman"/>
              </a:rPr>
              <a:t>ready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patient’s </a:t>
            </a:r>
            <a:r>
              <a:rPr dirty="0" sz="1100" spc="-25">
                <a:latin typeface="Times New Roman"/>
                <a:cs typeface="Times New Roman"/>
              </a:rPr>
              <a:t>recollections,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circumstances,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offer  interpretations </a:t>
            </a:r>
            <a:r>
              <a:rPr dirty="0" sz="1100" spc="-45">
                <a:latin typeface="Times New Roman"/>
                <a:cs typeface="Times New Roman"/>
              </a:rPr>
              <a:t>quickly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directly.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30" b="1">
                <a:latin typeface="Times New Roman"/>
                <a:cs typeface="Times New Roman"/>
              </a:rPr>
              <a:t>Short-term </a:t>
            </a:r>
            <a:r>
              <a:rPr dirty="0" sz="1100" spc="-5" b="1">
                <a:latin typeface="Times New Roman"/>
                <a:cs typeface="Times New Roman"/>
              </a:rPr>
              <a:t>psychodynamic </a:t>
            </a:r>
            <a:r>
              <a:rPr dirty="0" sz="1100" spc="-20" b="1">
                <a:latin typeface="Times New Roman"/>
                <a:cs typeface="Times New Roman"/>
              </a:rPr>
              <a:t>psychotherapy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0">
                <a:latin typeface="Times New Roman"/>
                <a:cs typeface="Times New Roman"/>
              </a:rPr>
              <a:t>form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uses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35">
                <a:latin typeface="Times New Roman"/>
                <a:cs typeface="Times New Roman"/>
              </a:rPr>
              <a:t>psychoanalytic  </a:t>
            </a:r>
            <a:r>
              <a:rPr dirty="0" sz="1100" spc="-25">
                <a:latin typeface="Times New Roman"/>
                <a:cs typeface="Times New Roman"/>
              </a:rPr>
              <a:t>techniques.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5">
                <a:latin typeface="Times New Roman"/>
                <a:cs typeface="Times New Roman"/>
              </a:rPr>
              <a:t>Therapeutic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neutrality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typically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maintained,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transference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remains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a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central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issue,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short-term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20">
                <a:latin typeface="Times New Roman"/>
                <a:cs typeface="Times New Roman"/>
              </a:rPr>
              <a:t>therapist </a:t>
            </a:r>
            <a:r>
              <a:rPr dirty="0" sz="1100" spc="-45">
                <a:latin typeface="Times New Roman"/>
                <a:cs typeface="Times New Roman"/>
              </a:rPr>
              <a:t>actively </a:t>
            </a:r>
            <a:r>
              <a:rPr dirty="0" sz="1100" spc="-25">
                <a:latin typeface="Times New Roman"/>
                <a:cs typeface="Times New Roman"/>
              </a:rPr>
              <a:t>focuses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5">
                <a:latin typeface="Times New Roman"/>
                <a:cs typeface="Times New Roman"/>
              </a:rPr>
              <a:t>issue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45">
                <a:latin typeface="Times New Roman"/>
                <a:cs typeface="Times New Roman"/>
              </a:rPr>
              <a:t>relying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free  </a:t>
            </a:r>
            <a:r>
              <a:rPr dirty="0" sz="1100" spc="-30">
                <a:latin typeface="Times New Roman"/>
                <a:cs typeface="Times New Roman"/>
              </a:rPr>
              <a:t>association.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-10" b="1">
                <a:latin typeface="Times New Roman"/>
                <a:cs typeface="Times New Roman"/>
              </a:rPr>
              <a:t>Cognitive </a:t>
            </a:r>
            <a:r>
              <a:rPr dirty="0" sz="1100" spc="-20" b="1">
                <a:latin typeface="Times New Roman"/>
                <a:cs typeface="Times New Roman"/>
              </a:rPr>
              <a:t>Behavior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 indent="-635">
              <a:lnSpc>
                <a:spcPct val="93900"/>
              </a:lnSpc>
              <a:spcBef>
                <a:spcPts val="35"/>
              </a:spcBef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behavior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teaching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thinking, </a:t>
            </a:r>
            <a:r>
              <a:rPr dirty="0" sz="1100" spc="-30">
                <a:latin typeface="Times New Roman"/>
                <a:cs typeface="Times New Roman"/>
              </a:rPr>
              <a:t>acting,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feeling using </a:t>
            </a:r>
            <a:r>
              <a:rPr dirty="0" sz="1100" spc="-20">
                <a:latin typeface="Times New Roman"/>
                <a:cs typeface="Times New Roman"/>
              </a:rPr>
              <a:t>different,  </a:t>
            </a:r>
            <a:r>
              <a:rPr dirty="0" sz="1100" spc="-25">
                <a:latin typeface="Times New Roman"/>
                <a:cs typeface="Times New Roman"/>
              </a:rPr>
              <a:t>research-based </a:t>
            </a:r>
            <a:r>
              <a:rPr dirty="0" sz="1100" spc="-20">
                <a:latin typeface="Times New Roman"/>
                <a:cs typeface="Times New Roman"/>
              </a:rPr>
              <a:t>techniques. </a:t>
            </a: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10">
                <a:latin typeface="Times New Roman"/>
                <a:cs typeface="Times New Roman"/>
              </a:rPr>
              <a:t>contrast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psychodynamic </a:t>
            </a:r>
            <a:r>
              <a:rPr dirty="0" sz="1100" spc="-15">
                <a:latin typeface="Times New Roman"/>
                <a:cs typeface="Times New Roman"/>
              </a:rPr>
              <a:t>approach,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therapists focus 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present and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5">
                <a:latin typeface="Times New Roman"/>
                <a:cs typeface="Times New Roman"/>
              </a:rPr>
              <a:t>behavior, adhering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concept </a:t>
            </a:r>
            <a:r>
              <a:rPr dirty="0" sz="1100" spc="-15">
                <a:latin typeface="Times New Roman"/>
                <a:cs typeface="Times New Roman"/>
              </a:rPr>
              <a:t>that, </a:t>
            </a:r>
            <a:r>
              <a:rPr dirty="0" sz="1100" spc="-20">
                <a:latin typeface="Times New Roman"/>
                <a:cs typeface="Times New Roman"/>
              </a:rPr>
              <a:t>“Actions </a:t>
            </a:r>
            <a:r>
              <a:rPr dirty="0" sz="1100" spc="-30">
                <a:latin typeface="Times New Roman"/>
                <a:cs typeface="Times New Roman"/>
              </a:rPr>
              <a:t>speak </a:t>
            </a:r>
            <a:r>
              <a:rPr dirty="0" sz="1100" spc="-20">
                <a:latin typeface="Times New Roman"/>
                <a:cs typeface="Times New Roman"/>
              </a:rPr>
              <a:t>louder </a:t>
            </a:r>
            <a:r>
              <a:rPr dirty="0" sz="1100" spc="-5">
                <a:latin typeface="Times New Roman"/>
                <a:cs typeface="Times New Roman"/>
              </a:rPr>
              <a:t>than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words.”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beginnings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traced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John</a:t>
            </a:r>
            <a:r>
              <a:rPr dirty="0" sz="1100" spc="1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B.Watson’s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</a:pPr>
            <a:r>
              <a:rPr dirty="0" sz="1100" spc="-25" b="1">
                <a:latin typeface="Times New Roman"/>
                <a:cs typeface="Times New Roman"/>
              </a:rPr>
              <a:t>Watson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therapist’s </a:t>
            </a:r>
            <a:r>
              <a:rPr dirty="0" sz="1100" spc="-15">
                <a:latin typeface="Times New Roman"/>
                <a:cs typeface="Times New Roman"/>
              </a:rPr>
              <a:t>job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teacher.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therapeutic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35">
                <a:latin typeface="Times New Roman"/>
                <a:cs typeface="Times New Roman"/>
              </a:rPr>
              <a:t>new, </a:t>
            </a:r>
            <a:r>
              <a:rPr dirty="0" sz="1100" spc="-10">
                <a:latin typeface="Times New Roman"/>
                <a:cs typeface="Times New Roman"/>
              </a:rPr>
              <a:t>more 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30">
                <a:latin typeface="Times New Roman"/>
                <a:cs typeface="Times New Roman"/>
              </a:rPr>
              <a:t>learning experiences. </a:t>
            </a: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recently, </a:t>
            </a:r>
            <a:r>
              <a:rPr dirty="0" sz="1100" spc="-20">
                <a:latin typeface="Times New Roman"/>
                <a:cs typeface="Times New Roman"/>
              </a:rPr>
              <a:t>behavior therapy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40">
                <a:latin typeface="Times New Roman"/>
                <a:cs typeface="Times New Roman"/>
              </a:rPr>
              <a:t>extensively </a:t>
            </a:r>
            <a:r>
              <a:rPr dirty="0" sz="1100" spc="-25">
                <a:latin typeface="Times New Roman"/>
                <a:cs typeface="Times New Roman"/>
              </a:rPr>
              <a:t>influenced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findings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psychology.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practical </a:t>
            </a:r>
            <a:r>
              <a:rPr dirty="0" sz="1100" spc="-15">
                <a:latin typeface="Times New Roman"/>
                <a:cs typeface="Times New Roman"/>
              </a:rPr>
              <a:t>approach oriented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changing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0">
                <a:latin typeface="Times New Roman"/>
                <a:cs typeface="Times New Roman"/>
              </a:rPr>
              <a:t>rather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35">
                <a:latin typeface="Times New Roman"/>
                <a:cs typeface="Times New Roman"/>
              </a:rPr>
              <a:t>trying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alter 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dynamics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personality. </a:t>
            </a: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5">
                <a:latin typeface="Times New Roman"/>
                <a:cs typeface="Times New Roman"/>
              </a:rPr>
              <a:t>of the most </a:t>
            </a:r>
            <a:r>
              <a:rPr dirty="0" sz="1100" spc="-10">
                <a:latin typeface="Times New Roman"/>
                <a:cs typeface="Times New Roman"/>
              </a:rPr>
              <a:t>important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0">
                <a:latin typeface="Times New Roman"/>
                <a:cs typeface="Times New Roman"/>
              </a:rPr>
              <a:t>embrace 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empirical </a:t>
            </a:r>
            <a:r>
              <a:rPr dirty="0" sz="1100" spc="-25">
                <a:latin typeface="Times New Roman"/>
                <a:cs typeface="Times New Roman"/>
              </a:rPr>
              <a:t>evaluation.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30">
                <a:latin typeface="Times New Roman"/>
                <a:cs typeface="Times New Roman"/>
              </a:rPr>
              <a:t>hierarchy </a:t>
            </a:r>
            <a:r>
              <a:rPr dirty="0" sz="1100" spc="-35">
                <a:latin typeface="Times New Roman"/>
                <a:cs typeface="Times New Roman"/>
              </a:rPr>
              <a:t>places </a:t>
            </a:r>
            <a:r>
              <a:rPr dirty="0" sz="1100" spc="-25">
                <a:latin typeface="Times New Roman"/>
                <a:cs typeface="Times New Roman"/>
              </a:rPr>
              <a:t>situations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increasing </a:t>
            </a:r>
            <a:r>
              <a:rPr dirty="0" sz="1100" spc="-10">
                <a:latin typeface="Times New Roman"/>
                <a:cs typeface="Times New Roman"/>
              </a:rPr>
              <a:t>order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fearfulness.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confront the </a:t>
            </a:r>
            <a:r>
              <a:rPr dirty="0" sz="1100" spc="-20">
                <a:latin typeface="Times New Roman"/>
                <a:cs typeface="Times New Roman"/>
              </a:rPr>
              <a:t>hierarch </a:t>
            </a:r>
            <a:r>
              <a:rPr dirty="0" sz="1100" spc="-25">
                <a:latin typeface="Times New Roman"/>
                <a:cs typeface="Times New Roman"/>
              </a:rPr>
              <a:t>items </a:t>
            </a:r>
            <a:r>
              <a:rPr dirty="0" sz="1100" spc="-50">
                <a:latin typeface="Times New Roman"/>
                <a:cs typeface="Times New Roman"/>
              </a:rPr>
              <a:t>physically </a:t>
            </a:r>
            <a:r>
              <a:rPr dirty="0" sz="1100" spc="-10">
                <a:latin typeface="Times New Roman"/>
                <a:cs typeface="Times New Roman"/>
              </a:rPr>
              <a:t>but,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0">
                <a:latin typeface="Times New Roman"/>
                <a:cs typeface="Times New Roman"/>
              </a:rPr>
              <a:t>relaxation,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40">
                <a:latin typeface="Times New Roman"/>
                <a:cs typeface="Times New Roman"/>
              </a:rPr>
              <a:t>imagines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each </a:t>
            </a:r>
            <a:r>
              <a:rPr dirty="0" sz="1100" spc="-20">
                <a:latin typeface="Times New Roman"/>
                <a:cs typeface="Times New Roman"/>
              </a:rPr>
              <a:t>situation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turn </a:t>
            </a:r>
            <a:r>
              <a:rPr dirty="0" sz="1100" spc="-20">
                <a:latin typeface="Times New Roman"/>
                <a:cs typeface="Times New Roman"/>
              </a:rPr>
              <a:t>until </a:t>
            </a:r>
            <a:r>
              <a:rPr dirty="0" sz="1100" spc="5">
                <a:latin typeface="Times New Roman"/>
                <a:cs typeface="Times New Roman"/>
              </a:rPr>
              <a:t>no </a:t>
            </a:r>
            <a:r>
              <a:rPr dirty="0" sz="1100" spc="-40">
                <a:latin typeface="Times New Roman"/>
                <a:cs typeface="Times New Roman"/>
              </a:rPr>
              <a:t>anxiety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felt.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757682"/>
            <a:ext cx="5880100" cy="8365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behavioral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40">
                <a:latin typeface="Times New Roman"/>
                <a:cs typeface="Times New Roman"/>
              </a:rPr>
              <a:t>claim </a:t>
            </a:r>
            <a:r>
              <a:rPr dirty="0" sz="1100" spc="-30">
                <a:latin typeface="Times New Roman"/>
                <a:cs typeface="Times New Roman"/>
              </a:rPr>
              <a:t>high </a:t>
            </a:r>
            <a:r>
              <a:rPr dirty="0" sz="1100" spc="-15">
                <a:latin typeface="Times New Roman"/>
                <a:cs typeface="Times New Roman"/>
              </a:rPr>
              <a:t>transfer </a:t>
            </a:r>
            <a:r>
              <a:rPr dirty="0" sz="1100" spc="-10">
                <a:latin typeface="Times New Roman"/>
                <a:cs typeface="Times New Roman"/>
              </a:rPr>
              <a:t>from </a:t>
            </a:r>
            <a:r>
              <a:rPr dirty="0" sz="1100" spc="-35">
                <a:latin typeface="Times New Roman"/>
                <a:cs typeface="Times New Roman"/>
              </a:rPr>
              <a:t>imagined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real.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Systematic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Desensitization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dirty="0" sz="1100" spc="-10" b="1">
                <a:latin typeface="Times New Roman"/>
                <a:cs typeface="Times New Roman"/>
              </a:rPr>
              <a:t>Systematic </a:t>
            </a:r>
            <a:r>
              <a:rPr dirty="0" sz="1100" b="1">
                <a:latin typeface="Times New Roman"/>
                <a:cs typeface="Times New Roman"/>
              </a:rPr>
              <a:t>desensitization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5">
                <a:latin typeface="Times New Roman"/>
                <a:cs typeface="Times New Roman"/>
              </a:rPr>
              <a:t>eliminating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0">
                <a:latin typeface="Times New Roman"/>
                <a:cs typeface="Times New Roman"/>
              </a:rPr>
              <a:t>three </a:t>
            </a:r>
            <a:r>
              <a:rPr dirty="0" sz="1100" spc="-55">
                <a:latin typeface="Times New Roman"/>
                <a:cs typeface="Times New Roman"/>
              </a:rPr>
              <a:t>key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elements.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relaxation </a:t>
            </a:r>
            <a:r>
              <a:rPr dirty="0" sz="1100" spc="-25">
                <a:latin typeface="Times New Roman"/>
                <a:cs typeface="Times New Roman"/>
              </a:rPr>
              <a:t>training </a:t>
            </a:r>
            <a:r>
              <a:rPr dirty="0" sz="1100" spc="-35">
                <a:latin typeface="Times New Roman"/>
                <a:cs typeface="Times New Roman"/>
              </a:rPr>
              <a:t>using </a:t>
            </a:r>
            <a:r>
              <a:rPr dirty="0" sz="1100" spc="-125" i="1">
                <a:latin typeface="Times New Roman"/>
                <a:cs typeface="Times New Roman"/>
              </a:rPr>
              <a:t>progressive muscle </a:t>
            </a:r>
            <a:r>
              <a:rPr dirty="0" sz="1100" spc="-80" i="1">
                <a:latin typeface="Times New Roman"/>
                <a:cs typeface="Times New Roman"/>
              </a:rPr>
              <a:t>relaxation,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">
                <a:latin typeface="Times New Roman"/>
                <a:cs typeface="Times New Roman"/>
              </a:rPr>
              <a:t>method of </a:t>
            </a:r>
            <a:r>
              <a:rPr dirty="0" sz="1100" spc="-30">
                <a:latin typeface="Times New Roman"/>
                <a:cs typeface="Times New Roman"/>
              </a:rPr>
              <a:t>inducing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calm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10">
                <a:latin typeface="Times New Roman"/>
                <a:cs typeface="Times New Roman"/>
              </a:rPr>
              <a:t>through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tightening </a:t>
            </a:r>
            <a:r>
              <a:rPr dirty="0" sz="1100" spc="-15">
                <a:latin typeface="Times New Roman"/>
                <a:cs typeface="Times New Roman"/>
              </a:rPr>
              <a:t>and subsequent </a:t>
            </a:r>
            <a:r>
              <a:rPr dirty="0" sz="1100" spc="-25">
                <a:latin typeface="Times New Roman"/>
                <a:cs typeface="Times New Roman"/>
              </a:rPr>
              <a:t>relaxation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major </a:t>
            </a:r>
            <a:r>
              <a:rPr dirty="0" sz="1100" spc="-35">
                <a:latin typeface="Times New Roman"/>
                <a:cs typeface="Times New Roman"/>
              </a:rPr>
              <a:t>muscle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construction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14" i="1">
                <a:latin typeface="Times New Roman"/>
                <a:cs typeface="Times New Roman"/>
              </a:rPr>
              <a:t>hierarchy </a:t>
            </a:r>
            <a:r>
              <a:rPr dirty="0" sz="1100" spc="-120" i="1">
                <a:latin typeface="Times New Roman"/>
                <a:cs typeface="Times New Roman"/>
              </a:rPr>
              <a:t>of </a:t>
            </a:r>
            <a:r>
              <a:rPr dirty="0" sz="1100" spc="-110" i="1">
                <a:latin typeface="Times New Roman"/>
                <a:cs typeface="Times New Roman"/>
              </a:rPr>
              <a:t>fears </a:t>
            </a:r>
            <a:r>
              <a:rPr dirty="0" sz="1100" spc="-35">
                <a:latin typeface="Times New Roman"/>
                <a:cs typeface="Times New Roman"/>
              </a:rPr>
              <a:t>ranging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30">
                <a:latin typeface="Times New Roman"/>
                <a:cs typeface="Times New Roman"/>
              </a:rPr>
              <a:t>mild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very </a:t>
            </a:r>
            <a:r>
              <a:rPr dirty="0" sz="1100" spc="-25">
                <a:latin typeface="Times New Roman"/>
                <a:cs typeface="Times New Roman"/>
              </a:rPr>
              <a:t>frightening,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ranking </a:t>
            </a:r>
            <a:r>
              <a:rPr dirty="0" sz="1100">
                <a:latin typeface="Times New Roman"/>
                <a:cs typeface="Times New Roman"/>
              </a:rPr>
              <a:t>that  </a:t>
            </a:r>
            <a:r>
              <a:rPr dirty="0" sz="1100" spc="-45">
                <a:latin typeface="Times New Roman"/>
                <a:cs typeface="Times New Roman"/>
              </a:rPr>
              <a:t>allows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>
                <a:latin typeface="Times New Roman"/>
                <a:cs typeface="Times New Roman"/>
              </a:rPr>
              <a:t>confront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fears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gradually.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10">
                <a:latin typeface="Times New Roman"/>
                <a:cs typeface="Times New Roman"/>
              </a:rPr>
              <a:t>The third </a:t>
            </a:r>
            <a:r>
              <a:rPr dirty="0" sz="1100" spc="-5">
                <a:latin typeface="Times New Roman"/>
                <a:cs typeface="Times New Roman"/>
              </a:rPr>
              <a:t>part of </a:t>
            </a:r>
            <a:r>
              <a:rPr dirty="0" sz="1100" spc="-30">
                <a:latin typeface="Times New Roman"/>
                <a:cs typeface="Times New Roman"/>
              </a:rPr>
              <a:t>systematic </a:t>
            </a:r>
            <a:r>
              <a:rPr dirty="0" sz="1100" spc="-20">
                <a:latin typeface="Times New Roman"/>
                <a:cs typeface="Times New Roman"/>
              </a:rPr>
              <a:t>desensitization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10" i="1">
                <a:latin typeface="Times New Roman"/>
                <a:cs typeface="Times New Roman"/>
              </a:rPr>
              <a:t>learning</a:t>
            </a:r>
            <a:r>
              <a:rPr dirty="0" sz="1100" spc="55" i="1">
                <a:latin typeface="Times New Roman"/>
                <a:cs typeface="Times New Roman"/>
              </a:rPr>
              <a:t> </a:t>
            </a:r>
            <a:r>
              <a:rPr dirty="0" sz="1100" spc="-125" i="1">
                <a:latin typeface="Times New Roman"/>
                <a:cs typeface="Times New Roman"/>
              </a:rPr>
              <a:t>process, </a:t>
            </a:r>
            <a:r>
              <a:rPr dirty="0" sz="1100" spc="-45">
                <a:latin typeface="Times New Roman"/>
                <a:cs typeface="Times New Roman"/>
              </a:rPr>
              <a:t>namely,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gradual </a:t>
            </a:r>
            <a:r>
              <a:rPr dirty="0" sz="1100" spc="-35">
                <a:latin typeface="Times New Roman"/>
                <a:cs typeface="Times New Roman"/>
              </a:rPr>
              <a:t>pairing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ever-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5">
                <a:latin typeface="Times New Roman"/>
                <a:cs typeface="Times New Roman"/>
              </a:rPr>
              <a:t>increasing </a:t>
            </a:r>
            <a:r>
              <a:rPr dirty="0" sz="1100" spc="-25">
                <a:latin typeface="Times New Roman"/>
                <a:cs typeface="Times New Roman"/>
              </a:rPr>
              <a:t>fears 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hierarchy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relaxation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response.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Systematic </a:t>
            </a:r>
            <a:r>
              <a:rPr dirty="0" sz="1100" spc="-20">
                <a:latin typeface="Times New Roman"/>
                <a:cs typeface="Times New Roman"/>
              </a:rPr>
              <a:t>desensitization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35">
                <a:latin typeface="Times New Roman"/>
                <a:cs typeface="Times New Roman"/>
              </a:rPr>
              <a:t>imagining </a:t>
            </a:r>
            <a:r>
              <a:rPr dirty="0" sz="1100" spc="-40">
                <a:latin typeface="Times New Roman"/>
                <a:cs typeface="Times New Roman"/>
              </a:rPr>
              <a:t>increasingly </a:t>
            </a:r>
            <a:r>
              <a:rPr dirty="0" sz="1100" spc="-25">
                <a:latin typeface="Times New Roman"/>
                <a:cs typeface="Times New Roman"/>
              </a:rPr>
              <a:t>fearful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30">
                <a:latin typeface="Times New Roman"/>
                <a:cs typeface="Times New Roman"/>
              </a:rPr>
              <a:t>simultaneously </a:t>
            </a:r>
            <a:r>
              <a:rPr dirty="0" sz="1100" spc="-25">
                <a:latin typeface="Times New Roman"/>
                <a:cs typeface="Times New Roman"/>
              </a:rPr>
              <a:t>maintaining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relaxation.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0">
                <a:latin typeface="Times New Roman"/>
                <a:cs typeface="Times New Roman"/>
              </a:rPr>
              <a:t>Evidence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shows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systematic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desensitization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can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effective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fears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phobias,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clear </a:t>
            </a:r>
            <a:r>
              <a:rPr dirty="0" sz="1100" spc="-20">
                <a:latin typeface="Times New Roman"/>
                <a:cs typeface="Times New Roman"/>
              </a:rPr>
              <a:t>whether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-15">
                <a:latin typeface="Times New Roman"/>
                <a:cs typeface="Times New Roman"/>
              </a:rPr>
              <a:t>accounts </a:t>
            </a:r>
            <a:r>
              <a:rPr dirty="0" sz="1100" spc="-5">
                <a:latin typeface="Times New Roman"/>
                <a:cs typeface="Times New Roman"/>
              </a:rPr>
              <a:t>for 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Other </a:t>
            </a:r>
            <a:r>
              <a:rPr dirty="0" sz="1100" spc="-5" b="1">
                <a:latin typeface="Times New Roman"/>
                <a:cs typeface="Times New Roman"/>
              </a:rPr>
              <a:t>Exposure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Although </a:t>
            </a:r>
            <a:r>
              <a:rPr dirty="0" sz="1100" spc="-35">
                <a:latin typeface="Times New Roman"/>
                <a:cs typeface="Times New Roman"/>
              </a:rPr>
              <a:t>many </a:t>
            </a:r>
            <a:r>
              <a:rPr dirty="0" sz="1100" spc="-15">
                <a:latin typeface="Times New Roman"/>
                <a:cs typeface="Times New Roman"/>
              </a:rPr>
              <a:t>factors </a:t>
            </a:r>
            <a:r>
              <a:rPr dirty="0" sz="1100" spc="-10">
                <a:latin typeface="Times New Roman"/>
                <a:cs typeface="Times New Roman"/>
              </a:rPr>
              <a:t>contribute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effective 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therapy, </a:t>
            </a:r>
            <a:r>
              <a:rPr dirty="0" sz="1100" spc="-5">
                <a:latin typeface="Times New Roman"/>
                <a:cs typeface="Times New Roman"/>
              </a:rPr>
              <a:t>most </a:t>
            </a:r>
            <a:r>
              <a:rPr dirty="0" sz="1100" spc="-30">
                <a:latin typeface="Times New Roman"/>
                <a:cs typeface="Times New Roman"/>
              </a:rPr>
              <a:t>investigators </a:t>
            </a:r>
            <a:r>
              <a:rPr dirty="0" sz="1100" spc="-40">
                <a:latin typeface="Times New Roman"/>
                <a:cs typeface="Times New Roman"/>
              </a:rPr>
              <a:t>agree </a:t>
            </a:r>
            <a:r>
              <a:rPr dirty="0" sz="1100" spc="-5">
                <a:latin typeface="Times New Roman"/>
                <a:cs typeface="Times New Roman"/>
              </a:rPr>
              <a:t>that  </a:t>
            </a:r>
            <a:r>
              <a:rPr dirty="0" sz="1100" spc="-20">
                <a:latin typeface="Times New Roman"/>
                <a:cs typeface="Times New Roman"/>
              </a:rPr>
              <a:t>exposure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key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fear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reduction.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Vivo </a:t>
            </a:r>
            <a:r>
              <a:rPr dirty="0" sz="1100" spc="5" b="1">
                <a:latin typeface="Times New Roman"/>
                <a:cs typeface="Times New Roman"/>
              </a:rPr>
              <a:t>desensitization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5">
                <a:latin typeface="Times New Roman"/>
                <a:cs typeface="Times New Roman"/>
              </a:rPr>
              <a:t>gradually </a:t>
            </a:r>
            <a:r>
              <a:rPr dirty="0" sz="1100" spc="-15">
                <a:latin typeface="Times New Roman"/>
                <a:cs typeface="Times New Roman"/>
              </a:rPr>
              <a:t>confronting </a:t>
            </a:r>
            <a:r>
              <a:rPr dirty="0" sz="1100" spc="-30">
                <a:latin typeface="Times New Roman"/>
                <a:cs typeface="Times New Roman"/>
              </a:rPr>
              <a:t>fears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30">
                <a:latin typeface="Times New Roman"/>
                <a:cs typeface="Times New Roman"/>
              </a:rPr>
              <a:t>simultaneously maintaining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state </a:t>
            </a:r>
            <a:r>
              <a:rPr dirty="0" sz="1100" spc="-5">
                <a:latin typeface="Times New Roman"/>
                <a:cs typeface="Times New Roman"/>
              </a:rPr>
              <a:t>of  </a:t>
            </a:r>
            <a:r>
              <a:rPr dirty="0" sz="1100" spc="-30">
                <a:latin typeface="Times New Roman"/>
                <a:cs typeface="Times New Roman"/>
              </a:rPr>
              <a:t>relaxation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5" b="1">
                <a:latin typeface="Times New Roman"/>
                <a:cs typeface="Times New Roman"/>
              </a:rPr>
              <a:t>Flooding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25">
                <a:latin typeface="Times New Roman"/>
                <a:cs typeface="Times New Roman"/>
              </a:rPr>
              <a:t>helping 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confront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5">
                <a:latin typeface="Times New Roman"/>
                <a:cs typeface="Times New Roman"/>
              </a:rPr>
              <a:t>fears </a:t>
            </a:r>
            <a:r>
              <a:rPr dirty="0" sz="1100" spc="-20">
                <a:latin typeface="Times New Roman"/>
                <a:cs typeface="Times New Roman"/>
              </a:rPr>
              <a:t>at </a:t>
            </a:r>
            <a:r>
              <a:rPr dirty="0" sz="1100" spc="-35">
                <a:latin typeface="Times New Roman"/>
                <a:cs typeface="Times New Roman"/>
              </a:rPr>
              <a:t>full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intensity.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 marR="3538220">
              <a:lnSpc>
                <a:spcPct val="93900"/>
              </a:lnSpc>
            </a:pPr>
            <a:r>
              <a:rPr dirty="0" sz="1100" spc="-25" b="1">
                <a:latin typeface="Times New Roman"/>
                <a:cs typeface="Times New Roman"/>
              </a:rPr>
              <a:t>Case: </a:t>
            </a:r>
            <a:r>
              <a:rPr dirty="0" sz="1100" spc="-15" b="1">
                <a:latin typeface="Times New Roman"/>
                <a:cs typeface="Times New Roman"/>
              </a:rPr>
              <a:t>person suffers </a:t>
            </a:r>
            <a:r>
              <a:rPr dirty="0" sz="1100" spc="-35" b="1">
                <a:latin typeface="Times New Roman"/>
                <a:cs typeface="Times New Roman"/>
              </a:rPr>
              <a:t>from </a:t>
            </a:r>
            <a:r>
              <a:rPr dirty="0" sz="1100" spc="-5" b="1">
                <a:latin typeface="Times New Roman"/>
                <a:cs typeface="Times New Roman"/>
              </a:rPr>
              <a:t>snake phobia  </a:t>
            </a:r>
            <a:r>
              <a:rPr dirty="0" sz="1100" b="1">
                <a:latin typeface="Times New Roman"/>
                <a:cs typeface="Times New Roman"/>
              </a:rPr>
              <a:t>Technique</a:t>
            </a:r>
            <a:r>
              <a:rPr dirty="0" sz="1100">
                <a:latin typeface="Times New Roman"/>
                <a:cs typeface="Times New Roman"/>
              </a:rPr>
              <a:t>: </a:t>
            </a:r>
            <a:r>
              <a:rPr dirty="0" sz="1100" spc="-40">
                <a:latin typeface="Times New Roman"/>
                <a:cs typeface="Times New Roman"/>
              </a:rPr>
              <a:t>Systematic </a:t>
            </a:r>
            <a:r>
              <a:rPr dirty="0" sz="1100" spc="-20">
                <a:latin typeface="Times New Roman"/>
                <a:cs typeface="Times New Roman"/>
              </a:rPr>
              <a:t>Desensitization  </a:t>
            </a:r>
            <a:r>
              <a:rPr dirty="0" sz="1100" spc="-25">
                <a:latin typeface="Times New Roman"/>
                <a:cs typeface="Times New Roman"/>
              </a:rPr>
              <a:t>Steps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involved</a:t>
            </a:r>
            <a:endParaRPr sz="1100">
              <a:latin typeface="Times New Roman"/>
              <a:cs typeface="Times New Roman"/>
            </a:endParaRPr>
          </a:p>
          <a:p>
            <a:pPr marL="613410" indent="-144145">
              <a:lnSpc>
                <a:spcPts val="1195"/>
              </a:lnSpc>
              <a:buAutoNum type="arabicPlain"/>
              <a:tabLst>
                <a:tab pos="614045" algn="l"/>
              </a:tabLst>
            </a:pPr>
            <a:r>
              <a:rPr dirty="0" sz="1100" spc="-35">
                <a:latin typeface="Times New Roman"/>
                <a:cs typeface="Times New Roman"/>
              </a:rPr>
              <a:t>Relaxation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exercise</a:t>
            </a:r>
            <a:endParaRPr sz="1100">
              <a:latin typeface="Times New Roman"/>
              <a:cs typeface="Times New Roman"/>
            </a:endParaRPr>
          </a:p>
          <a:p>
            <a:pPr marL="613410" indent="-144145">
              <a:lnSpc>
                <a:spcPts val="1235"/>
              </a:lnSpc>
              <a:buAutoNum type="arabicPlain"/>
              <a:tabLst>
                <a:tab pos="614045" algn="l"/>
              </a:tabLst>
            </a:pPr>
            <a:r>
              <a:rPr dirty="0" sz="1100" spc="-10">
                <a:latin typeface="Times New Roman"/>
                <a:cs typeface="Times New Roman"/>
              </a:rPr>
              <a:t>Phobia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hierarchy</a:t>
            </a:r>
            <a:endParaRPr sz="1100">
              <a:latin typeface="Times New Roman"/>
              <a:cs typeface="Times New Roman"/>
            </a:endParaRPr>
          </a:p>
          <a:p>
            <a:pPr marL="12700" marR="2127250" indent="457200">
              <a:lnSpc>
                <a:spcPts val="1240"/>
              </a:lnSpc>
              <a:spcBef>
                <a:spcPts val="65"/>
              </a:spcBef>
              <a:buAutoNum type="arabicPlain"/>
              <a:tabLst>
                <a:tab pos="614045" algn="l"/>
              </a:tabLst>
            </a:pPr>
            <a:r>
              <a:rPr dirty="0" sz="1100" spc="-20">
                <a:latin typeface="Times New Roman"/>
                <a:cs typeface="Times New Roman"/>
              </a:rPr>
              <a:t>Gradual </a:t>
            </a:r>
            <a:r>
              <a:rPr dirty="0" sz="1100" spc="-10">
                <a:latin typeface="Times New Roman"/>
                <a:cs typeface="Times New Roman"/>
              </a:rPr>
              <a:t>confrontation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Phobia </a:t>
            </a:r>
            <a:r>
              <a:rPr dirty="0" sz="1100" spc="-30">
                <a:latin typeface="Times New Roman"/>
                <a:cs typeface="Times New Roman"/>
              </a:rPr>
              <a:t>hierarchy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imagination  </a:t>
            </a:r>
            <a:r>
              <a:rPr dirty="0" sz="1100" spc="-25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patient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relaxed</a:t>
            </a:r>
            <a:endParaRPr sz="1100">
              <a:latin typeface="Times New Roman"/>
              <a:cs typeface="Times New Roman"/>
            </a:endParaRPr>
          </a:p>
          <a:p>
            <a:pPr marL="241300" marR="4284980">
              <a:lnSpc>
                <a:spcPts val="1240"/>
              </a:lnSpc>
              <a:spcBef>
                <a:spcPts val="70"/>
              </a:spcBef>
            </a:pPr>
            <a:r>
              <a:rPr dirty="0" sz="1100" spc="-30">
                <a:latin typeface="Times New Roman"/>
                <a:cs typeface="Times New Roman"/>
              </a:rPr>
              <a:t>1- </a:t>
            </a:r>
            <a:r>
              <a:rPr dirty="0" sz="1100" spc="-40">
                <a:latin typeface="Times New Roman"/>
                <a:cs typeface="Times New Roman"/>
              </a:rPr>
              <a:t>Show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snake  2- </a:t>
            </a:r>
            <a:r>
              <a:rPr dirty="0" sz="1100" spc="-40">
                <a:latin typeface="Times New Roman"/>
                <a:cs typeface="Times New Roman"/>
              </a:rPr>
              <a:t>Movies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snake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170"/>
              </a:lnSpc>
              <a:buAutoNum type="arabicPlain" startAt="3"/>
              <a:tabLst>
                <a:tab pos="385445" algn="l"/>
              </a:tabLst>
            </a:pPr>
            <a:r>
              <a:rPr dirty="0" sz="1100" spc="15">
                <a:latin typeface="Times New Roman"/>
                <a:cs typeface="Times New Roman"/>
              </a:rPr>
              <a:t>Zoo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30">
                <a:latin typeface="Times New Roman"/>
                <a:cs typeface="Times New Roman"/>
              </a:rPr>
              <a:t>sees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snakes</a:t>
            </a:r>
            <a:endParaRPr sz="1100">
              <a:latin typeface="Times New Roman"/>
              <a:cs typeface="Times New Roman"/>
            </a:endParaRPr>
          </a:p>
          <a:p>
            <a:pPr marL="384810" indent="-144145">
              <a:lnSpc>
                <a:spcPts val="1235"/>
              </a:lnSpc>
              <a:buAutoNum type="arabicPlain" startAt="3"/>
              <a:tabLst>
                <a:tab pos="385445" algn="l"/>
              </a:tabLst>
            </a:pPr>
            <a:r>
              <a:rPr dirty="0" sz="1100" spc="-40">
                <a:latin typeface="Times New Roman"/>
                <a:cs typeface="Times New Roman"/>
              </a:rPr>
              <a:t>Visit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snake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charmer</a:t>
            </a:r>
            <a:endParaRPr sz="1100">
              <a:latin typeface="Times New Roman"/>
              <a:cs typeface="Times New Roman"/>
            </a:endParaRPr>
          </a:p>
          <a:p>
            <a:pPr marL="241300" marR="3927475">
              <a:lnSpc>
                <a:spcPts val="1240"/>
              </a:lnSpc>
              <a:spcBef>
                <a:spcPts val="65"/>
              </a:spcBef>
              <a:buAutoNum type="arabicPlain" startAt="3"/>
              <a:tabLst>
                <a:tab pos="385445" algn="l"/>
              </a:tabLst>
            </a:pPr>
            <a:r>
              <a:rPr dirty="0" sz="1100" spc="-20">
                <a:latin typeface="Times New Roman"/>
                <a:cs typeface="Times New Roman"/>
              </a:rPr>
              <a:t>Handle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snake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35">
                <a:latin typeface="Times New Roman"/>
                <a:cs typeface="Times New Roman"/>
              </a:rPr>
              <a:t>gloves  </a:t>
            </a:r>
            <a:r>
              <a:rPr dirty="0" sz="1100" spc="-30">
                <a:latin typeface="Times New Roman"/>
                <a:cs typeface="Times New Roman"/>
              </a:rPr>
              <a:t>6- </a:t>
            </a:r>
            <a:r>
              <a:rPr dirty="0" sz="1100" spc="-20">
                <a:latin typeface="Times New Roman"/>
                <a:cs typeface="Times New Roman"/>
              </a:rPr>
              <a:t>Handle </a:t>
            </a:r>
            <a:r>
              <a:rPr dirty="0" sz="1100" spc="-30">
                <a:latin typeface="Times New Roman"/>
                <a:cs typeface="Times New Roman"/>
              </a:rPr>
              <a:t>snake </a:t>
            </a:r>
            <a:r>
              <a:rPr dirty="0" sz="1100" spc="-15">
                <a:latin typeface="Times New Roman"/>
                <a:cs typeface="Times New Roman"/>
              </a:rPr>
              <a:t>without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gloves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25">
                <a:latin typeface="Times New Roman"/>
                <a:cs typeface="Times New Roman"/>
              </a:rPr>
              <a:t>At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patient </a:t>
            </a:r>
            <a:r>
              <a:rPr dirty="0" sz="1100" spc="-20">
                <a:latin typeface="Times New Roman"/>
                <a:cs typeface="Times New Roman"/>
              </a:rPr>
              <a:t>should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relaxed </a:t>
            </a:r>
            <a:r>
              <a:rPr dirty="0" sz="1100" spc="-25">
                <a:latin typeface="Times New Roman"/>
                <a:cs typeface="Times New Roman"/>
              </a:rPr>
              <a:t>otherwise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session can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2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proceed.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20" b="1">
                <a:latin typeface="Times New Roman"/>
                <a:cs typeface="Times New Roman"/>
              </a:rPr>
              <a:t>Aversion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40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 b="1">
                <a:latin typeface="Times New Roman"/>
                <a:cs typeface="Times New Roman"/>
              </a:rPr>
              <a:t>aversion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-20">
                <a:latin typeface="Times New Roman"/>
                <a:cs typeface="Times New Roman"/>
              </a:rPr>
              <a:t>conditioning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create, </a:t>
            </a:r>
            <a:r>
              <a:rPr dirty="0" sz="1100" spc="5">
                <a:latin typeface="Times New Roman"/>
                <a:cs typeface="Times New Roman"/>
              </a:rPr>
              <a:t>not </a:t>
            </a:r>
            <a:r>
              <a:rPr dirty="0" sz="1100" spc="-30">
                <a:latin typeface="Times New Roman"/>
                <a:cs typeface="Times New Roman"/>
              </a:rPr>
              <a:t>eliminate, </a:t>
            </a:r>
            <a:r>
              <a:rPr dirty="0" sz="1100" spc="-20">
                <a:latin typeface="Times New Roman"/>
                <a:cs typeface="Times New Roman"/>
              </a:rPr>
              <a:t>an unpleasant  response.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40">
                <a:latin typeface="Times New Roman"/>
                <a:cs typeface="Times New Roman"/>
              </a:rPr>
              <a:t>primarily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substance </a:t>
            </a:r>
            <a:r>
              <a:rPr dirty="0" sz="1100" spc="-25">
                <a:latin typeface="Times New Roman"/>
                <a:cs typeface="Times New Roman"/>
              </a:rPr>
              <a:t>use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alcoholism 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cigarette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smoking.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Aversion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treatments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often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achieve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short-term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success,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30">
                <a:latin typeface="Times New Roman"/>
                <a:cs typeface="Times New Roman"/>
              </a:rPr>
              <a:t>relapse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rates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high.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Aversion </a:t>
            </a:r>
            <a:r>
              <a:rPr dirty="0" sz="1100" spc="-20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treat </a:t>
            </a:r>
            <a:r>
              <a:rPr dirty="0" sz="1100" spc="-20">
                <a:latin typeface="Times New Roman"/>
                <a:cs typeface="Times New Roman"/>
              </a:rPr>
              <a:t>inappropriate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excessive </a:t>
            </a:r>
            <a:r>
              <a:rPr dirty="0" sz="1100" spc="-15">
                <a:latin typeface="Times New Roman"/>
                <a:cs typeface="Times New Roman"/>
              </a:rPr>
              <a:t>attraction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objects such </a:t>
            </a:r>
            <a:r>
              <a:rPr dirty="0" sz="1100" spc="-40">
                <a:latin typeface="Times New Roman"/>
                <a:cs typeface="Times New Roman"/>
              </a:rPr>
              <a:t>as excessive  </a:t>
            </a:r>
            <a:r>
              <a:rPr dirty="0" sz="1100" spc="-30">
                <a:latin typeface="Times New Roman"/>
                <a:cs typeface="Times New Roman"/>
              </a:rPr>
              <a:t>alcohol </a:t>
            </a:r>
            <a:r>
              <a:rPr dirty="0" sz="1100" spc="-10">
                <a:latin typeface="Times New Roman"/>
                <a:cs typeface="Times New Roman"/>
              </a:rPr>
              <a:t>consumption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Smoking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overeating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Presentation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stimulus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reality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accompanied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aversive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stimulus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an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electric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shock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drug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induced </a:t>
            </a:r>
            <a:r>
              <a:rPr dirty="0" sz="1100" spc="-30">
                <a:latin typeface="Times New Roman"/>
                <a:cs typeface="Times New Roman"/>
              </a:rPr>
              <a:t>nausea. </a:t>
            </a:r>
            <a:r>
              <a:rPr dirty="0" sz="1100" spc="-25">
                <a:latin typeface="Times New Roman"/>
                <a:cs typeface="Times New Roman"/>
              </a:rPr>
              <a:t>Individual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forced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5">
                <a:latin typeface="Times New Roman"/>
                <a:cs typeface="Times New Roman"/>
              </a:rPr>
              <a:t>give </a:t>
            </a:r>
            <a:r>
              <a:rPr dirty="0" sz="1100" spc="-5">
                <a:latin typeface="Times New Roman"/>
                <a:cs typeface="Times New Roman"/>
              </a:rPr>
              <a:t>up</a:t>
            </a:r>
            <a:r>
              <a:rPr dirty="0" sz="1100" spc="17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alcohol.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Contingency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marL="12700" marR="8890" indent="-635">
              <a:lnSpc>
                <a:spcPts val="1240"/>
              </a:lnSpc>
              <a:spcBef>
                <a:spcPts val="65"/>
              </a:spcBef>
            </a:pPr>
            <a:r>
              <a:rPr dirty="0" sz="1100" spc="-5" b="1">
                <a:latin typeface="Times New Roman"/>
                <a:cs typeface="Times New Roman"/>
              </a:rPr>
              <a:t>Contingency </a:t>
            </a:r>
            <a:r>
              <a:rPr dirty="0" sz="1100" b="1">
                <a:latin typeface="Times New Roman"/>
                <a:cs typeface="Times New Roman"/>
              </a:rPr>
              <a:t>management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0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 technique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5">
                <a:latin typeface="Times New Roman"/>
                <a:cs typeface="Times New Roman"/>
              </a:rPr>
              <a:t>directly </a:t>
            </a:r>
            <a:r>
              <a:rPr dirty="0" sz="1100" spc="-30">
                <a:latin typeface="Times New Roman"/>
                <a:cs typeface="Times New Roman"/>
              </a:rPr>
              <a:t>changes </a:t>
            </a:r>
            <a:r>
              <a:rPr dirty="0" sz="1100" spc="-25">
                <a:latin typeface="Times New Roman"/>
                <a:cs typeface="Times New Roman"/>
              </a:rPr>
              <a:t>rewards </a:t>
            </a:r>
            <a:r>
              <a:rPr dirty="0" sz="1100" spc="-15">
                <a:latin typeface="Times New Roman"/>
                <a:cs typeface="Times New Roman"/>
              </a:rPr>
              <a:t>and  punishments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5">
                <a:latin typeface="Times New Roman"/>
                <a:cs typeface="Times New Roman"/>
              </a:rPr>
              <a:t>identified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792" y="425449"/>
            <a:ext cx="5882640" cy="8383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240"/>
              </a:lnSpc>
            </a:pPr>
            <a:r>
              <a:rPr dirty="0" sz="1100" spc="-55">
                <a:latin typeface="Times New Roman"/>
                <a:cs typeface="Times New Roman"/>
              </a:rPr>
              <a:t>A </a:t>
            </a:r>
            <a:r>
              <a:rPr dirty="0" sz="1100" spc="5" b="1">
                <a:latin typeface="Times New Roman"/>
                <a:cs typeface="Times New Roman"/>
              </a:rPr>
              <a:t>contingency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relationship between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its </a:t>
            </a:r>
            <a:r>
              <a:rPr dirty="0" sz="1100" spc="-25">
                <a:latin typeface="Times New Roman"/>
                <a:cs typeface="Times New Roman"/>
              </a:rPr>
              <a:t>consequences; </a:t>
            </a:r>
            <a:r>
              <a:rPr dirty="0" sz="1100" spc="-10">
                <a:latin typeface="Times New Roman"/>
                <a:cs typeface="Times New Roman"/>
              </a:rPr>
              <a:t>thus, </a:t>
            </a:r>
            <a:r>
              <a:rPr dirty="0" sz="1100" spc="-25">
                <a:latin typeface="Times New Roman"/>
                <a:cs typeface="Times New Roman"/>
              </a:rPr>
              <a:t>contingency management 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30">
                <a:latin typeface="Times New Roman"/>
                <a:cs typeface="Times New Roman"/>
              </a:rPr>
              <a:t>changing </a:t>
            </a:r>
            <a:r>
              <a:rPr dirty="0" sz="1100" spc="-20">
                <a:latin typeface="Times New Roman"/>
                <a:cs typeface="Times New Roman"/>
              </a:rPr>
              <a:t>this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contingency management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reward </a:t>
            </a:r>
            <a:r>
              <a:rPr dirty="0" sz="1100" spc="-30">
                <a:latin typeface="Times New Roman"/>
                <a:cs typeface="Times New Roman"/>
              </a:rPr>
              <a:t>desirable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systematically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extinguish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5">
                <a:latin typeface="Times New Roman"/>
                <a:cs typeface="Times New Roman"/>
              </a:rPr>
              <a:t>punish </a:t>
            </a:r>
            <a:r>
              <a:rPr dirty="0" sz="1100" spc="-25">
                <a:latin typeface="Times New Roman"/>
                <a:cs typeface="Times New Roman"/>
              </a:rPr>
              <a:t>undesirable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  <a:spcBef>
                <a:spcPts val="5"/>
              </a:spcBef>
            </a:pPr>
            <a:r>
              <a:rPr dirty="0" sz="1100" spc="5" b="1">
                <a:latin typeface="Times New Roman"/>
                <a:cs typeface="Times New Roman"/>
              </a:rPr>
              <a:t>Token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5" b="1">
                <a:latin typeface="Times New Roman"/>
                <a:cs typeface="Times New Roman"/>
              </a:rPr>
              <a:t>economy</a:t>
            </a:r>
            <a:endParaRPr sz="11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5" b="1">
                <a:latin typeface="Times New Roman"/>
                <a:cs typeface="Times New Roman"/>
              </a:rPr>
              <a:t>token </a:t>
            </a:r>
            <a:r>
              <a:rPr dirty="0" sz="1100" spc="10" b="1">
                <a:latin typeface="Times New Roman"/>
                <a:cs typeface="Times New Roman"/>
              </a:rPr>
              <a:t>economy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35">
                <a:latin typeface="Times New Roman"/>
                <a:cs typeface="Times New Roman"/>
              </a:rPr>
              <a:t>example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contingency management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10">
                <a:latin typeface="Times New Roman"/>
                <a:cs typeface="Times New Roman"/>
              </a:rPr>
              <a:t>adopted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0">
                <a:latin typeface="Times New Roman"/>
                <a:cs typeface="Times New Roman"/>
              </a:rPr>
              <a:t>many </a:t>
            </a:r>
            <a:r>
              <a:rPr dirty="0" sz="1100" spc="-25">
                <a:latin typeface="Times New Roman"/>
                <a:cs typeface="Times New Roman"/>
              </a:rPr>
              <a:t>institutional  settings.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token </a:t>
            </a:r>
            <a:r>
              <a:rPr dirty="0" sz="1100" spc="-25">
                <a:latin typeface="Times New Roman"/>
                <a:cs typeface="Times New Roman"/>
              </a:rPr>
              <a:t>economy, </a:t>
            </a:r>
            <a:r>
              <a:rPr dirty="0" sz="1100" spc="-30">
                <a:latin typeface="Times New Roman"/>
                <a:cs typeface="Times New Roman"/>
              </a:rPr>
              <a:t>desired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0">
                <a:latin typeface="Times New Roman"/>
                <a:cs typeface="Times New Roman"/>
              </a:rPr>
              <a:t>undesired </a:t>
            </a:r>
            <a:r>
              <a:rPr dirty="0" sz="1100" spc="-25">
                <a:latin typeface="Times New Roman"/>
                <a:cs typeface="Times New Roman"/>
              </a:rPr>
              <a:t>behaviors are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25">
                <a:latin typeface="Times New Roman"/>
                <a:cs typeface="Times New Roman"/>
              </a:rPr>
              <a:t>identified, contingencies are  defined,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40">
                <a:latin typeface="Times New Roman"/>
                <a:cs typeface="Times New Roman"/>
              </a:rPr>
              <a:t>carefully </a:t>
            </a:r>
            <a:r>
              <a:rPr dirty="0" sz="1100" spc="-15">
                <a:latin typeface="Times New Roman"/>
                <a:cs typeface="Times New Roman"/>
              </a:rPr>
              <a:t>monitored, and </a:t>
            </a:r>
            <a:r>
              <a:rPr dirty="0" sz="1100" spc="-30">
                <a:latin typeface="Times New Roman"/>
                <a:cs typeface="Times New Roman"/>
              </a:rPr>
              <a:t>rewards </a:t>
            </a:r>
            <a:r>
              <a:rPr dirty="0" sz="1100" spc="5">
                <a:latin typeface="Times New Roman"/>
                <a:cs typeface="Times New Roman"/>
              </a:rPr>
              <a:t>or </a:t>
            </a:r>
            <a:r>
              <a:rPr dirty="0" sz="1100" spc="-15">
                <a:latin typeface="Times New Roman"/>
                <a:cs typeface="Times New Roman"/>
              </a:rPr>
              <a:t>punishments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given </a:t>
            </a:r>
            <a:r>
              <a:rPr dirty="0" sz="1100" spc="-25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rules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10">
                <a:latin typeface="Times New Roman"/>
                <a:cs typeface="Times New Roman"/>
              </a:rPr>
              <a:t>token </a:t>
            </a:r>
            <a:r>
              <a:rPr dirty="0" sz="1100" spc="-25">
                <a:latin typeface="Times New Roman"/>
                <a:cs typeface="Times New Roman"/>
              </a:rPr>
              <a:t>economy.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100" spc="-15">
                <a:latin typeface="Times New Roman"/>
                <a:cs typeface="Times New Roman"/>
              </a:rPr>
              <a:t>Tokens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specialized </a:t>
            </a:r>
            <a:r>
              <a:rPr dirty="0" sz="1100" spc="-25">
                <a:latin typeface="Times New Roman"/>
                <a:cs typeface="Times New Roman"/>
              </a:rPr>
              <a:t>currency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exchanged </a:t>
            </a:r>
            <a:r>
              <a:rPr dirty="0" sz="1100" spc="-5">
                <a:latin typeface="Times New Roman"/>
                <a:cs typeface="Times New Roman"/>
              </a:rPr>
              <a:t>for food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goods </a:t>
            </a:r>
            <a:r>
              <a:rPr dirty="0" sz="1100">
                <a:latin typeface="Times New Roman"/>
                <a:cs typeface="Times New Roman"/>
              </a:rPr>
              <a:t>or</a:t>
            </a:r>
            <a:r>
              <a:rPr dirty="0" sz="1100" spc="2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privileges.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b="1"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token </a:t>
            </a:r>
            <a:r>
              <a:rPr dirty="0" sz="1100" spc="-25">
                <a:latin typeface="Times New Roman"/>
                <a:cs typeface="Times New Roman"/>
              </a:rPr>
              <a:t>economy </a:t>
            </a:r>
            <a:r>
              <a:rPr dirty="0" sz="1100" spc="-15">
                <a:latin typeface="Times New Roman"/>
                <a:cs typeface="Times New Roman"/>
              </a:rPr>
              <a:t>program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0">
                <a:latin typeface="Times New Roman"/>
                <a:cs typeface="Times New Roman"/>
              </a:rPr>
              <a:t>applied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class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25">
                <a:latin typeface="Times New Roman"/>
                <a:cs typeface="Times New Roman"/>
              </a:rPr>
              <a:t>where children </a:t>
            </a:r>
            <a:r>
              <a:rPr dirty="0" sz="1100" spc="-35">
                <a:latin typeface="Times New Roman"/>
                <a:cs typeface="Times New Roman"/>
              </a:rPr>
              <a:t>were </a:t>
            </a:r>
            <a:r>
              <a:rPr dirty="0" sz="1100" spc="-30">
                <a:latin typeface="Times New Roman"/>
                <a:cs typeface="Times New Roman"/>
              </a:rPr>
              <a:t>behaving </a:t>
            </a:r>
            <a:r>
              <a:rPr dirty="0" sz="1100" spc="-35">
                <a:latin typeface="Times New Roman"/>
                <a:cs typeface="Times New Roman"/>
              </a:rPr>
              <a:t>disruptively </a:t>
            </a:r>
            <a:r>
              <a:rPr dirty="0" sz="1100">
                <a:latin typeface="Times New Roman"/>
                <a:cs typeface="Times New Roman"/>
              </a:rPr>
              <a:t>or  </a:t>
            </a:r>
            <a:r>
              <a:rPr dirty="0" sz="1100" spc="-20">
                <a:latin typeface="Times New Roman"/>
                <a:cs typeface="Times New Roman"/>
              </a:rPr>
              <a:t>doing poorly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90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-20">
                <a:latin typeface="Times New Roman"/>
                <a:cs typeface="Times New Roman"/>
              </a:rPr>
              <a:t>earned </a:t>
            </a:r>
            <a:r>
              <a:rPr dirty="0" sz="1100" spc="-15">
                <a:latin typeface="Times New Roman"/>
                <a:cs typeface="Times New Roman"/>
              </a:rPr>
              <a:t>tokens </a:t>
            </a:r>
            <a:r>
              <a:rPr dirty="0" sz="1100" spc="-20">
                <a:latin typeface="Times New Roman"/>
                <a:cs typeface="Times New Roman"/>
              </a:rPr>
              <a:t>when </a:t>
            </a:r>
            <a:r>
              <a:rPr dirty="0" sz="1100" spc="-30">
                <a:latin typeface="Times New Roman"/>
                <a:cs typeface="Times New Roman"/>
              </a:rPr>
              <a:t>they </a:t>
            </a:r>
            <a:r>
              <a:rPr dirty="0" sz="1100" spc="-25">
                <a:latin typeface="Times New Roman"/>
                <a:cs typeface="Times New Roman"/>
              </a:rPr>
              <a:t>did </a:t>
            </a:r>
            <a:r>
              <a:rPr dirty="0" sz="1100" spc="-55">
                <a:latin typeface="Times New Roman"/>
                <a:cs typeface="Times New Roman"/>
              </a:rPr>
              <a:t>well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5">
                <a:latin typeface="Times New Roman"/>
                <a:cs typeface="Times New Roman"/>
              </a:rPr>
              <a:t>daily </a:t>
            </a:r>
            <a:r>
              <a:rPr dirty="0" sz="1100" spc="-30">
                <a:latin typeface="Times New Roman"/>
                <a:cs typeface="Times New Roman"/>
              </a:rPr>
              <a:t>reading </a:t>
            </a:r>
            <a:r>
              <a:rPr dirty="0" sz="1100" spc="-15">
                <a:latin typeface="Times New Roman"/>
                <a:cs typeface="Times New Roman"/>
              </a:rPr>
              <a:t>tests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successfully </a:t>
            </a:r>
            <a:r>
              <a:rPr dirty="0" sz="1100" spc="-10">
                <a:latin typeface="Times New Roman"/>
                <a:cs typeface="Times New Roman"/>
              </a:rPr>
              <a:t>performed </a:t>
            </a:r>
            <a:r>
              <a:rPr dirty="0" sz="1100" spc="-5">
                <a:latin typeface="Times New Roman"/>
                <a:cs typeface="Times New Roman"/>
              </a:rPr>
              <a:t>other  </a:t>
            </a:r>
            <a:r>
              <a:rPr dirty="0" sz="1100" spc="-20">
                <a:latin typeface="Times New Roman"/>
                <a:cs typeface="Times New Roman"/>
              </a:rPr>
              <a:t>targeted behaviors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20">
                <a:latin typeface="Times New Roman"/>
                <a:cs typeface="Times New Roman"/>
              </a:rPr>
              <a:t>could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25">
                <a:latin typeface="Times New Roman"/>
                <a:cs typeface="Times New Roman"/>
              </a:rPr>
              <a:t>exchanged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rewards </a:t>
            </a:r>
            <a:r>
              <a:rPr dirty="0" sz="1100" spc="-20">
                <a:latin typeface="Times New Roman"/>
                <a:cs typeface="Times New Roman"/>
              </a:rPr>
              <a:t>(token) 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extra </a:t>
            </a:r>
            <a:r>
              <a:rPr dirty="0" sz="1100" spc="-30">
                <a:latin typeface="Times New Roman"/>
                <a:cs typeface="Times New Roman"/>
              </a:rPr>
              <a:t>recess </a:t>
            </a:r>
            <a:r>
              <a:rPr dirty="0" sz="1100" spc="-20">
                <a:latin typeface="Times New Roman"/>
                <a:cs typeface="Times New Roman"/>
              </a:rPr>
              <a:t>time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seeing </a:t>
            </a:r>
            <a:r>
              <a:rPr dirty="0" sz="1100" spc="-45">
                <a:latin typeface="Times New Roman"/>
                <a:cs typeface="Times New Roman"/>
              </a:rPr>
              <a:t>a  </a:t>
            </a:r>
            <a:r>
              <a:rPr dirty="0" sz="1100" spc="-30">
                <a:latin typeface="Times New Roman"/>
                <a:cs typeface="Times New Roman"/>
              </a:rPr>
              <a:t>movie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016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Research </a:t>
            </a:r>
            <a:r>
              <a:rPr dirty="0" sz="1100" spc="-20">
                <a:latin typeface="Times New Roman"/>
                <a:cs typeface="Times New Roman"/>
              </a:rPr>
              <a:t>shows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contingency management </a:t>
            </a:r>
            <a:r>
              <a:rPr dirty="0" sz="1100" spc="-35">
                <a:latin typeface="Times New Roman"/>
                <a:cs typeface="Times New Roman"/>
              </a:rPr>
              <a:t>successfully </a:t>
            </a:r>
            <a:r>
              <a:rPr dirty="0" sz="1100" spc="-25">
                <a:latin typeface="Times New Roman"/>
                <a:cs typeface="Times New Roman"/>
              </a:rPr>
              <a:t>changes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diverse </a:t>
            </a:r>
            <a:r>
              <a:rPr dirty="0" sz="1100" spc="-15">
                <a:latin typeface="Times New Roman"/>
                <a:cs typeface="Times New Roman"/>
              </a:rPr>
              <a:t>problems </a:t>
            </a:r>
            <a:r>
              <a:rPr dirty="0" sz="1100" spc="-20">
                <a:latin typeface="Times New Roman"/>
                <a:cs typeface="Times New Roman"/>
              </a:rPr>
              <a:t>such </a:t>
            </a:r>
            <a:r>
              <a:rPr dirty="0" sz="1100" spc="-35">
                <a:latin typeface="Times New Roman"/>
                <a:cs typeface="Times New Roman"/>
              </a:rPr>
              <a:t>as  </a:t>
            </a:r>
            <a:r>
              <a:rPr dirty="0" sz="1100" spc="-25">
                <a:latin typeface="Times New Roman"/>
                <a:cs typeface="Times New Roman"/>
              </a:rPr>
              <a:t>institutionalized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20">
                <a:latin typeface="Times New Roman"/>
                <a:cs typeface="Times New Roman"/>
              </a:rPr>
              <a:t>schizophrenia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juvenile </a:t>
            </a:r>
            <a:r>
              <a:rPr dirty="0" sz="1100" spc="-15">
                <a:latin typeface="Times New Roman"/>
                <a:cs typeface="Times New Roman"/>
              </a:rPr>
              <a:t>offenders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group</a:t>
            </a:r>
            <a:r>
              <a:rPr dirty="0" sz="1100" spc="22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homes.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100" spc="-25">
                <a:latin typeface="Times New Roman"/>
                <a:cs typeface="Times New Roman"/>
              </a:rPr>
              <a:t>However, </a:t>
            </a:r>
            <a:r>
              <a:rPr dirty="0" sz="1100" spc="-15">
                <a:latin typeface="Times New Roman"/>
                <a:cs typeface="Times New Roman"/>
              </a:rPr>
              <a:t>improvements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35">
                <a:latin typeface="Times New Roman"/>
                <a:cs typeface="Times New Roman"/>
              </a:rPr>
              <a:t>generalize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real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20">
                <a:latin typeface="Times New Roman"/>
                <a:cs typeface="Times New Roman"/>
              </a:rPr>
              <a:t>situations </a:t>
            </a:r>
            <a:r>
              <a:rPr dirty="0" sz="1100" spc="-25">
                <a:latin typeface="Times New Roman"/>
                <a:cs typeface="Times New Roman"/>
              </a:rPr>
              <a:t>where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10">
                <a:latin typeface="Times New Roman"/>
                <a:cs typeface="Times New Roman"/>
              </a:rPr>
              <a:t>cannot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control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30">
                <a:latin typeface="Times New Roman"/>
                <a:cs typeface="Times New Roman"/>
              </a:rPr>
              <a:t>rewards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punishments.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15" b="1">
                <a:latin typeface="Times New Roman"/>
                <a:cs typeface="Times New Roman"/>
              </a:rPr>
              <a:t>Time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out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b="1">
                <a:latin typeface="Times New Roman"/>
                <a:cs typeface="Times New Roman"/>
              </a:rPr>
              <a:t>time </a:t>
            </a:r>
            <a:r>
              <a:rPr dirty="0" sz="1100" spc="-5" b="1">
                <a:latin typeface="Times New Roman"/>
                <a:cs typeface="Times New Roman"/>
              </a:rPr>
              <a:t>out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contingency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marL="12700" marR="1079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When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child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involved </a:t>
            </a:r>
            <a:r>
              <a:rPr dirty="0" sz="1100" spc="-20">
                <a:latin typeface="Times New Roman"/>
                <a:cs typeface="Times New Roman"/>
              </a:rPr>
              <a:t>in an </a:t>
            </a:r>
            <a:r>
              <a:rPr dirty="0" sz="1100" spc="-15">
                <a:latin typeface="Times New Roman"/>
                <a:cs typeface="Times New Roman"/>
              </a:rPr>
              <a:t>inappropriate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using abusive </a:t>
            </a:r>
            <a:r>
              <a:rPr dirty="0" sz="1100" spc="-40">
                <a:latin typeface="Times New Roman"/>
                <a:cs typeface="Times New Roman"/>
              </a:rPr>
              <a:t>language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5">
                <a:latin typeface="Times New Roman"/>
                <a:cs typeface="Times New Roman"/>
              </a:rPr>
              <a:t>stealing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5">
                <a:latin typeface="Times New Roman"/>
                <a:cs typeface="Times New Roman"/>
              </a:rPr>
              <a:t>lying </a:t>
            </a:r>
            <a:r>
              <a:rPr dirty="0" sz="1100" spc="-20">
                <a:latin typeface="Times New Roman"/>
                <a:cs typeface="Times New Roman"/>
              </a:rPr>
              <a:t>he 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asked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>
                <a:latin typeface="Times New Roman"/>
                <a:cs typeface="Times New Roman"/>
              </a:rPr>
              <a:t>room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stay </a:t>
            </a:r>
            <a:r>
              <a:rPr dirty="0" sz="1100" spc="-10">
                <a:latin typeface="Times New Roman"/>
                <a:cs typeface="Times New Roman"/>
              </a:rPr>
              <a:t>there </a:t>
            </a:r>
            <a:r>
              <a:rPr dirty="0" sz="1100" spc="-25">
                <a:latin typeface="Times New Roman"/>
                <a:cs typeface="Times New Roman"/>
              </a:rPr>
              <a:t>alone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permitted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friends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party.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spcBef>
                <a:spcPts val="5"/>
              </a:spcBef>
            </a:pPr>
            <a:r>
              <a:rPr dirty="0" sz="1100" b="1">
                <a:latin typeface="Times New Roman"/>
                <a:cs typeface="Times New Roman"/>
              </a:rPr>
              <a:t>Modeling</a:t>
            </a:r>
            <a:endParaRPr sz="11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5" b="1">
                <a:latin typeface="Times New Roman"/>
                <a:cs typeface="Times New Roman"/>
              </a:rPr>
              <a:t>modeling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15">
                <a:latin typeface="Times New Roman"/>
                <a:cs typeface="Times New Roman"/>
              </a:rPr>
              <a:t>pioneered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30">
                <a:latin typeface="Times New Roman"/>
                <a:cs typeface="Times New Roman"/>
              </a:rPr>
              <a:t>Bandura.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5">
                <a:latin typeface="Times New Roman"/>
                <a:cs typeface="Times New Roman"/>
              </a:rPr>
              <a:t>basic design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demonstrate 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25">
                <a:latin typeface="Times New Roman"/>
                <a:cs typeface="Times New Roman"/>
              </a:rPr>
              <a:t>behaviors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clients,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5">
                <a:latin typeface="Times New Roman"/>
                <a:cs typeface="Times New Roman"/>
              </a:rPr>
              <a:t>through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imitation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rehearsal, </a:t>
            </a:r>
            <a:r>
              <a:rPr dirty="0" sz="1100">
                <a:latin typeface="Times New Roman"/>
                <a:cs typeface="Times New Roman"/>
              </a:rPr>
              <a:t>then </a:t>
            </a:r>
            <a:r>
              <a:rPr dirty="0" sz="1100" spc="-30">
                <a:latin typeface="Times New Roman"/>
                <a:cs typeface="Times New Roman"/>
              </a:rPr>
              <a:t>acquire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ability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perform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behaviors 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65"/>
              </a:lnSpc>
            </a:pP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20">
                <a:latin typeface="Times New Roman"/>
                <a:cs typeface="Times New Roman"/>
              </a:rPr>
              <a:t>model </a:t>
            </a:r>
            <a:r>
              <a:rPr dirty="0" sz="1100" spc="-30">
                <a:latin typeface="Times New Roman"/>
                <a:cs typeface="Times New Roman"/>
              </a:rPr>
              <a:t>new </a:t>
            </a:r>
            <a:r>
              <a:rPr dirty="0" sz="1100" spc="-20">
                <a:latin typeface="Times New Roman"/>
                <a:cs typeface="Times New Roman"/>
              </a:rPr>
              <a:t>emotional responses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10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clients.</a:t>
            </a: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Example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50">
                <a:latin typeface="Times New Roman"/>
                <a:cs typeface="Times New Roman"/>
              </a:rPr>
              <a:t>calmly </a:t>
            </a:r>
            <a:r>
              <a:rPr dirty="0" sz="1100" spc="-25">
                <a:latin typeface="Times New Roman"/>
                <a:cs typeface="Times New Roman"/>
              </a:rPr>
              <a:t>handle </a:t>
            </a:r>
            <a:r>
              <a:rPr dirty="0" sz="1100" spc="-30">
                <a:latin typeface="Times New Roman"/>
                <a:cs typeface="Times New Roman"/>
              </a:rPr>
              <a:t>snakes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show </a:t>
            </a:r>
            <a:r>
              <a:rPr dirty="0" sz="1100" spc="-30">
                <a:latin typeface="Times New Roman"/>
                <a:cs typeface="Times New Roman"/>
              </a:rPr>
              <a:t>snake </a:t>
            </a:r>
            <a:r>
              <a:rPr dirty="0" sz="1100" spc="-10">
                <a:latin typeface="Times New Roman"/>
                <a:cs typeface="Times New Roman"/>
              </a:rPr>
              <a:t>phobic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it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possible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relaxed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presence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animals. </a:t>
            </a:r>
            <a:r>
              <a:rPr dirty="0" sz="1100" spc="-20">
                <a:latin typeface="Times New Roman"/>
                <a:cs typeface="Times New Roman"/>
              </a:rPr>
              <a:t>After </a:t>
            </a:r>
            <a:r>
              <a:rPr dirty="0" sz="1100" spc="-35">
                <a:latin typeface="Times New Roman"/>
                <a:cs typeface="Times New Roman"/>
              </a:rPr>
              <a:t>several </a:t>
            </a:r>
            <a:r>
              <a:rPr dirty="0" sz="1100" spc="-30">
                <a:latin typeface="Times New Roman"/>
                <a:cs typeface="Times New Roman"/>
              </a:rPr>
              <a:t>modeling sessions, clients </a:t>
            </a:r>
            <a:r>
              <a:rPr dirty="0" sz="1100" spc="-25">
                <a:latin typeface="Times New Roman"/>
                <a:cs typeface="Times New Roman"/>
              </a:rPr>
              <a:t>themselves are </a:t>
            </a:r>
            <a:r>
              <a:rPr dirty="0" sz="1100" spc="-20">
                <a:latin typeface="Times New Roman"/>
                <a:cs typeface="Times New Roman"/>
              </a:rPr>
              <a:t>encouraged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interact  </a:t>
            </a:r>
            <a:r>
              <a:rPr dirty="0" sz="1100" spc="-25">
                <a:latin typeface="Times New Roman"/>
                <a:cs typeface="Times New Roman"/>
              </a:rPr>
              <a:t>with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snakes.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Social </a:t>
            </a:r>
            <a:r>
              <a:rPr dirty="0" sz="1100" spc="-20" b="1">
                <a:latin typeface="Times New Roman"/>
                <a:cs typeface="Times New Roman"/>
              </a:rPr>
              <a:t>Skills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Training</a:t>
            </a: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40"/>
              </a:lnSpc>
              <a:spcBef>
                <a:spcPts val="6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b="1">
                <a:latin typeface="Times New Roman"/>
                <a:cs typeface="Times New Roman"/>
              </a:rPr>
              <a:t>social </a:t>
            </a:r>
            <a:r>
              <a:rPr dirty="0" sz="1100" spc="-5" b="1">
                <a:latin typeface="Times New Roman"/>
                <a:cs typeface="Times New Roman"/>
              </a:rPr>
              <a:t>skills </a:t>
            </a:r>
            <a:r>
              <a:rPr dirty="0" sz="1100" spc="-20" b="1">
                <a:latin typeface="Times New Roman"/>
                <a:cs typeface="Times New Roman"/>
              </a:rPr>
              <a:t>training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</a:t>
            </a:r>
            <a:r>
              <a:rPr dirty="0" sz="1100" spc="-30">
                <a:latin typeface="Times New Roman"/>
                <a:cs typeface="Times New Roman"/>
              </a:rPr>
              <a:t>clients new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behaving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10">
                <a:latin typeface="Times New Roman"/>
                <a:cs typeface="Times New Roman"/>
              </a:rPr>
              <a:t>both </a:t>
            </a:r>
            <a:r>
              <a:rPr dirty="0" sz="1100" spc="-30">
                <a:latin typeface="Times New Roman"/>
                <a:cs typeface="Times New Roman"/>
              </a:rPr>
              <a:t>desirable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5">
                <a:latin typeface="Times New Roman"/>
                <a:cs typeface="Times New Roman"/>
              </a:rPr>
              <a:t>likely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rewarded in </a:t>
            </a:r>
            <a:r>
              <a:rPr dirty="0" sz="1100" spc="-45">
                <a:latin typeface="Times New Roman"/>
                <a:cs typeface="Times New Roman"/>
              </a:rPr>
              <a:t>everyday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dirty="0" sz="1100" spc="-20">
                <a:latin typeface="Times New Roman"/>
                <a:cs typeface="Times New Roman"/>
              </a:rPr>
              <a:t>Two </a:t>
            </a:r>
            <a:r>
              <a:rPr dirty="0" sz="1100" spc="-25">
                <a:latin typeface="Times New Roman"/>
                <a:cs typeface="Times New Roman"/>
              </a:rPr>
              <a:t>commonly </a:t>
            </a:r>
            <a:r>
              <a:rPr dirty="0" sz="1100" spc="-15">
                <a:latin typeface="Times New Roman"/>
                <a:cs typeface="Times New Roman"/>
              </a:rPr>
              <a:t>taught </a:t>
            </a:r>
            <a:r>
              <a:rPr dirty="0" sz="1100" spc="-45">
                <a:latin typeface="Times New Roman"/>
                <a:cs typeface="Times New Roman"/>
              </a:rPr>
              <a:t>skills </a:t>
            </a:r>
            <a:r>
              <a:rPr dirty="0" sz="1100" spc="-30">
                <a:latin typeface="Times New Roman"/>
                <a:cs typeface="Times New Roman"/>
              </a:rPr>
              <a:t>are assertiveness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5">
                <a:latin typeface="Times New Roman"/>
                <a:cs typeface="Times New Roman"/>
              </a:rPr>
              <a:t>problem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solving.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" b="1">
                <a:latin typeface="Times New Roman"/>
                <a:cs typeface="Times New Roman"/>
              </a:rPr>
              <a:t>assertiveness </a:t>
            </a:r>
            <a:r>
              <a:rPr dirty="0" sz="1100" spc="-15" b="1">
                <a:latin typeface="Times New Roman"/>
                <a:cs typeface="Times New Roman"/>
              </a:rPr>
              <a:t>training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</a:t>
            </a:r>
            <a:r>
              <a:rPr dirty="0" sz="1100" spc="-25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direct </a:t>
            </a:r>
            <a:r>
              <a:rPr dirty="0" sz="1100" spc="-5">
                <a:latin typeface="Times New Roman"/>
                <a:cs typeface="Times New Roman"/>
              </a:rPr>
              <a:t>about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feelings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29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wishes.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</a:pPr>
            <a:r>
              <a:rPr dirty="0" sz="1100" spc="-15" b="1">
                <a:latin typeface="Times New Roman"/>
                <a:cs typeface="Times New Roman"/>
              </a:rPr>
              <a:t>Social </a:t>
            </a:r>
            <a:r>
              <a:rPr dirty="0" sz="1100" spc="-20" b="1">
                <a:latin typeface="Times New Roman"/>
                <a:cs typeface="Times New Roman"/>
              </a:rPr>
              <a:t>problem </a:t>
            </a:r>
            <a:r>
              <a:rPr dirty="0" sz="1100" b="1">
                <a:latin typeface="Times New Roman"/>
                <a:cs typeface="Times New Roman"/>
              </a:rPr>
              <a:t>solving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0">
                <a:latin typeface="Times New Roman"/>
                <a:cs typeface="Times New Roman"/>
              </a:rPr>
              <a:t>multi-step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has </a:t>
            </a:r>
            <a:r>
              <a:rPr dirty="0" sz="1100" spc="-15">
                <a:latin typeface="Times New Roman"/>
                <a:cs typeface="Times New Roman"/>
              </a:rPr>
              <a:t>been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teach children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adults </a:t>
            </a:r>
            <a:r>
              <a:rPr dirty="0" sz="1100" spc="-60">
                <a:latin typeface="Times New Roman"/>
                <a:cs typeface="Times New Roman"/>
              </a:rPr>
              <a:t>ways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go 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solving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variety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55">
                <a:latin typeface="Times New Roman"/>
                <a:cs typeface="Times New Roman"/>
              </a:rPr>
              <a:t>life’s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first </a:t>
            </a:r>
            <a:r>
              <a:rPr dirty="0" sz="1100" spc="-10">
                <a:latin typeface="Times New Roman"/>
                <a:cs typeface="Times New Roman"/>
              </a:rPr>
              <a:t>step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0">
                <a:latin typeface="Times New Roman"/>
                <a:cs typeface="Times New Roman"/>
              </a:rPr>
              <a:t>assessing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defining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problem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-13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detail, </a:t>
            </a:r>
            <a:r>
              <a:rPr dirty="0" sz="1100" spc="-30">
                <a:latin typeface="Times New Roman"/>
                <a:cs typeface="Times New Roman"/>
              </a:rPr>
              <a:t>breaking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complex </a:t>
            </a:r>
            <a:r>
              <a:rPr dirty="0" sz="1100" spc="-40">
                <a:latin typeface="Times New Roman"/>
                <a:cs typeface="Times New Roman"/>
              </a:rPr>
              <a:t>difficulty </a:t>
            </a:r>
            <a:r>
              <a:rPr dirty="0" sz="1100" spc="-10">
                <a:latin typeface="Times New Roman"/>
                <a:cs typeface="Times New Roman"/>
              </a:rPr>
              <a:t>into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dirty="0" sz="1100" spc="-35">
                <a:latin typeface="Times New Roman"/>
                <a:cs typeface="Times New Roman"/>
              </a:rPr>
              <a:t>smaller,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5">
                <a:latin typeface="Times New Roman"/>
                <a:cs typeface="Times New Roman"/>
              </a:rPr>
              <a:t>manageable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pieces.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0">
                <a:latin typeface="Times New Roman"/>
                <a:cs typeface="Times New Roman"/>
              </a:rPr>
              <a:t>“Brainstorming”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second step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social </a:t>
            </a:r>
            <a:r>
              <a:rPr dirty="0" sz="1100" spc="-10">
                <a:latin typeface="Times New Roman"/>
                <a:cs typeface="Times New Roman"/>
              </a:rPr>
              <a:t>problem</a:t>
            </a:r>
            <a:r>
              <a:rPr dirty="0" sz="1100" spc="16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solving.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806" y="8930137"/>
            <a:ext cx="5017770" cy="5048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04"/>
              </a:spcBef>
            </a:pPr>
            <a:r>
              <a:rPr dirty="0" sz="1100" spc="-10">
                <a:latin typeface="Times New Roman"/>
                <a:cs typeface="Times New Roman"/>
              </a:rPr>
              <a:t>The third step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40">
                <a:latin typeface="Times New Roman"/>
                <a:cs typeface="Times New Roman"/>
              </a:rPr>
              <a:t>carefully </a:t>
            </a:r>
            <a:r>
              <a:rPr dirty="0" sz="1100" spc="-35">
                <a:latin typeface="Times New Roman"/>
                <a:cs typeface="Times New Roman"/>
              </a:rPr>
              <a:t>evaluating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options </a:t>
            </a:r>
            <a:r>
              <a:rPr dirty="0" sz="1100" spc="-20">
                <a:latin typeface="Times New Roman"/>
                <a:cs typeface="Times New Roman"/>
              </a:rPr>
              <a:t>generated </a:t>
            </a:r>
            <a:r>
              <a:rPr dirty="0" sz="1100" spc="-25">
                <a:latin typeface="Times New Roman"/>
                <a:cs typeface="Times New Roman"/>
              </a:rPr>
              <a:t>during </a:t>
            </a:r>
            <a:r>
              <a:rPr dirty="0" sz="1100" spc="-20">
                <a:latin typeface="Times New Roman"/>
                <a:cs typeface="Times New Roman"/>
              </a:rPr>
              <a:t>brainstorming.  </a:t>
            </a:r>
            <a:r>
              <a:rPr dirty="0" sz="1100" spc="-40">
                <a:latin typeface="Times New Roman"/>
                <a:cs typeface="Times New Roman"/>
              </a:rPr>
              <a:t>Finally,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best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solution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chosen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implemented,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its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success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evaluated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objectively.</a:t>
            </a:r>
            <a:endParaRPr sz="1100">
              <a:latin typeface="Times New Roman"/>
              <a:cs typeface="Times New Roman"/>
            </a:endParaRPr>
          </a:p>
          <a:p>
            <a:pPr marL="1738630">
              <a:lnSpc>
                <a:spcPts val="1185"/>
              </a:lnSpc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75964" y="425449"/>
            <a:ext cx="5880735" cy="862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Times New Roman"/>
                <a:cs typeface="Times New Roman"/>
              </a:rPr>
              <a:t>If </a:t>
            </a:r>
            <a:r>
              <a:rPr dirty="0" sz="1100" spc="-5">
                <a:latin typeface="Times New Roman"/>
                <a:cs typeface="Times New Roman"/>
              </a:rPr>
              <a:t>the option </a:t>
            </a:r>
            <a:r>
              <a:rPr dirty="0" sz="1100" spc="-20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work,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entire process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0">
                <a:latin typeface="Times New Roman"/>
                <a:cs typeface="Times New Roman"/>
              </a:rPr>
              <a:t>repeated until an </a:t>
            </a:r>
            <a:r>
              <a:rPr dirty="0" sz="1100" spc="-30">
                <a:latin typeface="Times New Roman"/>
                <a:cs typeface="Times New Roman"/>
              </a:rPr>
              <a:t>effective </a:t>
            </a:r>
            <a:r>
              <a:rPr dirty="0" sz="1100" spc="-20">
                <a:latin typeface="Times New Roman"/>
                <a:cs typeface="Times New Roman"/>
              </a:rPr>
              <a:t>solution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found.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Cognitive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10" b="1">
                <a:latin typeface="Times New Roman"/>
                <a:cs typeface="Times New Roman"/>
              </a:rPr>
              <a:t>Techniques</a:t>
            </a: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240"/>
              </a:lnSpc>
              <a:spcBef>
                <a:spcPts val="65"/>
              </a:spcBef>
            </a:pPr>
            <a:r>
              <a:rPr dirty="0" sz="1100" spc="-60">
                <a:latin typeface="Times New Roman"/>
                <a:cs typeface="Times New Roman"/>
              </a:rPr>
              <a:t>All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therapies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30">
                <a:latin typeface="Times New Roman"/>
                <a:cs typeface="Times New Roman"/>
              </a:rPr>
              <a:t>have discussed </a:t>
            </a:r>
            <a:r>
              <a:rPr dirty="0" sz="1100" spc="-10">
                <a:latin typeface="Times New Roman"/>
                <a:cs typeface="Times New Roman"/>
              </a:rPr>
              <a:t>so </a:t>
            </a:r>
            <a:r>
              <a:rPr dirty="0" sz="1100" spc="-20">
                <a:latin typeface="Times New Roman"/>
                <a:cs typeface="Times New Roman"/>
              </a:rPr>
              <a:t>far </a:t>
            </a:r>
            <a:r>
              <a:rPr dirty="0" sz="1100" spc="-30">
                <a:latin typeface="Times New Roman"/>
                <a:cs typeface="Times New Roman"/>
              </a:rPr>
              <a:t>have </a:t>
            </a:r>
            <a:r>
              <a:rPr dirty="0" sz="1100" spc="-15">
                <a:latin typeface="Times New Roman"/>
                <a:cs typeface="Times New Roman"/>
              </a:rPr>
              <a:t>foundations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either </a:t>
            </a:r>
            <a:r>
              <a:rPr dirty="0" sz="1100" spc="-45">
                <a:latin typeface="Times New Roman"/>
                <a:cs typeface="Times New Roman"/>
              </a:rPr>
              <a:t>classical </a:t>
            </a:r>
            <a:r>
              <a:rPr dirty="0" sz="1100" spc="5">
                <a:latin typeface="Times New Roman"/>
                <a:cs typeface="Times New Roman"/>
              </a:rPr>
              <a:t>or  </a:t>
            </a:r>
            <a:r>
              <a:rPr dirty="0" sz="1100" spc="-10">
                <a:latin typeface="Times New Roman"/>
                <a:cs typeface="Times New Roman"/>
              </a:rPr>
              <a:t>operant </a:t>
            </a:r>
            <a:r>
              <a:rPr dirty="0" sz="1100" spc="-20">
                <a:latin typeface="Times New Roman"/>
                <a:cs typeface="Times New Roman"/>
              </a:rPr>
              <a:t>conditioning. </a:t>
            </a:r>
            <a:r>
              <a:rPr dirty="0" sz="1100" spc="-25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recent </a:t>
            </a:r>
            <a:r>
              <a:rPr dirty="0" sz="1100" spc="-20">
                <a:latin typeface="Times New Roman"/>
                <a:cs typeface="Times New Roman"/>
              </a:rPr>
              <a:t>techniques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5">
                <a:latin typeface="Times New Roman"/>
                <a:cs typeface="Times New Roman"/>
              </a:rPr>
              <a:t>rooted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psychology.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3800"/>
              </a:lnSpc>
            </a:pPr>
            <a:r>
              <a:rPr dirty="0" sz="1100" spc="10">
                <a:latin typeface="Times New Roman"/>
                <a:cs typeface="Times New Roman"/>
              </a:rPr>
              <a:t>One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 b="1">
                <a:latin typeface="Times New Roman"/>
                <a:cs typeface="Times New Roman"/>
              </a:rPr>
              <a:t>attribution retraining</a:t>
            </a:r>
            <a:r>
              <a:rPr dirty="0" sz="1100" spc="-25">
                <a:latin typeface="Times New Roman"/>
                <a:cs typeface="Times New Roman"/>
              </a:rPr>
              <a:t>, </a:t>
            </a:r>
            <a:r>
              <a:rPr dirty="0" sz="1100" spc="-30">
                <a:latin typeface="Times New Roman"/>
                <a:cs typeface="Times New Roman"/>
              </a:rPr>
              <a:t>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40">
                <a:latin typeface="Times New Roman"/>
                <a:cs typeface="Times New Roman"/>
              </a:rPr>
              <a:t>idea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people </a:t>
            </a:r>
            <a:r>
              <a:rPr dirty="0" sz="1100" spc="-25">
                <a:latin typeface="Times New Roman"/>
                <a:cs typeface="Times New Roman"/>
              </a:rPr>
              <a:t>are “intuitive scientists” </a:t>
            </a:r>
            <a:r>
              <a:rPr dirty="0" sz="1100" spc="-20">
                <a:latin typeface="Times New Roman"/>
                <a:cs typeface="Times New Roman"/>
              </a:rPr>
              <a:t>who 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25">
                <a:latin typeface="Times New Roman"/>
                <a:cs typeface="Times New Roman"/>
              </a:rPr>
              <a:t>constantly </a:t>
            </a:r>
            <a:r>
              <a:rPr dirty="0" sz="1100" spc="-35">
                <a:latin typeface="Times New Roman"/>
                <a:cs typeface="Times New Roman"/>
              </a:rPr>
              <a:t>drawing </a:t>
            </a:r>
            <a:r>
              <a:rPr dirty="0" sz="1100" spc="-25">
                <a:latin typeface="Times New Roman"/>
                <a:cs typeface="Times New Roman"/>
              </a:rPr>
              <a:t>conclusions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causes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events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5">
                <a:latin typeface="Times New Roman"/>
                <a:cs typeface="Times New Roman"/>
              </a:rPr>
              <a:t>lives. </a:t>
            </a:r>
            <a:r>
              <a:rPr dirty="0" sz="1100" spc="-20">
                <a:latin typeface="Times New Roman"/>
                <a:cs typeface="Times New Roman"/>
              </a:rPr>
              <a:t>These </a:t>
            </a:r>
            <a:r>
              <a:rPr dirty="0" sz="1100" spc="-25">
                <a:latin typeface="Times New Roman"/>
                <a:cs typeface="Times New Roman"/>
              </a:rPr>
              <a:t>perceived </a:t>
            </a:r>
            <a:r>
              <a:rPr dirty="0" sz="1100" spc="-30">
                <a:latin typeface="Times New Roman"/>
                <a:cs typeface="Times New Roman"/>
              </a:rPr>
              <a:t>causes, which  </a:t>
            </a:r>
            <a:r>
              <a:rPr dirty="0" sz="1100" spc="-55">
                <a:latin typeface="Times New Roman"/>
                <a:cs typeface="Times New Roman"/>
              </a:rPr>
              <a:t>may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0">
                <a:latin typeface="Times New Roman"/>
                <a:cs typeface="Times New Roman"/>
              </a:rPr>
              <a:t>may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objectively </a:t>
            </a:r>
            <a:r>
              <a:rPr dirty="0" sz="1100" spc="-30">
                <a:latin typeface="Times New Roman"/>
                <a:cs typeface="Times New Roman"/>
              </a:rPr>
              <a:t>accurate, are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20">
                <a:latin typeface="Times New Roman"/>
                <a:cs typeface="Times New Roman"/>
              </a:rPr>
              <a:t>attributions. </a:t>
            </a:r>
            <a:r>
              <a:rPr dirty="0" sz="1100" spc="-15">
                <a:latin typeface="Times New Roman"/>
                <a:cs typeface="Times New Roman"/>
              </a:rPr>
              <a:t>Attribution </a:t>
            </a:r>
            <a:r>
              <a:rPr dirty="0" sz="1100" spc="-25">
                <a:latin typeface="Times New Roman"/>
                <a:cs typeface="Times New Roman"/>
              </a:rPr>
              <a:t>retraining </a:t>
            </a:r>
            <a:r>
              <a:rPr dirty="0" sz="1100" spc="-35">
                <a:latin typeface="Times New Roman"/>
                <a:cs typeface="Times New Roman"/>
              </a:rPr>
              <a:t>involves trying </a:t>
            </a:r>
            <a:r>
              <a:rPr dirty="0" sz="1100" spc="10">
                <a:latin typeface="Times New Roman"/>
                <a:cs typeface="Times New Roman"/>
              </a:rPr>
              <a:t>to  </a:t>
            </a:r>
            <a:r>
              <a:rPr dirty="0" sz="1100" spc="-30">
                <a:latin typeface="Times New Roman"/>
                <a:cs typeface="Times New Roman"/>
              </a:rPr>
              <a:t>change </a:t>
            </a:r>
            <a:r>
              <a:rPr dirty="0" sz="1100" spc="-15">
                <a:latin typeface="Times New Roman"/>
                <a:cs typeface="Times New Roman"/>
              </a:rPr>
              <a:t>attributions, </a:t>
            </a:r>
            <a:r>
              <a:rPr dirty="0" sz="1100" spc="-5">
                <a:latin typeface="Times New Roman"/>
                <a:cs typeface="Times New Roman"/>
              </a:rPr>
              <a:t>often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asking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abandon </a:t>
            </a:r>
            <a:r>
              <a:rPr dirty="0" sz="1100" spc="-30">
                <a:latin typeface="Times New Roman"/>
                <a:cs typeface="Times New Roman"/>
              </a:rPr>
              <a:t>intuitive strategies. </a:t>
            </a:r>
            <a:r>
              <a:rPr dirty="0" sz="1100" spc="-15">
                <a:latin typeface="Times New Roman"/>
                <a:cs typeface="Times New Roman"/>
              </a:rPr>
              <a:t>Instead,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25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instructed </a:t>
            </a:r>
            <a:r>
              <a:rPr dirty="0" sz="1100" spc="-20">
                <a:latin typeface="Times New Roman"/>
                <a:cs typeface="Times New Roman"/>
              </a:rPr>
              <a:t>in 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scientific </a:t>
            </a:r>
            <a:r>
              <a:rPr dirty="0" sz="1100" spc="-10">
                <a:latin typeface="Times New Roman"/>
                <a:cs typeface="Times New Roman"/>
              </a:rPr>
              <a:t>methods, </a:t>
            </a:r>
            <a:r>
              <a:rPr dirty="0" sz="1100" spc="-15">
                <a:latin typeface="Times New Roman"/>
                <a:cs typeface="Times New Roman"/>
              </a:rPr>
              <a:t>such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5">
                <a:latin typeface="Times New Roman"/>
                <a:cs typeface="Times New Roman"/>
              </a:rPr>
              <a:t>objectively </a:t>
            </a:r>
            <a:r>
              <a:rPr dirty="0" sz="1100" spc="-25">
                <a:latin typeface="Times New Roman"/>
                <a:cs typeface="Times New Roman"/>
              </a:rPr>
              <a:t>testing </a:t>
            </a:r>
            <a:r>
              <a:rPr dirty="0" sz="1100" spc="-20">
                <a:latin typeface="Times New Roman"/>
                <a:cs typeface="Times New Roman"/>
              </a:rPr>
              <a:t>hypotheses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25">
                <a:latin typeface="Times New Roman"/>
                <a:cs typeface="Times New Roman"/>
              </a:rPr>
              <a:t>themselves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23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715">
              <a:lnSpc>
                <a:spcPct val="93800"/>
              </a:lnSpc>
            </a:pPr>
            <a:r>
              <a:rPr dirty="0" sz="1100" spc="-15" b="1">
                <a:latin typeface="Times New Roman"/>
                <a:cs typeface="Times New Roman"/>
              </a:rPr>
              <a:t>Self-instruction </a:t>
            </a:r>
            <a:r>
              <a:rPr dirty="0" sz="1100" spc="-20" b="1">
                <a:latin typeface="Times New Roman"/>
                <a:cs typeface="Times New Roman"/>
              </a:rPr>
              <a:t>training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technique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0">
                <a:latin typeface="Times New Roman"/>
                <a:cs typeface="Times New Roman"/>
              </a:rPr>
              <a:t>often </a:t>
            </a:r>
            <a:r>
              <a:rPr dirty="0" sz="1100" spc="-20">
                <a:latin typeface="Times New Roman"/>
                <a:cs typeface="Times New Roman"/>
              </a:rPr>
              <a:t>used </a:t>
            </a:r>
            <a:r>
              <a:rPr dirty="0" sz="1100" spc="-25">
                <a:latin typeface="Times New Roman"/>
                <a:cs typeface="Times New Roman"/>
              </a:rPr>
              <a:t>with children. </a:t>
            </a:r>
            <a:r>
              <a:rPr dirty="0" sz="1100" spc="1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Meichenbaum’s  </a:t>
            </a:r>
            <a:r>
              <a:rPr dirty="0" sz="1100" spc="-20">
                <a:latin typeface="Times New Roman"/>
                <a:cs typeface="Times New Roman"/>
              </a:rPr>
              <a:t>self-instruction </a:t>
            </a:r>
            <a:r>
              <a:rPr dirty="0" sz="1100" spc="-25">
                <a:latin typeface="Times New Roman"/>
                <a:cs typeface="Times New Roman"/>
              </a:rPr>
              <a:t>training,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adult first models an </a:t>
            </a:r>
            <a:r>
              <a:rPr dirty="0" sz="1100" spc="-15">
                <a:latin typeface="Times New Roman"/>
                <a:cs typeface="Times New Roman"/>
              </a:rPr>
              <a:t>appropriate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40">
                <a:latin typeface="Times New Roman"/>
                <a:cs typeface="Times New Roman"/>
              </a:rPr>
              <a:t>while </a:t>
            </a:r>
            <a:r>
              <a:rPr dirty="0" sz="1100" spc="-45">
                <a:latin typeface="Times New Roman"/>
                <a:cs typeface="Times New Roman"/>
              </a:rPr>
              <a:t>saying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self-instruction  </a:t>
            </a:r>
            <a:r>
              <a:rPr dirty="0" sz="1100" spc="-30">
                <a:latin typeface="Times New Roman"/>
                <a:cs typeface="Times New Roman"/>
              </a:rPr>
              <a:t>aloud. </a:t>
            </a:r>
            <a:r>
              <a:rPr dirty="0" sz="1100" spc="-20">
                <a:latin typeface="Times New Roman"/>
                <a:cs typeface="Times New Roman"/>
              </a:rPr>
              <a:t>This </a:t>
            </a:r>
            <a:r>
              <a:rPr dirty="0" sz="1100" spc="-10">
                <a:latin typeface="Times New Roman"/>
                <a:cs typeface="Times New Roman"/>
              </a:rPr>
              <a:t>procedure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structured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developing </a:t>
            </a:r>
            <a:r>
              <a:rPr dirty="0" sz="1100" spc="-80" i="1">
                <a:latin typeface="Times New Roman"/>
                <a:cs typeface="Times New Roman"/>
              </a:rPr>
              <a:t>internalization,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25">
                <a:latin typeface="Times New Roman"/>
                <a:cs typeface="Times New Roman"/>
              </a:rPr>
              <a:t>children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learn  internal </a:t>
            </a:r>
            <a:r>
              <a:rPr dirty="0" sz="1100" spc="-10">
                <a:latin typeface="Times New Roman"/>
                <a:cs typeface="Times New Roman"/>
              </a:rPr>
              <a:t>controls </a:t>
            </a:r>
            <a:r>
              <a:rPr dirty="0" sz="1100" spc="-20">
                <a:latin typeface="Times New Roman"/>
                <a:cs typeface="Times New Roman"/>
              </a:rPr>
              <a:t>over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behavior.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Beck’s Cognitive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 marR="996950">
              <a:lnSpc>
                <a:spcPts val="1240"/>
              </a:lnSpc>
              <a:spcBef>
                <a:spcPts val="70"/>
              </a:spcBef>
            </a:pPr>
            <a:r>
              <a:rPr dirty="0" sz="1100" spc="-20">
                <a:latin typeface="Times New Roman"/>
                <a:cs typeface="Times New Roman"/>
              </a:rPr>
              <a:t>Aaron </a:t>
            </a:r>
            <a:r>
              <a:rPr dirty="0" sz="1100" spc="-55">
                <a:latin typeface="Times New Roman"/>
                <a:cs typeface="Times New Roman"/>
              </a:rPr>
              <a:t>Beck’s </a:t>
            </a:r>
            <a:r>
              <a:rPr dirty="0" sz="1100" spc="5" b="1">
                <a:latin typeface="Times New Roman"/>
                <a:cs typeface="Times New Roman"/>
              </a:rPr>
              <a:t>cognitive </a:t>
            </a:r>
            <a:r>
              <a:rPr dirty="0" sz="1100" spc="-25" b="1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was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45">
                <a:latin typeface="Times New Roman"/>
                <a:cs typeface="Times New Roman"/>
              </a:rPr>
              <a:t>specifically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20">
                <a:latin typeface="Times New Roman"/>
                <a:cs typeface="Times New Roman"/>
              </a:rPr>
              <a:t>depression.  </a:t>
            </a:r>
            <a:r>
              <a:rPr dirty="0" sz="1100" spc="-40">
                <a:latin typeface="Times New Roman"/>
                <a:cs typeface="Times New Roman"/>
              </a:rPr>
              <a:t>Beck </a:t>
            </a:r>
            <a:r>
              <a:rPr dirty="0" sz="1100" spc="-30">
                <a:latin typeface="Times New Roman"/>
                <a:cs typeface="Times New Roman"/>
              </a:rPr>
              <a:t>suggested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depression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10">
                <a:latin typeface="Times New Roman"/>
                <a:cs typeface="Times New Roman"/>
              </a:rPr>
              <a:t>errors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thinking.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</a:pPr>
            <a:r>
              <a:rPr dirty="0" sz="1100" spc="-20">
                <a:latin typeface="Times New Roman"/>
                <a:cs typeface="Times New Roman"/>
              </a:rPr>
              <a:t>These hypothesized </a:t>
            </a:r>
            <a:r>
              <a:rPr dirty="0" sz="1100" spc="-15">
                <a:latin typeface="Times New Roman"/>
                <a:cs typeface="Times New Roman"/>
              </a:rPr>
              <a:t>distortions </a:t>
            </a:r>
            <a:r>
              <a:rPr dirty="0" sz="1100" spc="-40">
                <a:latin typeface="Times New Roman"/>
                <a:cs typeface="Times New Roman"/>
              </a:rPr>
              <a:t>lead </a:t>
            </a:r>
            <a:r>
              <a:rPr dirty="0" sz="1100" spc="-20">
                <a:latin typeface="Times New Roman"/>
                <a:cs typeface="Times New Roman"/>
              </a:rPr>
              <a:t>depressed people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draw </a:t>
            </a:r>
            <a:r>
              <a:rPr dirty="0" sz="1100" spc="-20">
                <a:latin typeface="Times New Roman"/>
                <a:cs typeface="Times New Roman"/>
              </a:rPr>
              <a:t>incorrect,</a:t>
            </a:r>
            <a:r>
              <a:rPr dirty="0" sz="1100" spc="18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negative </a:t>
            </a:r>
            <a:r>
              <a:rPr dirty="0" sz="1100" spc="-25">
                <a:latin typeface="Times New Roman"/>
                <a:cs typeface="Times New Roman"/>
              </a:rPr>
              <a:t>conclusions </a:t>
            </a:r>
            <a:r>
              <a:rPr dirty="0" sz="1100" spc="-5">
                <a:latin typeface="Times New Roman"/>
                <a:cs typeface="Times New Roman"/>
              </a:rPr>
              <a:t>about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25">
                <a:latin typeface="Times New Roman"/>
                <a:cs typeface="Times New Roman"/>
              </a:rPr>
              <a:t>themselves, </a:t>
            </a:r>
            <a:r>
              <a:rPr dirty="0" sz="1100" spc="-5">
                <a:latin typeface="Times New Roman"/>
                <a:cs typeface="Times New Roman"/>
              </a:rPr>
              <a:t>thus </a:t>
            </a:r>
            <a:r>
              <a:rPr dirty="0" sz="1100" spc="-25">
                <a:latin typeface="Times New Roman"/>
                <a:cs typeface="Times New Roman"/>
              </a:rPr>
              <a:t>creating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maintaining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depression.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240"/>
              </a:lnSpc>
            </a:pPr>
            <a:r>
              <a:rPr dirty="0" sz="1100" spc="-60">
                <a:latin typeface="Times New Roman"/>
                <a:cs typeface="Times New Roman"/>
              </a:rPr>
              <a:t>Beck’s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35">
                <a:latin typeface="Times New Roman"/>
                <a:cs typeface="Times New Roman"/>
              </a:rPr>
              <a:t>involves challenging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negative </a:t>
            </a:r>
            <a:r>
              <a:rPr dirty="0" sz="1100" spc="-15">
                <a:latin typeface="Times New Roman"/>
                <a:cs typeface="Times New Roman"/>
              </a:rPr>
              <a:t>distortions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40">
                <a:latin typeface="Times New Roman"/>
                <a:cs typeface="Times New Roman"/>
              </a:rPr>
              <a:t>gently </a:t>
            </a:r>
            <a:r>
              <a:rPr dirty="0" sz="1100" spc="-10">
                <a:latin typeface="Times New Roman"/>
                <a:cs typeface="Times New Roman"/>
              </a:rPr>
              <a:t>confronting </a:t>
            </a:r>
            <a:r>
              <a:rPr dirty="0" sz="1100" spc="-45">
                <a:latin typeface="Times New Roman"/>
                <a:cs typeface="Times New Roman"/>
              </a:rPr>
              <a:t>clients’ 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0">
                <a:latin typeface="Times New Roman"/>
                <a:cs typeface="Times New Roman"/>
              </a:rPr>
              <a:t>errors </a:t>
            </a:r>
            <a:r>
              <a:rPr dirty="0" sz="1100" spc="-25">
                <a:latin typeface="Times New Roman"/>
                <a:cs typeface="Times New Roman"/>
              </a:rPr>
              <a:t>in therapy,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asking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see </a:t>
            </a:r>
            <a:r>
              <a:rPr dirty="0" sz="1100" spc="-20">
                <a:latin typeface="Times New Roman"/>
                <a:cs typeface="Times New Roman"/>
              </a:rPr>
              <a:t>how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thinking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15">
                <a:latin typeface="Times New Roman"/>
                <a:cs typeface="Times New Roman"/>
              </a:rPr>
              <a:t>distorted </a:t>
            </a:r>
            <a:r>
              <a:rPr dirty="0" sz="1100" spc="-25">
                <a:latin typeface="Times New Roman"/>
                <a:cs typeface="Times New Roman"/>
              </a:rPr>
              <a:t>based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15">
                <a:latin typeface="Times New Roman"/>
                <a:cs typeface="Times New Roman"/>
              </a:rPr>
              <a:t>their own  </a:t>
            </a:r>
            <a:r>
              <a:rPr dirty="0" sz="1100" spc="-45">
                <a:latin typeface="Times New Roman"/>
                <a:cs typeface="Times New Roman"/>
              </a:rPr>
              <a:t>analysis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life.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5" b="1">
                <a:latin typeface="Times New Roman"/>
                <a:cs typeface="Times New Roman"/>
              </a:rPr>
              <a:t>Rational-Emotive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ct val="93900"/>
              </a:lnSpc>
              <a:spcBef>
                <a:spcPts val="40"/>
              </a:spcBef>
            </a:pPr>
            <a:r>
              <a:rPr dirty="0" sz="1100" spc="-25">
                <a:latin typeface="Times New Roman"/>
                <a:cs typeface="Times New Roman"/>
              </a:rPr>
              <a:t>Albert </a:t>
            </a:r>
            <a:r>
              <a:rPr dirty="0" sz="1100" spc="-50">
                <a:latin typeface="Times New Roman"/>
                <a:cs typeface="Times New Roman"/>
              </a:rPr>
              <a:t>Ellis’s </a:t>
            </a:r>
            <a:r>
              <a:rPr dirty="0" sz="1100" spc="-15" b="1">
                <a:latin typeface="Times New Roman"/>
                <a:cs typeface="Times New Roman"/>
              </a:rPr>
              <a:t>rational–emotive </a:t>
            </a:r>
            <a:r>
              <a:rPr dirty="0" sz="1100" spc="-30" b="1">
                <a:latin typeface="Times New Roman"/>
                <a:cs typeface="Times New Roman"/>
              </a:rPr>
              <a:t>therapy </a:t>
            </a:r>
            <a:r>
              <a:rPr dirty="0" sz="1100" spc="15" b="1">
                <a:latin typeface="Times New Roman"/>
                <a:cs typeface="Times New Roman"/>
              </a:rPr>
              <a:t>(RET)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designed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challenge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15">
                <a:latin typeface="Times New Roman"/>
                <a:cs typeface="Times New Roman"/>
              </a:rPr>
              <a:t>distortions.  </a:t>
            </a: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Ellis,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15">
                <a:latin typeface="Times New Roman"/>
                <a:cs typeface="Times New Roman"/>
              </a:rPr>
              <a:t>disorders </a:t>
            </a:r>
            <a:r>
              <a:rPr dirty="0" sz="1100" spc="-25">
                <a:latin typeface="Times New Roman"/>
                <a:cs typeface="Times New Roman"/>
              </a:rPr>
              <a:t>are caused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90" i="1">
                <a:latin typeface="Times New Roman"/>
                <a:cs typeface="Times New Roman"/>
              </a:rPr>
              <a:t>irrational </a:t>
            </a:r>
            <a:r>
              <a:rPr dirty="0" sz="1100" spc="-100" i="1">
                <a:latin typeface="Times New Roman"/>
                <a:cs typeface="Times New Roman"/>
              </a:rPr>
              <a:t>beliefs, </a:t>
            </a:r>
            <a:r>
              <a:rPr dirty="0" sz="1100" spc="-20">
                <a:latin typeface="Times New Roman"/>
                <a:cs typeface="Times New Roman"/>
              </a:rPr>
              <a:t>absolute, </a:t>
            </a:r>
            <a:r>
              <a:rPr dirty="0" sz="1100" spc="-30">
                <a:latin typeface="Times New Roman"/>
                <a:cs typeface="Times New Roman"/>
              </a:rPr>
              <a:t>unrealistic </a:t>
            </a:r>
            <a:r>
              <a:rPr dirty="0" sz="1100" spc="-45">
                <a:latin typeface="Times New Roman"/>
                <a:cs typeface="Times New Roman"/>
              </a:rPr>
              <a:t>views </a:t>
            </a:r>
            <a:r>
              <a:rPr dirty="0" sz="1100" spc="-5">
                <a:latin typeface="Times New Roman"/>
                <a:cs typeface="Times New Roman"/>
              </a:rPr>
              <a:t>of the  </a:t>
            </a:r>
            <a:r>
              <a:rPr dirty="0" sz="1100" spc="-25">
                <a:latin typeface="Times New Roman"/>
                <a:cs typeface="Times New Roman"/>
              </a:rPr>
              <a:t>world.</a:t>
            </a: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240"/>
              </a:lnSpc>
              <a:spcBef>
                <a:spcPts val="25"/>
              </a:spcBef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rational–emotive </a:t>
            </a:r>
            <a:r>
              <a:rPr dirty="0" sz="1100" spc="-15">
                <a:latin typeface="Times New Roman"/>
                <a:cs typeface="Times New Roman"/>
              </a:rPr>
              <a:t>therapist </a:t>
            </a:r>
            <a:r>
              <a:rPr dirty="0" sz="1100" spc="-25">
                <a:latin typeface="Times New Roman"/>
                <a:cs typeface="Times New Roman"/>
              </a:rPr>
              <a:t>searches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25">
                <a:latin typeface="Times New Roman"/>
                <a:cs typeface="Times New Roman"/>
              </a:rPr>
              <a:t>irrational </a:t>
            </a:r>
            <a:r>
              <a:rPr dirty="0" sz="1100" spc="-35">
                <a:latin typeface="Times New Roman"/>
                <a:cs typeface="Times New Roman"/>
              </a:rPr>
              <a:t>beliefs, </a:t>
            </a:r>
            <a:r>
              <a:rPr dirty="0" sz="1100" spc="-15">
                <a:latin typeface="Times New Roman"/>
                <a:cs typeface="Times New Roman"/>
              </a:rPr>
              <a:t>points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impossibility </a:t>
            </a:r>
            <a:r>
              <a:rPr dirty="0" sz="1100" spc="-10">
                <a:latin typeface="Times New Roman"/>
                <a:cs typeface="Times New Roman"/>
              </a:rPr>
              <a:t>of  </a:t>
            </a:r>
            <a:r>
              <a:rPr dirty="0" sz="1100" spc="-40">
                <a:latin typeface="Times New Roman"/>
                <a:cs typeface="Times New Roman"/>
              </a:rPr>
              <a:t>fulfilling </a:t>
            </a:r>
            <a:r>
              <a:rPr dirty="0" sz="1100" spc="-10">
                <a:latin typeface="Times New Roman"/>
                <a:cs typeface="Times New Roman"/>
              </a:rPr>
              <a:t>them,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uses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40">
                <a:latin typeface="Times New Roman"/>
                <a:cs typeface="Times New Roman"/>
              </a:rPr>
              <a:t>every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10">
                <a:latin typeface="Times New Roman"/>
                <a:cs typeface="Times New Roman"/>
              </a:rPr>
              <a:t>to</a:t>
            </a:r>
            <a:r>
              <a:rPr dirty="0" sz="1100" spc="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persuade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adopt more </a:t>
            </a:r>
            <a:r>
              <a:rPr dirty="0" sz="1100" spc="-35">
                <a:latin typeface="Times New Roman"/>
                <a:cs typeface="Times New Roman"/>
              </a:rPr>
              <a:t>realistic beliefs.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10" b="1">
                <a:latin typeface="Times New Roman"/>
                <a:cs typeface="Times New Roman"/>
              </a:rPr>
              <a:t>Integration </a:t>
            </a:r>
            <a:r>
              <a:rPr dirty="0" sz="1100" spc="-15" b="1">
                <a:latin typeface="Times New Roman"/>
                <a:cs typeface="Times New Roman"/>
              </a:rPr>
              <a:t>and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240"/>
              </a:lnSpc>
              <a:spcBef>
                <a:spcPts val="70"/>
              </a:spcBef>
            </a:pPr>
            <a:r>
              <a:rPr dirty="0" sz="1100" spc="-25">
                <a:latin typeface="Times New Roman"/>
                <a:cs typeface="Times New Roman"/>
              </a:rPr>
              <a:t>What unites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15">
                <a:latin typeface="Times New Roman"/>
                <a:cs typeface="Times New Roman"/>
              </a:rPr>
              <a:t>therapists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15">
                <a:latin typeface="Times New Roman"/>
                <a:cs typeface="Times New Roman"/>
              </a:rPr>
              <a:t>commitment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research, </a:t>
            </a:r>
            <a:r>
              <a:rPr dirty="0" sz="1100" spc="10">
                <a:latin typeface="Times New Roman"/>
                <a:cs typeface="Times New Roman"/>
              </a:rPr>
              <a:t>not to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particular </a:t>
            </a:r>
            <a:r>
              <a:rPr dirty="0" sz="1100" spc="-10">
                <a:latin typeface="Times New Roman"/>
                <a:cs typeface="Times New Roman"/>
              </a:rPr>
              <a:t>form of 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</a:pPr>
            <a:r>
              <a:rPr dirty="0" sz="1100" spc="-30">
                <a:latin typeface="Times New Roman"/>
                <a:cs typeface="Times New Roman"/>
              </a:rPr>
              <a:t>Cognitive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behavior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therapists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have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been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vigorous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conducting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psychotherapy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outcome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research,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</a:pPr>
            <a:r>
              <a:rPr dirty="0" sz="1100" spc="-45">
                <a:latin typeface="Times New Roman"/>
                <a:cs typeface="Times New Roman"/>
              </a:rPr>
              <a:t>generally </a:t>
            </a:r>
            <a:r>
              <a:rPr dirty="0" sz="1100" spc="-25">
                <a:latin typeface="Times New Roman"/>
                <a:cs typeface="Times New Roman"/>
              </a:rPr>
              <a:t>embrace </a:t>
            </a:r>
            <a:r>
              <a:rPr dirty="0" sz="1100" spc="-45">
                <a:latin typeface="Times New Roman"/>
                <a:cs typeface="Times New Roman"/>
              </a:rPr>
              <a:t>any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with </a:t>
            </a:r>
            <a:r>
              <a:rPr dirty="0" sz="1100" spc="-10">
                <a:latin typeface="Times New Roman"/>
                <a:cs typeface="Times New Roman"/>
              </a:rPr>
              <a:t>demonstrated</a:t>
            </a:r>
            <a:r>
              <a:rPr dirty="0" sz="1100" spc="1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effectiveness.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ct val="93900"/>
              </a:lnSpc>
              <a:spcBef>
                <a:spcPts val="5"/>
              </a:spcBef>
            </a:pP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20">
                <a:latin typeface="Times New Roman"/>
                <a:cs typeface="Times New Roman"/>
              </a:rPr>
              <a:t>reason, </a:t>
            </a:r>
            <a:r>
              <a:rPr dirty="0" sz="1100" spc="-50">
                <a:latin typeface="Times New Roman"/>
                <a:cs typeface="Times New Roman"/>
              </a:rPr>
              <a:t>we </a:t>
            </a:r>
            <a:r>
              <a:rPr dirty="0" sz="1100" spc="-25">
                <a:latin typeface="Times New Roman"/>
                <a:cs typeface="Times New Roman"/>
              </a:rPr>
              <a:t>envision what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0">
                <a:latin typeface="Times New Roman"/>
                <a:cs typeface="Times New Roman"/>
              </a:rPr>
              <a:t>now </a:t>
            </a:r>
            <a:r>
              <a:rPr dirty="0" sz="1100" spc="-40">
                <a:latin typeface="Times New Roman"/>
                <a:cs typeface="Times New Roman"/>
              </a:rPr>
              <a:t>called </a:t>
            </a:r>
            <a:r>
              <a:rPr dirty="0" sz="1100" spc="-30">
                <a:latin typeface="Times New Roman"/>
                <a:cs typeface="Times New Roman"/>
              </a:rPr>
              <a:t>cognitive </a:t>
            </a:r>
            <a:r>
              <a:rPr dirty="0" sz="1100" spc="-20">
                <a:latin typeface="Times New Roman"/>
                <a:cs typeface="Times New Roman"/>
              </a:rPr>
              <a:t>behavior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becoming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integrated,  </a:t>
            </a:r>
            <a:r>
              <a:rPr dirty="0" sz="1100" spc="-35">
                <a:latin typeface="Times New Roman"/>
                <a:cs typeface="Times New Roman"/>
              </a:rPr>
              <a:t>systems </a:t>
            </a:r>
            <a:r>
              <a:rPr dirty="0" sz="1100" spc="-15">
                <a:latin typeface="Times New Roman"/>
                <a:cs typeface="Times New Roman"/>
              </a:rPr>
              <a:t>approach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treatment,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10">
                <a:latin typeface="Times New Roman"/>
                <a:cs typeface="Times New Roman"/>
              </a:rPr>
              <a:t>offer </a:t>
            </a:r>
            <a:r>
              <a:rPr dirty="0" sz="1100" spc="-30">
                <a:latin typeface="Times New Roman"/>
                <a:cs typeface="Times New Roman"/>
              </a:rPr>
              <a:t>eclectic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effective </a:t>
            </a:r>
            <a:r>
              <a:rPr dirty="0" sz="1100" spc="-10">
                <a:latin typeface="Times New Roman"/>
                <a:cs typeface="Times New Roman"/>
              </a:rPr>
              <a:t>treatments </a:t>
            </a:r>
            <a:r>
              <a:rPr dirty="0" sz="1100" spc="-5">
                <a:latin typeface="Times New Roman"/>
                <a:cs typeface="Times New Roman"/>
              </a:rPr>
              <a:t>for  </a:t>
            </a:r>
            <a:r>
              <a:rPr dirty="0" sz="1100" spc="-15">
                <a:latin typeface="Times New Roman"/>
                <a:cs typeface="Times New Roman"/>
              </a:rPr>
              <a:t>different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5" b="1">
                <a:latin typeface="Times New Roman"/>
                <a:cs typeface="Times New Roman"/>
              </a:rPr>
              <a:t>Effectiveness </a:t>
            </a:r>
            <a:r>
              <a:rPr dirty="0" sz="1100" spc="-10" b="1">
                <a:latin typeface="Times New Roman"/>
                <a:cs typeface="Times New Roman"/>
              </a:rPr>
              <a:t>of </a:t>
            </a:r>
            <a:r>
              <a:rPr dirty="0" sz="1100" spc="-20" b="1">
                <a:latin typeface="Times New Roman"/>
                <a:cs typeface="Times New Roman"/>
              </a:rPr>
              <a:t>behavioral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approaches</a:t>
            </a:r>
            <a:endParaRPr sz="1100">
              <a:latin typeface="Times New Roman"/>
              <a:cs typeface="Times New Roman"/>
            </a:endParaRPr>
          </a:p>
          <a:p>
            <a:pPr marL="697865" marR="5715" indent="-228600">
              <a:lnSpc>
                <a:spcPts val="1240"/>
              </a:lnSpc>
              <a:spcBef>
                <a:spcPts val="1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30">
                <a:latin typeface="Times New Roman"/>
                <a:cs typeface="Times New Roman"/>
              </a:rPr>
              <a:t>They seem </a:t>
            </a:r>
            <a:r>
              <a:rPr dirty="0" sz="1100" spc="-10">
                <a:latin typeface="Times New Roman"/>
                <a:cs typeface="Times New Roman"/>
              </a:rPr>
              <a:t>more </a:t>
            </a:r>
            <a:r>
              <a:rPr dirty="0" sz="1100" spc="-30">
                <a:latin typeface="Times New Roman"/>
                <a:cs typeface="Times New Roman"/>
              </a:rPr>
              <a:t>effective because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15">
                <a:latin typeface="Times New Roman"/>
                <a:cs typeface="Times New Roman"/>
              </a:rPr>
              <a:t>focus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symptom </a:t>
            </a:r>
            <a:r>
              <a:rPr dirty="0" sz="1100" spc="-30">
                <a:latin typeface="Times New Roman"/>
                <a:cs typeface="Times New Roman"/>
              </a:rPr>
              <a:t>removal which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5">
                <a:latin typeface="Times New Roman"/>
                <a:cs typeface="Times New Roman"/>
              </a:rPr>
              <a:t>easier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observe 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measure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case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phobias </a:t>
            </a:r>
            <a:r>
              <a:rPr dirty="0" sz="1100" spc="-5">
                <a:latin typeface="Times New Roman"/>
                <a:cs typeface="Times New Roman"/>
              </a:rPr>
              <a:t>than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35">
                <a:latin typeface="Times New Roman"/>
                <a:cs typeface="Times New Roman"/>
              </a:rPr>
              <a:t>self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actualization.</a:t>
            </a:r>
            <a:endParaRPr sz="11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duration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short.</a:t>
            </a:r>
            <a:endParaRPr sz="11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cost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terms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money </a:t>
            </a:r>
            <a:r>
              <a:rPr dirty="0" sz="1100" spc="-15">
                <a:latin typeface="Times New Roman"/>
                <a:cs typeface="Times New Roman"/>
              </a:rPr>
              <a:t>and manpower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 spc="-4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100" spc="-10" b="1">
                <a:latin typeface="Times New Roman"/>
                <a:cs typeface="Times New Roman"/>
              </a:rPr>
              <a:t>Limitations of </a:t>
            </a:r>
            <a:r>
              <a:rPr dirty="0" sz="1100" spc="-25" b="1">
                <a:latin typeface="Times New Roman"/>
                <a:cs typeface="Times New Roman"/>
              </a:rPr>
              <a:t>behavioral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therapies</a:t>
            </a:r>
            <a:endParaRPr sz="110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improvements </a:t>
            </a:r>
            <a:r>
              <a:rPr dirty="0" sz="1100" spc="-25">
                <a:latin typeface="Times New Roman"/>
                <a:cs typeface="Times New Roman"/>
              </a:rPr>
              <a:t>learned in </a:t>
            </a:r>
            <a:r>
              <a:rPr dirty="0" sz="1100" spc="-40">
                <a:latin typeface="Times New Roman"/>
                <a:cs typeface="Times New Roman"/>
              </a:rPr>
              <a:t>clinic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hospital </a:t>
            </a:r>
            <a:r>
              <a:rPr dirty="0" sz="1100" spc="-20">
                <a:latin typeface="Times New Roman"/>
                <a:cs typeface="Times New Roman"/>
              </a:rPr>
              <a:t>settings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15">
                <a:latin typeface="Times New Roman"/>
                <a:cs typeface="Times New Roman"/>
              </a:rPr>
              <a:t>extend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40">
                <a:latin typeface="Times New Roman"/>
                <a:cs typeface="Times New Roman"/>
              </a:rPr>
              <a:t>real life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7616"/>
            <a:ext cx="5852160" cy="19050"/>
            <a:chOff x="731519" y="737616"/>
            <a:chExt cx="5852160" cy="19050"/>
          </a:xfrm>
        </p:grpSpPr>
        <p:sp>
          <p:nvSpPr>
            <p:cNvPr id="3" name="object 3"/>
            <p:cNvSpPr/>
            <p:nvPr/>
          </p:nvSpPr>
          <p:spPr>
            <a:xfrm>
              <a:off x="7315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15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099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099" y="3035"/>
                  </a:lnTo>
                  <a:lnTo>
                    <a:pt x="5849099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806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60" y="0"/>
                  </a:moveTo>
                  <a:lnTo>
                    <a:pt x="5849099" y="0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06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8" y="1295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15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15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099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099" y="3035"/>
                  </a:lnTo>
                  <a:lnTo>
                    <a:pt x="5852160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18819" y="425449"/>
            <a:ext cx="5877560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06695" algn="l"/>
              </a:tabLst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	</a:t>
            </a: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69265" marR="5080" indent="-228600">
              <a:lnSpc>
                <a:spcPts val="124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20">
                <a:latin typeface="Times New Roman"/>
                <a:cs typeface="Times New Roman"/>
              </a:rPr>
              <a:t>These therapies </a:t>
            </a:r>
            <a:r>
              <a:rPr dirty="0" sz="1100">
                <a:latin typeface="Times New Roman"/>
                <a:cs typeface="Times New Roman"/>
              </a:rPr>
              <a:t>do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0">
                <a:latin typeface="Times New Roman"/>
                <a:cs typeface="Times New Roman"/>
              </a:rPr>
              <a:t>appear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30">
                <a:latin typeface="Times New Roman"/>
                <a:cs typeface="Times New Roman"/>
              </a:rPr>
              <a:t>effective with </a:t>
            </a:r>
            <a:r>
              <a:rPr dirty="0" sz="1100" spc="-25">
                <a:latin typeface="Times New Roman"/>
                <a:cs typeface="Times New Roman"/>
              </a:rPr>
              <a:t>complex, </a:t>
            </a:r>
            <a:r>
              <a:rPr dirty="0" sz="1100" spc="-10">
                <a:latin typeface="Times New Roman"/>
                <a:cs typeface="Times New Roman"/>
              </a:rPr>
              <a:t>broad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5">
                <a:latin typeface="Times New Roman"/>
                <a:cs typeface="Times New Roman"/>
              </a:rPr>
              <a:t>vaguely </a:t>
            </a:r>
            <a:r>
              <a:rPr dirty="0" sz="1100" spc="-25">
                <a:latin typeface="Times New Roman"/>
                <a:cs typeface="Times New Roman"/>
              </a:rPr>
              <a:t>defined  </a:t>
            </a:r>
            <a:r>
              <a:rPr dirty="0" sz="1100" spc="-20">
                <a:latin typeface="Times New Roman"/>
                <a:cs typeface="Times New Roman"/>
              </a:rPr>
              <a:t>disorders.</a:t>
            </a:r>
            <a:endParaRPr sz="11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15">
                <a:latin typeface="Times New Roman"/>
                <a:cs typeface="Times New Roman"/>
              </a:rPr>
              <a:t>Token </a:t>
            </a:r>
            <a:r>
              <a:rPr dirty="0" sz="1100" spc="-25">
                <a:latin typeface="Times New Roman"/>
                <a:cs typeface="Times New Roman"/>
              </a:rPr>
              <a:t>economy </a:t>
            </a:r>
            <a:r>
              <a:rPr dirty="0" sz="1100" spc="-30">
                <a:latin typeface="Times New Roman"/>
                <a:cs typeface="Times New Roman"/>
              </a:rPr>
              <a:t>being </a:t>
            </a:r>
            <a:r>
              <a:rPr dirty="0" sz="1100" spc="-25">
                <a:latin typeface="Times New Roman"/>
                <a:cs typeface="Times New Roman"/>
              </a:rPr>
              <a:t>used </a:t>
            </a:r>
            <a:r>
              <a:rPr dirty="0" sz="1100" spc="-15">
                <a:latin typeface="Times New Roman"/>
                <a:cs typeface="Times New Roman"/>
              </a:rPr>
              <a:t>without their </a:t>
            </a:r>
            <a:r>
              <a:rPr dirty="0" sz="1100" spc="-25">
                <a:latin typeface="Times New Roman"/>
                <a:cs typeface="Times New Roman"/>
              </a:rPr>
              <a:t>permission </a:t>
            </a:r>
            <a:r>
              <a:rPr dirty="0" sz="1100" spc="-30">
                <a:latin typeface="Times New Roman"/>
                <a:cs typeface="Times New Roman"/>
              </a:rPr>
              <a:t>raises ethical</a:t>
            </a:r>
            <a:r>
              <a:rPr dirty="0" sz="1100" spc="2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questions.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7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579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425449"/>
            <a:ext cx="179958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Times New Roman"/>
                <a:cs typeface="Times New Roman"/>
              </a:rPr>
              <a:t>Abnormal </a:t>
            </a:r>
            <a:r>
              <a:rPr dirty="0" sz="1100" spc="-35">
                <a:latin typeface="Times New Roman"/>
                <a:cs typeface="Times New Roman"/>
              </a:rPr>
              <a:t>Psychology </a:t>
            </a:r>
            <a:r>
              <a:rPr dirty="0" sz="1100" spc="-5">
                <a:latin typeface="Times New Roman"/>
                <a:cs typeface="Times New Roman"/>
              </a:rPr>
              <a:t>–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PSY404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170" y="425449"/>
            <a:ext cx="219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Times New Roman"/>
                <a:cs typeface="Times New Roman"/>
              </a:rPr>
              <a:t>VU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719" y="737616"/>
            <a:ext cx="5852160" cy="19050"/>
            <a:chOff x="1188719" y="737616"/>
            <a:chExt cx="5852160" cy="19050"/>
          </a:xfrm>
        </p:grpSpPr>
        <p:sp>
          <p:nvSpPr>
            <p:cNvPr id="5" name="object 5"/>
            <p:cNvSpPr/>
            <p:nvPr/>
          </p:nvSpPr>
          <p:spPr>
            <a:xfrm>
              <a:off x="1188719" y="737616"/>
              <a:ext cx="5852160" cy="19050"/>
            </a:xfrm>
            <a:custGeom>
              <a:avLst/>
              <a:gdLst/>
              <a:ahLst/>
              <a:cxnLst/>
              <a:rect l="l" t="t" r="r" b="b"/>
              <a:pathLst>
                <a:path w="5852159" h="19050">
                  <a:moveTo>
                    <a:pt x="58521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5852159" y="19050"/>
                  </a:lnTo>
                  <a:lnTo>
                    <a:pt x="5852159" y="0"/>
                  </a:lnTo>
                  <a:close/>
                </a:path>
              </a:pathLst>
            </a:custGeom>
            <a:solidFill>
              <a:srgbClr val="ACA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20" y="737628"/>
              <a:ext cx="5849620" cy="3175"/>
            </a:xfrm>
            <a:custGeom>
              <a:avLst/>
              <a:gdLst/>
              <a:ahLst/>
              <a:cxnLst/>
              <a:rect l="l" t="t" r="r" b="b"/>
              <a:pathLst>
                <a:path w="5849620" h="3175">
                  <a:moveTo>
                    <a:pt x="5849112" y="0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3048" y="3035"/>
                  </a:lnTo>
                  <a:lnTo>
                    <a:pt x="5849112" y="3035"/>
                  </a:lnTo>
                  <a:lnTo>
                    <a:pt x="5849112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37831" y="7376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8720" y="737628"/>
              <a:ext cx="5852160" cy="16510"/>
            </a:xfrm>
            <a:custGeom>
              <a:avLst/>
              <a:gdLst/>
              <a:ahLst/>
              <a:cxnLst/>
              <a:rect l="l" t="t" r="r" b="b"/>
              <a:pathLst>
                <a:path w="5852159" h="16509">
                  <a:moveTo>
                    <a:pt x="3048" y="3035"/>
                  </a:moveTo>
                  <a:lnTo>
                    <a:pt x="0" y="3035"/>
                  </a:lnTo>
                  <a:lnTo>
                    <a:pt x="0" y="15989"/>
                  </a:lnTo>
                  <a:lnTo>
                    <a:pt x="3048" y="15989"/>
                  </a:lnTo>
                  <a:lnTo>
                    <a:pt x="3048" y="3035"/>
                  </a:lnTo>
                  <a:close/>
                </a:path>
                <a:path w="5852159" h="16509">
                  <a:moveTo>
                    <a:pt x="5852147" y="0"/>
                  </a:moveTo>
                  <a:lnTo>
                    <a:pt x="5849112" y="0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47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7831" y="740664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4">
                  <a:moveTo>
                    <a:pt x="304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047" y="1295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8719" y="7536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8" y="304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CA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8720" y="753630"/>
              <a:ext cx="5852160" cy="3175"/>
            </a:xfrm>
            <a:custGeom>
              <a:avLst/>
              <a:gdLst/>
              <a:ahLst/>
              <a:cxnLst/>
              <a:rect l="l" t="t" r="r" b="b"/>
              <a:pathLst>
                <a:path w="5852159" h="3175">
                  <a:moveTo>
                    <a:pt x="5852160" y="0"/>
                  </a:moveTo>
                  <a:lnTo>
                    <a:pt x="5849112" y="0"/>
                  </a:lnTo>
                  <a:lnTo>
                    <a:pt x="0" y="0"/>
                  </a:lnTo>
                  <a:lnTo>
                    <a:pt x="0" y="3035"/>
                  </a:lnTo>
                  <a:lnTo>
                    <a:pt x="5849112" y="3035"/>
                  </a:lnTo>
                  <a:lnTo>
                    <a:pt x="5852147" y="3035"/>
                  </a:lnTo>
                  <a:lnTo>
                    <a:pt x="5852160" y="0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01950" y="9256268"/>
            <a:ext cx="21964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imes New Roman"/>
                <a:cs typeface="Times New Roman"/>
              </a:rPr>
              <a:t>©Copyright Virtual University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Pakistan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780" y="925550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97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453" y="779018"/>
            <a:ext cx="126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530">
                <a:latin typeface="Times New Roman"/>
                <a:cs typeface="Times New Roman"/>
              </a:rPr>
              <a:t>LESSON</a:t>
            </a:r>
            <a:r>
              <a:rPr dirty="0" sz="1100" spc="210">
                <a:latin typeface="Times New Roman"/>
                <a:cs typeface="Times New Roman"/>
              </a:rPr>
              <a:t> </a:t>
            </a:r>
            <a:r>
              <a:rPr dirty="0" sz="1100" spc="355">
                <a:latin typeface="Times New Roman"/>
                <a:cs typeface="Times New Roman"/>
              </a:rPr>
              <a:t>23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14" y="948947"/>
            <a:ext cx="5881370" cy="805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22885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Times New Roman"/>
                <a:cs typeface="Times New Roman"/>
              </a:rPr>
              <a:t>PSYCHOTHERAPY </a:t>
            </a:r>
            <a:r>
              <a:rPr dirty="0" sz="1100" spc="-30" b="1">
                <a:latin typeface="Times New Roman"/>
                <a:cs typeface="Times New Roman"/>
              </a:rPr>
              <a:t>IV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5" b="1">
                <a:latin typeface="Times New Roman"/>
                <a:cs typeface="Times New Roman"/>
              </a:rPr>
              <a:t>Humanistic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Psychotherapy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10795">
              <a:lnSpc>
                <a:spcPts val="1240"/>
              </a:lnSpc>
              <a:spcBef>
                <a:spcPts val="65"/>
              </a:spcBef>
            </a:pPr>
            <a:r>
              <a:rPr dirty="0" sz="1100" spc="-25">
                <a:latin typeface="Times New Roman"/>
                <a:cs typeface="Times New Roman"/>
              </a:rPr>
              <a:t>Humanistic psychotherapy </a:t>
            </a:r>
            <a:r>
              <a:rPr dirty="0" sz="1100" spc="-45">
                <a:latin typeface="Times New Roman"/>
                <a:cs typeface="Times New Roman"/>
              </a:rPr>
              <a:t>originally was </a:t>
            </a:r>
            <a:r>
              <a:rPr dirty="0" sz="1100" spc="-5">
                <a:latin typeface="Times New Roman"/>
                <a:cs typeface="Times New Roman"/>
              </a:rPr>
              <a:t>promoted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10">
                <a:latin typeface="Times New Roman"/>
                <a:cs typeface="Times New Roman"/>
              </a:rPr>
              <a:t>“third </a:t>
            </a:r>
            <a:r>
              <a:rPr dirty="0" sz="1100" spc="-15">
                <a:latin typeface="Times New Roman"/>
                <a:cs typeface="Times New Roman"/>
              </a:rPr>
              <a:t>force” </a:t>
            </a:r>
            <a:r>
              <a:rPr dirty="0" sz="1100" spc="-2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psychotherapy. Humanistic  </a:t>
            </a:r>
            <a:r>
              <a:rPr dirty="0" sz="1100" spc="-20">
                <a:latin typeface="Times New Roman"/>
                <a:cs typeface="Times New Roman"/>
              </a:rPr>
              <a:t>therapists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believe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5">
                <a:latin typeface="Times New Roman"/>
                <a:cs typeface="Times New Roman"/>
              </a:rPr>
              <a:t>each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of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has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responsibility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for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finding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meaning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in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our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own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lives.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25">
                <a:latin typeface="Times New Roman"/>
                <a:cs typeface="Times New Roman"/>
              </a:rPr>
              <a:t>seen </a:t>
            </a:r>
            <a:r>
              <a:rPr dirty="0" sz="1100" spc="-40">
                <a:latin typeface="Times New Roman"/>
                <a:cs typeface="Times New Roman"/>
              </a:rPr>
              <a:t>only 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70">
                <a:latin typeface="Times New Roman"/>
                <a:cs typeface="Times New Roman"/>
              </a:rPr>
              <a:t>way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people </a:t>
            </a:r>
            <a:r>
              <a:rPr dirty="0" sz="1100" spc="5">
                <a:latin typeface="Times New Roman"/>
                <a:cs typeface="Times New Roman"/>
              </a:rPr>
              <a:t>to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own </a:t>
            </a:r>
            <a:r>
              <a:rPr dirty="0" sz="1100" spc="-40">
                <a:latin typeface="Times New Roman"/>
                <a:cs typeface="Times New Roman"/>
              </a:rPr>
              <a:t>life </a:t>
            </a:r>
            <a:r>
              <a:rPr dirty="0" sz="1100" spc="-25">
                <a:latin typeface="Times New Roman"/>
                <a:cs typeface="Times New Roman"/>
              </a:rPr>
              <a:t>choices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resolve </a:t>
            </a:r>
            <a:r>
              <a:rPr dirty="0" sz="1100" spc="-15">
                <a:latin typeface="Times New Roman"/>
                <a:cs typeface="Times New Roman"/>
              </a:rPr>
              <a:t>their own </a:t>
            </a:r>
            <a:r>
              <a:rPr dirty="0" sz="1100" spc="-30">
                <a:latin typeface="Times New Roman"/>
                <a:cs typeface="Times New Roman"/>
              </a:rPr>
              <a:t>dilemmas.  </a:t>
            </a:r>
            <a:r>
              <a:rPr dirty="0" sz="1100">
                <a:latin typeface="Times New Roman"/>
                <a:cs typeface="Times New Roman"/>
              </a:rPr>
              <a:t>To </a:t>
            </a:r>
            <a:r>
              <a:rPr dirty="0" sz="1100" spc="-20">
                <a:latin typeface="Times New Roman"/>
                <a:cs typeface="Times New Roman"/>
              </a:rPr>
              <a:t>help </a:t>
            </a:r>
            <a:r>
              <a:rPr dirty="0" sz="1100" spc="-30">
                <a:latin typeface="Times New Roman"/>
                <a:cs typeface="Times New Roman"/>
              </a:rPr>
              <a:t>clients </a:t>
            </a:r>
            <a:r>
              <a:rPr dirty="0" sz="1100" spc="-35">
                <a:latin typeface="Times New Roman"/>
                <a:cs typeface="Times New Roman"/>
              </a:rPr>
              <a:t>make </a:t>
            </a:r>
            <a:r>
              <a:rPr dirty="0" sz="1100" spc="-25">
                <a:latin typeface="Times New Roman"/>
                <a:cs typeface="Times New Roman"/>
              </a:rPr>
              <a:t>choices, humanistic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25">
                <a:latin typeface="Times New Roman"/>
                <a:cs typeface="Times New Roman"/>
              </a:rPr>
              <a:t>strive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increase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awareness. </a:t>
            </a:r>
            <a:r>
              <a:rPr dirty="0" sz="1100" spc="-15">
                <a:latin typeface="Times New Roman"/>
                <a:cs typeface="Times New Roman"/>
              </a:rPr>
              <a:t>Given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30">
                <a:latin typeface="Times New Roman"/>
                <a:cs typeface="Times New Roman"/>
              </a:rPr>
              <a:t>emphasis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20">
                <a:latin typeface="Times New Roman"/>
                <a:cs typeface="Times New Roman"/>
              </a:rPr>
              <a:t>emotional </a:t>
            </a:r>
            <a:r>
              <a:rPr dirty="0" sz="1100" spc="-30">
                <a:latin typeface="Times New Roman"/>
                <a:cs typeface="Times New Roman"/>
              </a:rPr>
              <a:t>genuineness, </a:t>
            </a: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20">
                <a:latin typeface="Times New Roman"/>
                <a:cs typeface="Times New Roman"/>
              </a:rPr>
              <a:t>psychotherapists </a:t>
            </a:r>
            <a:r>
              <a:rPr dirty="0" sz="1100" spc="-35">
                <a:latin typeface="Times New Roman"/>
                <a:cs typeface="Times New Roman"/>
              </a:rPr>
              <a:t>place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great </a:t>
            </a:r>
            <a:r>
              <a:rPr dirty="0" sz="1100" spc="-40">
                <a:latin typeface="Times New Roman"/>
                <a:cs typeface="Times New Roman"/>
              </a:rPr>
              <a:t>deal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therapist–client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relationship.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25">
                <a:latin typeface="Times New Roman"/>
                <a:cs typeface="Times New Roman"/>
              </a:rPr>
              <a:t>Most </a:t>
            </a:r>
            <a:r>
              <a:rPr dirty="0" sz="1100" spc="-5">
                <a:latin typeface="Times New Roman"/>
                <a:cs typeface="Times New Roman"/>
              </a:rPr>
              <a:t>other </a:t>
            </a:r>
            <a:r>
              <a:rPr dirty="0" sz="1100" spc="-20">
                <a:latin typeface="Times New Roman"/>
                <a:cs typeface="Times New Roman"/>
              </a:rPr>
              <a:t>approaches </a:t>
            </a:r>
            <a:r>
              <a:rPr dirty="0" sz="1100" spc="-30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recognize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therapist–client </a:t>
            </a:r>
            <a:r>
              <a:rPr dirty="0" sz="1100" spc="-25">
                <a:latin typeface="Times New Roman"/>
                <a:cs typeface="Times New Roman"/>
              </a:rPr>
              <a:t>relationship, </a:t>
            </a:r>
            <a:r>
              <a:rPr dirty="0" sz="1100">
                <a:latin typeface="Times New Roman"/>
                <a:cs typeface="Times New Roman"/>
              </a:rPr>
              <a:t>but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50">
                <a:latin typeface="Times New Roman"/>
                <a:cs typeface="Times New Roman"/>
              </a:rPr>
              <a:t>view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40">
                <a:latin typeface="Times New Roman"/>
                <a:cs typeface="Times New Roman"/>
              </a:rPr>
              <a:t>primarily 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means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5">
                <a:latin typeface="Times New Roman"/>
                <a:cs typeface="Times New Roman"/>
              </a:rPr>
              <a:t>delivering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22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205"/>
              </a:lnSpc>
            </a:pPr>
            <a:r>
              <a:rPr dirty="0" sz="1100" spc="10">
                <a:latin typeface="Times New Roman"/>
                <a:cs typeface="Times New Roman"/>
              </a:rPr>
              <a:t>In </a:t>
            </a:r>
            <a:r>
              <a:rPr dirty="0" sz="1100" spc="-25">
                <a:latin typeface="Times New Roman"/>
                <a:cs typeface="Times New Roman"/>
              </a:rPr>
              <a:t>humanistic therapy,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Client-Centered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40">
                <a:latin typeface="Times New Roman"/>
                <a:cs typeface="Times New Roman"/>
              </a:rPr>
              <a:t>Carl </a:t>
            </a:r>
            <a:r>
              <a:rPr dirty="0" sz="1100" spc="-30">
                <a:latin typeface="Times New Roman"/>
                <a:cs typeface="Times New Roman"/>
              </a:rPr>
              <a:t>Rogers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his </a:t>
            </a:r>
            <a:r>
              <a:rPr dirty="0" sz="1100" spc="-20">
                <a:latin typeface="Times New Roman"/>
                <a:cs typeface="Times New Roman"/>
              </a:rPr>
              <a:t>client-centered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20">
                <a:latin typeface="Times New Roman"/>
                <a:cs typeface="Times New Roman"/>
              </a:rPr>
              <a:t>provide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clear example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20">
                <a:latin typeface="Times New Roman"/>
                <a:cs typeface="Times New Roman"/>
              </a:rPr>
              <a:t>focus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therapeutic </a:t>
            </a:r>
            <a:r>
              <a:rPr dirty="0" sz="1100" spc="-25">
                <a:latin typeface="Times New Roman"/>
                <a:cs typeface="Times New Roman"/>
              </a:rPr>
              <a:t>relationship. </a:t>
            </a:r>
            <a:r>
              <a:rPr dirty="0" sz="1100" spc="-30">
                <a:latin typeface="Times New Roman"/>
                <a:cs typeface="Times New Roman"/>
              </a:rPr>
              <a:t>Rogers </a:t>
            </a:r>
            <a:r>
              <a:rPr dirty="0" sz="1100" spc="-15">
                <a:latin typeface="Times New Roman"/>
                <a:cs typeface="Times New Roman"/>
              </a:rPr>
              <a:t>wrote </a:t>
            </a:r>
            <a:r>
              <a:rPr dirty="0" sz="1100" spc="-40">
                <a:latin typeface="Times New Roman"/>
                <a:cs typeface="Times New Roman"/>
              </a:rPr>
              <a:t>extensively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5">
                <a:latin typeface="Times New Roman"/>
                <a:cs typeface="Times New Roman"/>
              </a:rPr>
              <a:t>process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0">
                <a:latin typeface="Times New Roman"/>
                <a:cs typeface="Times New Roman"/>
              </a:rPr>
              <a:t>fostering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warm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genuine  </a:t>
            </a:r>
            <a:r>
              <a:rPr dirty="0" sz="1100" spc="-25">
                <a:latin typeface="Times New Roman"/>
                <a:cs typeface="Times New Roman"/>
              </a:rPr>
              <a:t>relationship </a:t>
            </a:r>
            <a:r>
              <a:rPr dirty="0" sz="1100" spc="-20">
                <a:latin typeface="Times New Roman"/>
                <a:cs typeface="Times New Roman"/>
              </a:rPr>
              <a:t>between </a:t>
            </a:r>
            <a:r>
              <a:rPr dirty="0" sz="1100" spc="-15">
                <a:latin typeface="Times New Roman"/>
                <a:cs typeface="Times New Roman"/>
              </a:rPr>
              <a:t>therapist and </a:t>
            </a:r>
            <a:r>
              <a:rPr dirty="0" sz="1100" spc="-30">
                <a:latin typeface="Times New Roman"/>
                <a:cs typeface="Times New Roman"/>
              </a:rPr>
              <a:t>client. </a:t>
            </a:r>
            <a:r>
              <a:rPr dirty="0" sz="1100">
                <a:latin typeface="Times New Roman"/>
                <a:cs typeface="Times New Roman"/>
              </a:rPr>
              <a:t>He </a:t>
            </a:r>
            <a:r>
              <a:rPr dirty="0" sz="1100" spc="-35">
                <a:latin typeface="Times New Roman"/>
                <a:cs typeface="Times New Roman"/>
              </a:rPr>
              <a:t>particularly </a:t>
            </a:r>
            <a:r>
              <a:rPr dirty="0" sz="1100" spc="-5">
                <a:latin typeface="Times New Roman"/>
                <a:cs typeface="Times New Roman"/>
              </a:rPr>
              <a:t>noted the </a:t>
            </a:r>
            <a:r>
              <a:rPr dirty="0" sz="1100" spc="-15">
                <a:latin typeface="Times New Roman"/>
                <a:cs typeface="Times New Roman"/>
              </a:rPr>
              <a:t>importance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 b="1">
                <a:latin typeface="Times New Roman"/>
                <a:cs typeface="Times New Roman"/>
              </a:rPr>
              <a:t>empathy,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0">
                <a:latin typeface="Times New Roman"/>
                <a:cs typeface="Times New Roman"/>
              </a:rPr>
              <a:t>emotional  understanding.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</a:pPr>
            <a:r>
              <a:rPr dirty="0" sz="1100" spc="-15">
                <a:latin typeface="Times New Roman"/>
                <a:cs typeface="Times New Roman"/>
              </a:rPr>
              <a:t>Empathy </a:t>
            </a:r>
            <a:r>
              <a:rPr dirty="0" sz="1100" spc="-35">
                <a:latin typeface="Times New Roman"/>
                <a:cs typeface="Times New Roman"/>
              </a:rPr>
              <a:t>involves </a:t>
            </a:r>
            <a:r>
              <a:rPr dirty="0" sz="1100" spc="-15">
                <a:latin typeface="Times New Roman"/>
                <a:cs typeface="Times New Roman"/>
              </a:rPr>
              <a:t>putting </a:t>
            </a:r>
            <a:r>
              <a:rPr dirty="0" sz="1100" spc="-30">
                <a:latin typeface="Times New Roman"/>
                <a:cs typeface="Times New Roman"/>
              </a:rPr>
              <a:t>yourself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someone </a:t>
            </a:r>
            <a:r>
              <a:rPr dirty="0" sz="1100" spc="-55">
                <a:latin typeface="Times New Roman"/>
                <a:cs typeface="Times New Roman"/>
              </a:rPr>
              <a:t>else’s </a:t>
            </a:r>
            <a:r>
              <a:rPr dirty="0" sz="1100" spc="-20">
                <a:latin typeface="Times New Roman"/>
                <a:cs typeface="Times New Roman"/>
              </a:rPr>
              <a:t>shoes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conveying </a:t>
            </a:r>
            <a:r>
              <a:rPr dirty="0" sz="1100" spc="-30">
                <a:latin typeface="Times New Roman"/>
                <a:cs typeface="Times New Roman"/>
              </a:rPr>
              <a:t>your </a:t>
            </a:r>
            <a:r>
              <a:rPr dirty="0" sz="1100" spc="-20">
                <a:latin typeface="Times New Roman"/>
                <a:cs typeface="Times New Roman"/>
              </a:rPr>
              <a:t>understanding </a:t>
            </a:r>
            <a:r>
              <a:rPr dirty="0" sz="1100" spc="-5">
                <a:latin typeface="Times New Roman"/>
                <a:cs typeface="Times New Roman"/>
              </a:rPr>
              <a:t>of that 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0">
                <a:latin typeface="Times New Roman"/>
                <a:cs typeface="Times New Roman"/>
              </a:rPr>
              <a:t>feelings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perspectives.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5">
                <a:latin typeface="Times New Roman"/>
                <a:cs typeface="Times New Roman"/>
              </a:rPr>
              <a:t>client-centered </a:t>
            </a:r>
            <a:r>
              <a:rPr dirty="0" sz="1100" spc="-20">
                <a:latin typeface="Times New Roman"/>
                <a:cs typeface="Times New Roman"/>
              </a:rPr>
              <a:t>therapist </a:t>
            </a:r>
            <a:r>
              <a:rPr dirty="0" sz="1100" spc="-15">
                <a:latin typeface="Times New Roman"/>
                <a:cs typeface="Times New Roman"/>
              </a:rPr>
              <a:t>does </a:t>
            </a:r>
            <a:r>
              <a:rPr dirty="0" sz="1100" spc="10">
                <a:latin typeface="Times New Roman"/>
                <a:cs typeface="Times New Roman"/>
              </a:rPr>
              <a:t>not </a:t>
            </a:r>
            <a:r>
              <a:rPr dirty="0" sz="1100" spc="-25">
                <a:latin typeface="Times New Roman"/>
                <a:cs typeface="Times New Roman"/>
              </a:rPr>
              <a:t>act </a:t>
            </a:r>
            <a:r>
              <a:rPr dirty="0" sz="1100" spc="-35">
                <a:latin typeface="Times New Roman"/>
                <a:cs typeface="Times New Roman"/>
              </a:rPr>
              <a:t>as </a:t>
            </a:r>
            <a:r>
              <a:rPr dirty="0" sz="1100" spc="-20">
                <a:latin typeface="Times New Roman"/>
                <a:cs typeface="Times New Roman"/>
              </a:rPr>
              <a:t>an </a:t>
            </a:r>
            <a:r>
              <a:rPr dirty="0" sz="1100" spc="-15">
                <a:latin typeface="Times New Roman"/>
                <a:cs typeface="Times New Roman"/>
              </a:rPr>
              <a:t>“expert” who </a:t>
            </a:r>
            <a:r>
              <a:rPr dirty="0" sz="1100" spc="-25">
                <a:latin typeface="Times New Roman"/>
                <a:cs typeface="Times New Roman"/>
              </a:rPr>
              <a:t>knows  </a:t>
            </a:r>
            <a:r>
              <a:rPr dirty="0" sz="1100" spc="-15">
                <a:latin typeface="Times New Roman"/>
                <a:cs typeface="Times New Roman"/>
              </a:rPr>
              <a:t>more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5">
                <a:latin typeface="Times New Roman"/>
                <a:cs typeface="Times New Roman"/>
              </a:rPr>
              <a:t>than the </a:t>
            </a:r>
            <a:r>
              <a:rPr dirty="0" sz="1100" spc="-30">
                <a:latin typeface="Times New Roman"/>
                <a:cs typeface="Times New Roman"/>
              </a:rPr>
              <a:t>client </a:t>
            </a:r>
            <a:r>
              <a:rPr dirty="0" sz="1100" spc="-25">
                <a:latin typeface="Times New Roman"/>
                <a:cs typeface="Times New Roman"/>
              </a:rPr>
              <a:t>knows </a:t>
            </a:r>
            <a:r>
              <a:rPr dirty="0" sz="1100" spc="-10">
                <a:latin typeface="Times New Roman"/>
                <a:cs typeface="Times New Roman"/>
              </a:rPr>
              <a:t>about </a:t>
            </a:r>
            <a:r>
              <a:rPr dirty="0" sz="1100" spc="-30">
                <a:latin typeface="Times New Roman"/>
                <a:cs typeface="Times New Roman"/>
              </a:rPr>
              <a:t>himself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30">
                <a:latin typeface="Times New Roman"/>
                <a:cs typeface="Times New Roman"/>
              </a:rPr>
              <a:t>herself. </a:t>
            </a:r>
            <a:r>
              <a:rPr dirty="0" sz="1100" spc="-25">
                <a:latin typeface="Times New Roman"/>
                <a:cs typeface="Times New Roman"/>
              </a:rPr>
              <a:t>Rather,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therapeutic </a:t>
            </a:r>
            <a:r>
              <a:rPr dirty="0" sz="1100" spc="-40">
                <a:latin typeface="Times New Roman"/>
                <a:cs typeface="Times New Roman"/>
              </a:rPr>
              <a:t>goal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share  honestly in </a:t>
            </a:r>
            <a:r>
              <a:rPr dirty="0" sz="1100" spc="-10">
                <a:latin typeface="Times New Roman"/>
                <a:cs typeface="Times New Roman"/>
              </a:rPr>
              <a:t>another </a:t>
            </a:r>
            <a:r>
              <a:rPr dirty="0" sz="1100" spc="-30">
                <a:latin typeface="Times New Roman"/>
                <a:cs typeface="Times New Roman"/>
              </a:rPr>
              <a:t>human’s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experience.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Rogers </a:t>
            </a:r>
            <a:r>
              <a:rPr dirty="0" sz="1100" spc="-25">
                <a:latin typeface="Times New Roman"/>
                <a:cs typeface="Times New Roman"/>
              </a:rPr>
              <a:t>encouraged self-disclosure </a:t>
            </a:r>
            <a:r>
              <a:rPr dirty="0" sz="1100" spc="10">
                <a:latin typeface="Times New Roman"/>
                <a:cs typeface="Times New Roman"/>
              </a:rPr>
              <a:t>on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10">
                <a:latin typeface="Times New Roman"/>
                <a:cs typeface="Times New Roman"/>
              </a:rPr>
              <a:t>part </a:t>
            </a:r>
            <a:r>
              <a:rPr dirty="0" sz="1100" spc="-5">
                <a:latin typeface="Times New Roman"/>
                <a:cs typeface="Times New Roman"/>
              </a:rPr>
              <a:t>of the </a:t>
            </a:r>
            <a:r>
              <a:rPr dirty="0" sz="1100" spc="-20">
                <a:latin typeface="Times New Roman"/>
                <a:cs typeface="Times New Roman"/>
              </a:rPr>
              <a:t>therapist, </a:t>
            </a:r>
            <a:r>
              <a:rPr dirty="0" sz="1100" spc="-30">
                <a:latin typeface="Times New Roman"/>
                <a:cs typeface="Times New Roman"/>
              </a:rPr>
              <a:t>intentionally </a:t>
            </a:r>
            <a:r>
              <a:rPr dirty="0" sz="1100" spc="-40">
                <a:latin typeface="Times New Roman"/>
                <a:cs typeface="Times New Roman"/>
              </a:rPr>
              <a:t>revealing </a:t>
            </a:r>
            <a:r>
              <a:rPr dirty="0" sz="1100" spc="-25">
                <a:latin typeface="Times New Roman"/>
                <a:cs typeface="Times New Roman"/>
              </a:rPr>
              <a:t>aspects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therapist’s </a:t>
            </a:r>
            <a:r>
              <a:rPr dirty="0" sz="1100" spc="-20">
                <a:latin typeface="Times New Roman"/>
                <a:cs typeface="Times New Roman"/>
              </a:rPr>
              <a:t>own, </a:t>
            </a:r>
            <a:r>
              <a:rPr dirty="0" sz="1100" spc="-35">
                <a:latin typeface="Times New Roman"/>
                <a:cs typeface="Times New Roman"/>
              </a:rPr>
              <a:t>similar feelings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experiences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75">
                <a:latin typeface="Times New Roman"/>
                <a:cs typeface="Times New Roman"/>
              </a:rPr>
              <a:t>way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helping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30">
                <a:latin typeface="Times New Roman"/>
                <a:cs typeface="Times New Roman"/>
              </a:rPr>
              <a:t>client. Rogers </a:t>
            </a:r>
            <a:r>
              <a:rPr dirty="0" sz="1100" spc="-35">
                <a:latin typeface="Times New Roman"/>
                <a:cs typeface="Times New Roman"/>
              </a:rPr>
              <a:t>also </a:t>
            </a:r>
            <a:r>
              <a:rPr dirty="0" sz="1100" spc="-25">
                <a:latin typeface="Times New Roman"/>
                <a:cs typeface="Times New Roman"/>
              </a:rPr>
              <a:t>felt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client-  </a:t>
            </a:r>
            <a:r>
              <a:rPr dirty="0" sz="1100" spc="-15">
                <a:latin typeface="Times New Roman"/>
                <a:cs typeface="Times New Roman"/>
              </a:rPr>
              <a:t>centered </a:t>
            </a:r>
            <a:r>
              <a:rPr dirty="0" sz="1100" spc="-20">
                <a:latin typeface="Times New Roman"/>
                <a:cs typeface="Times New Roman"/>
              </a:rPr>
              <a:t>therapists </a:t>
            </a:r>
            <a:r>
              <a:rPr dirty="0" sz="1100" spc="-15">
                <a:latin typeface="Times New Roman"/>
                <a:cs typeface="Times New Roman"/>
              </a:rPr>
              <a:t>must be </a:t>
            </a:r>
            <a:r>
              <a:rPr dirty="0" sz="1100" spc="-35">
                <a:latin typeface="Times New Roman"/>
                <a:cs typeface="Times New Roman"/>
              </a:rPr>
              <a:t>able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0">
                <a:latin typeface="Times New Roman"/>
                <a:cs typeface="Times New Roman"/>
              </a:rPr>
              <a:t>demonstrate </a:t>
            </a:r>
            <a:r>
              <a:rPr dirty="0" sz="1100" spc="-20">
                <a:latin typeface="Times New Roman"/>
                <a:cs typeface="Times New Roman"/>
              </a:rPr>
              <a:t>unconditional </a:t>
            </a:r>
            <a:r>
              <a:rPr dirty="0" sz="1100" spc="-30">
                <a:latin typeface="Times New Roman"/>
                <a:cs typeface="Times New Roman"/>
              </a:rPr>
              <a:t>positive regard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clients.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40"/>
              </a:lnSpc>
            </a:pPr>
            <a:r>
              <a:rPr dirty="0" sz="1100" b="1">
                <a:latin typeface="Times New Roman"/>
                <a:cs typeface="Times New Roman"/>
              </a:rPr>
              <a:t>Unconditional positive </a:t>
            </a:r>
            <a:r>
              <a:rPr dirty="0" sz="1100" spc="-30" b="1">
                <a:latin typeface="Times New Roman"/>
                <a:cs typeface="Times New Roman"/>
              </a:rPr>
              <a:t>regard </a:t>
            </a:r>
            <a:r>
              <a:rPr dirty="0" sz="1100" spc="-30">
                <a:latin typeface="Times New Roman"/>
                <a:cs typeface="Times New Roman"/>
              </a:rPr>
              <a:t>involves </a:t>
            </a:r>
            <a:r>
              <a:rPr dirty="0" sz="1100" spc="-40">
                <a:latin typeface="Times New Roman"/>
                <a:cs typeface="Times New Roman"/>
              </a:rPr>
              <a:t>valuing </a:t>
            </a:r>
            <a:r>
              <a:rPr dirty="0" sz="1100" spc="-25">
                <a:latin typeface="Times New Roman"/>
                <a:cs typeface="Times New Roman"/>
              </a:rPr>
              <a:t>clients </a:t>
            </a:r>
            <a:r>
              <a:rPr dirty="0" sz="1100" spc="-5">
                <a:latin typeface="Times New Roman"/>
                <a:cs typeface="Times New Roman"/>
              </a:rPr>
              <a:t>for </a:t>
            </a:r>
            <a:r>
              <a:rPr dirty="0" sz="1100" spc="-15">
                <a:latin typeface="Times New Roman"/>
                <a:cs typeface="Times New Roman"/>
              </a:rPr>
              <a:t>who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0">
                <a:latin typeface="Times New Roman"/>
                <a:cs typeface="Times New Roman"/>
              </a:rPr>
              <a:t>refraining </a:t>
            </a:r>
            <a:r>
              <a:rPr dirty="0" sz="1100" spc="-5">
                <a:latin typeface="Times New Roman"/>
                <a:cs typeface="Times New Roman"/>
              </a:rPr>
              <a:t>from </a:t>
            </a:r>
            <a:r>
              <a:rPr dirty="0" sz="1100" spc="-40">
                <a:latin typeface="Times New Roman"/>
                <a:cs typeface="Times New Roman"/>
              </a:rPr>
              <a:t>judging </a:t>
            </a:r>
            <a:r>
              <a:rPr dirty="0" sz="1100" spc="-15">
                <a:latin typeface="Times New Roman"/>
                <a:cs typeface="Times New Roman"/>
              </a:rPr>
              <a:t>them.  </a:t>
            </a:r>
            <a:r>
              <a:rPr dirty="0" sz="1100" spc="-35">
                <a:latin typeface="Times New Roman"/>
                <a:cs typeface="Times New Roman"/>
              </a:rPr>
              <a:t>Because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this </a:t>
            </a:r>
            <a:r>
              <a:rPr dirty="0" sz="1100" spc="-35">
                <a:latin typeface="Times New Roman"/>
                <a:cs typeface="Times New Roman"/>
              </a:rPr>
              <a:t>basic </a:t>
            </a:r>
            <a:r>
              <a:rPr dirty="0" sz="1100" spc="-15">
                <a:latin typeface="Times New Roman"/>
                <a:cs typeface="Times New Roman"/>
              </a:rPr>
              <a:t>respect </a:t>
            </a:r>
            <a:r>
              <a:rPr dirty="0" sz="1100" spc="-5">
                <a:latin typeface="Times New Roman"/>
                <a:cs typeface="Times New Roman"/>
              </a:rPr>
              <a:t>for the </a:t>
            </a:r>
            <a:r>
              <a:rPr dirty="0" sz="1100" spc="-40">
                <a:latin typeface="Times New Roman"/>
                <a:cs typeface="Times New Roman"/>
              </a:rPr>
              <a:t>client’s </a:t>
            </a:r>
            <a:r>
              <a:rPr dirty="0" sz="1100" spc="-30">
                <a:latin typeface="Times New Roman"/>
                <a:cs typeface="Times New Roman"/>
              </a:rPr>
              <a:t>humanity, </a:t>
            </a:r>
            <a:r>
              <a:rPr dirty="0" sz="1100" spc="-20">
                <a:latin typeface="Times New Roman"/>
                <a:cs typeface="Times New Roman"/>
              </a:rPr>
              <a:t>client-centered therapists </a:t>
            </a:r>
            <a:r>
              <a:rPr dirty="0" sz="1100" spc="-30">
                <a:latin typeface="Times New Roman"/>
                <a:cs typeface="Times New Roman"/>
              </a:rPr>
              <a:t>avoid </a:t>
            </a:r>
            <a:r>
              <a:rPr dirty="0" sz="1100" spc="-25">
                <a:latin typeface="Times New Roman"/>
                <a:cs typeface="Times New Roman"/>
              </a:rPr>
              <a:t>directing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20">
                <a:latin typeface="Times New Roman"/>
                <a:cs typeface="Times New Roman"/>
              </a:rPr>
              <a:t>therapeutic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ts val="1240"/>
              </a:lnSpc>
            </a:pPr>
            <a:r>
              <a:rPr dirty="0" sz="1100" spc="-30">
                <a:latin typeface="Times New Roman"/>
                <a:cs typeface="Times New Roman"/>
              </a:rPr>
              <a:t>According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Rogers, </a:t>
            </a:r>
            <a:r>
              <a:rPr dirty="0" sz="1100" spc="-35">
                <a:latin typeface="Times New Roman"/>
                <a:cs typeface="Times New Roman"/>
              </a:rPr>
              <a:t>if </a:t>
            </a:r>
            <a:r>
              <a:rPr dirty="0" sz="1100" spc="-30">
                <a:latin typeface="Times New Roman"/>
                <a:cs typeface="Times New Roman"/>
              </a:rPr>
              <a:t>clients are successful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30">
                <a:latin typeface="Times New Roman"/>
                <a:cs typeface="Times New Roman"/>
              </a:rPr>
              <a:t>experiencing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25">
                <a:latin typeface="Times New Roman"/>
                <a:cs typeface="Times New Roman"/>
              </a:rPr>
              <a:t>accepting </a:t>
            </a:r>
            <a:r>
              <a:rPr dirty="0" sz="1100" spc="-30">
                <a:latin typeface="Times New Roman"/>
                <a:cs typeface="Times New Roman"/>
              </a:rPr>
              <a:t>themselves, </a:t>
            </a:r>
            <a:r>
              <a:rPr dirty="0" sz="1100" spc="-25">
                <a:latin typeface="Times New Roman"/>
                <a:cs typeface="Times New Roman"/>
              </a:rPr>
              <a:t>they </a:t>
            </a:r>
            <a:r>
              <a:rPr dirty="0" sz="1100" spc="-60">
                <a:latin typeface="Times New Roman"/>
                <a:cs typeface="Times New Roman"/>
              </a:rPr>
              <a:t>will </a:t>
            </a:r>
            <a:r>
              <a:rPr dirty="0" sz="1100" spc="-35">
                <a:latin typeface="Times New Roman"/>
                <a:cs typeface="Times New Roman"/>
              </a:rPr>
              <a:t>achieve  </a:t>
            </a:r>
            <a:r>
              <a:rPr dirty="0" sz="1100" spc="-15">
                <a:latin typeface="Times New Roman"/>
                <a:cs typeface="Times New Roman"/>
              </a:rPr>
              <a:t>their own </a:t>
            </a:r>
            <a:r>
              <a:rPr dirty="0" sz="1100" spc="-20">
                <a:latin typeface="Times New Roman"/>
                <a:cs typeface="Times New Roman"/>
              </a:rPr>
              <a:t>resolution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35">
                <a:latin typeface="Times New Roman"/>
                <a:cs typeface="Times New Roman"/>
              </a:rPr>
              <a:t>difficulties. </a:t>
            </a:r>
            <a:r>
              <a:rPr dirty="0" sz="1100" spc="-10">
                <a:latin typeface="Times New Roman"/>
                <a:cs typeface="Times New Roman"/>
              </a:rPr>
              <a:t>Thus </a:t>
            </a:r>
            <a:r>
              <a:rPr dirty="0" sz="1100" spc="-20">
                <a:latin typeface="Times New Roman"/>
                <a:cs typeface="Times New Roman"/>
              </a:rPr>
              <a:t>client-centered therapy </a:t>
            </a:r>
            <a:r>
              <a:rPr dirty="0" sz="1100" spc="-45">
                <a:latin typeface="Times New Roman"/>
                <a:cs typeface="Times New Roman"/>
              </a:rPr>
              <a:t>is</a:t>
            </a:r>
            <a:r>
              <a:rPr dirty="0" sz="1100" spc="16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nondirective</a:t>
            </a:r>
            <a:r>
              <a:rPr dirty="0" sz="1100" spc="-25" i="1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ts val="1280"/>
              </a:lnSpc>
            </a:pPr>
            <a:r>
              <a:rPr dirty="0" sz="1100" spc="-15" b="1">
                <a:latin typeface="Times New Roman"/>
                <a:cs typeface="Times New Roman"/>
              </a:rPr>
              <a:t>Gestalt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therapy</a:t>
            </a:r>
            <a:endParaRPr sz="1100">
              <a:latin typeface="Times New Roman"/>
              <a:cs typeface="Times New Roman"/>
            </a:endParaRPr>
          </a:p>
          <a:p>
            <a:pPr algn="just" marL="12700" marR="6985">
              <a:lnSpc>
                <a:spcPct val="93800"/>
              </a:lnSpc>
              <a:spcBef>
                <a:spcPts val="40"/>
              </a:spcBef>
            </a:pPr>
            <a:r>
              <a:rPr dirty="0" sz="1100" spc="-15">
                <a:latin typeface="Times New Roman"/>
                <a:cs typeface="Times New Roman"/>
              </a:rPr>
              <a:t>Gestalt </a:t>
            </a:r>
            <a:r>
              <a:rPr dirty="0" sz="1100" spc="-25">
                <a:latin typeface="Times New Roman"/>
                <a:cs typeface="Times New Roman"/>
              </a:rPr>
              <a:t>therapy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25">
                <a:latin typeface="Times New Roman"/>
                <a:cs typeface="Times New Roman"/>
              </a:rPr>
              <a:t>humanistic </a:t>
            </a:r>
            <a:r>
              <a:rPr dirty="0" sz="1100" spc="-5">
                <a:latin typeface="Times New Roman"/>
                <a:cs typeface="Times New Roman"/>
              </a:rPr>
              <a:t>form of </a:t>
            </a:r>
            <a:r>
              <a:rPr dirty="0" sz="1100" spc="-10">
                <a:latin typeface="Times New Roman"/>
                <a:cs typeface="Times New Roman"/>
              </a:rPr>
              <a:t>treatment </a:t>
            </a:r>
            <a:r>
              <a:rPr dirty="0" sz="1100" spc="-25">
                <a:latin typeface="Times New Roman"/>
                <a:cs typeface="Times New Roman"/>
              </a:rPr>
              <a:t>developed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30">
                <a:latin typeface="Times New Roman"/>
                <a:cs typeface="Times New Roman"/>
              </a:rPr>
              <a:t>Perls. </a:t>
            </a:r>
            <a:r>
              <a:rPr dirty="0" sz="1100" spc="-25">
                <a:latin typeface="Times New Roman"/>
                <a:cs typeface="Times New Roman"/>
              </a:rPr>
              <a:t>Perls </a:t>
            </a:r>
            <a:r>
              <a:rPr dirty="0" sz="1100" spc="-40">
                <a:latin typeface="Times New Roman"/>
                <a:cs typeface="Times New Roman"/>
              </a:rPr>
              <a:t>viewed </a:t>
            </a:r>
            <a:r>
              <a:rPr dirty="0" sz="1100" spc="-45">
                <a:latin typeface="Times New Roman"/>
                <a:cs typeface="Times New Roman"/>
              </a:rPr>
              <a:t>life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5">
                <a:latin typeface="Times New Roman"/>
                <a:cs typeface="Times New Roman"/>
              </a:rPr>
              <a:t>series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30">
                <a:latin typeface="Times New Roman"/>
                <a:cs typeface="Times New Roman"/>
              </a:rPr>
              <a:t>figure-  </a:t>
            </a:r>
            <a:r>
              <a:rPr dirty="0" sz="1100" spc="-15">
                <a:latin typeface="Times New Roman"/>
                <a:cs typeface="Times New Roman"/>
              </a:rPr>
              <a:t>ground </a:t>
            </a:r>
            <a:r>
              <a:rPr dirty="0" sz="1100" spc="-25">
                <a:latin typeface="Times New Roman"/>
                <a:cs typeface="Times New Roman"/>
              </a:rPr>
              <a:t>relationships.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30">
                <a:latin typeface="Times New Roman"/>
                <a:cs typeface="Times New Roman"/>
              </a:rPr>
              <a:t>example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 spc="-30">
                <a:latin typeface="Times New Roman"/>
                <a:cs typeface="Times New Roman"/>
              </a:rPr>
              <a:t>hanging </a:t>
            </a:r>
            <a:r>
              <a:rPr dirty="0" sz="1100" spc="5">
                <a:latin typeface="Times New Roman"/>
                <a:cs typeface="Times New Roman"/>
              </a:rPr>
              <a:t>on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50">
                <a:latin typeface="Times New Roman"/>
                <a:cs typeface="Times New Roman"/>
              </a:rPr>
              <a:t>wall. </a:t>
            </a:r>
            <a:r>
              <a:rPr dirty="0" sz="1100" spc="-10">
                <a:latin typeface="Times New Roman"/>
                <a:cs typeface="Times New Roman"/>
              </a:rPr>
              <a:t>The </a:t>
            </a:r>
            <a:r>
              <a:rPr dirty="0" sz="1100" spc="-20">
                <a:latin typeface="Times New Roman"/>
                <a:cs typeface="Times New Roman"/>
              </a:rPr>
              <a:t>picture </a:t>
            </a:r>
            <a:r>
              <a:rPr dirty="0" sz="1100" spc="-45">
                <a:latin typeface="Times New Roman"/>
                <a:cs typeface="Times New Roman"/>
              </a:rPr>
              <a:t>is a </a:t>
            </a:r>
            <a:r>
              <a:rPr dirty="0" sz="1100" spc="-30">
                <a:latin typeface="Times New Roman"/>
                <a:cs typeface="Times New Roman"/>
              </a:rPr>
              <a:t>figure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5">
                <a:latin typeface="Times New Roman"/>
                <a:cs typeface="Times New Roman"/>
              </a:rPr>
              <a:t>the </a:t>
            </a:r>
            <a:r>
              <a:rPr dirty="0" sz="1100" spc="-55">
                <a:latin typeface="Times New Roman"/>
                <a:cs typeface="Times New Roman"/>
              </a:rPr>
              <a:t>wall </a:t>
            </a:r>
            <a:r>
              <a:rPr dirty="0" sz="1100" spc="-4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the  </a:t>
            </a:r>
            <a:r>
              <a:rPr dirty="0" sz="1100" spc="-25">
                <a:latin typeface="Times New Roman"/>
                <a:cs typeface="Times New Roman"/>
              </a:rPr>
              <a:t>background. </a:t>
            </a:r>
            <a:r>
              <a:rPr dirty="0" sz="1100" spc="5">
                <a:latin typeface="Times New Roman"/>
                <a:cs typeface="Times New Roman"/>
              </a:rPr>
              <a:t>For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30">
                <a:latin typeface="Times New Roman"/>
                <a:cs typeface="Times New Roman"/>
              </a:rPr>
              <a:t>healthy </a:t>
            </a:r>
            <a:r>
              <a:rPr dirty="0" sz="1100" spc="-10">
                <a:latin typeface="Times New Roman"/>
                <a:cs typeface="Times New Roman"/>
              </a:rPr>
              <a:t>person current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perceived </a:t>
            </a:r>
            <a:r>
              <a:rPr dirty="0" sz="1100" spc="-45">
                <a:latin typeface="Times New Roman"/>
                <a:cs typeface="Times New Roman"/>
              </a:rPr>
              <a:t>clearly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30">
                <a:latin typeface="Times New Roman"/>
                <a:cs typeface="Times New Roman"/>
              </a:rPr>
              <a:t>person’s </a:t>
            </a:r>
            <a:r>
              <a:rPr dirty="0" sz="1100" spc="-40">
                <a:latin typeface="Times New Roman"/>
                <a:cs typeface="Times New Roman"/>
              </a:rPr>
              <a:t>life, </a:t>
            </a:r>
            <a:r>
              <a:rPr dirty="0" sz="1100" spc="-20">
                <a:latin typeface="Times New Roman"/>
                <a:cs typeface="Times New Roman"/>
              </a:rPr>
              <a:t>just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30">
                <a:latin typeface="Times New Roman"/>
                <a:cs typeface="Times New Roman"/>
              </a:rPr>
              <a:t>figure  </a:t>
            </a:r>
            <a:r>
              <a:rPr dirty="0" sz="1100" spc="-25">
                <a:latin typeface="Times New Roman"/>
                <a:cs typeface="Times New Roman"/>
              </a:rPr>
              <a:t>can </a:t>
            </a:r>
            <a:r>
              <a:rPr dirty="0" sz="1100" spc="-15">
                <a:latin typeface="Times New Roman"/>
                <a:cs typeface="Times New Roman"/>
              </a:rPr>
              <a:t>be </a:t>
            </a:r>
            <a:r>
              <a:rPr dirty="0" sz="1100" spc="-25">
                <a:latin typeface="Times New Roman"/>
                <a:cs typeface="Times New Roman"/>
              </a:rPr>
              <a:t>perceived </a:t>
            </a:r>
            <a:r>
              <a:rPr dirty="0" sz="1100" spc="-35">
                <a:latin typeface="Times New Roman"/>
                <a:cs typeface="Times New Roman"/>
              </a:rPr>
              <a:t>against </a:t>
            </a:r>
            <a:r>
              <a:rPr dirty="0" sz="1100" spc="-45">
                <a:latin typeface="Times New Roman"/>
                <a:cs typeface="Times New Roman"/>
              </a:rPr>
              <a:t>a </a:t>
            </a:r>
            <a:r>
              <a:rPr dirty="0" sz="1100" spc="-25">
                <a:latin typeface="Times New Roman"/>
                <a:cs typeface="Times New Roman"/>
              </a:rPr>
              <a:t>distinct </a:t>
            </a:r>
            <a:r>
              <a:rPr dirty="0" sz="1100" spc="-15">
                <a:latin typeface="Times New Roman"/>
                <a:cs typeface="Times New Roman"/>
              </a:rPr>
              <a:t>ground </a:t>
            </a:r>
            <a:r>
              <a:rPr dirty="0" sz="1100" spc="-25">
                <a:latin typeface="Times New Roman"/>
                <a:cs typeface="Times New Roman"/>
              </a:rPr>
              <a:t>(background).when </a:t>
            </a:r>
            <a:r>
              <a:rPr dirty="0" sz="1100" spc="-10">
                <a:latin typeface="Times New Roman"/>
                <a:cs typeface="Times New Roman"/>
              </a:rPr>
              <a:t>current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 spc="-30">
                <a:latin typeface="Times New Roman"/>
                <a:cs typeface="Times New Roman"/>
              </a:rPr>
              <a:t>are </a:t>
            </a:r>
            <a:r>
              <a:rPr dirty="0" sz="1100" spc="-35">
                <a:latin typeface="Times New Roman"/>
                <a:cs typeface="Times New Roman"/>
              </a:rPr>
              <a:t>satisfied, </a:t>
            </a:r>
            <a:r>
              <a:rPr dirty="0" sz="1100" spc="-25">
                <a:latin typeface="Times New Roman"/>
                <a:cs typeface="Times New Roman"/>
              </a:rPr>
              <a:t>they fade </a:t>
            </a:r>
            <a:r>
              <a:rPr dirty="0" sz="1100" spc="-10">
                <a:latin typeface="Times New Roman"/>
                <a:cs typeface="Times New Roman"/>
              </a:rPr>
              <a:t>into </a:t>
            </a:r>
            <a:r>
              <a:rPr dirty="0" sz="1100" spc="-5">
                <a:latin typeface="Times New Roman"/>
                <a:cs typeface="Times New Roman"/>
              </a:rPr>
              <a:t>the  </a:t>
            </a:r>
            <a:r>
              <a:rPr dirty="0" sz="1100" spc="-10">
                <a:latin typeface="Times New Roman"/>
                <a:cs typeface="Times New Roman"/>
              </a:rPr>
              <a:t>ground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replaced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by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new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needs,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which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stand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25">
                <a:latin typeface="Times New Roman"/>
                <a:cs typeface="Times New Roman"/>
              </a:rPr>
              <a:t>in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their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turn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5">
                <a:latin typeface="Times New Roman"/>
                <a:cs typeface="Times New Roman"/>
              </a:rPr>
              <a:t>and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45">
                <a:latin typeface="Times New Roman"/>
                <a:cs typeface="Times New Roman"/>
              </a:rPr>
              <a:t>equally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recognizable.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8255">
              <a:lnSpc>
                <a:spcPct val="93800"/>
              </a:lnSpc>
            </a:pPr>
            <a:r>
              <a:rPr dirty="0" sz="1100" spc="-25">
                <a:latin typeface="Times New Roman"/>
                <a:cs typeface="Times New Roman"/>
              </a:rPr>
              <a:t>Perls </a:t>
            </a:r>
            <a:r>
              <a:rPr dirty="0" sz="1100" spc="-35">
                <a:latin typeface="Times New Roman"/>
                <a:cs typeface="Times New Roman"/>
              </a:rPr>
              <a:t>believed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20">
                <a:latin typeface="Times New Roman"/>
                <a:cs typeface="Times New Roman"/>
              </a:rPr>
              <a:t>mental disorders </a:t>
            </a:r>
            <a:r>
              <a:rPr dirty="0" sz="1100" spc="-15">
                <a:latin typeface="Times New Roman"/>
                <a:cs typeface="Times New Roman"/>
              </a:rPr>
              <a:t>represent </a:t>
            </a:r>
            <a:r>
              <a:rPr dirty="0" sz="1100" spc="-20">
                <a:latin typeface="Times New Roman"/>
                <a:cs typeface="Times New Roman"/>
              </a:rPr>
              <a:t>disruptions </a:t>
            </a:r>
            <a:r>
              <a:rPr dirty="0" sz="1100" spc="-25">
                <a:latin typeface="Times New Roman"/>
                <a:cs typeface="Times New Roman"/>
              </a:rPr>
              <a:t>in </a:t>
            </a:r>
            <a:r>
              <a:rPr dirty="0" sz="1100" spc="-15">
                <a:latin typeface="Times New Roman"/>
                <a:cs typeface="Times New Roman"/>
              </a:rPr>
              <a:t>these </a:t>
            </a:r>
            <a:r>
              <a:rPr dirty="0" sz="1100" spc="-35">
                <a:latin typeface="Times New Roman"/>
                <a:cs typeface="Times New Roman"/>
              </a:rPr>
              <a:t>figure- </a:t>
            </a:r>
            <a:r>
              <a:rPr dirty="0" sz="1100" spc="-15">
                <a:latin typeface="Times New Roman"/>
                <a:cs typeface="Times New Roman"/>
              </a:rPr>
              <a:t>ground </a:t>
            </a:r>
            <a:r>
              <a:rPr dirty="0" sz="1100" spc="-25">
                <a:latin typeface="Times New Roman"/>
                <a:cs typeface="Times New Roman"/>
              </a:rPr>
              <a:t>relationships. </a:t>
            </a:r>
            <a:r>
              <a:rPr dirty="0" sz="1100" spc="-20">
                <a:latin typeface="Times New Roman"/>
                <a:cs typeface="Times New Roman"/>
              </a:rPr>
              <a:t>People who  </a:t>
            </a:r>
            <a:r>
              <a:rPr dirty="0" sz="1100" spc="-30">
                <a:latin typeface="Times New Roman"/>
                <a:cs typeface="Times New Roman"/>
              </a:rPr>
              <a:t>are unaware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20">
                <a:latin typeface="Times New Roman"/>
                <a:cs typeface="Times New Roman"/>
              </a:rPr>
              <a:t>needs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40">
                <a:latin typeface="Times New Roman"/>
                <a:cs typeface="Times New Roman"/>
              </a:rPr>
              <a:t>unwilling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accept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25">
                <a:latin typeface="Times New Roman"/>
                <a:cs typeface="Times New Roman"/>
              </a:rPr>
              <a:t>express </a:t>
            </a:r>
            <a:r>
              <a:rPr dirty="0" sz="1100" spc="-5">
                <a:latin typeface="Times New Roman"/>
                <a:cs typeface="Times New Roman"/>
              </a:rPr>
              <a:t>them </a:t>
            </a:r>
            <a:r>
              <a:rPr dirty="0" sz="1100" spc="-30">
                <a:latin typeface="Times New Roman"/>
                <a:cs typeface="Times New Roman"/>
              </a:rPr>
              <a:t>are avoiding </a:t>
            </a:r>
            <a:r>
              <a:rPr dirty="0" sz="1100" spc="-15">
                <a:latin typeface="Times New Roman"/>
                <a:cs typeface="Times New Roman"/>
              </a:rPr>
              <a:t>their </a:t>
            </a:r>
            <a:r>
              <a:rPr dirty="0" sz="1100" spc="-40">
                <a:latin typeface="Times New Roman"/>
                <a:cs typeface="Times New Roman"/>
              </a:rPr>
              <a:t>real </a:t>
            </a:r>
            <a:r>
              <a:rPr dirty="0" sz="1100" spc="-15">
                <a:latin typeface="Times New Roman"/>
                <a:cs typeface="Times New Roman"/>
              </a:rPr>
              <a:t>inner </a:t>
            </a:r>
            <a:r>
              <a:rPr dirty="0" sz="1100" spc="-35">
                <a:latin typeface="Times New Roman"/>
                <a:cs typeface="Times New Roman"/>
              </a:rPr>
              <a:t>selves. </a:t>
            </a:r>
            <a:r>
              <a:rPr dirty="0" sz="1100" spc="-30">
                <a:latin typeface="Times New Roman"/>
                <a:cs typeface="Times New Roman"/>
              </a:rPr>
              <a:t>They  </a:t>
            </a:r>
            <a:r>
              <a:rPr dirty="0" sz="1100" spc="-45">
                <a:latin typeface="Times New Roman"/>
                <a:cs typeface="Times New Roman"/>
              </a:rPr>
              <a:t>lack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awareness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self </a:t>
            </a:r>
            <a:r>
              <a:rPr dirty="0" sz="1100" spc="-30">
                <a:latin typeface="Times New Roman"/>
                <a:cs typeface="Times New Roman"/>
              </a:rPr>
              <a:t>acceptance, </a:t>
            </a:r>
            <a:r>
              <a:rPr dirty="0" sz="1100" spc="-25">
                <a:latin typeface="Times New Roman"/>
                <a:cs typeface="Times New Roman"/>
              </a:rPr>
              <a:t>they fear judgment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10">
                <a:latin typeface="Times New Roman"/>
                <a:cs typeface="Times New Roman"/>
              </a:rPr>
              <a:t>others. The </a:t>
            </a:r>
            <a:r>
              <a:rPr dirty="0" sz="1100" spc="-20">
                <a:latin typeface="Times New Roman"/>
                <a:cs typeface="Times New Roman"/>
              </a:rPr>
              <a:t>technique </a:t>
            </a:r>
            <a:r>
              <a:rPr dirty="0" sz="1100" spc="-5">
                <a:latin typeface="Times New Roman"/>
                <a:cs typeface="Times New Roman"/>
              </a:rPr>
              <a:t>of </a:t>
            </a:r>
            <a:r>
              <a:rPr dirty="0" sz="1100" spc="-25">
                <a:latin typeface="Times New Roman"/>
                <a:cs typeface="Times New Roman"/>
              </a:rPr>
              <a:t>role </a:t>
            </a:r>
            <a:r>
              <a:rPr dirty="0" sz="1100" spc="-45">
                <a:latin typeface="Times New Roman"/>
                <a:cs typeface="Times New Roman"/>
              </a:rPr>
              <a:t>playing </a:t>
            </a:r>
            <a:r>
              <a:rPr dirty="0" sz="1100" spc="-5">
                <a:latin typeface="Times New Roman"/>
                <a:cs typeface="Times New Roman"/>
              </a:rPr>
              <a:t>that </a:t>
            </a:r>
            <a:r>
              <a:rPr dirty="0" sz="1100" spc="-50">
                <a:latin typeface="Times New Roman"/>
                <a:cs typeface="Times New Roman"/>
              </a:rPr>
              <a:t>is 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25">
                <a:latin typeface="Times New Roman"/>
                <a:cs typeface="Times New Roman"/>
              </a:rPr>
              <a:t>act </a:t>
            </a:r>
            <a:r>
              <a:rPr dirty="0" sz="1100">
                <a:latin typeface="Times New Roman"/>
                <a:cs typeface="Times New Roman"/>
              </a:rPr>
              <a:t>out </a:t>
            </a:r>
            <a:r>
              <a:rPr dirty="0" sz="1100" spc="-30">
                <a:latin typeface="Times New Roman"/>
                <a:cs typeface="Times New Roman"/>
              </a:rPr>
              <a:t>various </a:t>
            </a:r>
            <a:r>
              <a:rPr dirty="0" sz="1100" spc="-25">
                <a:latin typeface="Times New Roman"/>
                <a:cs typeface="Times New Roman"/>
              </a:rPr>
              <a:t>roles </a:t>
            </a:r>
            <a:r>
              <a:rPr dirty="0" sz="1100" spc="-35">
                <a:latin typeface="Times New Roman"/>
                <a:cs typeface="Times New Roman"/>
              </a:rPr>
              <a:t>assigned </a:t>
            </a:r>
            <a:r>
              <a:rPr dirty="0" sz="1100" spc="-45">
                <a:latin typeface="Times New Roman"/>
                <a:cs typeface="Times New Roman"/>
              </a:rPr>
              <a:t>by </a:t>
            </a:r>
            <a:r>
              <a:rPr dirty="0" sz="1100" spc="-5">
                <a:latin typeface="Times New Roman"/>
                <a:cs typeface="Times New Roman"/>
              </a:rPr>
              <a:t>the</a:t>
            </a:r>
            <a:r>
              <a:rPr dirty="0" sz="1100" spc="15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therapist.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ts val="1195"/>
              </a:lnSpc>
            </a:pPr>
            <a:r>
              <a:rPr dirty="0" sz="1100" b="1">
                <a:latin typeface="Times New Roman"/>
                <a:cs typeface="Times New Roman"/>
              </a:rPr>
              <a:t>Role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reversal</a:t>
            </a:r>
            <a:endParaRPr sz="1100">
              <a:latin typeface="Times New Roman"/>
              <a:cs typeface="Times New Roman"/>
            </a:endParaRPr>
          </a:p>
          <a:p>
            <a:pPr algn="just" marL="12700" marR="2023110">
              <a:lnSpc>
                <a:spcPts val="1240"/>
              </a:lnSpc>
              <a:spcBef>
                <a:spcPts val="65"/>
              </a:spcBef>
            </a:pPr>
            <a:r>
              <a:rPr dirty="0" sz="1100" spc="-30">
                <a:latin typeface="Times New Roman"/>
                <a:cs typeface="Times New Roman"/>
              </a:rPr>
              <a:t>Clients are </a:t>
            </a:r>
            <a:r>
              <a:rPr dirty="0" sz="1100" spc="-10">
                <a:latin typeface="Times New Roman"/>
                <a:cs typeface="Times New Roman"/>
              </a:rPr>
              <a:t>told </a:t>
            </a:r>
            <a:r>
              <a:rPr dirty="0" sz="1100" spc="10">
                <a:latin typeface="Times New Roman"/>
                <a:cs typeface="Times New Roman"/>
              </a:rPr>
              <a:t>to </a:t>
            </a:r>
            <a:r>
              <a:rPr dirty="0" sz="1100" spc="-30">
                <a:latin typeface="Times New Roman"/>
                <a:cs typeface="Times New Roman"/>
              </a:rPr>
              <a:t>talk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0">
                <a:latin typeface="Times New Roman"/>
                <a:cs typeface="Times New Roman"/>
              </a:rPr>
              <a:t>person </a:t>
            </a:r>
            <a:r>
              <a:rPr dirty="0" sz="1100" spc="-15">
                <a:latin typeface="Times New Roman"/>
                <a:cs typeface="Times New Roman"/>
              </a:rPr>
              <a:t>and </a:t>
            </a:r>
            <a:r>
              <a:rPr dirty="0" sz="1100" spc="-35">
                <a:latin typeface="Times New Roman"/>
                <a:cs typeface="Times New Roman"/>
              </a:rPr>
              <a:t>feel </a:t>
            </a:r>
            <a:r>
              <a:rPr dirty="0" sz="1100" spc="-40">
                <a:latin typeface="Times New Roman"/>
                <a:cs typeface="Times New Roman"/>
              </a:rPr>
              <a:t>as </a:t>
            </a:r>
            <a:r>
              <a:rPr dirty="0" sz="1100" spc="-5">
                <a:latin typeface="Times New Roman"/>
                <a:cs typeface="Times New Roman"/>
              </a:rPr>
              <a:t>the other </a:t>
            </a:r>
            <a:r>
              <a:rPr dirty="0" sz="1100" spc="-15">
                <a:latin typeface="Times New Roman"/>
                <a:cs typeface="Times New Roman"/>
              </a:rPr>
              <a:t>person.  </a:t>
            </a:r>
            <a:r>
              <a:rPr dirty="0" sz="1100" spc="-30">
                <a:latin typeface="Times New Roman"/>
                <a:cs typeface="Times New Roman"/>
              </a:rPr>
              <a:t>Example: </a:t>
            </a:r>
            <a:r>
              <a:rPr dirty="0" sz="1100" spc="-15">
                <a:latin typeface="Times New Roman"/>
                <a:cs typeface="Times New Roman"/>
              </a:rPr>
              <a:t>employee-/employer, </a:t>
            </a:r>
            <a:r>
              <a:rPr dirty="0" sz="1100">
                <a:latin typeface="Times New Roman"/>
                <a:cs typeface="Times New Roman"/>
              </a:rPr>
              <a:t>or </a:t>
            </a:r>
            <a:r>
              <a:rPr dirty="0" sz="1100" spc="-5">
                <a:latin typeface="Times New Roman"/>
                <a:cs typeface="Times New Roman"/>
              </a:rPr>
              <a:t>mother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5">
                <a:latin typeface="Times New Roman"/>
                <a:cs typeface="Times New Roman"/>
              </a:rPr>
              <a:t>/daughter.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saimariaz</dc:creator>
  <dc:title>Microsoft Word - PSY04 Lesson 1-45.doc</dc:title>
  <dcterms:created xsi:type="dcterms:W3CDTF">2021-04-19T14:34:12Z</dcterms:created>
  <dcterms:modified xsi:type="dcterms:W3CDTF">2021-04-19T14:34:12Z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2009-06-11T00:00:00Z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2021-04-19T00:00:00Z</vt:filetime>
  </property>
</Properties>
</file>