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Override PartName="/docProps/app.xml" ContentType="application/vnd.openxmlformats-officedocument.extended-properties+xml"/>
  <Override PartName="/docProps/core.xml" ContentType="application/vnd.openxmlformats-package.core-properties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</Types>
</file>

<file path=_rels/.rels><?xml version="1.0" encoding="UTF-8"?>
<Relationships xmlns="http://schemas.openxmlformats.org/package/2006/relationships"><Relationship Id="rId1" Type="http://schemas.openxmlformats.org/package/2006/relationships/metadata/core-properties" Target="docProps/core.xml" TargetMode="Internal"></Relationship><Relationship Id="rId2" Type="http://schemas.openxmlformats.org/officeDocument/2006/relationships/extended-properties" Target="docProps/app.xml" TargetMode="Internal"></Relationship><Relationship Id="rId3" Type="http://schemas.openxmlformats.org/officeDocument/2006/relationships/officeDocument" Target="ppt/presentation.xml" TargetMode="Internal"></Relationship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0" r:id="rId96"/>
    <p:sldId id="351" r:id="rId97"/>
    <p:sldId id="352" r:id="rId98"/>
    <p:sldId id="353" r:id="rId99"/>
    <p:sldId id="354" r:id="rId100"/>
    <p:sldId id="355" r:id="rId101"/>
    <p:sldId id="356" r:id="rId102"/>
    <p:sldId id="357" r:id="rId103"/>
    <p:sldId id="358" r:id="rId104"/>
    <p:sldId id="359" r:id="rId105"/>
    <p:sldId id="360" r:id="rId106"/>
    <p:sldId id="361" r:id="rId107"/>
    <p:sldId id="362" r:id="rId108"/>
    <p:sldId id="363" r:id="rId109"/>
    <p:sldId id="364" r:id="rId110"/>
    <p:sldId id="365" r:id="rId111"/>
    <p:sldId id="366" r:id="rId112"/>
    <p:sldId id="367" r:id="rId113"/>
    <p:sldId id="368" r:id="rId114"/>
    <p:sldId id="369" r:id="rId115"/>
    <p:sldId id="370" r:id="rId116"/>
    <p:sldId id="371" r:id="rId117"/>
    <p:sldId id="372" r:id="rId118"/>
    <p:sldId id="373" r:id="rId119"/>
    <p:sldId id="374" r:id="rId120"/>
    <p:sldId id="375" r:id="rId121"/>
    <p:sldId id="376" r:id="rId122"/>
    <p:sldId id="377" r:id="rId123"/>
    <p:sldId id="378" r:id="rId124"/>
    <p:sldId id="379" r:id="rId125"/>
    <p:sldId id="380" r:id="rId126"/>
    <p:sldId id="381" r:id="rId127"/>
    <p:sldId id="382" r:id="rId128"/>
    <p:sldId id="383" r:id="rId129"/>
    <p:sldId id="384" r:id="rId130"/>
    <p:sldId id="385" r:id="rId131"/>
    <p:sldId id="386" r:id="rId132"/>
    <p:sldId id="387" r:id="rId133"/>
    <p:sldId id="388" r:id="rId134"/>
    <p:sldId id="389" r:id="rId135"/>
    <p:sldId id="390" r:id="rId136"/>
    <p:sldId id="391" r:id="rId137"/>
    <p:sldId id="392" r:id="rId138"/>
  </p:sldIdLst>
  <p:sldSz cx="7772400" cy="10058400" type="custom"/>
  <p:notesSz cx="6858000" cy="9144000"/>
  <p:defaultTextStyle>
    <a:defPPr>
      <a:defRPr lang="ko-KR"/>
    </a:defPPr>
    <a:lvl1pPr algn="l" marL="0" indent="0" defTabSz="914400">
      <a:buNone/>
      <a:defRPr lang="ko-KR" smtClean="0" sz="1800" baseline="0">
        <a:solidFill>
          <a:srgbClr val="000000"/>
        </a:solidFill>
        <a:latin typeface="SimSun"/>
        <a:ea typeface="SimSun"/>
      </a:defRPr>
    </a:lvl1pPr>
    <a:lvl2pPr lvl="1" marL="457200" indent="0" defTabSz="914400">
      <a:defRPr lang="ko-KR" smtClean="0"/>
    </a:lvl2pPr>
    <a:lvl3pPr lvl="2" marL="914400" indent="0" defTabSz="914400">
      <a:defRPr lang="ko-KR" smtClean="0"/>
    </a:lvl3pPr>
    <a:lvl4pPr lvl="3" marL="1371600" indent="0" defTabSz="914400">
      <a:defRPr lang="ko-KR" smtClean="0"/>
    </a:lvl4pPr>
    <a:lvl5pPr lvl="4" marL="1828800" indent="0" defTabSz="914400">
      <a:defRPr lang="ko-KR" smtClean="0"/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66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?>
<Relationships xmlns="http://schemas.openxmlformats.org/package/2006/relationships"><Relationship Id="rId1" Type="http://schemas.openxmlformats.org/officeDocument/2006/relationships/slideMaster" Target="slideMasters/slideMaster1.xml" TargetMode="Internal"></Relationship><Relationship Id="rId2" Type="http://schemas.openxmlformats.org/officeDocument/2006/relationships/slide" Target="slides/slide1.xml" TargetMode="Internal"></Relationship><Relationship Id="rId3" Type="http://schemas.openxmlformats.org/officeDocument/2006/relationships/slide" Target="slides/slide2.xml" TargetMode="Internal"></Relationship><Relationship Id="rId4" Type="http://schemas.openxmlformats.org/officeDocument/2006/relationships/slide" Target="slides/slide3.xml" TargetMode="Internal"></Relationship><Relationship Id="rId5" Type="http://schemas.openxmlformats.org/officeDocument/2006/relationships/slide" Target="slides/slide4.xml" TargetMode="Internal"></Relationship><Relationship Id="rId6" Type="http://schemas.openxmlformats.org/officeDocument/2006/relationships/slide" Target="slides/slide5.xml" TargetMode="Internal"></Relationship><Relationship Id="rId7" Type="http://schemas.openxmlformats.org/officeDocument/2006/relationships/slide" Target="slides/slide6.xml" TargetMode="Internal"></Relationship><Relationship Id="rId8" Type="http://schemas.openxmlformats.org/officeDocument/2006/relationships/slide" Target="slides/slide7.xml" TargetMode="Internal"></Relationship><Relationship Id="rId9" Type="http://schemas.openxmlformats.org/officeDocument/2006/relationships/slide" Target="slides/slide8.xml" TargetMode="Internal"></Relationship><Relationship Id="rId10" Type="http://schemas.openxmlformats.org/officeDocument/2006/relationships/slide" Target="slides/slide9.xml" TargetMode="Internal"></Relationship><Relationship Id="rId11" Type="http://schemas.openxmlformats.org/officeDocument/2006/relationships/slide" Target="slides/slide10.xml" TargetMode="Internal"></Relationship><Relationship Id="rId12" Type="http://schemas.openxmlformats.org/officeDocument/2006/relationships/slide" Target="slides/slide11.xml" TargetMode="Internal"></Relationship><Relationship Id="rId13" Type="http://schemas.openxmlformats.org/officeDocument/2006/relationships/slide" Target="slides/slide12.xml" TargetMode="Internal"></Relationship><Relationship Id="rId14" Type="http://schemas.openxmlformats.org/officeDocument/2006/relationships/slide" Target="slides/slide13.xml" TargetMode="Internal"></Relationship><Relationship Id="rId15" Type="http://schemas.openxmlformats.org/officeDocument/2006/relationships/slide" Target="slides/slide14.xml" TargetMode="Internal"></Relationship><Relationship Id="rId16" Type="http://schemas.openxmlformats.org/officeDocument/2006/relationships/slide" Target="slides/slide15.xml" TargetMode="Internal"></Relationship><Relationship Id="rId17" Type="http://schemas.openxmlformats.org/officeDocument/2006/relationships/slide" Target="slides/slide16.xml" TargetMode="Internal"></Relationship><Relationship Id="rId18" Type="http://schemas.openxmlformats.org/officeDocument/2006/relationships/slide" Target="slides/slide17.xml" TargetMode="Internal"></Relationship><Relationship Id="rId19" Type="http://schemas.openxmlformats.org/officeDocument/2006/relationships/slide" Target="slides/slide18.xml" TargetMode="Internal"></Relationship><Relationship Id="rId20" Type="http://schemas.openxmlformats.org/officeDocument/2006/relationships/slide" Target="slides/slide19.xml" TargetMode="Internal"></Relationship><Relationship Id="rId21" Type="http://schemas.openxmlformats.org/officeDocument/2006/relationships/slide" Target="slides/slide20.xml" TargetMode="Internal"></Relationship><Relationship Id="rId22" Type="http://schemas.openxmlformats.org/officeDocument/2006/relationships/slide" Target="slides/slide21.xml" TargetMode="Internal"></Relationship><Relationship Id="rId23" Type="http://schemas.openxmlformats.org/officeDocument/2006/relationships/slide" Target="slides/slide22.xml" TargetMode="Internal"></Relationship><Relationship Id="rId24" Type="http://schemas.openxmlformats.org/officeDocument/2006/relationships/slide" Target="slides/slide23.xml" TargetMode="Internal"></Relationship><Relationship Id="rId25" Type="http://schemas.openxmlformats.org/officeDocument/2006/relationships/slide" Target="slides/slide24.xml" TargetMode="Internal"></Relationship><Relationship Id="rId26" Type="http://schemas.openxmlformats.org/officeDocument/2006/relationships/slide" Target="slides/slide25.xml" TargetMode="Internal"></Relationship><Relationship Id="rId27" Type="http://schemas.openxmlformats.org/officeDocument/2006/relationships/slide" Target="slides/slide26.xml" TargetMode="Internal"></Relationship><Relationship Id="rId28" Type="http://schemas.openxmlformats.org/officeDocument/2006/relationships/slide" Target="slides/slide27.xml" TargetMode="Internal"></Relationship><Relationship Id="rId29" Type="http://schemas.openxmlformats.org/officeDocument/2006/relationships/slide" Target="slides/slide28.xml" TargetMode="Internal"></Relationship><Relationship Id="rId30" Type="http://schemas.openxmlformats.org/officeDocument/2006/relationships/slide" Target="slides/slide29.xml" TargetMode="Internal"></Relationship><Relationship Id="rId31" Type="http://schemas.openxmlformats.org/officeDocument/2006/relationships/slide" Target="slides/slide30.xml" TargetMode="Internal"></Relationship><Relationship Id="rId32" Type="http://schemas.openxmlformats.org/officeDocument/2006/relationships/slide" Target="slides/slide31.xml" TargetMode="Internal"></Relationship><Relationship Id="rId33" Type="http://schemas.openxmlformats.org/officeDocument/2006/relationships/slide" Target="slides/slide32.xml" TargetMode="Internal"></Relationship><Relationship Id="rId34" Type="http://schemas.openxmlformats.org/officeDocument/2006/relationships/slide" Target="slides/slide33.xml" TargetMode="Internal"></Relationship><Relationship Id="rId35" Type="http://schemas.openxmlformats.org/officeDocument/2006/relationships/slide" Target="slides/slide34.xml" TargetMode="Internal"></Relationship><Relationship Id="rId36" Type="http://schemas.openxmlformats.org/officeDocument/2006/relationships/slide" Target="slides/slide35.xml" TargetMode="Internal"></Relationship><Relationship Id="rId37" Type="http://schemas.openxmlformats.org/officeDocument/2006/relationships/slide" Target="slides/slide36.xml" TargetMode="Internal"></Relationship><Relationship Id="rId38" Type="http://schemas.openxmlformats.org/officeDocument/2006/relationships/slide" Target="slides/slide37.xml" TargetMode="Internal"></Relationship><Relationship Id="rId39" Type="http://schemas.openxmlformats.org/officeDocument/2006/relationships/slide" Target="slides/slide38.xml" TargetMode="Internal"></Relationship><Relationship Id="rId40" Type="http://schemas.openxmlformats.org/officeDocument/2006/relationships/slide" Target="slides/slide39.xml" TargetMode="Internal"></Relationship><Relationship Id="rId41" Type="http://schemas.openxmlformats.org/officeDocument/2006/relationships/slide" Target="slides/slide40.xml" TargetMode="Internal"></Relationship><Relationship Id="rId42" Type="http://schemas.openxmlformats.org/officeDocument/2006/relationships/slide" Target="slides/slide41.xml" TargetMode="Internal"></Relationship><Relationship Id="rId43" Type="http://schemas.openxmlformats.org/officeDocument/2006/relationships/slide" Target="slides/slide42.xml" TargetMode="Internal"></Relationship><Relationship Id="rId44" Type="http://schemas.openxmlformats.org/officeDocument/2006/relationships/slide" Target="slides/slide43.xml" TargetMode="Internal"></Relationship><Relationship Id="rId45" Type="http://schemas.openxmlformats.org/officeDocument/2006/relationships/slide" Target="slides/slide44.xml" TargetMode="Internal"></Relationship><Relationship Id="rId46" Type="http://schemas.openxmlformats.org/officeDocument/2006/relationships/slide" Target="slides/slide45.xml" TargetMode="Internal"></Relationship><Relationship Id="rId47" Type="http://schemas.openxmlformats.org/officeDocument/2006/relationships/slide" Target="slides/slide46.xml" TargetMode="Internal"></Relationship><Relationship Id="rId48" Type="http://schemas.openxmlformats.org/officeDocument/2006/relationships/slide" Target="slides/slide47.xml" TargetMode="Internal"></Relationship><Relationship Id="rId49" Type="http://schemas.openxmlformats.org/officeDocument/2006/relationships/slide" Target="slides/slide48.xml" TargetMode="Internal"></Relationship><Relationship Id="rId50" Type="http://schemas.openxmlformats.org/officeDocument/2006/relationships/slide" Target="slides/slide49.xml" TargetMode="Internal"></Relationship><Relationship Id="rId51" Type="http://schemas.openxmlformats.org/officeDocument/2006/relationships/slide" Target="slides/slide50.xml" TargetMode="Internal"></Relationship><Relationship Id="rId52" Type="http://schemas.openxmlformats.org/officeDocument/2006/relationships/slide" Target="slides/slide51.xml" TargetMode="Internal"></Relationship><Relationship Id="rId53" Type="http://schemas.openxmlformats.org/officeDocument/2006/relationships/slide" Target="slides/slide52.xml" TargetMode="Internal"></Relationship><Relationship Id="rId54" Type="http://schemas.openxmlformats.org/officeDocument/2006/relationships/slide" Target="slides/slide53.xml" TargetMode="Internal"></Relationship><Relationship Id="rId55" Type="http://schemas.openxmlformats.org/officeDocument/2006/relationships/slide" Target="slides/slide54.xml" TargetMode="Internal"></Relationship><Relationship Id="rId56" Type="http://schemas.openxmlformats.org/officeDocument/2006/relationships/slide" Target="slides/slide55.xml" TargetMode="Internal"></Relationship><Relationship Id="rId57" Type="http://schemas.openxmlformats.org/officeDocument/2006/relationships/slide" Target="slides/slide56.xml" TargetMode="Internal"></Relationship><Relationship Id="rId58" Type="http://schemas.openxmlformats.org/officeDocument/2006/relationships/slide" Target="slides/slide57.xml" TargetMode="Internal"></Relationship><Relationship Id="rId59" Type="http://schemas.openxmlformats.org/officeDocument/2006/relationships/slide" Target="slides/slide58.xml" TargetMode="Internal"></Relationship><Relationship Id="rId60" Type="http://schemas.openxmlformats.org/officeDocument/2006/relationships/slide" Target="slides/slide59.xml" TargetMode="Internal"></Relationship><Relationship Id="rId61" Type="http://schemas.openxmlformats.org/officeDocument/2006/relationships/slide" Target="slides/slide60.xml" TargetMode="Internal"></Relationship><Relationship Id="rId62" Type="http://schemas.openxmlformats.org/officeDocument/2006/relationships/slide" Target="slides/slide61.xml" TargetMode="Internal"></Relationship><Relationship Id="rId63" Type="http://schemas.openxmlformats.org/officeDocument/2006/relationships/slide" Target="slides/slide62.xml" TargetMode="Internal"></Relationship><Relationship Id="rId64" Type="http://schemas.openxmlformats.org/officeDocument/2006/relationships/slide" Target="slides/slide63.xml" TargetMode="Internal"></Relationship><Relationship Id="rId65" Type="http://schemas.openxmlformats.org/officeDocument/2006/relationships/slide" Target="slides/slide64.xml" TargetMode="Internal"></Relationship><Relationship Id="rId66" Type="http://schemas.openxmlformats.org/officeDocument/2006/relationships/slide" Target="slides/slide65.xml" TargetMode="Internal"></Relationship><Relationship Id="rId67" Type="http://schemas.openxmlformats.org/officeDocument/2006/relationships/slide" Target="slides/slide66.xml" TargetMode="Internal"></Relationship><Relationship Id="rId68" Type="http://schemas.openxmlformats.org/officeDocument/2006/relationships/slide" Target="slides/slide67.xml" TargetMode="Internal"></Relationship><Relationship Id="rId69" Type="http://schemas.openxmlformats.org/officeDocument/2006/relationships/slide" Target="slides/slide68.xml" TargetMode="Internal"></Relationship><Relationship Id="rId70" Type="http://schemas.openxmlformats.org/officeDocument/2006/relationships/slide" Target="slides/slide69.xml" TargetMode="Internal"></Relationship><Relationship Id="rId71" Type="http://schemas.openxmlformats.org/officeDocument/2006/relationships/slide" Target="slides/slide70.xml" TargetMode="Internal"></Relationship><Relationship Id="rId72" Type="http://schemas.openxmlformats.org/officeDocument/2006/relationships/slide" Target="slides/slide71.xml" TargetMode="Internal"></Relationship><Relationship Id="rId73" Type="http://schemas.openxmlformats.org/officeDocument/2006/relationships/slide" Target="slides/slide72.xml" TargetMode="Internal"></Relationship><Relationship Id="rId74" Type="http://schemas.openxmlformats.org/officeDocument/2006/relationships/slide" Target="slides/slide73.xml" TargetMode="Internal"></Relationship><Relationship Id="rId75" Type="http://schemas.openxmlformats.org/officeDocument/2006/relationships/slide" Target="slides/slide74.xml" TargetMode="Internal"></Relationship><Relationship Id="rId76" Type="http://schemas.openxmlformats.org/officeDocument/2006/relationships/slide" Target="slides/slide75.xml" TargetMode="Internal"></Relationship><Relationship Id="rId77" Type="http://schemas.openxmlformats.org/officeDocument/2006/relationships/slide" Target="slides/slide76.xml" TargetMode="Internal"></Relationship><Relationship Id="rId78" Type="http://schemas.openxmlformats.org/officeDocument/2006/relationships/slide" Target="slides/slide77.xml" TargetMode="Internal"></Relationship><Relationship Id="rId79" Type="http://schemas.openxmlformats.org/officeDocument/2006/relationships/slide" Target="slides/slide78.xml" TargetMode="Internal"></Relationship><Relationship Id="rId80" Type="http://schemas.openxmlformats.org/officeDocument/2006/relationships/slide" Target="slides/slide79.xml" TargetMode="Internal"></Relationship><Relationship Id="rId81" Type="http://schemas.openxmlformats.org/officeDocument/2006/relationships/slide" Target="slides/slide80.xml" TargetMode="Internal"></Relationship><Relationship Id="rId82" Type="http://schemas.openxmlformats.org/officeDocument/2006/relationships/slide" Target="slides/slide81.xml" TargetMode="Internal"></Relationship><Relationship Id="rId83" Type="http://schemas.openxmlformats.org/officeDocument/2006/relationships/slide" Target="slides/slide82.xml" TargetMode="Internal"></Relationship><Relationship Id="rId84" Type="http://schemas.openxmlformats.org/officeDocument/2006/relationships/slide" Target="slides/slide83.xml" TargetMode="Internal"></Relationship><Relationship Id="rId85" Type="http://schemas.openxmlformats.org/officeDocument/2006/relationships/slide" Target="slides/slide84.xml" TargetMode="Internal"></Relationship><Relationship Id="rId86" Type="http://schemas.openxmlformats.org/officeDocument/2006/relationships/slide" Target="slides/slide85.xml" TargetMode="Internal"></Relationship><Relationship Id="rId87" Type="http://schemas.openxmlformats.org/officeDocument/2006/relationships/slide" Target="slides/slide86.xml" TargetMode="Internal"></Relationship><Relationship Id="rId88" Type="http://schemas.openxmlformats.org/officeDocument/2006/relationships/slide" Target="slides/slide87.xml" TargetMode="Internal"></Relationship><Relationship Id="rId89" Type="http://schemas.openxmlformats.org/officeDocument/2006/relationships/slide" Target="slides/slide88.xml" TargetMode="Internal"></Relationship><Relationship Id="rId90" Type="http://schemas.openxmlformats.org/officeDocument/2006/relationships/slide" Target="slides/slide89.xml" TargetMode="Internal"></Relationship><Relationship Id="rId91" Type="http://schemas.openxmlformats.org/officeDocument/2006/relationships/slide" Target="slides/slide90.xml" TargetMode="Internal"></Relationship><Relationship Id="rId92" Type="http://schemas.openxmlformats.org/officeDocument/2006/relationships/slide" Target="slides/slide91.xml" TargetMode="Internal"></Relationship><Relationship Id="rId93" Type="http://schemas.openxmlformats.org/officeDocument/2006/relationships/slide" Target="slides/slide92.xml" TargetMode="Internal"></Relationship><Relationship Id="rId94" Type="http://schemas.openxmlformats.org/officeDocument/2006/relationships/slide" Target="slides/slide93.xml" TargetMode="Internal"></Relationship><Relationship Id="rId95" Type="http://schemas.openxmlformats.org/officeDocument/2006/relationships/slide" Target="slides/slide94.xml" TargetMode="Internal"></Relationship><Relationship Id="rId96" Type="http://schemas.openxmlformats.org/officeDocument/2006/relationships/slide" Target="slides/slide95.xml" TargetMode="Internal"></Relationship><Relationship Id="rId97" Type="http://schemas.openxmlformats.org/officeDocument/2006/relationships/slide" Target="slides/slide96.xml" TargetMode="Internal"></Relationship><Relationship Id="rId98" Type="http://schemas.openxmlformats.org/officeDocument/2006/relationships/slide" Target="slides/slide97.xml" TargetMode="Internal"></Relationship><Relationship Id="rId99" Type="http://schemas.openxmlformats.org/officeDocument/2006/relationships/slide" Target="slides/slide98.xml" TargetMode="Internal"></Relationship><Relationship Id="rId100" Type="http://schemas.openxmlformats.org/officeDocument/2006/relationships/slide" Target="slides/slide99.xml" TargetMode="Internal"></Relationship><Relationship Id="rId101" Type="http://schemas.openxmlformats.org/officeDocument/2006/relationships/slide" Target="slides/slide100.xml" TargetMode="Internal"></Relationship><Relationship Id="rId102" Type="http://schemas.openxmlformats.org/officeDocument/2006/relationships/slide" Target="slides/slide101.xml" TargetMode="Internal"></Relationship><Relationship Id="rId103" Type="http://schemas.openxmlformats.org/officeDocument/2006/relationships/slide" Target="slides/slide102.xml" TargetMode="Internal"></Relationship><Relationship Id="rId104" Type="http://schemas.openxmlformats.org/officeDocument/2006/relationships/slide" Target="slides/slide103.xml" TargetMode="Internal"></Relationship><Relationship Id="rId105" Type="http://schemas.openxmlformats.org/officeDocument/2006/relationships/slide" Target="slides/slide104.xml" TargetMode="Internal"></Relationship><Relationship Id="rId106" Type="http://schemas.openxmlformats.org/officeDocument/2006/relationships/slide" Target="slides/slide105.xml" TargetMode="Internal"></Relationship><Relationship Id="rId107" Type="http://schemas.openxmlformats.org/officeDocument/2006/relationships/slide" Target="slides/slide106.xml" TargetMode="Internal"></Relationship><Relationship Id="rId108" Type="http://schemas.openxmlformats.org/officeDocument/2006/relationships/slide" Target="slides/slide107.xml" TargetMode="Internal"></Relationship><Relationship Id="rId109" Type="http://schemas.openxmlformats.org/officeDocument/2006/relationships/slide" Target="slides/slide108.xml" TargetMode="Internal"></Relationship><Relationship Id="rId110" Type="http://schemas.openxmlformats.org/officeDocument/2006/relationships/slide" Target="slides/slide109.xml" TargetMode="Internal"></Relationship><Relationship Id="rId111" Type="http://schemas.openxmlformats.org/officeDocument/2006/relationships/slide" Target="slides/slide110.xml" TargetMode="Internal"></Relationship><Relationship Id="rId112" Type="http://schemas.openxmlformats.org/officeDocument/2006/relationships/slide" Target="slides/slide111.xml" TargetMode="Internal"></Relationship><Relationship Id="rId113" Type="http://schemas.openxmlformats.org/officeDocument/2006/relationships/slide" Target="slides/slide112.xml" TargetMode="Internal"></Relationship><Relationship Id="rId114" Type="http://schemas.openxmlformats.org/officeDocument/2006/relationships/slide" Target="slides/slide113.xml" TargetMode="Internal"></Relationship><Relationship Id="rId115" Type="http://schemas.openxmlformats.org/officeDocument/2006/relationships/slide" Target="slides/slide114.xml" TargetMode="Internal"></Relationship><Relationship Id="rId116" Type="http://schemas.openxmlformats.org/officeDocument/2006/relationships/slide" Target="slides/slide115.xml" TargetMode="Internal"></Relationship><Relationship Id="rId117" Type="http://schemas.openxmlformats.org/officeDocument/2006/relationships/slide" Target="slides/slide116.xml" TargetMode="Internal"></Relationship><Relationship Id="rId118" Type="http://schemas.openxmlformats.org/officeDocument/2006/relationships/slide" Target="slides/slide117.xml" TargetMode="Internal"></Relationship><Relationship Id="rId119" Type="http://schemas.openxmlformats.org/officeDocument/2006/relationships/slide" Target="slides/slide118.xml" TargetMode="Internal"></Relationship><Relationship Id="rId120" Type="http://schemas.openxmlformats.org/officeDocument/2006/relationships/slide" Target="slides/slide119.xml" TargetMode="Internal"></Relationship><Relationship Id="rId121" Type="http://schemas.openxmlformats.org/officeDocument/2006/relationships/slide" Target="slides/slide120.xml" TargetMode="Internal"></Relationship><Relationship Id="rId122" Type="http://schemas.openxmlformats.org/officeDocument/2006/relationships/slide" Target="slides/slide121.xml" TargetMode="Internal"></Relationship><Relationship Id="rId123" Type="http://schemas.openxmlformats.org/officeDocument/2006/relationships/slide" Target="slides/slide122.xml" TargetMode="Internal"></Relationship><Relationship Id="rId124" Type="http://schemas.openxmlformats.org/officeDocument/2006/relationships/slide" Target="slides/slide123.xml" TargetMode="Internal"></Relationship><Relationship Id="rId125" Type="http://schemas.openxmlformats.org/officeDocument/2006/relationships/slide" Target="slides/slide124.xml" TargetMode="Internal"></Relationship><Relationship Id="rId126" Type="http://schemas.openxmlformats.org/officeDocument/2006/relationships/slide" Target="slides/slide125.xml" TargetMode="Internal"></Relationship><Relationship Id="rId127" Type="http://schemas.openxmlformats.org/officeDocument/2006/relationships/slide" Target="slides/slide126.xml" TargetMode="Internal"></Relationship><Relationship Id="rId128" Type="http://schemas.openxmlformats.org/officeDocument/2006/relationships/slide" Target="slides/slide127.xml" TargetMode="Internal"></Relationship><Relationship Id="rId129" Type="http://schemas.openxmlformats.org/officeDocument/2006/relationships/slide" Target="slides/slide128.xml" TargetMode="Internal"></Relationship><Relationship Id="rId130" Type="http://schemas.openxmlformats.org/officeDocument/2006/relationships/slide" Target="slides/slide129.xml" TargetMode="Internal"></Relationship><Relationship Id="rId131" Type="http://schemas.openxmlformats.org/officeDocument/2006/relationships/slide" Target="slides/slide130.xml" TargetMode="Internal"></Relationship><Relationship Id="rId132" Type="http://schemas.openxmlformats.org/officeDocument/2006/relationships/slide" Target="slides/slide131.xml" TargetMode="Internal"></Relationship><Relationship Id="rId133" Type="http://schemas.openxmlformats.org/officeDocument/2006/relationships/slide" Target="slides/slide132.xml" TargetMode="Internal"></Relationship><Relationship Id="rId134" Type="http://schemas.openxmlformats.org/officeDocument/2006/relationships/slide" Target="slides/slide133.xml" TargetMode="Internal"></Relationship><Relationship Id="rId135" Type="http://schemas.openxmlformats.org/officeDocument/2006/relationships/slide" Target="slides/slide134.xml" TargetMode="Internal"></Relationship><Relationship Id="rId136" Type="http://schemas.openxmlformats.org/officeDocument/2006/relationships/slide" Target="slides/slide135.xml" TargetMode="Internal"></Relationship><Relationship Id="rId137" Type="http://schemas.openxmlformats.org/officeDocument/2006/relationships/slide" Target="slides/slide136.xml" TargetMode="Internal"></Relationship><Relationship Id="rId138" Type="http://schemas.openxmlformats.org/officeDocument/2006/relationships/slide" Target="slides/slide137.xml" TargetMode="Internal"></Relationship><Relationship Id="rId139" Type="http://schemas.openxmlformats.org/officeDocument/2006/relationships/theme" Target="theme/theme1.xml" TargetMode="Internal"></Relationship><Relationship Id="rId140" Type="http://schemas.openxmlformats.org/officeDocument/2006/relationships/presProps" Target="presProps.xml" TargetMode="Internal"></Relationship><Relationship Id="rId141" Type="http://schemas.openxmlformats.org/officeDocument/2006/relationships/viewProps" Target="viewProps.xml" TargetMode="Internal"></Relationship><Relationship Id="rId142" Type="http://schemas.openxmlformats.org/officeDocument/2006/relationships/tableStyles" Target="tableStyles.xml" TargetMode="Internal"></Relationship></Relationships>
</file>

<file path=ppt/slideLayouts/_rels/slideLayout1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1.xml" TargetMode="Internal"></Relationship></Relationships>
</file>

<file path=ppt/slideLayouts/_rels/slideLayout10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1.xml" TargetMode="Internal"></Relationship></Relationships>
</file>

<file path=ppt/slideLayouts/_rels/slideLayout11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1.xml" TargetMode="Internal"></Relationship></Relationships>
</file>

<file path=ppt/slideLayouts/_rels/slideLayout2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1.xml" TargetMode="Internal"></Relationship></Relationships>
</file>

<file path=ppt/slideLayouts/_rels/slideLayout3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1.xml" TargetMode="Internal"></Relationship></Relationships>
</file>

<file path=ppt/slideLayouts/_rels/slideLayout4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1.xml" TargetMode="Internal"></Relationship></Relationships>
</file>

<file path=ppt/slideLayouts/_rels/slideLayout5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1.xml" TargetMode="Internal"></Relationship></Relationships>
</file>

<file path=ppt/slideLayouts/_rels/slideLayout6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1.xml" TargetMode="Internal"></Relationship></Relationships>
</file>

<file path=ppt/slideLayouts/_rels/slideLayout7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1.xml" TargetMode="Internal"></Relationship></Relationships>
</file>

<file path=ppt/slideLayouts/_rels/slideLayout8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1.xml" TargetMode="Internal"></Relationship></Relationships>
</file>

<file path=ppt/slideLayouts/_rels/slideLayout9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1.xml" TargetMode="Internal"></Relationship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dirty="0" smtClean="0"/>
              <a:t>Click to edit Master title style</a:t>
            </a:r>
            <a:endParaRPr lang="ko-KR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algn="ctr" marL="0" indent="0">
              <a:buNone/>
              <a:defRPr>
                <a:solidFill>
                  <a:srgbClr val="000000"/>
                </a:solidFill>
              </a:defRPr>
            </a:lvl1pPr>
            <a:lvl2pPr algn="ctr" marL="457200" indent="0">
              <a:buNone/>
              <a:defRPr>
                <a:solidFill>
                  <a:srgbClr val="000000"/>
                </a:solidFill>
              </a:defRPr>
            </a:lvl2pPr>
            <a:lvl3pPr algn="ctr" marL="914400" indent="0">
              <a:buNone/>
              <a:defRPr>
                <a:solidFill>
                  <a:srgbClr val="000000"/>
                </a:solidFill>
              </a:defRPr>
            </a:lvl3pPr>
            <a:lvl4pPr algn="ctr" marL="1371600" indent="0">
              <a:buNone/>
              <a:defRPr>
                <a:solidFill>
                  <a:srgbClr val="000000"/>
                </a:solidFill>
              </a:defRPr>
            </a:lvl4pPr>
            <a:lvl5pPr algn="ctr" marL="1828800" indent="0">
              <a:buNone/>
              <a:defRPr>
                <a:solidFill>
                  <a:srgbClr val="000000"/>
                </a:solidFill>
              </a:defRPr>
            </a:lvl5pPr>
            <a:lvl6pPr algn="ctr" marL="2286000" indent="0">
              <a:buNone/>
              <a:defRPr>
                <a:solidFill>
                  <a:srgbClr val="000000"/>
                </a:solidFill>
              </a:defRPr>
            </a:lvl6pPr>
            <a:lvl7pPr algn="ctr" marL="2743200" indent="0">
              <a:buNone/>
              <a:defRPr>
                <a:solidFill>
                  <a:srgbClr val="000000"/>
                </a:solidFill>
              </a:defRPr>
            </a:lvl7pPr>
            <a:lvl8pPr algn="ctr" marL="3200400" indent="0">
              <a:buNone/>
              <a:defRPr>
                <a:solidFill>
                  <a:srgbClr val="000000"/>
                </a:solidFill>
              </a:defRPr>
            </a:lvl8pPr>
            <a:lvl9pPr algn="ctr" marL="3657600" indent="0">
              <a:buNone/>
              <a:defRPr>
                <a:solidFill>
                  <a:srgbClr val="000000"/>
                </a:solidFill>
              </a:defRPr>
            </a:lvl9pPr>
          </a:lstStyle>
          <a:p>
            <a:r>
              <a:rPr lang="ko-KR" altLang="en-US" dirty="0" smtClean="0"/>
              <a:t>Click to edit Master subtitle style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A0640-D55D-49AB-BE71-95CE015E007B}" type="datetimeFigureOut">
              <a:rPr lang="ko-KR" altLang="en-US" dirty="0" smtClean="0"/>
              <a:t>2007-07-13</a:t>
            </a:fld>
            <a:endParaRPr lang="ko-KR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ECFA0-BEA7-45D1-BB8F-060EF80CCB2E}" type="slidenum">
              <a:rPr lang="ko-KR" altLang="en-US" dirty="0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ko-KR" altLang="en-US" dirty="0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ko-KR" altLang="en-US" dirty="0" smtClean="0"/>
              <a:t>Click to edit Master text styles</a:t>
            </a:r>
          </a:p>
          <a:p>
            <a:pPr lvl="1"/>
            <a:r>
              <a:rPr lang="ko-KR" altLang="en-US" dirty="0" smtClean="0"/>
              <a:t>Second level</a:t>
            </a:r>
          </a:p>
          <a:p>
            <a:pPr lvl="2"/>
            <a:r>
              <a:rPr lang="ko-KR" altLang="en-US" dirty="0" smtClean="0"/>
              <a:t>Third level</a:t>
            </a:r>
          </a:p>
          <a:p>
            <a:pPr lvl="3"/>
            <a:r>
              <a:rPr lang="ko-KR" altLang="en-US" dirty="0" smtClean="0"/>
              <a:t>Fourth level</a:t>
            </a:r>
          </a:p>
          <a:p>
            <a:pPr lvl="4"/>
            <a:r>
              <a:rPr lang="ko-KR" altLang="en-US" dirty="0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4E2A0640-D55D-49AB-BE71-95CE015E007B}" type="datetimeFigureOut">
              <a:rPr lang="ko-KR" altLang="en-US" dirty="0" smtClean="0"/>
              <a:t>2007-07-13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0A2ECFA0-BEA7-45D1-BB8F-060EF80CCB2E}" type="slidenum">
              <a:rPr lang="ko-KR" altLang="en-US" dirty="0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1"/>
          <p:cNvSpPr>
            <a:spLocks noGrp="1"/>
          </p:cNvSpPr>
          <p:nvPr>
            <p:ph type="title" orient="vert" idx="0"/>
          </p:nvPr>
        </p:nvSpPr>
        <p:spPr>
          <a:xfrm>
            <a:off x="6629400" y="274638"/>
            <a:ext cx="2057400" cy="5851525"/>
          </a:xfrm>
        </p:spPr>
        <p:txBody>
          <a:bodyPr vert="eaVert"/>
          <a:p>
            <a:r>
              <a:rPr lang="ko-KR" altLang="en-US" dirty="0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p>
            <a:pPr lvl="0"/>
            <a:r>
              <a:rPr lang="ko-KR" altLang="en-US" dirty="0" smtClean="0"/>
              <a:t>Click to edit Master text styles</a:t>
            </a:r>
          </a:p>
          <a:p>
            <a:pPr lvl="1"/>
            <a:r>
              <a:rPr lang="ko-KR" altLang="en-US" dirty="0" smtClean="0"/>
              <a:t>Second level</a:t>
            </a:r>
          </a:p>
          <a:p>
            <a:pPr lvl="2"/>
            <a:r>
              <a:rPr lang="ko-KR" altLang="en-US" dirty="0" smtClean="0"/>
              <a:t>Third level</a:t>
            </a:r>
          </a:p>
          <a:p>
            <a:pPr lvl="3"/>
            <a:r>
              <a:rPr lang="ko-KR" altLang="en-US" dirty="0" smtClean="0"/>
              <a:t>Fourth level</a:t>
            </a:r>
          </a:p>
          <a:p>
            <a:pPr lvl="4"/>
            <a:r>
              <a:rPr lang="ko-KR" altLang="en-US" dirty="0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4E2A0640-D55D-49AB-BE71-95CE015E007B}" type="datetimeFigureOut">
              <a:rPr lang="ko-KR" altLang="en-US" dirty="0" smtClean="0"/>
              <a:t>2007-07-13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0A2ECFA0-BEA7-45D1-BB8F-060EF80CCB2E}" type="slidenum">
              <a:rPr lang="ko-KR" altLang="en-US" dirty="0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ko-KR" altLang="en-US" dirty="0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ko-KR" altLang="en-US" dirty="0" smtClean="0"/>
              <a:t>Click to edit Master text styles</a:t>
            </a:r>
          </a:p>
          <a:p>
            <a:pPr lvl="1"/>
            <a:r>
              <a:rPr lang="ko-KR" altLang="en-US" dirty="0" smtClean="0"/>
              <a:t>Second level</a:t>
            </a:r>
          </a:p>
          <a:p>
            <a:pPr lvl="2"/>
            <a:r>
              <a:rPr lang="ko-KR" altLang="en-US" dirty="0" smtClean="0"/>
              <a:t>Third level</a:t>
            </a:r>
          </a:p>
          <a:p>
            <a:pPr lvl="3"/>
            <a:r>
              <a:rPr lang="ko-KR" altLang="en-US" dirty="0" smtClean="0"/>
              <a:t>Fourth level</a:t>
            </a:r>
          </a:p>
          <a:p>
            <a:pPr lvl="4"/>
            <a:r>
              <a:rPr lang="ko-KR" altLang="en-US" dirty="0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4E2A0640-D55D-49AB-BE71-95CE015E007B}" type="datetimeFigureOut">
              <a:rPr lang="ko-KR" altLang="en-US" dirty="0" smtClean="0"/>
              <a:t>2007-07-13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0A2ECFA0-BEA7-45D1-BB8F-060EF80CCB2E}" type="slidenum">
              <a:rPr lang="ko-KR" altLang="en-US" dirty="0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buNone/>
              <a:defRPr sz="4000" b="1" cap="all"/>
            </a:lvl1pPr>
          </a:lstStyle>
          <a:p>
            <a:r>
              <a:rPr lang="ko-KR" altLang="en-US" dirty="0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000000"/>
                </a:solidFill>
              </a:defRPr>
            </a:lvl1pPr>
            <a:lvl2pPr marL="457200" indent="0">
              <a:buNone/>
              <a:defRPr sz="1800">
                <a:solidFill>
                  <a:srgbClr val="000000"/>
                </a:solidFill>
              </a:defRPr>
            </a:lvl2pPr>
            <a:lvl3pPr marL="914400" indent="0">
              <a:buNone/>
              <a:defRPr sz="1600">
                <a:solidFill>
                  <a:srgbClr val="000000"/>
                </a:solidFill>
              </a:defRPr>
            </a:lvl3pPr>
            <a:lvl4pPr marL="1371600" indent="0">
              <a:buNone/>
              <a:defRPr sz="1400">
                <a:solidFill>
                  <a:srgbClr val="000000"/>
                </a:solidFill>
              </a:defRPr>
            </a:lvl4pPr>
            <a:lvl5pPr marL="1828800" indent="0">
              <a:buNone/>
              <a:defRPr sz="1400">
                <a:solidFill>
                  <a:srgbClr val="000000"/>
                </a:solidFill>
              </a:defRPr>
            </a:lvl5pPr>
            <a:lvl6pPr marL="2286000" indent="0">
              <a:buNone/>
              <a:defRPr sz="1400">
                <a:solidFill>
                  <a:srgbClr val="000000"/>
                </a:solidFill>
              </a:defRPr>
            </a:lvl6pPr>
            <a:lvl7pPr marL="2743200" indent="0">
              <a:buNone/>
              <a:defRPr sz="1400">
                <a:solidFill>
                  <a:srgbClr val="000000"/>
                </a:solidFill>
              </a:defRPr>
            </a:lvl7pPr>
            <a:lvl8pPr marL="3200400" indent="0">
              <a:buNone/>
              <a:defRPr sz="1400">
                <a:solidFill>
                  <a:srgbClr val="000000"/>
                </a:solidFill>
              </a:defRPr>
            </a:lvl8pPr>
            <a:lvl9pPr marL="3657600" indent="0">
              <a:buNone/>
              <a:defRPr sz="1400">
                <a:solidFill>
                  <a:srgbClr val="000000"/>
                </a:solidFill>
              </a:defRPr>
            </a:lvl9pPr>
          </a:lstStyle>
          <a:p>
            <a:pPr lvl="0"/>
            <a:r>
              <a:rPr lang="ko-KR" alt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A0640-D55D-49AB-BE71-95CE015E007B}" type="datetimeFigureOut">
              <a:rPr lang="ko-KR" altLang="en-US" dirty="0" smtClean="0"/>
              <a:t>2007-07-13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ECFA0-BEA7-45D1-BB8F-060EF80CCB2E}" type="slidenum">
              <a:rPr lang="ko-KR" altLang="en-US" dirty="0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marL="0" defTabSz="0">
              <a:defRPr sz="2800"/>
            </a:lvl1pPr>
            <a:lvl2pPr marL="0" defTabSz="0">
              <a:defRPr sz="2400"/>
            </a:lvl2pPr>
            <a:lvl3pPr marL="0" defTabSz="0">
              <a:defRPr sz="2000"/>
            </a:lvl3pPr>
            <a:lvl4pPr marL="0" defTabSz="0">
              <a:defRPr sz="1800"/>
            </a:lvl4pPr>
            <a:lvl5pPr marL="0" defTabSz="0">
              <a:defRPr sz="1800"/>
            </a:lvl5pPr>
            <a:lvl6pPr marL="0" defTabSz="0">
              <a:defRPr sz="1800"/>
            </a:lvl6pPr>
            <a:lvl7pPr marL="0" defTabSz="0">
              <a:defRPr sz="1800"/>
            </a:lvl7pPr>
            <a:lvl8pPr marL="0" defTabSz="0">
              <a:defRPr sz="1800"/>
            </a:lvl8pPr>
            <a:lvl9pPr marL="0" defTabSz="0">
              <a:defRPr sz="1800"/>
            </a:lvl9pPr>
          </a:lstStyle>
          <a:p>
            <a:pPr lvl="0"/>
            <a:r>
              <a:rPr lang="ko-KR" altLang="en-US" dirty="0" smtClean="0"/>
              <a:t>Click to edit Master text styles</a:t>
            </a:r>
          </a:p>
          <a:p>
            <a:pPr lvl="1"/>
            <a:r>
              <a:rPr lang="ko-KR" altLang="en-US" dirty="0" smtClean="0"/>
              <a:t>Second level</a:t>
            </a:r>
          </a:p>
          <a:p>
            <a:pPr lvl="2"/>
            <a:r>
              <a:rPr lang="ko-KR" altLang="en-US" dirty="0" smtClean="0"/>
              <a:t>Third level</a:t>
            </a:r>
          </a:p>
          <a:p>
            <a:pPr lvl="3"/>
            <a:r>
              <a:rPr lang="ko-KR" altLang="en-US" dirty="0" smtClean="0"/>
              <a:t>Fourth level</a:t>
            </a:r>
          </a:p>
          <a:p>
            <a:pPr lvl="4"/>
            <a:r>
              <a:rPr lang="ko-KR" altLang="en-US" dirty="0" smtClean="0"/>
              <a:t>Fifth level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 marL="0" defTabSz="0">
              <a:defRPr sz="2800"/>
            </a:lvl1pPr>
            <a:lvl2pPr marL="0" defTabSz="0">
              <a:defRPr sz="2400"/>
            </a:lvl2pPr>
            <a:lvl3pPr marL="0" defTabSz="0">
              <a:defRPr sz="2000"/>
            </a:lvl3pPr>
            <a:lvl4pPr marL="0" defTabSz="0">
              <a:defRPr sz="1800"/>
            </a:lvl4pPr>
            <a:lvl5pPr marL="0" defTabSz="0">
              <a:defRPr sz="1800"/>
            </a:lvl5pPr>
            <a:lvl6pPr marL="0" defTabSz="0">
              <a:defRPr sz="1800"/>
            </a:lvl6pPr>
            <a:lvl7pPr marL="0" defTabSz="0">
              <a:defRPr sz="1800"/>
            </a:lvl7pPr>
            <a:lvl8pPr marL="0" defTabSz="0">
              <a:defRPr sz="1800"/>
            </a:lvl8pPr>
            <a:lvl9pPr marL="0" defTabSz="0">
              <a:defRPr sz="1800"/>
            </a:lvl9pPr>
          </a:lstStyle>
          <a:p>
            <a:pPr lvl="0"/>
            <a:r>
              <a:rPr lang="ko-KR" altLang="en-US" dirty="0" smtClean="0"/>
              <a:t>Click to edit Master text styles</a:t>
            </a:r>
          </a:p>
          <a:p>
            <a:pPr lvl="1"/>
            <a:r>
              <a:rPr lang="ko-KR" altLang="en-US" dirty="0" smtClean="0"/>
              <a:t>Second level</a:t>
            </a:r>
          </a:p>
          <a:p>
            <a:pPr lvl="2"/>
            <a:r>
              <a:rPr lang="ko-KR" altLang="en-US" dirty="0" smtClean="0"/>
              <a:t>Third level</a:t>
            </a:r>
          </a:p>
          <a:p>
            <a:pPr lvl="3"/>
            <a:r>
              <a:rPr lang="ko-KR" altLang="en-US" dirty="0" smtClean="0"/>
              <a:t>Fourth level</a:t>
            </a:r>
          </a:p>
          <a:p>
            <a:pPr lvl="4"/>
            <a:r>
              <a:rPr lang="ko-KR" altLang="en-US" dirty="0" smtClean="0"/>
              <a:t>Fifth level</a:t>
            </a:r>
            <a:endParaRPr lang="ko-KR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A0640-D55D-49AB-BE71-95CE015E007B}" type="datetimeFigureOut">
              <a:rPr lang="ko-KR" altLang="en-US" dirty="0" smtClean="0"/>
              <a:t>2007-07-13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ECFA0-BEA7-45D1-BB8F-060EF80CCB2E}" type="slidenum">
              <a:rPr lang="ko-KR" altLang="en-US" dirty="0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0"/>
          </p:nvPr>
        </p:nvSpPr>
        <p:spPr/>
        <p:txBody>
          <a:bodyPr/>
          <a:lstStyle>
            <a:lvl1pPr marL="0" defTabSz="0">
              <a:defRPr/>
            </a:lvl1pPr>
          </a:lstStyle>
          <a:p>
            <a:r>
              <a:rPr lang="ko-KR" altLang="en-US" dirty="0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 marL="0" defTabSz="0">
              <a:defRPr sz="2400"/>
            </a:lvl1pPr>
            <a:lvl2pPr marL="0" defTabSz="0">
              <a:defRPr sz="2000"/>
            </a:lvl2pPr>
            <a:lvl3pPr marL="0" defTabSz="0">
              <a:defRPr sz="1800"/>
            </a:lvl3pPr>
            <a:lvl4pPr marL="0" defTabSz="0">
              <a:defRPr sz="1600"/>
            </a:lvl4pPr>
            <a:lvl5pPr marL="0" defTabSz="0">
              <a:defRPr sz="1600"/>
            </a:lvl5pPr>
            <a:lvl6pPr marL="0" defTabSz="0">
              <a:defRPr sz="1600"/>
            </a:lvl6pPr>
            <a:lvl7pPr marL="0" defTabSz="0">
              <a:defRPr sz="1600"/>
            </a:lvl7pPr>
            <a:lvl8pPr marL="0" defTabSz="0">
              <a:defRPr sz="1600"/>
            </a:lvl8pPr>
            <a:lvl9pPr marL="0" defTabSz="0">
              <a:defRPr sz="1600"/>
            </a:lvl9pPr>
          </a:lstStyle>
          <a:p>
            <a:pPr lvl="0"/>
            <a:r>
              <a:rPr lang="ko-KR" altLang="en-US" dirty="0" smtClean="0"/>
              <a:t>Click to edit Master text styles</a:t>
            </a:r>
          </a:p>
          <a:p>
            <a:pPr lvl="1"/>
            <a:r>
              <a:rPr lang="ko-KR" altLang="en-US" dirty="0" smtClean="0"/>
              <a:t>Second level</a:t>
            </a:r>
          </a:p>
          <a:p>
            <a:pPr lvl="2"/>
            <a:r>
              <a:rPr lang="ko-KR" altLang="en-US" dirty="0" smtClean="0"/>
              <a:t>Third level</a:t>
            </a:r>
          </a:p>
          <a:p>
            <a:pPr lvl="3"/>
            <a:r>
              <a:rPr lang="ko-KR" altLang="en-US" dirty="0" smtClean="0"/>
              <a:t>Fourth level</a:t>
            </a:r>
          </a:p>
          <a:p>
            <a:pPr lvl="4"/>
            <a:r>
              <a:rPr lang="ko-KR" altLang="en-US" dirty="0" smtClean="0"/>
              <a:t>Fifth level</a:t>
            </a:r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 marL="0" defTabSz="0">
              <a:defRPr sz="2400"/>
            </a:lvl1pPr>
            <a:lvl2pPr marL="0" defTabSz="0">
              <a:defRPr sz="2000"/>
            </a:lvl2pPr>
            <a:lvl3pPr marL="0" defTabSz="0">
              <a:defRPr sz="1800"/>
            </a:lvl3pPr>
            <a:lvl4pPr marL="0" defTabSz="0">
              <a:defRPr sz="1600"/>
            </a:lvl4pPr>
            <a:lvl5pPr marL="0" defTabSz="0">
              <a:defRPr sz="1600"/>
            </a:lvl5pPr>
            <a:lvl6pPr marL="0" defTabSz="0">
              <a:defRPr sz="1600"/>
            </a:lvl6pPr>
            <a:lvl7pPr marL="0" defTabSz="0">
              <a:defRPr sz="1600"/>
            </a:lvl7pPr>
            <a:lvl8pPr marL="0" defTabSz="0">
              <a:defRPr sz="1600"/>
            </a:lvl8pPr>
            <a:lvl9pPr marL="0" defTabSz="0">
              <a:defRPr sz="1600"/>
            </a:lvl9pPr>
          </a:lstStyle>
          <a:p>
            <a:pPr lvl="0"/>
            <a:r>
              <a:rPr lang="ko-KR" altLang="en-US" dirty="0" smtClean="0"/>
              <a:t>Click to edit Master text styles</a:t>
            </a:r>
          </a:p>
          <a:p>
            <a:pPr lvl="1"/>
            <a:r>
              <a:rPr lang="ko-KR" altLang="en-US" dirty="0" smtClean="0"/>
              <a:t>Second level</a:t>
            </a:r>
          </a:p>
          <a:p>
            <a:pPr lvl="2"/>
            <a:r>
              <a:rPr lang="ko-KR" altLang="en-US" dirty="0" smtClean="0"/>
              <a:t>Third level</a:t>
            </a:r>
          </a:p>
          <a:p>
            <a:pPr lvl="3"/>
            <a:r>
              <a:rPr lang="ko-KR" altLang="en-US" dirty="0" smtClean="0"/>
              <a:t>Fourth level</a:t>
            </a:r>
          </a:p>
          <a:p>
            <a:pPr lvl="4"/>
            <a:r>
              <a:rPr lang="ko-KR" altLang="en-US" dirty="0" smtClean="0"/>
              <a:t>Fifth level</a:t>
            </a:r>
            <a:endParaRPr lang="ko-KR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A0640-D55D-49AB-BE71-95CE015E007B}" type="datetimeFigureOut">
              <a:rPr lang="ko-KR" altLang="en-US" dirty="0" smtClean="0"/>
              <a:t>2007-07-13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ECFA0-BEA7-45D1-BB8F-060EF80CCB2E}" type="slidenum">
              <a:rPr lang="ko-KR" altLang="en-US" dirty="0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ko-KR" altLang="en-US" dirty="0" smtClean="0"/>
              <a:t>Click to edit Master title style</a:t>
            </a:r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4E2A0640-D55D-49AB-BE71-95CE015E007B}" type="datetimeFigureOut">
              <a:rPr lang="ko-KR" altLang="en-US" dirty="0" smtClean="0"/>
              <a:t>2007-07-13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0A2ECFA0-BEA7-45D1-BB8F-060EF80CCB2E}" type="slidenum">
              <a:rPr lang="ko-KR" altLang="en-US" dirty="0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4E2A0640-D55D-49AB-BE71-95CE015E007B}" type="datetimeFigureOut">
              <a:rPr lang="ko-KR" altLang="en-US" dirty="0" smtClean="0"/>
              <a:t>2007-07-13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0A2ECFA0-BEA7-45D1-BB8F-060EF80CCB2E}" type="slidenum">
              <a:rPr lang="ko-KR" altLang="en-US" dirty="0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1"/>
          <p:cNvSpPr>
            <a:spLocks noGrp="1"/>
          </p:cNvSpPr>
          <p:nvPr>
            <p:ph type="title" idx="0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dirty="0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type="pic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 marL="0" defTabSz="0">
              <a:defRPr sz="3200"/>
            </a:lvl1pPr>
            <a:lvl2pPr marL="0" defTabSz="0">
              <a:defRPr sz="2800"/>
            </a:lvl2pPr>
            <a:lvl3pPr marL="0" defTabSz="0">
              <a:defRPr sz="2400"/>
            </a:lvl3pPr>
            <a:lvl4pPr marL="0" defTabSz="0">
              <a:defRPr sz="2000"/>
            </a:lvl4pPr>
            <a:lvl5pPr marL="0" defTabSz="0">
              <a:defRPr sz="2000"/>
            </a:lvl5pPr>
            <a:lvl6pPr marL="0" defTabSz="0">
              <a:defRPr sz="2000"/>
            </a:lvl6pPr>
            <a:lvl7pPr marL="0" defTabSz="0">
              <a:defRPr sz="2000"/>
            </a:lvl7pPr>
            <a:lvl8pPr marL="0" defTabSz="0">
              <a:defRPr sz="2000"/>
            </a:lvl8pPr>
            <a:lvl9pPr marL="0" defTabSz="0">
              <a:defRPr sz="2000"/>
            </a:lvl9pPr>
          </a:lstStyle>
          <a:p>
            <a:pPr lvl="0"/>
            <a:r>
              <a:rPr lang="ko-KR" altLang="en-US" dirty="0" smtClean="0"/>
              <a:t>Click to edit Master text styles</a:t>
            </a:r>
          </a:p>
          <a:p>
            <a:pPr lvl="1"/>
            <a:r>
              <a:rPr lang="ko-KR" altLang="en-US" dirty="0" smtClean="0"/>
              <a:t>Second level</a:t>
            </a:r>
          </a:p>
          <a:p>
            <a:pPr lvl="2"/>
            <a:r>
              <a:rPr lang="ko-KR" altLang="en-US" dirty="0" smtClean="0"/>
              <a:t>Third level</a:t>
            </a:r>
          </a:p>
          <a:p>
            <a:pPr lvl="3"/>
            <a:r>
              <a:rPr lang="ko-KR" altLang="en-US" dirty="0" smtClean="0"/>
              <a:t>Fourth level</a:t>
            </a:r>
          </a:p>
          <a:p>
            <a:pPr lvl="4"/>
            <a:r>
              <a:rPr lang="ko-KR" altLang="en-US" dirty="0" smtClean="0"/>
              <a:t>Fifth level</a:t>
            </a:r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A0640-D55D-49AB-BE71-95CE015E007B}" type="datetimeFigureOut">
              <a:rPr lang="ko-KR" altLang="en-US" dirty="0" smtClean="0"/>
              <a:t>2007-07-13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ECFA0-BEA7-45D1-BB8F-060EF80CCB2E}" type="slidenum">
              <a:rPr lang="ko-KR" altLang="en-US" dirty="0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1"/>
          <p:cNvSpPr>
            <a:spLocks noGrp="1"/>
          </p:cNvSpPr>
          <p:nvPr>
            <p:ph type="title" idx="0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dirty="0" smtClean="0"/>
              <a:t>Click to edit Master title style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A0640-D55D-49AB-BE71-95CE015E007B}" type="datetimeFigureOut">
              <a:rPr lang="ko-KR" altLang="en-US" dirty="0" smtClean="0"/>
              <a:t>2007-07-13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ECFA0-BEA7-45D1-BB8F-060EF80CCB2E}" type="slidenum">
              <a:rPr lang="ko-KR" altLang="en-US" dirty="0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1.xml" TargetMode="Internal"></Relationship><Relationship Id="rId2" Type="http://schemas.openxmlformats.org/officeDocument/2006/relationships/slideLayout" Target="../slideLayouts/slideLayout2.xml" TargetMode="Internal"></Relationship><Relationship Id="rId3" Type="http://schemas.openxmlformats.org/officeDocument/2006/relationships/slideLayout" Target="../slideLayouts/slideLayout3.xml" TargetMode="Internal"></Relationship><Relationship Id="rId4" Type="http://schemas.openxmlformats.org/officeDocument/2006/relationships/slideLayout" Target="../slideLayouts/slideLayout4.xml" TargetMode="Internal"></Relationship><Relationship Id="rId5" Type="http://schemas.openxmlformats.org/officeDocument/2006/relationships/slideLayout" Target="../slideLayouts/slideLayout5.xml" TargetMode="Internal"></Relationship><Relationship Id="rId6" Type="http://schemas.openxmlformats.org/officeDocument/2006/relationships/slideLayout" Target="../slideLayouts/slideLayout6.xml" TargetMode="Internal"></Relationship><Relationship Id="rId7" Type="http://schemas.openxmlformats.org/officeDocument/2006/relationships/slideLayout" Target="../slideLayouts/slideLayout7.xml" TargetMode="Internal"></Relationship><Relationship Id="rId8" Type="http://schemas.openxmlformats.org/officeDocument/2006/relationships/slideLayout" Target="../slideLayouts/slideLayout8.xml" TargetMode="Internal"></Relationship><Relationship Id="rId9" Type="http://schemas.openxmlformats.org/officeDocument/2006/relationships/slideLayout" Target="../slideLayouts/slideLayout9.xml" TargetMode="Internal"></Relationship><Relationship Id="rId10" Type="http://schemas.openxmlformats.org/officeDocument/2006/relationships/slideLayout" Target="../slideLayouts/slideLayout10.xml" TargetMode="Internal"></Relationship><Relationship Id="rId11" Type="http://schemas.openxmlformats.org/officeDocument/2006/relationships/slideLayout" Target="../slideLayouts/slideLayout11.xml" TargetMode="Internal"></Relationship><Relationship Id="rId12" Type="http://schemas.openxmlformats.org/officeDocument/2006/relationships/theme" Target="../theme/theme1.xml" TargetMode="Internal"></Relationship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Click to edit Master text styles</a:t>
            </a:r>
          </a:p>
          <a:p>
            <a:pPr lvl="1"/>
            <a:r>
              <a:rPr lang="ko-KR" altLang="en-US" dirty="0" smtClean="0"/>
              <a:t>Second level</a:t>
            </a:r>
          </a:p>
          <a:p>
            <a:pPr lvl="2"/>
            <a:r>
              <a:rPr lang="ko-KR" altLang="en-US" dirty="0" smtClean="0"/>
              <a:t>Third level</a:t>
            </a:r>
          </a:p>
          <a:p>
            <a:pPr lvl="3"/>
            <a:r>
              <a:rPr lang="ko-KR" altLang="en-US" dirty="0" smtClean="0"/>
              <a:t>Fourth level</a:t>
            </a:r>
          </a:p>
          <a:p>
            <a:pPr lvl="4"/>
            <a:r>
              <a:rPr lang="ko-KR" altLang="en-US" dirty="0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00"/>
                </a:solidFill>
              </a:defRPr>
            </a:lvl1pPr>
          </a:lstStyle>
          <a:p>
            <a:fld id="{5C1A2B81-1DA3-497E-83CD-70D401AD2C06}" type="datetimeFigureOut">
              <a:rPr lang="ko-KR" altLang="en-US" dirty="0" smtClean="0"/>
              <a:t>2007-07-13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0000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fld id="{9CD56DC7-0AF8-4C3E-9120-C82FF52A6C0B}" type="slidenum">
              <a:rPr lang="ko-KR" altLang="en-US" dirty="0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marL="0" indent="0" defTabSz="914400">
        <a:buNone/>
        <a:defRPr lang="ko-KR" smtClean="0" sz="4400" baseline="0">
          <a:solidFill>
            <a:srgbClr val="000000"/>
          </a:solidFill>
          <a:latin typeface="SimSun"/>
          <a:ea typeface="SimSun"/>
        </a:defRPr>
      </a:lvl1pPr>
    </p:titleStyle>
    <p:bodyStyle>
      <a:lvl1pPr algn="l" marL="342900" indent="-342900" defTabSz="914400">
        <a:spcBef>
          <a:spcPct val="20000"/>
        </a:spcBef>
        <a:buFont typeface="SimSun"/>
        <a:buChar char="●"/>
        <a:defRPr lang="ko-KR" smtClean="0" sz="3200" baseline="0">
          <a:solidFill>
            <a:srgbClr val="000000"/>
          </a:solidFill>
          <a:latin typeface="SimSun"/>
          <a:ea typeface="SimSun"/>
        </a:defRPr>
      </a:lvl1pPr>
      <a:lvl2pPr lvl="1" marL="742950" indent="-285750" defTabSz="914400">
        <a:buChar char="-"/>
        <a:defRPr lang="ko-KR" smtClean="0" sz="2800"/>
      </a:lvl2pPr>
      <a:lvl3pPr lvl="2" marL="1143000" indent="-228600" defTabSz="914400">
        <a:buChar char="●"/>
        <a:defRPr lang="ko-KR" smtClean="0" sz="2400"/>
      </a:lvl3pPr>
      <a:lvl4pPr lvl="3" marL="1600200" indent="-228600" defTabSz="914400">
        <a:buChar char="-"/>
        <a:defRPr lang="ko-KR" smtClean="0" sz="2000"/>
      </a:lvl4pPr>
      <a:lvl5pPr lvl="4" marL="2057400" indent="-228600" defTabSz="914400">
        <a:buChar char="»"/>
        <a:defRPr lang="ko-KR" smtClean="0"/>
      </a:lvl5pPr>
    </p:bodyStyle>
    <p:otherStyle>
      <a:lvl1pPr algn="l" marL="0" indent="0" defTabSz="914400">
        <a:buNone/>
        <a:defRPr lang="ko-KR" smtClean="0" sz="1800" baseline="0">
          <a:solidFill>
            <a:srgbClr val="000000"/>
          </a:solidFill>
          <a:latin typeface="SimSun"/>
          <a:ea typeface="SimSun"/>
        </a:defRPr>
      </a:lvl1pPr>
      <a:lvl2pPr lvl="1" marL="457200" indent="0" defTabSz="914400">
        <a:defRPr lang="ko-KR" smtClean="0"/>
      </a:lvl2pPr>
      <a:lvl3pPr lvl="2" marL="914400" indent="0" defTabSz="914400">
        <a:defRPr lang="ko-KR" smtClean="0"/>
      </a:lvl3pPr>
      <a:lvl4pPr lvl="3" marL="1371600" indent="0" defTabSz="914400">
        <a:defRPr lang="ko-KR" smtClean="0"/>
      </a:lvl4pPr>
      <a:lvl5pPr lvl="4" marL="1828800" indent="0" defTabSz="914400">
        <a:defRPr lang="ko-KR" smtClean="0"/>
      </a:lvl5pPr>
    </p:otherStyle>
  </p:txStyles>
</p:sldMaster>
</file>

<file path=ppt/slides/_rels/slide1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1.jpeg" TargetMode="Internal"></Relationship><Relationship Id="rId3" Type="http://schemas.openxmlformats.org/officeDocument/2006/relationships/image" Target="../media/fImage2.jpeg" TargetMode="Internal"></Relationship><Relationship Id="rId4" Type="http://schemas.openxmlformats.org/officeDocument/2006/relationships/image" Target="../media/fImage3.jpeg" TargetMode="Internal"></Relationship></Relationships>
</file>

<file path=ppt/slides/_rels/slide10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18.jpeg" TargetMode="Internal"></Relationship><Relationship Id="rId3" Type="http://schemas.openxmlformats.org/officeDocument/2006/relationships/image" Target="../media/fImage19.jpeg" TargetMode="Internal"></Relationship><Relationship Id="rId4" Type="http://schemas.openxmlformats.org/officeDocument/2006/relationships/image" Target="../media/fImage20.jpeg" TargetMode="Internal"></Relationship></Relationships>
</file>

<file path=ppt/slides/_rels/slide100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494.jpeg" TargetMode="Internal"></Relationship><Relationship Id="rId3" Type="http://schemas.openxmlformats.org/officeDocument/2006/relationships/image" Target="../media/fImage495.jpeg" TargetMode="Internal"></Relationship><Relationship Id="rId4" Type="http://schemas.openxmlformats.org/officeDocument/2006/relationships/image" Target="../media/fImage496.jpeg" TargetMode="Internal"></Relationship><Relationship Id="rId5" Type="http://schemas.openxmlformats.org/officeDocument/2006/relationships/image" Target="../media/fImage497.jpeg" TargetMode="Internal"></Relationship></Relationships>
</file>

<file path=ppt/slides/_rels/slide101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498.jpeg" TargetMode="Internal"></Relationship><Relationship Id="rId3" Type="http://schemas.openxmlformats.org/officeDocument/2006/relationships/image" Target="../media/fImage499.jpeg" TargetMode="Internal"></Relationship><Relationship Id="rId4" Type="http://schemas.openxmlformats.org/officeDocument/2006/relationships/image" Target="../media/fImage500.jpeg" TargetMode="Internal"></Relationship><Relationship Id="rId5" Type="http://schemas.openxmlformats.org/officeDocument/2006/relationships/image" Target="../media/fImage501.jpeg" TargetMode="Internal"></Relationship><Relationship Id="rId6" Type="http://schemas.openxmlformats.org/officeDocument/2006/relationships/image" Target="../media/fImage502.jpeg" TargetMode="Internal"></Relationship><Relationship Id="rId7" Type="http://schemas.openxmlformats.org/officeDocument/2006/relationships/image" Target="../media/fImage503.jpeg" TargetMode="Internal"></Relationship><Relationship Id="rId8" Type="http://schemas.openxmlformats.org/officeDocument/2006/relationships/image" Target="../media/fImage504.jpeg" TargetMode="Internal"></Relationship><Relationship Id="rId9" Type="http://schemas.openxmlformats.org/officeDocument/2006/relationships/image" Target="../media/fImage505.jpeg" TargetMode="Internal"></Relationship><Relationship Id="rId10" Type="http://schemas.openxmlformats.org/officeDocument/2006/relationships/image" Target="../media/fImage506.jpeg" TargetMode="Internal"></Relationship><Relationship Id="rId11" Type="http://schemas.openxmlformats.org/officeDocument/2006/relationships/image" Target="../media/fImage507.jpeg" TargetMode="Internal"></Relationship><Relationship Id="rId12" Type="http://schemas.openxmlformats.org/officeDocument/2006/relationships/image" Target="../media/fImage508.jpeg" TargetMode="Internal"></Relationship><Relationship Id="rId13" Type="http://schemas.openxmlformats.org/officeDocument/2006/relationships/image" Target="../media/fImage509.jpeg" TargetMode="Internal"></Relationship><Relationship Id="rId14" Type="http://schemas.openxmlformats.org/officeDocument/2006/relationships/image" Target="../media/fImage510.jpeg" TargetMode="Internal"></Relationship><Relationship Id="rId15" Type="http://schemas.openxmlformats.org/officeDocument/2006/relationships/image" Target="../media/fImage511.jpeg" TargetMode="Internal"></Relationship><Relationship Id="rId16" Type="http://schemas.openxmlformats.org/officeDocument/2006/relationships/image" Target="../media/fImage512.jpeg" TargetMode="Internal"></Relationship><Relationship Id="rId17" Type="http://schemas.openxmlformats.org/officeDocument/2006/relationships/image" Target="../media/fImage513.jpeg" TargetMode="Internal"></Relationship><Relationship Id="rId18" Type="http://schemas.openxmlformats.org/officeDocument/2006/relationships/image" Target="../media/fImage514.jpeg" TargetMode="Internal"></Relationship><Relationship Id="rId19" Type="http://schemas.openxmlformats.org/officeDocument/2006/relationships/image" Target="../media/fImage515.jpeg" TargetMode="Internal"></Relationship><Relationship Id="rId20" Type="http://schemas.openxmlformats.org/officeDocument/2006/relationships/image" Target="../media/fImage516.jpeg" TargetMode="Internal"></Relationship><Relationship Id="rId21" Type="http://schemas.openxmlformats.org/officeDocument/2006/relationships/image" Target="../media/fImage517.jpeg" TargetMode="Internal"></Relationship><Relationship Id="rId22" Type="http://schemas.openxmlformats.org/officeDocument/2006/relationships/image" Target="../media/fImage518.jpeg" TargetMode="Internal"></Relationship><Relationship Id="rId23" Type="http://schemas.openxmlformats.org/officeDocument/2006/relationships/image" Target="../media/fImage519.jpeg" TargetMode="Internal"></Relationship><Relationship Id="rId24" Type="http://schemas.openxmlformats.org/officeDocument/2006/relationships/image" Target="../media/fImage520.jpeg" TargetMode="Internal"></Relationship><Relationship Id="rId25" Type="http://schemas.openxmlformats.org/officeDocument/2006/relationships/image" Target="../media/fImage521.jpeg" TargetMode="Internal"></Relationship><Relationship Id="rId26" Type="http://schemas.openxmlformats.org/officeDocument/2006/relationships/image" Target="../media/fImage522.jpeg" TargetMode="Internal"></Relationship><Relationship Id="rId27" Type="http://schemas.openxmlformats.org/officeDocument/2006/relationships/image" Target="../media/fImage523.jpeg" TargetMode="Internal"></Relationship><Relationship Id="rId28" Type="http://schemas.openxmlformats.org/officeDocument/2006/relationships/image" Target="../media/fImage524.jpeg" TargetMode="Internal"></Relationship><Relationship Id="rId29" Type="http://schemas.openxmlformats.org/officeDocument/2006/relationships/image" Target="../media/fImage525.jpeg" TargetMode="Internal"></Relationship><Relationship Id="rId30" Type="http://schemas.openxmlformats.org/officeDocument/2006/relationships/image" Target="../media/fImage526.jpeg" TargetMode="Internal"></Relationship><Relationship Id="rId31" Type="http://schemas.openxmlformats.org/officeDocument/2006/relationships/image" Target="../media/fImage527.jpeg" TargetMode="Internal"></Relationship><Relationship Id="rId32" Type="http://schemas.openxmlformats.org/officeDocument/2006/relationships/image" Target="../media/fImage528.jpeg" TargetMode="Internal"></Relationship></Relationships>
</file>

<file path=ppt/slides/_rels/slide102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529.jpeg" TargetMode="Internal"></Relationship><Relationship Id="rId3" Type="http://schemas.openxmlformats.org/officeDocument/2006/relationships/image" Target="../media/fImage530.jpeg" TargetMode="Internal"></Relationship><Relationship Id="rId4" Type="http://schemas.openxmlformats.org/officeDocument/2006/relationships/image" Target="../media/fImage531.jpeg" TargetMode="Internal"></Relationship><Relationship Id="rId5" Type="http://schemas.openxmlformats.org/officeDocument/2006/relationships/image" Target="../media/fImage532.jpeg" TargetMode="Internal"></Relationship></Relationships>
</file>

<file path=ppt/slides/_rels/slide103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533.jpeg" TargetMode="Internal"></Relationship><Relationship Id="rId3" Type="http://schemas.openxmlformats.org/officeDocument/2006/relationships/image" Target="../media/fImage534.jpeg" TargetMode="Internal"></Relationship><Relationship Id="rId4" Type="http://schemas.openxmlformats.org/officeDocument/2006/relationships/image" Target="../media/fImage535.jpeg" TargetMode="Internal"></Relationship><Relationship Id="rId5" Type="http://schemas.openxmlformats.org/officeDocument/2006/relationships/image" Target="../media/fImage536.jpeg" TargetMode="Internal"></Relationship><Relationship Id="rId6" Type="http://schemas.openxmlformats.org/officeDocument/2006/relationships/image" Target="../media/fImage537.jpeg" TargetMode="Internal"></Relationship><Relationship Id="rId7" Type="http://schemas.openxmlformats.org/officeDocument/2006/relationships/image" Target="../media/fImage538.jpeg" TargetMode="Internal"></Relationship><Relationship Id="rId8" Type="http://schemas.openxmlformats.org/officeDocument/2006/relationships/image" Target="../media/fImage539.jpeg" TargetMode="Internal"></Relationship><Relationship Id="rId9" Type="http://schemas.openxmlformats.org/officeDocument/2006/relationships/image" Target="../media/fImage540.jpeg" TargetMode="Internal"></Relationship><Relationship Id="rId10" Type="http://schemas.openxmlformats.org/officeDocument/2006/relationships/image" Target="../media/fImage541.jpeg" TargetMode="Internal"></Relationship><Relationship Id="rId11" Type="http://schemas.openxmlformats.org/officeDocument/2006/relationships/image" Target="../media/fImage542.jpeg" TargetMode="Internal"></Relationship><Relationship Id="rId12" Type="http://schemas.openxmlformats.org/officeDocument/2006/relationships/image" Target="../media/fImage543.jpeg" TargetMode="Internal"></Relationship><Relationship Id="rId13" Type="http://schemas.openxmlformats.org/officeDocument/2006/relationships/image" Target="../media/fImage544.jpeg" TargetMode="Internal"></Relationship><Relationship Id="rId14" Type="http://schemas.openxmlformats.org/officeDocument/2006/relationships/image" Target="../media/fImage545.jpeg" TargetMode="Internal"></Relationship><Relationship Id="rId15" Type="http://schemas.openxmlformats.org/officeDocument/2006/relationships/image" Target="../media/fImage546.jpeg" TargetMode="Internal"></Relationship><Relationship Id="rId16" Type="http://schemas.openxmlformats.org/officeDocument/2006/relationships/image" Target="../media/fImage547.jpeg" TargetMode="Internal"></Relationship></Relationships>
</file>

<file path=ppt/slides/_rels/slide104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548.jpeg" TargetMode="Internal"></Relationship><Relationship Id="rId3" Type="http://schemas.openxmlformats.org/officeDocument/2006/relationships/image" Target="../media/fImage549.jpeg" TargetMode="Internal"></Relationship><Relationship Id="rId4" Type="http://schemas.openxmlformats.org/officeDocument/2006/relationships/image" Target="../media/fImage550.jpeg" TargetMode="Internal"></Relationship><Relationship Id="rId5" Type="http://schemas.openxmlformats.org/officeDocument/2006/relationships/image" Target="../media/fImage551.jpeg" TargetMode="Internal"></Relationship><Relationship Id="rId6" Type="http://schemas.openxmlformats.org/officeDocument/2006/relationships/image" Target="../media/fImage552.jpeg" TargetMode="Internal"></Relationship><Relationship Id="rId7" Type="http://schemas.openxmlformats.org/officeDocument/2006/relationships/image" Target="../media/fImage553.jpeg" TargetMode="Internal"></Relationship><Relationship Id="rId8" Type="http://schemas.openxmlformats.org/officeDocument/2006/relationships/image" Target="../media/fImage554.jpeg" TargetMode="Internal"></Relationship><Relationship Id="rId9" Type="http://schemas.openxmlformats.org/officeDocument/2006/relationships/image" Target="../media/fImage555.jpeg" TargetMode="Internal"></Relationship><Relationship Id="rId10" Type="http://schemas.openxmlformats.org/officeDocument/2006/relationships/image" Target="../media/fImage556.jpeg" TargetMode="Internal"></Relationship><Relationship Id="rId11" Type="http://schemas.openxmlformats.org/officeDocument/2006/relationships/image" Target="../media/fImage557.jpeg" TargetMode="Internal"></Relationship><Relationship Id="rId12" Type="http://schemas.openxmlformats.org/officeDocument/2006/relationships/image" Target="../media/fImage558.jpeg" TargetMode="Internal"></Relationship><Relationship Id="rId13" Type="http://schemas.openxmlformats.org/officeDocument/2006/relationships/image" Target="../media/fImage559.jpeg" TargetMode="Internal"></Relationship><Relationship Id="rId14" Type="http://schemas.openxmlformats.org/officeDocument/2006/relationships/image" Target="../media/fImage560.jpeg" TargetMode="Internal"></Relationship><Relationship Id="rId15" Type="http://schemas.openxmlformats.org/officeDocument/2006/relationships/image" Target="../media/fImage561.jpeg" TargetMode="Internal"></Relationship><Relationship Id="rId16" Type="http://schemas.openxmlformats.org/officeDocument/2006/relationships/image" Target="../media/fImage562.jpeg" TargetMode="Internal"></Relationship><Relationship Id="rId17" Type="http://schemas.openxmlformats.org/officeDocument/2006/relationships/image" Target="../media/fImage563.jpeg" TargetMode="Internal"></Relationship><Relationship Id="rId18" Type="http://schemas.openxmlformats.org/officeDocument/2006/relationships/image" Target="../media/fImage564.jpeg" TargetMode="Internal"></Relationship><Relationship Id="rId19" Type="http://schemas.openxmlformats.org/officeDocument/2006/relationships/image" Target="../media/fImage565.jpeg" TargetMode="Internal"></Relationship><Relationship Id="rId20" Type="http://schemas.openxmlformats.org/officeDocument/2006/relationships/image" Target="../media/fImage566.jpeg" TargetMode="Internal"></Relationship><Relationship Id="rId21" Type="http://schemas.openxmlformats.org/officeDocument/2006/relationships/image" Target="../media/fImage567.jpeg" TargetMode="Internal"></Relationship><Relationship Id="rId22" Type="http://schemas.openxmlformats.org/officeDocument/2006/relationships/image" Target="../media/fImage568.jpeg" TargetMode="Internal"></Relationship><Relationship Id="rId23" Type="http://schemas.openxmlformats.org/officeDocument/2006/relationships/image" Target="../media/fImage569.jpeg" TargetMode="Internal"></Relationship><Relationship Id="rId24" Type="http://schemas.openxmlformats.org/officeDocument/2006/relationships/image" Target="../media/fImage570.jpeg" TargetMode="Internal"></Relationship><Relationship Id="rId25" Type="http://schemas.openxmlformats.org/officeDocument/2006/relationships/image" Target="../media/fImage571.jpeg" TargetMode="Internal"></Relationship><Relationship Id="rId26" Type="http://schemas.openxmlformats.org/officeDocument/2006/relationships/image" Target="../media/fImage572.jpeg" TargetMode="Internal"></Relationship><Relationship Id="rId27" Type="http://schemas.openxmlformats.org/officeDocument/2006/relationships/image" Target="../media/fImage573.jpeg" TargetMode="Internal"></Relationship><Relationship Id="rId28" Type="http://schemas.openxmlformats.org/officeDocument/2006/relationships/image" Target="../media/fImage574.jpeg" TargetMode="Internal"></Relationship><Relationship Id="rId29" Type="http://schemas.openxmlformats.org/officeDocument/2006/relationships/image" Target="../media/fImage575.jpeg" TargetMode="Internal"></Relationship><Relationship Id="rId30" Type="http://schemas.openxmlformats.org/officeDocument/2006/relationships/image" Target="../media/fImage576.jpeg" TargetMode="Internal"></Relationship><Relationship Id="rId31" Type="http://schemas.openxmlformats.org/officeDocument/2006/relationships/image" Target="../media/fImage577.jpeg" TargetMode="Internal"></Relationship><Relationship Id="rId32" Type="http://schemas.openxmlformats.org/officeDocument/2006/relationships/image" Target="../media/fImage578.jpeg" TargetMode="Internal"></Relationship><Relationship Id="rId33" Type="http://schemas.openxmlformats.org/officeDocument/2006/relationships/image" Target="../media/fImage579.jpeg" TargetMode="Internal"></Relationship><Relationship Id="rId34" Type="http://schemas.openxmlformats.org/officeDocument/2006/relationships/image" Target="../media/fImage580.jpeg" TargetMode="Internal"></Relationship><Relationship Id="rId35" Type="http://schemas.openxmlformats.org/officeDocument/2006/relationships/image" Target="../media/fImage581.jpeg" TargetMode="Internal"></Relationship><Relationship Id="rId36" Type="http://schemas.openxmlformats.org/officeDocument/2006/relationships/image" Target="../media/fImage582.jpeg" TargetMode="Internal"></Relationship><Relationship Id="rId37" Type="http://schemas.openxmlformats.org/officeDocument/2006/relationships/image" Target="../media/fImage583.jpeg" TargetMode="Internal"></Relationship><Relationship Id="rId38" Type="http://schemas.openxmlformats.org/officeDocument/2006/relationships/image" Target="../media/fImage584.jpeg" TargetMode="Internal"></Relationship><Relationship Id="rId39" Type="http://schemas.openxmlformats.org/officeDocument/2006/relationships/image" Target="../media/fImage585.jpeg" TargetMode="Internal"></Relationship><Relationship Id="rId40" Type="http://schemas.openxmlformats.org/officeDocument/2006/relationships/image" Target="../media/fImage586.jpeg" TargetMode="Internal"></Relationship><Relationship Id="rId41" Type="http://schemas.openxmlformats.org/officeDocument/2006/relationships/image" Target="../media/fImage587.jpeg" TargetMode="Internal"></Relationship><Relationship Id="rId42" Type="http://schemas.openxmlformats.org/officeDocument/2006/relationships/image" Target="../media/fImage588.jpeg" TargetMode="Internal"></Relationship><Relationship Id="rId43" Type="http://schemas.openxmlformats.org/officeDocument/2006/relationships/image" Target="../media/fImage589.jpeg" TargetMode="Internal"></Relationship><Relationship Id="rId44" Type="http://schemas.openxmlformats.org/officeDocument/2006/relationships/image" Target="../media/fImage590.jpeg" TargetMode="Internal"></Relationship><Relationship Id="rId45" Type="http://schemas.openxmlformats.org/officeDocument/2006/relationships/image" Target="../media/fImage591.jpeg" TargetMode="Internal"></Relationship><Relationship Id="rId46" Type="http://schemas.openxmlformats.org/officeDocument/2006/relationships/image" Target="../media/fImage592.jpeg" TargetMode="Internal"></Relationship><Relationship Id="rId47" Type="http://schemas.openxmlformats.org/officeDocument/2006/relationships/image" Target="../media/fImage593.jpeg" TargetMode="Internal"></Relationship><Relationship Id="rId48" Type="http://schemas.openxmlformats.org/officeDocument/2006/relationships/image" Target="../media/fImage594.jpeg" TargetMode="Internal"></Relationship><Relationship Id="rId49" Type="http://schemas.openxmlformats.org/officeDocument/2006/relationships/image" Target="../media/fImage595.jpeg" TargetMode="Internal"></Relationship><Relationship Id="rId50" Type="http://schemas.openxmlformats.org/officeDocument/2006/relationships/image" Target="../media/fImage596.jpeg" TargetMode="Internal"></Relationship><Relationship Id="rId51" Type="http://schemas.openxmlformats.org/officeDocument/2006/relationships/image" Target="../media/fImage597.jpeg" TargetMode="Internal"></Relationship><Relationship Id="rId52" Type="http://schemas.openxmlformats.org/officeDocument/2006/relationships/image" Target="../media/fImage598.jpeg" TargetMode="Internal"></Relationship><Relationship Id="rId53" Type="http://schemas.openxmlformats.org/officeDocument/2006/relationships/image" Target="../media/fImage599.jpeg" TargetMode="Internal"></Relationship><Relationship Id="rId54" Type="http://schemas.openxmlformats.org/officeDocument/2006/relationships/image" Target="../media/fImage600.jpeg" TargetMode="Internal"></Relationship><Relationship Id="rId55" Type="http://schemas.openxmlformats.org/officeDocument/2006/relationships/image" Target="../media/fImage601.jpeg" TargetMode="Internal"></Relationship><Relationship Id="rId56" Type="http://schemas.openxmlformats.org/officeDocument/2006/relationships/image" Target="../media/fImage602.jpeg" TargetMode="Internal"></Relationship><Relationship Id="rId57" Type="http://schemas.openxmlformats.org/officeDocument/2006/relationships/image" Target="../media/fImage603.jpeg" TargetMode="Internal"></Relationship><Relationship Id="rId58" Type="http://schemas.openxmlformats.org/officeDocument/2006/relationships/image" Target="../media/fImage604.jpeg" TargetMode="Internal"></Relationship><Relationship Id="rId59" Type="http://schemas.openxmlformats.org/officeDocument/2006/relationships/image" Target="../media/fImage605.jpeg" TargetMode="Internal"></Relationship><Relationship Id="rId60" Type="http://schemas.openxmlformats.org/officeDocument/2006/relationships/image" Target="../media/fImage606.jpeg" TargetMode="Internal"></Relationship><Relationship Id="rId61" Type="http://schemas.openxmlformats.org/officeDocument/2006/relationships/image" Target="../media/fImage607.jpeg" TargetMode="Internal"></Relationship><Relationship Id="rId62" Type="http://schemas.openxmlformats.org/officeDocument/2006/relationships/image" Target="../media/fImage608.jpeg" TargetMode="Internal"></Relationship></Relationships>
</file>

<file path=ppt/slides/_rels/slide105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609.jpeg" TargetMode="Internal"></Relationship><Relationship Id="rId3" Type="http://schemas.openxmlformats.org/officeDocument/2006/relationships/image" Target="../media/fImage610.jpeg" TargetMode="Internal"></Relationship></Relationships>
</file>

<file path=ppt/slides/_rels/slide106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611.jpeg" TargetMode="Internal"></Relationship></Relationships>
</file>

<file path=ppt/slides/_rels/slide107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612.jpeg" TargetMode="Internal"></Relationship></Relationships>
</file>

<file path=ppt/slides/_rels/slide108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613.jpeg" TargetMode="Internal"></Relationship></Relationships>
</file>

<file path=ppt/slides/_rels/slide109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614.jpeg" TargetMode="Internal"></Relationship></Relationships>
</file>

<file path=ppt/slides/_rels/slide11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21.jpeg" TargetMode="Internal"></Relationship><Relationship Id="rId3" Type="http://schemas.openxmlformats.org/officeDocument/2006/relationships/image" Target="../media/fImage22.jpeg" TargetMode="Internal"></Relationship></Relationships>
</file>

<file path=ppt/slides/_rels/slide110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615.jpeg" TargetMode="Internal"></Relationship></Relationships>
</file>

<file path=ppt/slides/_rels/slide111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616.jpeg" TargetMode="Internal"></Relationship></Relationships>
</file>

<file path=ppt/slides/_rels/slide112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617.jpeg" TargetMode="Internal"></Relationship></Relationships>
</file>

<file path=ppt/slides/_rels/slide113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618.jpeg" TargetMode="Internal"></Relationship></Relationships>
</file>

<file path=ppt/slides/_rels/slide114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619.jpeg" TargetMode="Internal"></Relationship></Relationships>
</file>

<file path=ppt/slides/_rels/slide115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620.jpeg" TargetMode="Internal"></Relationship></Relationships>
</file>

<file path=ppt/slides/_rels/slide116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621.jpeg" TargetMode="Internal"></Relationship><Relationship Id="rId3" Type="http://schemas.openxmlformats.org/officeDocument/2006/relationships/image" Target="../media/fImage622.jpeg" TargetMode="Internal"></Relationship></Relationships>
</file>

<file path=ppt/slides/_rels/slide117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623.jpeg" TargetMode="Internal"></Relationship></Relationships>
</file>

<file path=ppt/slides/_rels/slide118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624.jpeg" TargetMode="Internal"></Relationship></Relationships>
</file>

<file path=ppt/slides/_rels/slide119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625.jpeg" TargetMode="Internal"></Relationship><Relationship Id="rId3" Type="http://schemas.openxmlformats.org/officeDocument/2006/relationships/image" Target="../media/fImage626.jpeg" TargetMode="Internal"></Relationship><Relationship Id="rId4" Type="http://schemas.openxmlformats.org/officeDocument/2006/relationships/image" Target="../media/fImage627.jpeg" TargetMode="Internal"></Relationship><Relationship Id="rId5" Type="http://schemas.openxmlformats.org/officeDocument/2006/relationships/image" Target="../media/fImage628.jpeg" TargetMode="Internal"></Relationship><Relationship Id="rId6" Type="http://schemas.openxmlformats.org/officeDocument/2006/relationships/image" Target="../media/fImage629.jpeg" TargetMode="Internal"></Relationship><Relationship Id="rId7" Type="http://schemas.openxmlformats.org/officeDocument/2006/relationships/image" Target="../media/fImage630.jpeg" TargetMode="Internal"></Relationship><Relationship Id="rId8" Type="http://schemas.openxmlformats.org/officeDocument/2006/relationships/image" Target="../media/fImage631.jpeg" TargetMode="Internal"></Relationship><Relationship Id="rId9" Type="http://schemas.openxmlformats.org/officeDocument/2006/relationships/image" Target="../media/fImage632.jpeg" TargetMode="Internal"></Relationship><Relationship Id="rId10" Type="http://schemas.openxmlformats.org/officeDocument/2006/relationships/image" Target="../media/fImage633.jpeg" TargetMode="Internal"></Relationship><Relationship Id="rId11" Type="http://schemas.openxmlformats.org/officeDocument/2006/relationships/image" Target="../media/fImage634.jpeg" TargetMode="Internal"></Relationship><Relationship Id="rId12" Type="http://schemas.openxmlformats.org/officeDocument/2006/relationships/image" Target="../media/fImage635.jpeg" TargetMode="Internal"></Relationship><Relationship Id="rId13" Type="http://schemas.openxmlformats.org/officeDocument/2006/relationships/image" Target="../media/fImage636.jpeg" TargetMode="Internal"></Relationship><Relationship Id="rId14" Type="http://schemas.openxmlformats.org/officeDocument/2006/relationships/image" Target="../media/fImage637.jpeg" TargetMode="Internal"></Relationship><Relationship Id="rId15" Type="http://schemas.openxmlformats.org/officeDocument/2006/relationships/image" Target="../media/fImage638.jpeg" TargetMode="Internal"></Relationship><Relationship Id="rId16" Type="http://schemas.openxmlformats.org/officeDocument/2006/relationships/image" Target="../media/fImage639.jpeg" TargetMode="Internal"></Relationship><Relationship Id="rId17" Type="http://schemas.openxmlformats.org/officeDocument/2006/relationships/image" Target="../media/fImage640.jpeg" TargetMode="Internal"></Relationship><Relationship Id="rId18" Type="http://schemas.openxmlformats.org/officeDocument/2006/relationships/image" Target="../media/fImage641.jpeg" TargetMode="Internal"></Relationship><Relationship Id="rId19" Type="http://schemas.openxmlformats.org/officeDocument/2006/relationships/image" Target="../media/fImage642.jpeg" TargetMode="Internal"></Relationship><Relationship Id="rId20" Type="http://schemas.openxmlformats.org/officeDocument/2006/relationships/image" Target="../media/fImage643.jpeg" TargetMode="Internal"></Relationship><Relationship Id="rId21" Type="http://schemas.openxmlformats.org/officeDocument/2006/relationships/image" Target="../media/fImage644.jpeg" TargetMode="Internal"></Relationship><Relationship Id="rId22" Type="http://schemas.openxmlformats.org/officeDocument/2006/relationships/image" Target="../media/fImage645.jpeg" TargetMode="Internal"></Relationship></Relationships>
</file>

<file path=ppt/slides/_rels/slide12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23.jpeg" TargetMode="Internal"></Relationship><Relationship Id="rId3" Type="http://schemas.openxmlformats.org/officeDocument/2006/relationships/image" Target="../media/fImage24.jpeg" TargetMode="Internal"></Relationship></Relationships>
</file>

<file path=ppt/slides/_rels/slide120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646.jpeg" TargetMode="Internal"></Relationship></Relationships>
</file>

<file path=ppt/slides/_rels/slide121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647.jpeg" TargetMode="Internal"></Relationship></Relationships>
</file>

<file path=ppt/slides/_rels/slide122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648.jpeg" TargetMode="Internal"></Relationship><Relationship Id="rId3" Type="http://schemas.openxmlformats.org/officeDocument/2006/relationships/image" Target="../media/fImage649.jpeg" TargetMode="Internal"></Relationship><Relationship Id="rId4" Type="http://schemas.openxmlformats.org/officeDocument/2006/relationships/image" Target="../media/fImage650.jpeg" TargetMode="Internal"></Relationship><Relationship Id="rId5" Type="http://schemas.openxmlformats.org/officeDocument/2006/relationships/image" Target="../media/fImage651.jpeg" TargetMode="Internal"></Relationship><Relationship Id="rId6" Type="http://schemas.openxmlformats.org/officeDocument/2006/relationships/image" Target="../media/fImage652.jpeg" TargetMode="Internal"></Relationship><Relationship Id="rId7" Type="http://schemas.openxmlformats.org/officeDocument/2006/relationships/image" Target="../media/fImage653.jpeg" TargetMode="Internal"></Relationship><Relationship Id="rId8" Type="http://schemas.openxmlformats.org/officeDocument/2006/relationships/image" Target="../media/fImage654.jpeg" TargetMode="Internal"></Relationship><Relationship Id="rId9" Type="http://schemas.openxmlformats.org/officeDocument/2006/relationships/image" Target="../media/fImage655.jpeg" TargetMode="Internal"></Relationship><Relationship Id="rId10" Type="http://schemas.openxmlformats.org/officeDocument/2006/relationships/image" Target="../media/fImage656.jpeg" TargetMode="Internal"></Relationship><Relationship Id="rId11" Type="http://schemas.openxmlformats.org/officeDocument/2006/relationships/image" Target="../media/fImage657.jpeg" TargetMode="Internal"></Relationship><Relationship Id="rId12" Type="http://schemas.openxmlformats.org/officeDocument/2006/relationships/image" Target="../media/fImage658.jpeg" TargetMode="Internal"></Relationship><Relationship Id="rId13" Type="http://schemas.openxmlformats.org/officeDocument/2006/relationships/image" Target="../media/fImage659.jpeg" TargetMode="Internal"></Relationship><Relationship Id="rId14" Type="http://schemas.openxmlformats.org/officeDocument/2006/relationships/image" Target="../media/fImage660.jpeg" TargetMode="Internal"></Relationship><Relationship Id="rId15" Type="http://schemas.openxmlformats.org/officeDocument/2006/relationships/image" Target="../media/fImage661.jpeg" TargetMode="Internal"></Relationship><Relationship Id="rId16" Type="http://schemas.openxmlformats.org/officeDocument/2006/relationships/image" Target="../media/fImage662.jpeg" TargetMode="Internal"></Relationship><Relationship Id="rId17" Type="http://schemas.openxmlformats.org/officeDocument/2006/relationships/image" Target="../media/fImage663.jpeg" TargetMode="Internal"></Relationship><Relationship Id="rId18" Type="http://schemas.openxmlformats.org/officeDocument/2006/relationships/image" Target="../media/fImage664.jpeg" TargetMode="Internal"></Relationship><Relationship Id="rId19" Type="http://schemas.openxmlformats.org/officeDocument/2006/relationships/image" Target="../media/fImage665.jpeg" TargetMode="Internal"></Relationship><Relationship Id="rId20" Type="http://schemas.openxmlformats.org/officeDocument/2006/relationships/image" Target="../media/fImage666.jpeg" TargetMode="Internal"></Relationship><Relationship Id="rId21" Type="http://schemas.openxmlformats.org/officeDocument/2006/relationships/image" Target="../media/fImage667.jpeg" TargetMode="Internal"></Relationship><Relationship Id="rId22" Type="http://schemas.openxmlformats.org/officeDocument/2006/relationships/image" Target="../media/fImage668.jpeg" TargetMode="Internal"></Relationship><Relationship Id="rId23" Type="http://schemas.openxmlformats.org/officeDocument/2006/relationships/image" Target="../media/fImage669.jpeg" TargetMode="Internal"></Relationship><Relationship Id="rId24" Type="http://schemas.openxmlformats.org/officeDocument/2006/relationships/image" Target="../media/fImage670.jpeg" TargetMode="Internal"></Relationship><Relationship Id="rId25" Type="http://schemas.openxmlformats.org/officeDocument/2006/relationships/image" Target="../media/fImage671.jpeg" TargetMode="Internal"></Relationship><Relationship Id="rId26" Type="http://schemas.openxmlformats.org/officeDocument/2006/relationships/image" Target="../media/fImage672.jpeg" TargetMode="Internal"></Relationship><Relationship Id="rId27" Type="http://schemas.openxmlformats.org/officeDocument/2006/relationships/image" Target="../media/fImage673.jpeg" TargetMode="Internal"></Relationship><Relationship Id="rId28" Type="http://schemas.openxmlformats.org/officeDocument/2006/relationships/image" Target="../media/fImage674.jpeg" TargetMode="Internal"></Relationship><Relationship Id="rId29" Type="http://schemas.openxmlformats.org/officeDocument/2006/relationships/image" Target="../media/fImage675.jpeg" TargetMode="Internal"></Relationship><Relationship Id="rId30" Type="http://schemas.openxmlformats.org/officeDocument/2006/relationships/image" Target="../media/fImage676.jpeg" TargetMode="Internal"></Relationship><Relationship Id="rId31" Type="http://schemas.openxmlformats.org/officeDocument/2006/relationships/image" Target="../media/fImage677.jpeg" TargetMode="Internal"></Relationship><Relationship Id="rId32" Type="http://schemas.openxmlformats.org/officeDocument/2006/relationships/image" Target="../media/fImage678.jpeg" TargetMode="Internal"></Relationship><Relationship Id="rId33" Type="http://schemas.openxmlformats.org/officeDocument/2006/relationships/image" Target="../media/fImage679.jpeg" TargetMode="Internal"></Relationship><Relationship Id="rId34" Type="http://schemas.openxmlformats.org/officeDocument/2006/relationships/image" Target="../media/fImage680.jpeg" TargetMode="Internal"></Relationship><Relationship Id="rId35" Type="http://schemas.openxmlformats.org/officeDocument/2006/relationships/image" Target="../media/fImage681.jpeg" TargetMode="Internal"></Relationship><Relationship Id="rId36" Type="http://schemas.openxmlformats.org/officeDocument/2006/relationships/image" Target="../media/fImage682.jpeg" TargetMode="Internal"></Relationship><Relationship Id="rId37" Type="http://schemas.openxmlformats.org/officeDocument/2006/relationships/image" Target="../media/fImage683.jpeg" TargetMode="Internal"></Relationship><Relationship Id="rId38" Type="http://schemas.openxmlformats.org/officeDocument/2006/relationships/image" Target="../media/fImage684.jpeg" TargetMode="Internal"></Relationship><Relationship Id="rId39" Type="http://schemas.openxmlformats.org/officeDocument/2006/relationships/image" Target="../media/fImage685.jpeg" TargetMode="Internal"></Relationship><Relationship Id="rId40" Type="http://schemas.openxmlformats.org/officeDocument/2006/relationships/image" Target="../media/fImage686.jpeg" TargetMode="Internal"></Relationship><Relationship Id="rId41" Type="http://schemas.openxmlformats.org/officeDocument/2006/relationships/image" Target="../media/fImage687.jpeg" TargetMode="Internal"></Relationship><Relationship Id="rId42" Type="http://schemas.openxmlformats.org/officeDocument/2006/relationships/image" Target="../media/fImage688.jpeg" TargetMode="Internal"></Relationship><Relationship Id="rId43" Type="http://schemas.openxmlformats.org/officeDocument/2006/relationships/image" Target="../media/fImage689.jpeg" TargetMode="Internal"></Relationship><Relationship Id="rId44" Type="http://schemas.openxmlformats.org/officeDocument/2006/relationships/image" Target="../media/fImage690.jpeg" TargetMode="Internal"></Relationship><Relationship Id="rId45" Type="http://schemas.openxmlformats.org/officeDocument/2006/relationships/image" Target="../media/fImage691.jpeg" TargetMode="Internal"></Relationship><Relationship Id="rId46" Type="http://schemas.openxmlformats.org/officeDocument/2006/relationships/image" Target="../media/fImage692.jpeg" TargetMode="Internal"></Relationship><Relationship Id="rId47" Type="http://schemas.openxmlformats.org/officeDocument/2006/relationships/image" Target="../media/fImage693.jpeg" TargetMode="Internal"></Relationship><Relationship Id="rId48" Type="http://schemas.openxmlformats.org/officeDocument/2006/relationships/image" Target="../media/fImage694.jpeg" TargetMode="Internal"></Relationship></Relationships>
</file>

<file path=ppt/slides/_rels/slide123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695.jpeg" TargetMode="Internal"></Relationship></Relationships>
</file>

<file path=ppt/slides/_rels/slide124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696.jpeg" TargetMode="Internal"></Relationship></Relationships>
</file>

<file path=ppt/slides/_rels/slide125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697.jpeg" TargetMode="Internal"></Relationship><Relationship Id="rId3" Type="http://schemas.openxmlformats.org/officeDocument/2006/relationships/image" Target="../media/fImage698.jpeg" TargetMode="Internal"></Relationship></Relationships>
</file>

<file path=ppt/slides/_rels/slide126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699.jpeg" TargetMode="Internal"></Relationship><Relationship Id="rId3" Type="http://schemas.openxmlformats.org/officeDocument/2006/relationships/image" Target="../media/fImage700.jpeg" TargetMode="Internal"></Relationship></Relationships>
</file>

<file path=ppt/slides/_rels/slide127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701.jpeg" TargetMode="Internal"></Relationship><Relationship Id="rId3" Type="http://schemas.openxmlformats.org/officeDocument/2006/relationships/image" Target="../media/fImage702.jpeg" TargetMode="Internal"></Relationship></Relationships>
</file>

<file path=ppt/slides/_rels/slide128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703.jpeg" TargetMode="Internal"></Relationship></Relationships>
</file>

<file path=ppt/slides/_rels/slide129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704.jpeg" TargetMode="Internal"></Relationship><Relationship Id="rId3" Type="http://schemas.openxmlformats.org/officeDocument/2006/relationships/image" Target="../media/fImage705.jpeg" TargetMode="Internal"></Relationship></Relationships>
</file>

<file path=ppt/slides/_rels/slide13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25.jpeg" TargetMode="Internal"></Relationship></Relationships>
</file>

<file path=ppt/slides/_rels/slide130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706.jpeg" TargetMode="Internal"></Relationship></Relationships>
</file>

<file path=ppt/slides/_rels/slide131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707.jpeg" TargetMode="Internal"></Relationship></Relationships>
</file>

<file path=ppt/slides/_rels/slide132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708.jpeg" TargetMode="Internal"></Relationship></Relationships>
</file>

<file path=ppt/slides/_rels/slide133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709.jpeg" TargetMode="Internal"></Relationship></Relationships>
</file>

<file path=ppt/slides/_rels/slide134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710.jpeg" TargetMode="Internal"></Relationship><Relationship Id="rId3" Type="http://schemas.openxmlformats.org/officeDocument/2006/relationships/image" Target="../media/fImage711.jpeg" TargetMode="Internal"></Relationship><Relationship Id="rId4" Type="http://schemas.openxmlformats.org/officeDocument/2006/relationships/image" Target="../media/fImage712.jpeg" TargetMode="Internal"></Relationship></Relationships>
</file>

<file path=ppt/slides/_rels/slide135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713.jpeg" TargetMode="Internal"></Relationship><Relationship Id="rId3" Type="http://schemas.openxmlformats.org/officeDocument/2006/relationships/image" Target="../media/fImage714.jpeg" TargetMode="Internal"></Relationship></Relationships>
</file>

<file path=ppt/slides/_rels/slide136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715.jpeg" TargetMode="Internal"></Relationship></Relationships>
</file>

<file path=ppt/slides/_rels/slide137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716.jpeg" TargetMode="Internal"></Relationship><Relationship Id="rId3" Type="http://schemas.openxmlformats.org/officeDocument/2006/relationships/image" Target="../media/fImage717.jpeg" TargetMode="Internal"></Relationship><Relationship Id="rId4" Type="http://schemas.openxmlformats.org/officeDocument/2006/relationships/image" Target="../media/fImage718.jpeg" TargetMode="Internal"></Relationship></Relationships>
</file>

<file path=ppt/slides/_rels/slide14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26.jpeg" TargetMode="Internal"></Relationship></Relationships>
</file>

<file path=ppt/slides/_rels/slide15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27.jpeg" TargetMode="Internal"></Relationship></Relationships>
</file>

<file path=ppt/slides/_rels/slide16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28.jpeg" TargetMode="Internal"></Relationship><Relationship Id="rId3" Type="http://schemas.openxmlformats.org/officeDocument/2006/relationships/image" Target="../media/fImage29.jpeg" TargetMode="Internal"></Relationship><Relationship Id="rId4" Type="http://schemas.openxmlformats.org/officeDocument/2006/relationships/image" Target="../media/fImage30.jpeg" TargetMode="Internal"></Relationship><Relationship Id="rId5" Type="http://schemas.openxmlformats.org/officeDocument/2006/relationships/image" Target="../media/fImage31.jpeg" TargetMode="Internal"></Relationship></Relationships>
</file>

<file path=ppt/slides/_rels/slide17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32.jpeg" TargetMode="Internal"></Relationship><Relationship Id="rId3" Type="http://schemas.openxmlformats.org/officeDocument/2006/relationships/image" Target="../media/fImage33.jpeg" TargetMode="Internal"></Relationship><Relationship Id="rId4" Type="http://schemas.openxmlformats.org/officeDocument/2006/relationships/image" Target="../media/fImage34.jpeg" TargetMode="Internal"></Relationship></Relationships>
</file>

<file path=ppt/slides/_rels/slide18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35.jpeg" TargetMode="Internal"></Relationship><Relationship Id="rId3" Type="http://schemas.openxmlformats.org/officeDocument/2006/relationships/image" Target="../media/fImage36.jpeg" TargetMode="Internal"></Relationship><Relationship Id="rId4" Type="http://schemas.openxmlformats.org/officeDocument/2006/relationships/image" Target="../media/fImage37.jpeg" TargetMode="Internal"></Relationship></Relationships>
</file>

<file path=ppt/slides/_rels/slide19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38.jpeg" TargetMode="Internal"></Relationship><Relationship Id="rId3" Type="http://schemas.openxmlformats.org/officeDocument/2006/relationships/image" Target="../media/fImage39.jpeg" TargetMode="Internal"></Relationship><Relationship Id="rId4" Type="http://schemas.openxmlformats.org/officeDocument/2006/relationships/image" Target="../media/fImage40.jpeg" TargetMode="Internal"></Relationship></Relationships>
</file>

<file path=ppt/slides/_rels/slide2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4.jpeg" TargetMode="Internal"></Relationship></Relationships>
</file>

<file path=ppt/slides/_rels/slide20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41.jpeg" TargetMode="Internal"></Relationship><Relationship Id="rId3" Type="http://schemas.openxmlformats.org/officeDocument/2006/relationships/image" Target="../media/fImage42.jpeg" TargetMode="Internal"></Relationship><Relationship Id="rId4" Type="http://schemas.openxmlformats.org/officeDocument/2006/relationships/image" Target="../media/fImage43.jpeg" TargetMode="Internal"></Relationship><Relationship Id="rId5" Type="http://schemas.openxmlformats.org/officeDocument/2006/relationships/image" Target="../media/fImage44.jpeg" TargetMode="Internal"></Relationship><Relationship Id="rId6" Type="http://schemas.openxmlformats.org/officeDocument/2006/relationships/image" Target="../media/fImage45.jpeg" TargetMode="Internal"></Relationship><Relationship Id="rId7" Type="http://schemas.openxmlformats.org/officeDocument/2006/relationships/image" Target="../media/fImage46.jpeg" TargetMode="Internal"></Relationship><Relationship Id="rId8" Type="http://schemas.openxmlformats.org/officeDocument/2006/relationships/image" Target="../media/fImage47.jpeg" TargetMode="Internal"></Relationship><Relationship Id="rId9" Type="http://schemas.openxmlformats.org/officeDocument/2006/relationships/image" Target="../media/fImage48.jpeg" TargetMode="Internal"></Relationship><Relationship Id="rId10" Type="http://schemas.openxmlformats.org/officeDocument/2006/relationships/image" Target="../media/fImage49.jpeg" TargetMode="Internal"></Relationship><Relationship Id="rId11" Type="http://schemas.openxmlformats.org/officeDocument/2006/relationships/image" Target="../media/fImage50.jpeg" TargetMode="Internal"></Relationship></Relationships>
</file>

<file path=ppt/slides/_rels/slide21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51.jpeg" TargetMode="Internal"></Relationship><Relationship Id="rId3" Type="http://schemas.openxmlformats.org/officeDocument/2006/relationships/image" Target="../media/fImage52.jpeg" TargetMode="Internal"></Relationship></Relationships>
</file>

<file path=ppt/slides/_rels/slide22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53.jpeg" TargetMode="Internal"></Relationship></Relationships>
</file>

<file path=ppt/slides/_rels/slide23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54.jpeg" TargetMode="Internal"></Relationship><Relationship Id="rId3" Type="http://schemas.openxmlformats.org/officeDocument/2006/relationships/image" Target="../media/fImage55.jpeg" TargetMode="Internal"></Relationship></Relationships>
</file>

<file path=ppt/slides/_rels/slide24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56.jpeg" TargetMode="Internal"></Relationship><Relationship Id="rId3" Type="http://schemas.openxmlformats.org/officeDocument/2006/relationships/image" Target="../media/fImage57.jpeg" TargetMode="Internal"></Relationship><Relationship Id="rId4" Type="http://schemas.openxmlformats.org/officeDocument/2006/relationships/image" Target="../media/fImage58.jpeg" TargetMode="Internal"></Relationship></Relationships>
</file>

<file path=ppt/slides/_rels/slide25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59.jpeg" TargetMode="Internal"></Relationship><Relationship Id="rId3" Type="http://schemas.openxmlformats.org/officeDocument/2006/relationships/image" Target="../media/fImage60.jpeg" TargetMode="Internal"></Relationship><Relationship Id="rId4" Type="http://schemas.openxmlformats.org/officeDocument/2006/relationships/image" Target="../media/fImage61.jpeg" TargetMode="Internal"></Relationship><Relationship Id="rId5" Type="http://schemas.openxmlformats.org/officeDocument/2006/relationships/image" Target="../media/fImage62.jpeg" TargetMode="Internal"></Relationship></Relationships>
</file>

<file path=ppt/slides/_rels/slide26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63.jpeg" TargetMode="Internal"></Relationship></Relationships>
</file>

<file path=ppt/slides/_rels/slide27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64.jpeg" TargetMode="Internal"></Relationship></Relationships>
</file>

<file path=ppt/slides/_rels/slide28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65.jpeg" TargetMode="Internal"></Relationship></Relationships>
</file>

<file path=ppt/slides/_rels/slide29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66.jpeg" TargetMode="Internal"></Relationship></Relationships>
</file>

<file path=ppt/slides/_rels/slide3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5.jpeg" TargetMode="Internal"></Relationship></Relationships>
</file>

<file path=ppt/slides/_rels/slide30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67.jpeg" TargetMode="Internal"></Relationship></Relationships>
</file>

<file path=ppt/slides/_rels/slide31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68.jpeg" TargetMode="Internal"></Relationship></Relationships>
</file>

<file path=ppt/slides/_rels/slide32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69.jpeg" TargetMode="Internal"></Relationship><Relationship Id="rId3" Type="http://schemas.openxmlformats.org/officeDocument/2006/relationships/image" Target="../media/fImage70.jpeg" TargetMode="Internal"></Relationship></Relationships>
</file>

<file path=ppt/slides/_rels/slide33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71.jpeg" TargetMode="Internal"></Relationship><Relationship Id="rId3" Type="http://schemas.openxmlformats.org/officeDocument/2006/relationships/image" Target="../media/fImage72.jpeg" TargetMode="Internal"></Relationship><Relationship Id="rId4" Type="http://schemas.openxmlformats.org/officeDocument/2006/relationships/image" Target="../media/fImage73.jpeg" TargetMode="Internal"></Relationship><Relationship Id="rId5" Type="http://schemas.openxmlformats.org/officeDocument/2006/relationships/image" Target="../media/fImage74.jpeg" TargetMode="Internal"></Relationship><Relationship Id="rId6" Type="http://schemas.openxmlformats.org/officeDocument/2006/relationships/image" Target="../media/fImage75.jpeg" TargetMode="Internal"></Relationship><Relationship Id="rId7" Type="http://schemas.openxmlformats.org/officeDocument/2006/relationships/image" Target="../media/fImage76.jpeg" TargetMode="Internal"></Relationship><Relationship Id="rId8" Type="http://schemas.openxmlformats.org/officeDocument/2006/relationships/image" Target="../media/fImage77.jpeg" TargetMode="Internal"></Relationship><Relationship Id="rId9" Type="http://schemas.openxmlformats.org/officeDocument/2006/relationships/image" Target="../media/fImage78.jpeg" TargetMode="Internal"></Relationship></Relationships>
</file>

<file path=ppt/slides/_rels/slide34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79.jpeg" TargetMode="Internal"></Relationship></Relationships>
</file>

<file path=ppt/slides/_rels/slide35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80.jpeg" TargetMode="Internal"></Relationship><Relationship Id="rId3" Type="http://schemas.openxmlformats.org/officeDocument/2006/relationships/image" Target="../media/fImage81.jpeg" TargetMode="Internal"></Relationship><Relationship Id="rId4" Type="http://schemas.openxmlformats.org/officeDocument/2006/relationships/image" Target="../media/fImage82.jpeg" TargetMode="Internal"></Relationship></Relationships>
</file>

<file path=ppt/slides/_rels/slide36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83.jpeg" TargetMode="Internal"></Relationship><Relationship Id="rId3" Type="http://schemas.openxmlformats.org/officeDocument/2006/relationships/image" Target="../media/fImage84.jpeg" TargetMode="Internal"></Relationship></Relationships>
</file>

<file path=ppt/slides/_rels/slide37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85.jpeg" TargetMode="Internal"></Relationship><Relationship Id="rId3" Type="http://schemas.openxmlformats.org/officeDocument/2006/relationships/image" Target="../media/fImage86.jpeg" TargetMode="Internal"></Relationship><Relationship Id="rId4" Type="http://schemas.openxmlformats.org/officeDocument/2006/relationships/image" Target="../media/fImage87.jpeg" TargetMode="Internal"></Relationship></Relationships>
</file>

<file path=ppt/slides/_rels/slide38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88.jpeg" TargetMode="Internal"></Relationship><Relationship Id="rId3" Type="http://schemas.openxmlformats.org/officeDocument/2006/relationships/image" Target="../media/fImage89.jpeg" TargetMode="Internal"></Relationship><Relationship Id="rId4" Type="http://schemas.openxmlformats.org/officeDocument/2006/relationships/image" Target="../media/fImage90.jpeg" TargetMode="Internal"></Relationship></Relationships>
</file>

<file path=ppt/slides/_rels/slide39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91.jpeg" TargetMode="Internal"></Relationship><Relationship Id="rId3" Type="http://schemas.openxmlformats.org/officeDocument/2006/relationships/image" Target="../media/fImage92.jpeg" TargetMode="Internal"></Relationship><Relationship Id="rId4" Type="http://schemas.openxmlformats.org/officeDocument/2006/relationships/image" Target="../media/fImage93.jpeg" TargetMode="Internal"></Relationship><Relationship Id="rId5" Type="http://schemas.openxmlformats.org/officeDocument/2006/relationships/image" Target="../media/fImage94.jpeg" TargetMode="Internal"></Relationship></Relationships>
</file>

<file path=ppt/slides/_rels/slide4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6.jpeg" TargetMode="Internal"></Relationship></Relationships>
</file>

<file path=ppt/slides/_rels/slide40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95.jpeg" TargetMode="Internal"></Relationship><Relationship Id="rId3" Type="http://schemas.openxmlformats.org/officeDocument/2006/relationships/image" Target="../media/fImage96.jpeg" TargetMode="Internal"></Relationship><Relationship Id="rId4" Type="http://schemas.openxmlformats.org/officeDocument/2006/relationships/image" Target="../media/fImage97.jpeg" TargetMode="Internal"></Relationship><Relationship Id="rId5" Type="http://schemas.openxmlformats.org/officeDocument/2006/relationships/image" Target="../media/fImage98.jpeg" TargetMode="Internal"></Relationship></Relationships>
</file>

<file path=ppt/slides/_rels/slide41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99.jpeg" TargetMode="Internal"></Relationship><Relationship Id="rId3" Type="http://schemas.openxmlformats.org/officeDocument/2006/relationships/image" Target="../media/fImage100.jpeg" TargetMode="Internal"></Relationship><Relationship Id="rId4" Type="http://schemas.openxmlformats.org/officeDocument/2006/relationships/image" Target="../media/fImage101.jpeg" TargetMode="Internal"></Relationship><Relationship Id="rId5" Type="http://schemas.openxmlformats.org/officeDocument/2006/relationships/image" Target="../media/fImage102.jpeg" TargetMode="Internal"></Relationship><Relationship Id="rId6" Type="http://schemas.openxmlformats.org/officeDocument/2006/relationships/image" Target="../media/fImage103.jpeg" TargetMode="Internal"></Relationship><Relationship Id="rId7" Type="http://schemas.openxmlformats.org/officeDocument/2006/relationships/image" Target="../media/fImage104.jpeg" TargetMode="Internal"></Relationship><Relationship Id="rId8" Type="http://schemas.openxmlformats.org/officeDocument/2006/relationships/image" Target="../media/fImage105.jpeg" TargetMode="Internal"></Relationship><Relationship Id="rId9" Type="http://schemas.openxmlformats.org/officeDocument/2006/relationships/image" Target="../media/fImage106.jpeg" TargetMode="Internal"></Relationship><Relationship Id="rId10" Type="http://schemas.openxmlformats.org/officeDocument/2006/relationships/image" Target="../media/fImage107.jpeg" TargetMode="Internal"></Relationship></Relationships>
</file>

<file path=ppt/slides/_rels/slide42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108.jpeg" TargetMode="Internal"></Relationship></Relationships>
</file>

<file path=ppt/slides/_rels/slide43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109.jpeg" TargetMode="Internal"></Relationship><Relationship Id="rId3" Type="http://schemas.openxmlformats.org/officeDocument/2006/relationships/image" Target="../media/fImage110.jpeg" TargetMode="Internal"></Relationship><Relationship Id="rId4" Type="http://schemas.openxmlformats.org/officeDocument/2006/relationships/image" Target="../media/fImage111.jpeg" TargetMode="Internal"></Relationship></Relationships>
</file>

<file path=ppt/slides/_rels/slide44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112.jpeg" TargetMode="Internal"></Relationship><Relationship Id="rId3" Type="http://schemas.openxmlformats.org/officeDocument/2006/relationships/image" Target="../media/fImage113.jpeg" TargetMode="Internal"></Relationship><Relationship Id="rId4" Type="http://schemas.openxmlformats.org/officeDocument/2006/relationships/image" Target="../media/fImage114.jpeg" TargetMode="Internal"></Relationship><Relationship Id="rId5" Type="http://schemas.openxmlformats.org/officeDocument/2006/relationships/image" Target="../media/fImage115.jpeg" TargetMode="Internal"></Relationship></Relationships>
</file>

<file path=ppt/slides/_rels/slide45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116.jpeg" TargetMode="Internal"></Relationship></Relationships>
</file>

<file path=ppt/slides/_rels/slide46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117.jpeg" TargetMode="Internal"></Relationship></Relationships>
</file>

<file path=ppt/slides/_rels/slide47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118.jpeg" TargetMode="Internal"></Relationship></Relationships>
</file>

<file path=ppt/slides/_rels/slide48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119.jpeg" TargetMode="Internal"></Relationship><Relationship Id="rId3" Type="http://schemas.openxmlformats.org/officeDocument/2006/relationships/image" Target="../media/fImage120.jpeg" TargetMode="Internal"></Relationship><Relationship Id="rId4" Type="http://schemas.openxmlformats.org/officeDocument/2006/relationships/image" Target="../media/fImage121.jpeg" TargetMode="Internal"></Relationship></Relationships>
</file>

<file path=ppt/slides/_rels/slide49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122.jpeg" TargetMode="Internal"></Relationship></Relationships>
</file>

<file path=ppt/slides/_rels/slide5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7.jpeg" TargetMode="Internal"></Relationship><Relationship Id="rId3" Type="http://schemas.openxmlformats.org/officeDocument/2006/relationships/image" Target="../media/fImage8.jpeg" TargetMode="Internal"></Relationship><Relationship Id="rId4" Type="http://schemas.openxmlformats.org/officeDocument/2006/relationships/image" Target="../media/fImage9.jpeg" TargetMode="Internal"></Relationship></Relationships>
</file>

<file path=ppt/slides/_rels/slide50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123.jpeg" TargetMode="Internal"></Relationship></Relationships>
</file>

<file path=ppt/slides/_rels/slide51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124.jpeg" TargetMode="Internal"></Relationship></Relationships>
</file>

<file path=ppt/slides/_rels/slide52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125.jpeg" TargetMode="Internal"></Relationship></Relationships>
</file>

<file path=ppt/slides/_rels/slide53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126.jpeg" TargetMode="Internal"></Relationship><Relationship Id="rId3" Type="http://schemas.openxmlformats.org/officeDocument/2006/relationships/image" Target="../media/fImage127.jpeg" TargetMode="Internal"></Relationship></Relationships>
</file>

<file path=ppt/slides/_rels/slide54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128.jpeg" TargetMode="Internal"></Relationship><Relationship Id="rId3" Type="http://schemas.openxmlformats.org/officeDocument/2006/relationships/image" Target="../media/fImage129.jpeg" TargetMode="Internal"></Relationship><Relationship Id="rId4" Type="http://schemas.openxmlformats.org/officeDocument/2006/relationships/image" Target="../media/fImage130.jpeg" TargetMode="Internal"></Relationship><Relationship Id="rId5" Type="http://schemas.openxmlformats.org/officeDocument/2006/relationships/image" Target="../media/fImage131.jpeg" TargetMode="Internal"></Relationship><Relationship Id="rId6" Type="http://schemas.openxmlformats.org/officeDocument/2006/relationships/image" Target="../media/fImage132.jpeg" TargetMode="Internal"></Relationship></Relationships>
</file>

<file path=ppt/slides/_rels/slide55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133.jpeg" TargetMode="Internal"></Relationship></Relationships>
</file>

<file path=ppt/slides/_rels/slide56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134.jpeg" TargetMode="Internal"></Relationship><Relationship Id="rId3" Type="http://schemas.openxmlformats.org/officeDocument/2006/relationships/image" Target="../media/fImage135.jpeg" TargetMode="Internal"></Relationship></Relationships>
</file>

<file path=ppt/slides/_rels/slide57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136.jpeg" TargetMode="Internal"></Relationship></Relationships>
</file>

<file path=ppt/slides/_rels/slide58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137.jpeg" TargetMode="Internal"></Relationship><Relationship Id="rId3" Type="http://schemas.openxmlformats.org/officeDocument/2006/relationships/image" Target="../media/fImage138.jpeg" TargetMode="Internal"></Relationship><Relationship Id="rId4" Type="http://schemas.openxmlformats.org/officeDocument/2006/relationships/image" Target="../media/fImage139.jpeg" TargetMode="Internal"></Relationship></Relationships>
</file>

<file path=ppt/slides/_rels/slide59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140.jpeg" TargetMode="Internal"></Relationship></Relationships>
</file>

<file path=ppt/slides/_rels/slide6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10.jpeg" TargetMode="Internal"></Relationship></Relationships>
</file>

<file path=ppt/slides/_rels/slide60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141.jpeg" TargetMode="Internal"></Relationship></Relationships>
</file>

<file path=ppt/slides/_rels/slide61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142.jpeg" TargetMode="Internal"></Relationship><Relationship Id="rId3" Type="http://schemas.openxmlformats.org/officeDocument/2006/relationships/image" Target="../media/fImage143.jpeg" TargetMode="Internal"></Relationship></Relationships>
</file>

<file path=ppt/slides/_rels/slide62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144.jpeg" TargetMode="Internal"></Relationship><Relationship Id="rId3" Type="http://schemas.openxmlformats.org/officeDocument/2006/relationships/image" Target="../media/fImage145.jpeg" TargetMode="Internal"></Relationship><Relationship Id="rId4" Type="http://schemas.openxmlformats.org/officeDocument/2006/relationships/image" Target="../media/fImage146.jpeg" TargetMode="Internal"></Relationship><Relationship Id="rId5" Type="http://schemas.openxmlformats.org/officeDocument/2006/relationships/image" Target="../media/fImage147.jpeg" TargetMode="Internal"></Relationship><Relationship Id="rId6" Type="http://schemas.openxmlformats.org/officeDocument/2006/relationships/image" Target="../media/fImage148.jpeg" TargetMode="Internal"></Relationship><Relationship Id="rId7" Type="http://schemas.openxmlformats.org/officeDocument/2006/relationships/image" Target="../media/fImage149.jpeg" TargetMode="Internal"></Relationship><Relationship Id="rId8" Type="http://schemas.openxmlformats.org/officeDocument/2006/relationships/image" Target="../media/fImage150.jpeg" TargetMode="Internal"></Relationship><Relationship Id="rId9" Type="http://schemas.openxmlformats.org/officeDocument/2006/relationships/image" Target="../media/fImage151.jpeg" TargetMode="Internal"></Relationship><Relationship Id="rId10" Type="http://schemas.openxmlformats.org/officeDocument/2006/relationships/image" Target="../media/fImage152.jpeg" TargetMode="Internal"></Relationship></Relationships>
</file>

<file path=ppt/slides/_rels/slide63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153.jpeg" TargetMode="Internal"></Relationship></Relationships>
</file>

<file path=ppt/slides/_rels/slide64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154.jpeg" TargetMode="Internal"></Relationship><Relationship Id="rId3" Type="http://schemas.openxmlformats.org/officeDocument/2006/relationships/image" Target="../media/fImage155.jpeg" TargetMode="Internal"></Relationship><Relationship Id="rId4" Type="http://schemas.openxmlformats.org/officeDocument/2006/relationships/image" Target="../media/fImage156.jpeg" TargetMode="Internal"></Relationship><Relationship Id="rId5" Type="http://schemas.openxmlformats.org/officeDocument/2006/relationships/image" Target="../media/fImage157.jpeg" TargetMode="Internal"></Relationship></Relationships>
</file>

<file path=ppt/slides/_rels/slide65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158.jpeg" TargetMode="Internal"></Relationship><Relationship Id="rId3" Type="http://schemas.openxmlformats.org/officeDocument/2006/relationships/image" Target="../media/fImage159.jpeg" TargetMode="Internal"></Relationship></Relationships>
</file>

<file path=ppt/slides/_rels/slide66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160.jpeg" TargetMode="Internal"></Relationship></Relationships>
</file>

<file path=ppt/slides/_rels/slide67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161.jpeg" TargetMode="Internal"></Relationship></Relationships>
</file>

<file path=ppt/slides/_rels/slide68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162.jpeg" TargetMode="Internal"></Relationship><Relationship Id="rId3" Type="http://schemas.openxmlformats.org/officeDocument/2006/relationships/image" Target="../media/fImage163.jpeg" TargetMode="Internal"></Relationship><Relationship Id="rId4" Type="http://schemas.openxmlformats.org/officeDocument/2006/relationships/image" Target="../media/fImage164.jpeg" TargetMode="Internal"></Relationship><Relationship Id="rId5" Type="http://schemas.openxmlformats.org/officeDocument/2006/relationships/image" Target="../media/fImage165.jpeg" TargetMode="Internal"></Relationship><Relationship Id="rId6" Type="http://schemas.openxmlformats.org/officeDocument/2006/relationships/image" Target="../media/fImage166.jpeg" TargetMode="Internal"></Relationship><Relationship Id="rId7" Type="http://schemas.openxmlformats.org/officeDocument/2006/relationships/image" Target="../media/fImage167.jpeg" TargetMode="Internal"></Relationship><Relationship Id="rId8" Type="http://schemas.openxmlformats.org/officeDocument/2006/relationships/image" Target="../media/fImage168.jpeg" TargetMode="Internal"></Relationship><Relationship Id="rId9" Type="http://schemas.openxmlformats.org/officeDocument/2006/relationships/image" Target="../media/fImage169.jpeg" TargetMode="Internal"></Relationship><Relationship Id="rId10" Type="http://schemas.openxmlformats.org/officeDocument/2006/relationships/image" Target="../media/fImage170.jpeg" TargetMode="Internal"></Relationship><Relationship Id="rId11" Type="http://schemas.openxmlformats.org/officeDocument/2006/relationships/image" Target="../media/fImage171.jpeg" TargetMode="Internal"></Relationship><Relationship Id="rId12" Type="http://schemas.openxmlformats.org/officeDocument/2006/relationships/image" Target="../media/fImage172.jpeg" TargetMode="Internal"></Relationship><Relationship Id="rId13" Type="http://schemas.openxmlformats.org/officeDocument/2006/relationships/image" Target="../media/fImage173.jpeg" TargetMode="Internal"></Relationship><Relationship Id="rId14" Type="http://schemas.openxmlformats.org/officeDocument/2006/relationships/image" Target="../media/fImage174.jpeg" TargetMode="Internal"></Relationship><Relationship Id="rId15" Type="http://schemas.openxmlformats.org/officeDocument/2006/relationships/image" Target="../media/fImage175.jpeg" TargetMode="Internal"></Relationship><Relationship Id="rId16" Type="http://schemas.openxmlformats.org/officeDocument/2006/relationships/image" Target="../media/fImage176.jpeg" TargetMode="Internal"></Relationship><Relationship Id="rId17" Type="http://schemas.openxmlformats.org/officeDocument/2006/relationships/image" Target="../media/fImage177.jpeg" TargetMode="Internal"></Relationship><Relationship Id="rId18" Type="http://schemas.openxmlformats.org/officeDocument/2006/relationships/image" Target="../media/fImage178.jpeg" TargetMode="Internal"></Relationship><Relationship Id="rId19" Type="http://schemas.openxmlformats.org/officeDocument/2006/relationships/image" Target="../media/fImage179.jpeg" TargetMode="Internal"></Relationship><Relationship Id="rId20" Type="http://schemas.openxmlformats.org/officeDocument/2006/relationships/image" Target="../media/fImage180.jpeg" TargetMode="Internal"></Relationship><Relationship Id="rId21" Type="http://schemas.openxmlformats.org/officeDocument/2006/relationships/image" Target="../media/fImage181.jpeg" TargetMode="Internal"></Relationship><Relationship Id="rId22" Type="http://schemas.openxmlformats.org/officeDocument/2006/relationships/image" Target="../media/fImage182.jpeg" TargetMode="Internal"></Relationship><Relationship Id="rId23" Type="http://schemas.openxmlformats.org/officeDocument/2006/relationships/image" Target="../media/fImage183.jpeg" TargetMode="Internal"></Relationship><Relationship Id="rId24" Type="http://schemas.openxmlformats.org/officeDocument/2006/relationships/image" Target="../media/fImage184.jpeg" TargetMode="Internal"></Relationship><Relationship Id="rId25" Type="http://schemas.openxmlformats.org/officeDocument/2006/relationships/image" Target="../media/fImage185.jpeg" TargetMode="Internal"></Relationship><Relationship Id="rId26" Type="http://schemas.openxmlformats.org/officeDocument/2006/relationships/image" Target="../media/fImage186.jpeg" TargetMode="Internal"></Relationship><Relationship Id="rId27" Type="http://schemas.openxmlformats.org/officeDocument/2006/relationships/image" Target="../media/fImage187.jpeg" TargetMode="Internal"></Relationship><Relationship Id="rId28" Type="http://schemas.openxmlformats.org/officeDocument/2006/relationships/image" Target="../media/fImage188.jpeg" TargetMode="Internal"></Relationship><Relationship Id="rId29" Type="http://schemas.openxmlformats.org/officeDocument/2006/relationships/image" Target="../media/fImage189.jpeg" TargetMode="Internal"></Relationship><Relationship Id="rId30" Type="http://schemas.openxmlformats.org/officeDocument/2006/relationships/image" Target="../media/fImage190.jpeg" TargetMode="Internal"></Relationship><Relationship Id="rId31" Type="http://schemas.openxmlformats.org/officeDocument/2006/relationships/image" Target="../media/fImage191.jpeg" TargetMode="Internal"></Relationship><Relationship Id="rId32" Type="http://schemas.openxmlformats.org/officeDocument/2006/relationships/image" Target="../media/fImage192.jpeg" TargetMode="Internal"></Relationship><Relationship Id="rId33" Type="http://schemas.openxmlformats.org/officeDocument/2006/relationships/image" Target="../media/fImage193.jpeg" TargetMode="Internal"></Relationship><Relationship Id="rId34" Type="http://schemas.openxmlformats.org/officeDocument/2006/relationships/image" Target="../media/fImage194.jpeg" TargetMode="Internal"></Relationship><Relationship Id="rId35" Type="http://schemas.openxmlformats.org/officeDocument/2006/relationships/image" Target="../media/fImage195.jpeg" TargetMode="Internal"></Relationship><Relationship Id="rId36" Type="http://schemas.openxmlformats.org/officeDocument/2006/relationships/image" Target="../media/fImage196.jpeg" TargetMode="Internal"></Relationship><Relationship Id="rId37" Type="http://schemas.openxmlformats.org/officeDocument/2006/relationships/image" Target="../media/fImage197.jpeg" TargetMode="Internal"></Relationship><Relationship Id="rId38" Type="http://schemas.openxmlformats.org/officeDocument/2006/relationships/image" Target="../media/fImage198.jpeg" TargetMode="Internal"></Relationship><Relationship Id="rId39" Type="http://schemas.openxmlformats.org/officeDocument/2006/relationships/image" Target="../media/fImage199.jpeg" TargetMode="Internal"></Relationship><Relationship Id="rId40" Type="http://schemas.openxmlformats.org/officeDocument/2006/relationships/image" Target="../media/fImage200.jpeg" TargetMode="Internal"></Relationship><Relationship Id="rId41" Type="http://schemas.openxmlformats.org/officeDocument/2006/relationships/image" Target="../media/fImage201.jpeg" TargetMode="Internal"></Relationship><Relationship Id="rId42" Type="http://schemas.openxmlformats.org/officeDocument/2006/relationships/image" Target="../media/fImage202.jpeg" TargetMode="Internal"></Relationship><Relationship Id="rId43" Type="http://schemas.openxmlformats.org/officeDocument/2006/relationships/image" Target="../media/fImage203.jpeg" TargetMode="Internal"></Relationship><Relationship Id="rId44" Type="http://schemas.openxmlformats.org/officeDocument/2006/relationships/image" Target="../media/fImage204.jpeg" TargetMode="Internal"></Relationship><Relationship Id="rId45" Type="http://schemas.openxmlformats.org/officeDocument/2006/relationships/image" Target="../media/fImage205.jpeg" TargetMode="Internal"></Relationship><Relationship Id="rId46" Type="http://schemas.openxmlformats.org/officeDocument/2006/relationships/image" Target="../media/fImage206.jpeg" TargetMode="Internal"></Relationship><Relationship Id="rId47" Type="http://schemas.openxmlformats.org/officeDocument/2006/relationships/image" Target="../media/fImage207.jpeg" TargetMode="Internal"></Relationship><Relationship Id="rId48" Type="http://schemas.openxmlformats.org/officeDocument/2006/relationships/image" Target="../media/fImage208.jpeg" TargetMode="Internal"></Relationship><Relationship Id="rId49" Type="http://schemas.openxmlformats.org/officeDocument/2006/relationships/image" Target="../media/fImage209.jpeg" TargetMode="Internal"></Relationship><Relationship Id="rId50" Type="http://schemas.openxmlformats.org/officeDocument/2006/relationships/image" Target="../media/fImage210.jpeg" TargetMode="Internal"></Relationship><Relationship Id="rId51" Type="http://schemas.openxmlformats.org/officeDocument/2006/relationships/image" Target="../media/fImage211.jpeg" TargetMode="Internal"></Relationship><Relationship Id="rId52" Type="http://schemas.openxmlformats.org/officeDocument/2006/relationships/image" Target="../media/fImage212.jpeg" TargetMode="Internal"></Relationship><Relationship Id="rId53" Type="http://schemas.openxmlformats.org/officeDocument/2006/relationships/image" Target="../media/fImage213.jpeg" TargetMode="Internal"></Relationship><Relationship Id="rId54" Type="http://schemas.openxmlformats.org/officeDocument/2006/relationships/image" Target="../media/fImage214.jpeg" TargetMode="Internal"></Relationship><Relationship Id="rId55" Type="http://schemas.openxmlformats.org/officeDocument/2006/relationships/image" Target="../media/fImage215.jpeg" TargetMode="Internal"></Relationship><Relationship Id="rId56" Type="http://schemas.openxmlformats.org/officeDocument/2006/relationships/image" Target="../media/fImage216.jpeg" TargetMode="Internal"></Relationship><Relationship Id="rId57" Type="http://schemas.openxmlformats.org/officeDocument/2006/relationships/image" Target="../media/fImage217.jpeg" TargetMode="Internal"></Relationship><Relationship Id="rId58" Type="http://schemas.openxmlformats.org/officeDocument/2006/relationships/image" Target="../media/fImage218.jpeg" TargetMode="Internal"></Relationship><Relationship Id="rId59" Type="http://schemas.openxmlformats.org/officeDocument/2006/relationships/image" Target="../media/fImage219.jpeg" TargetMode="Internal"></Relationship><Relationship Id="rId60" Type="http://schemas.openxmlformats.org/officeDocument/2006/relationships/image" Target="../media/fImage220.jpeg" TargetMode="Internal"></Relationship><Relationship Id="rId61" Type="http://schemas.openxmlformats.org/officeDocument/2006/relationships/image" Target="../media/fImage221.jpeg" TargetMode="Internal"></Relationship><Relationship Id="rId62" Type="http://schemas.openxmlformats.org/officeDocument/2006/relationships/image" Target="../media/fImage222.jpeg" TargetMode="Internal"></Relationship><Relationship Id="rId63" Type="http://schemas.openxmlformats.org/officeDocument/2006/relationships/image" Target="../media/fImage223.jpeg" TargetMode="Internal"></Relationship><Relationship Id="rId64" Type="http://schemas.openxmlformats.org/officeDocument/2006/relationships/image" Target="../media/fImage224.jpeg" TargetMode="Internal"></Relationship><Relationship Id="rId65" Type="http://schemas.openxmlformats.org/officeDocument/2006/relationships/image" Target="../media/fImage225.jpeg" TargetMode="Internal"></Relationship><Relationship Id="rId66" Type="http://schemas.openxmlformats.org/officeDocument/2006/relationships/image" Target="../media/fImage226.jpeg" TargetMode="Internal"></Relationship><Relationship Id="rId67" Type="http://schemas.openxmlformats.org/officeDocument/2006/relationships/image" Target="../media/fImage227.jpeg" TargetMode="Internal"></Relationship><Relationship Id="rId68" Type="http://schemas.openxmlformats.org/officeDocument/2006/relationships/image" Target="../media/fImage228.jpeg" TargetMode="Internal"></Relationship><Relationship Id="rId69" Type="http://schemas.openxmlformats.org/officeDocument/2006/relationships/image" Target="../media/fImage229.jpeg" TargetMode="Internal"></Relationship><Relationship Id="rId70" Type="http://schemas.openxmlformats.org/officeDocument/2006/relationships/image" Target="../media/fImage230.jpeg" TargetMode="Internal"></Relationship><Relationship Id="rId71" Type="http://schemas.openxmlformats.org/officeDocument/2006/relationships/image" Target="../media/fImage231.jpeg" TargetMode="Internal"></Relationship><Relationship Id="rId72" Type="http://schemas.openxmlformats.org/officeDocument/2006/relationships/image" Target="../media/fImage232.jpeg" TargetMode="Internal"></Relationship><Relationship Id="rId73" Type="http://schemas.openxmlformats.org/officeDocument/2006/relationships/image" Target="../media/fImage233.jpeg" TargetMode="Internal"></Relationship><Relationship Id="rId74" Type="http://schemas.openxmlformats.org/officeDocument/2006/relationships/image" Target="../media/fImage234.jpeg" TargetMode="Internal"></Relationship><Relationship Id="rId75" Type="http://schemas.openxmlformats.org/officeDocument/2006/relationships/image" Target="../media/fImage235.jpeg" TargetMode="Internal"></Relationship><Relationship Id="rId76" Type="http://schemas.openxmlformats.org/officeDocument/2006/relationships/image" Target="../media/fImage236.jpeg" TargetMode="Internal"></Relationship><Relationship Id="rId77" Type="http://schemas.openxmlformats.org/officeDocument/2006/relationships/image" Target="../media/fImage237.jpeg" TargetMode="Internal"></Relationship><Relationship Id="rId78" Type="http://schemas.openxmlformats.org/officeDocument/2006/relationships/image" Target="../media/fImage238.jpeg" TargetMode="Internal"></Relationship><Relationship Id="rId79" Type="http://schemas.openxmlformats.org/officeDocument/2006/relationships/image" Target="../media/fImage239.jpeg" TargetMode="Internal"></Relationship><Relationship Id="rId80" Type="http://schemas.openxmlformats.org/officeDocument/2006/relationships/image" Target="../media/fImage240.jpeg" TargetMode="Internal"></Relationship><Relationship Id="rId81" Type="http://schemas.openxmlformats.org/officeDocument/2006/relationships/image" Target="../media/fImage241.jpeg" TargetMode="Internal"></Relationship><Relationship Id="rId82" Type="http://schemas.openxmlformats.org/officeDocument/2006/relationships/image" Target="../media/fImage242.jpeg" TargetMode="Internal"></Relationship></Relationships>
</file>

<file path=ppt/slides/_rels/slide69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243.jpeg" TargetMode="Internal"></Relationship><Relationship Id="rId3" Type="http://schemas.openxmlformats.org/officeDocument/2006/relationships/image" Target="../media/fImage244.jpeg" TargetMode="Internal"></Relationship><Relationship Id="rId4" Type="http://schemas.openxmlformats.org/officeDocument/2006/relationships/image" Target="../media/fImage245.jpeg" TargetMode="Internal"></Relationship><Relationship Id="rId5" Type="http://schemas.openxmlformats.org/officeDocument/2006/relationships/image" Target="../media/fImage246.jpeg" TargetMode="Internal"></Relationship><Relationship Id="rId6" Type="http://schemas.openxmlformats.org/officeDocument/2006/relationships/image" Target="../media/fImage247.jpeg" TargetMode="Internal"></Relationship><Relationship Id="rId7" Type="http://schemas.openxmlformats.org/officeDocument/2006/relationships/image" Target="../media/fImage248.jpeg" TargetMode="Internal"></Relationship><Relationship Id="rId8" Type="http://schemas.openxmlformats.org/officeDocument/2006/relationships/image" Target="../media/fImage249.jpeg" TargetMode="Internal"></Relationship><Relationship Id="rId9" Type="http://schemas.openxmlformats.org/officeDocument/2006/relationships/image" Target="../media/fImage250.jpeg" TargetMode="Internal"></Relationship><Relationship Id="rId10" Type="http://schemas.openxmlformats.org/officeDocument/2006/relationships/image" Target="../media/fImage251.jpeg" TargetMode="Internal"></Relationship><Relationship Id="rId11" Type="http://schemas.openxmlformats.org/officeDocument/2006/relationships/image" Target="../media/fImage252.jpeg" TargetMode="Internal"></Relationship><Relationship Id="rId12" Type="http://schemas.openxmlformats.org/officeDocument/2006/relationships/image" Target="../media/fImage253.jpeg" TargetMode="Internal"></Relationship><Relationship Id="rId13" Type="http://schemas.openxmlformats.org/officeDocument/2006/relationships/image" Target="../media/fImage254.jpeg" TargetMode="Internal"></Relationship><Relationship Id="rId14" Type="http://schemas.openxmlformats.org/officeDocument/2006/relationships/image" Target="../media/fImage255.jpeg" TargetMode="Internal"></Relationship><Relationship Id="rId15" Type="http://schemas.openxmlformats.org/officeDocument/2006/relationships/image" Target="../media/fImage256.jpeg" TargetMode="Internal"></Relationship><Relationship Id="rId16" Type="http://schemas.openxmlformats.org/officeDocument/2006/relationships/image" Target="../media/fImage257.jpeg" TargetMode="Internal"></Relationship><Relationship Id="rId17" Type="http://schemas.openxmlformats.org/officeDocument/2006/relationships/image" Target="../media/fImage258.jpeg" TargetMode="Internal"></Relationship><Relationship Id="rId18" Type="http://schemas.openxmlformats.org/officeDocument/2006/relationships/image" Target="../media/fImage259.jpeg" TargetMode="Internal"></Relationship><Relationship Id="rId19" Type="http://schemas.openxmlformats.org/officeDocument/2006/relationships/image" Target="../media/fImage260.jpeg" TargetMode="Internal"></Relationship><Relationship Id="rId20" Type="http://schemas.openxmlformats.org/officeDocument/2006/relationships/image" Target="../media/fImage261.jpeg" TargetMode="Internal"></Relationship><Relationship Id="rId21" Type="http://schemas.openxmlformats.org/officeDocument/2006/relationships/image" Target="../media/fImage262.jpeg" TargetMode="Internal"></Relationship><Relationship Id="rId22" Type="http://schemas.openxmlformats.org/officeDocument/2006/relationships/image" Target="../media/fImage263.jpeg" TargetMode="Internal"></Relationship></Relationships>
</file>

<file path=ppt/slides/_rels/slide7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11.jpeg" TargetMode="Internal"></Relationship><Relationship Id="rId3" Type="http://schemas.openxmlformats.org/officeDocument/2006/relationships/image" Target="../media/fImage12.jpeg" TargetMode="Internal"></Relationship></Relationships>
</file>

<file path=ppt/slides/_rels/slide70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264.jpeg" TargetMode="Internal"></Relationship><Relationship Id="rId3" Type="http://schemas.openxmlformats.org/officeDocument/2006/relationships/image" Target="../media/fImage265.jpeg" TargetMode="Internal"></Relationship><Relationship Id="rId4" Type="http://schemas.openxmlformats.org/officeDocument/2006/relationships/image" Target="../media/fImage266.jpeg" TargetMode="Internal"></Relationship><Relationship Id="rId5" Type="http://schemas.openxmlformats.org/officeDocument/2006/relationships/image" Target="../media/fImage267.jpeg" TargetMode="Internal"></Relationship><Relationship Id="rId6" Type="http://schemas.openxmlformats.org/officeDocument/2006/relationships/image" Target="../media/fImage268.jpeg" TargetMode="Internal"></Relationship><Relationship Id="rId7" Type="http://schemas.openxmlformats.org/officeDocument/2006/relationships/image" Target="../media/fImage269.jpeg" TargetMode="Internal"></Relationship><Relationship Id="rId8" Type="http://schemas.openxmlformats.org/officeDocument/2006/relationships/image" Target="../media/fImage270.jpeg" TargetMode="Internal"></Relationship><Relationship Id="rId9" Type="http://schemas.openxmlformats.org/officeDocument/2006/relationships/image" Target="../media/fImage271.jpeg" TargetMode="Internal"></Relationship><Relationship Id="rId10" Type="http://schemas.openxmlformats.org/officeDocument/2006/relationships/image" Target="../media/fImage272.jpeg" TargetMode="Internal"></Relationship><Relationship Id="rId11" Type="http://schemas.openxmlformats.org/officeDocument/2006/relationships/image" Target="../media/fImage273.jpeg" TargetMode="Internal"></Relationship><Relationship Id="rId12" Type="http://schemas.openxmlformats.org/officeDocument/2006/relationships/image" Target="../media/fImage274.jpeg" TargetMode="Internal"></Relationship><Relationship Id="rId13" Type="http://schemas.openxmlformats.org/officeDocument/2006/relationships/image" Target="../media/fImage275.jpeg" TargetMode="Internal"></Relationship><Relationship Id="rId14" Type="http://schemas.openxmlformats.org/officeDocument/2006/relationships/image" Target="../media/fImage276.jpeg" TargetMode="Internal"></Relationship><Relationship Id="rId15" Type="http://schemas.openxmlformats.org/officeDocument/2006/relationships/image" Target="../media/fImage277.jpeg" TargetMode="Internal"></Relationship><Relationship Id="rId16" Type="http://schemas.openxmlformats.org/officeDocument/2006/relationships/image" Target="../media/fImage278.jpeg" TargetMode="Internal"></Relationship><Relationship Id="rId17" Type="http://schemas.openxmlformats.org/officeDocument/2006/relationships/image" Target="../media/fImage279.jpeg" TargetMode="Internal"></Relationship><Relationship Id="rId18" Type="http://schemas.openxmlformats.org/officeDocument/2006/relationships/image" Target="../media/fImage280.jpeg" TargetMode="Internal"></Relationship><Relationship Id="rId19" Type="http://schemas.openxmlformats.org/officeDocument/2006/relationships/image" Target="../media/fImage281.jpeg" TargetMode="Internal"></Relationship><Relationship Id="rId20" Type="http://schemas.openxmlformats.org/officeDocument/2006/relationships/image" Target="../media/fImage282.jpeg" TargetMode="Internal"></Relationship><Relationship Id="rId21" Type="http://schemas.openxmlformats.org/officeDocument/2006/relationships/image" Target="../media/fImage283.jpeg" TargetMode="Internal"></Relationship><Relationship Id="rId22" Type="http://schemas.openxmlformats.org/officeDocument/2006/relationships/image" Target="../media/fImage284.jpeg" TargetMode="Internal"></Relationship><Relationship Id="rId23" Type="http://schemas.openxmlformats.org/officeDocument/2006/relationships/image" Target="../media/fImage285.jpeg" TargetMode="Internal"></Relationship><Relationship Id="rId24" Type="http://schemas.openxmlformats.org/officeDocument/2006/relationships/image" Target="../media/fImage286.jpeg" TargetMode="Internal"></Relationship><Relationship Id="rId25" Type="http://schemas.openxmlformats.org/officeDocument/2006/relationships/image" Target="../media/fImage287.jpeg" TargetMode="Internal"></Relationship><Relationship Id="rId26" Type="http://schemas.openxmlformats.org/officeDocument/2006/relationships/image" Target="../media/fImage288.jpeg" TargetMode="Internal"></Relationship><Relationship Id="rId27" Type="http://schemas.openxmlformats.org/officeDocument/2006/relationships/image" Target="../media/fImage289.jpeg" TargetMode="Internal"></Relationship><Relationship Id="rId28" Type="http://schemas.openxmlformats.org/officeDocument/2006/relationships/image" Target="../media/fImage290.jpeg" TargetMode="Internal"></Relationship><Relationship Id="rId29" Type="http://schemas.openxmlformats.org/officeDocument/2006/relationships/image" Target="../media/fImage291.jpeg" TargetMode="Internal"></Relationship><Relationship Id="rId30" Type="http://schemas.openxmlformats.org/officeDocument/2006/relationships/image" Target="../media/fImage292.jpeg" TargetMode="Internal"></Relationship><Relationship Id="rId31" Type="http://schemas.openxmlformats.org/officeDocument/2006/relationships/image" Target="../media/fImage293.jpeg" TargetMode="Internal"></Relationship><Relationship Id="rId32" Type="http://schemas.openxmlformats.org/officeDocument/2006/relationships/image" Target="../media/fImage294.jpeg" TargetMode="Internal"></Relationship><Relationship Id="rId33" Type="http://schemas.openxmlformats.org/officeDocument/2006/relationships/image" Target="../media/fImage295.jpeg" TargetMode="Internal"></Relationship><Relationship Id="rId34" Type="http://schemas.openxmlformats.org/officeDocument/2006/relationships/image" Target="../media/fImage296.jpeg" TargetMode="Internal"></Relationship><Relationship Id="rId35" Type="http://schemas.openxmlformats.org/officeDocument/2006/relationships/image" Target="../media/fImage297.jpeg" TargetMode="Internal"></Relationship><Relationship Id="rId36" Type="http://schemas.openxmlformats.org/officeDocument/2006/relationships/image" Target="../media/fImage298.jpeg" TargetMode="Internal"></Relationship><Relationship Id="rId37" Type="http://schemas.openxmlformats.org/officeDocument/2006/relationships/image" Target="../media/fImage299.jpeg" TargetMode="Internal"></Relationship><Relationship Id="rId38" Type="http://schemas.openxmlformats.org/officeDocument/2006/relationships/image" Target="../media/fImage300.jpeg" TargetMode="Internal"></Relationship><Relationship Id="rId39" Type="http://schemas.openxmlformats.org/officeDocument/2006/relationships/image" Target="../media/fImage301.jpeg" TargetMode="Internal"></Relationship><Relationship Id="rId40" Type="http://schemas.openxmlformats.org/officeDocument/2006/relationships/image" Target="../media/fImage302.jpeg" TargetMode="Internal"></Relationship><Relationship Id="rId41" Type="http://schemas.openxmlformats.org/officeDocument/2006/relationships/image" Target="../media/fImage303.jpeg" TargetMode="Internal"></Relationship><Relationship Id="rId42" Type="http://schemas.openxmlformats.org/officeDocument/2006/relationships/image" Target="../media/fImage304.jpeg" TargetMode="Internal"></Relationship></Relationships>
</file>

<file path=ppt/slides/_rels/slide71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305.jpeg" TargetMode="Internal"></Relationship><Relationship Id="rId3" Type="http://schemas.openxmlformats.org/officeDocument/2006/relationships/image" Target="../media/fImage306.jpeg" TargetMode="Internal"></Relationship></Relationships>
</file>

<file path=ppt/slides/_rels/slide72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307.jpeg" TargetMode="Internal"></Relationship></Relationships>
</file>

<file path=ppt/slides/_rels/slide73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308.jpeg" TargetMode="Internal"></Relationship></Relationships>
</file>

<file path=ppt/slides/_rels/slide74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309.jpeg" TargetMode="Internal"></Relationship></Relationships>
</file>

<file path=ppt/slides/_rels/slide75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310.jpeg" TargetMode="Internal"></Relationship><Relationship Id="rId3" Type="http://schemas.openxmlformats.org/officeDocument/2006/relationships/image" Target="../media/fImage311.jpeg" TargetMode="Internal"></Relationship><Relationship Id="rId4" Type="http://schemas.openxmlformats.org/officeDocument/2006/relationships/image" Target="../media/fImage312.jpeg" TargetMode="Internal"></Relationship><Relationship Id="rId5" Type="http://schemas.openxmlformats.org/officeDocument/2006/relationships/image" Target="../media/fImage313.jpeg" TargetMode="Internal"></Relationship></Relationships>
</file>

<file path=ppt/slides/_rels/slide76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314.jpeg" TargetMode="Internal"></Relationship><Relationship Id="rId3" Type="http://schemas.openxmlformats.org/officeDocument/2006/relationships/image" Target="../media/fImage315.jpeg" TargetMode="Internal"></Relationship></Relationships>
</file>

<file path=ppt/slides/_rels/slide77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316.jpeg" TargetMode="Internal"></Relationship></Relationships>
</file>

<file path=ppt/slides/_rels/slide78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317.jpeg" TargetMode="Internal"></Relationship><Relationship Id="rId3" Type="http://schemas.openxmlformats.org/officeDocument/2006/relationships/image" Target="../media/fImage318.jpeg" TargetMode="Internal"></Relationship></Relationships>
</file>

<file path=ppt/slides/_rels/slide79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319.jpeg" TargetMode="Internal"></Relationship></Relationships>
</file>

<file path=ppt/slides/_rels/slide8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13.jpeg" TargetMode="Internal"></Relationship><Relationship Id="rId3" Type="http://schemas.openxmlformats.org/officeDocument/2006/relationships/image" Target="../media/fImage14.jpeg" TargetMode="Internal"></Relationship><Relationship Id="rId4" Type="http://schemas.openxmlformats.org/officeDocument/2006/relationships/image" Target="../media/fImage15.jpeg" TargetMode="Internal"></Relationship></Relationships>
</file>

<file path=ppt/slides/_rels/slide80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320.jpeg" TargetMode="Internal"></Relationship></Relationships>
</file>

<file path=ppt/slides/_rels/slide81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321.jpeg" TargetMode="Internal"></Relationship></Relationships>
</file>

<file path=ppt/slides/_rels/slide82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322.jpeg" TargetMode="Internal"></Relationship></Relationships>
</file>

<file path=ppt/slides/_rels/slide83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323.jpeg" TargetMode="Internal"></Relationship><Relationship Id="rId3" Type="http://schemas.openxmlformats.org/officeDocument/2006/relationships/image" Target="../media/fImage324.jpeg" TargetMode="Internal"></Relationship><Relationship Id="rId4" Type="http://schemas.openxmlformats.org/officeDocument/2006/relationships/image" Target="../media/fImage325.jpeg" TargetMode="Internal"></Relationship><Relationship Id="rId5" Type="http://schemas.openxmlformats.org/officeDocument/2006/relationships/image" Target="../media/fImage326.jpeg" TargetMode="Internal"></Relationship><Relationship Id="rId6" Type="http://schemas.openxmlformats.org/officeDocument/2006/relationships/image" Target="../media/fImage327.jpeg" TargetMode="Internal"></Relationship><Relationship Id="rId7" Type="http://schemas.openxmlformats.org/officeDocument/2006/relationships/image" Target="../media/fImage328.jpeg" TargetMode="Internal"></Relationship><Relationship Id="rId8" Type="http://schemas.openxmlformats.org/officeDocument/2006/relationships/image" Target="../media/fImage329.jpeg" TargetMode="Internal"></Relationship><Relationship Id="rId9" Type="http://schemas.openxmlformats.org/officeDocument/2006/relationships/image" Target="../media/fImage330.jpeg" TargetMode="Internal"></Relationship><Relationship Id="rId10" Type="http://schemas.openxmlformats.org/officeDocument/2006/relationships/image" Target="../media/fImage331.jpeg" TargetMode="Internal"></Relationship><Relationship Id="rId11" Type="http://schemas.openxmlformats.org/officeDocument/2006/relationships/image" Target="../media/fImage332.jpeg" TargetMode="Internal"></Relationship><Relationship Id="rId12" Type="http://schemas.openxmlformats.org/officeDocument/2006/relationships/image" Target="../media/fImage333.jpeg" TargetMode="Internal"></Relationship><Relationship Id="rId13" Type="http://schemas.openxmlformats.org/officeDocument/2006/relationships/image" Target="../media/fImage334.jpeg" TargetMode="Internal"></Relationship><Relationship Id="rId14" Type="http://schemas.openxmlformats.org/officeDocument/2006/relationships/image" Target="../media/fImage335.jpeg" TargetMode="Internal"></Relationship><Relationship Id="rId15" Type="http://schemas.openxmlformats.org/officeDocument/2006/relationships/image" Target="../media/fImage336.jpeg" TargetMode="Internal"></Relationship><Relationship Id="rId16" Type="http://schemas.openxmlformats.org/officeDocument/2006/relationships/image" Target="../media/fImage337.jpeg" TargetMode="Internal"></Relationship><Relationship Id="rId17" Type="http://schemas.openxmlformats.org/officeDocument/2006/relationships/image" Target="../media/fImage338.jpeg" TargetMode="Internal"></Relationship><Relationship Id="rId18" Type="http://schemas.openxmlformats.org/officeDocument/2006/relationships/image" Target="../media/fImage339.jpeg" TargetMode="Internal"></Relationship><Relationship Id="rId19" Type="http://schemas.openxmlformats.org/officeDocument/2006/relationships/image" Target="../media/fImage340.jpeg" TargetMode="Internal"></Relationship><Relationship Id="rId20" Type="http://schemas.openxmlformats.org/officeDocument/2006/relationships/image" Target="../media/fImage341.jpeg" TargetMode="Internal"></Relationship><Relationship Id="rId21" Type="http://schemas.openxmlformats.org/officeDocument/2006/relationships/image" Target="../media/fImage342.jpeg" TargetMode="Internal"></Relationship><Relationship Id="rId22" Type="http://schemas.openxmlformats.org/officeDocument/2006/relationships/image" Target="../media/fImage343.jpeg" TargetMode="Internal"></Relationship><Relationship Id="rId23" Type="http://schemas.openxmlformats.org/officeDocument/2006/relationships/image" Target="../media/fImage344.jpeg" TargetMode="Internal"></Relationship><Relationship Id="rId24" Type="http://schemas.openxmlformats.org/officeDocument/2006/relationships/image" Target="../media/fImage345.jpeg" TargetMode="Internal"></Relationship><Relationship Id="rId25" Type="http://schemas.openxmlformats.org/officeDocument/2006/relationships/image" Target="../media/fImage346.jpeg" TargetMode="Internal"></Relationship><Relationship Id="rId26" Type="http://schemas.openxmlformats.org/officeDocument/2006/relationships/image" Target="../media/fImage347.jpeg" TargetMode="Internal"></Relationship><Relationship Id="rId27" Type="http://schemas.openxmlformats.org/officeDocument/2006/relationships/image" Target="../media/fImage348.jpeg" TargetMode="Internal"></Relationship><Relationship Id="rId28" Type="http://schemas.openxmlformats.org/officeDocument/2006/relationships/image" Target="../media/fImage349.jpeg" TargetMode="Internal"></Relationship><Relationship Id="rId29" Type="http://schemas.openxmlformats.org/officeDocument/2006/relationships/image" Target="../media/fImage350.jpeg" TargetMode="Internal"></Relationship><Relationship Id="rId30" Type="http://schemas.openxmlformats.org/officeDocument/2006/relationships/image" Target="../media/fImage351.jpeg" TargetMode="Internal"></Relationship><Relationship Id="rId31" Type="http://schemas.openxmlformats.org/officeDocument/2006/relationships/image" Target="../media/fImage352.jpeg" TargetMode="Internal"></Relationship><Relationship Id="rId32" Type="http://schemas.openxmlformats.org/officeDocument/2006/relationships/image" Target="../media/fImage353.jpeg" TargetMode="Internal"></Relationship><Relationship Id="rId33" Type="http://schemas.openxmlformats.org/officeDocument/2006/relationships/image" Target="../media/fImage354.jpeg" TargetMode="Internal"></Relationship><Relationship Id="rId34" Type="http://schemas.openxmlformats.org/officeDocument/2006/relationships/image" Target="../media/fImage355.jpeg" TargetMode="Internal"></Relationship><Relationship Id="rId35" Type="http://schemas.openxmlformats.org/officeDocument/2006/relationships/image" Target="../media/fImage356.jpeg" TargetMode="Internal"></Relationship><Relationship Id="rId36" Type="http://schemas.openxmlformats.org/officeDocument/2006/relationships/image" Target="../media/fImage357.jpeg" TargetMode="Internal"></Relationship><Relationship Id="rId37" Type="http://schemas.openxmlformats.org/officeDocument/2006/relationships/image" Target="../media/fImage358.jpeg" TargetMode="Internal"></Relationship><Relationship Id="rId38" Type="http://schemas.openxmlformats.org/officeDocument/2006/relationships/image" Target="../media/fImage359.jpeg" TargetMode="Internal"></Relationship><Relationship Id="rId39" Type="http://schemas.openxmlformats.org/officeDocument/2006/relationships/image" Target="../media/fImage360.jpeg" TargetMode="Internal"></Relationship><Relationship Id="rId40" Type="http://schemas.openxmlformats.org/officeDocument/2006/relationships/image" Target="../media/fImage361.jpeg" TargetMode="Internal"></Relationship><Relationship Id="rId41" Type="http://schemas.openxmlformats.org/officeDocument/2006/relationships/image" Target="../media/fImage362.jpeg" TargetMode="Internal"></Relationship><Relationship Id="rId42" Type="http://schemas.openxmlformats.org/officeDocument/2006/relationships/image" Target="../media/fImage363.jpeg" TargetMode="Internal"></Relationship><Relationship Id="rId43" Type="http://schemas.openxmlformats.org/officeDocument/2006/relationships/image" Target="../media/fImage364.jpeg" TargetMode="Internal"></Relationship><Relationship Id="rId44" Type="http://schemas.openxmlformats.org/officeDocument/2006/relationships/image" Target="../media/fImage365.jpeg" TargetMode="Internal"></Relationship><Relationship Id="rId45" Type="http://schemas.openxmlformats.org/officeDocument/2006/relationships/image" Target="../media/fImage366.jpeg" TargetMode="Internal"></Relationship><Relationship Id="rId46" Type="http://schemas.openxmlformats.org/officeDocument/2006/relationships/image" Target="../media/fImage367.jpeg" TargetMode="Internal"></Relationship><Relationship Id="rId47" Type="http://schemas.openxmlformats.org/officeDocument/2006/relationships/image" Target="../media/fImage368.jpeg" TargetMode="Internal"></Relationship><Relationship Id="rId48" Type="http://schemas.openxmlformats.org/officeDocument/2006/relationships/image" Target="../media/fImage369.jpeg" TargetMode="Internal"></Relationship><Relationship Id="rId49" Type="http://schemas.openxmlformats.org/officeDocument/2006/relationships/image" Target="../media/fImage370.jpeg" TargetMode="Internal"></Relationship><Relationship Id="rId50" Type="http://schemas.openxmlformats.org/officeDocument/2006/relationships/image" Target="../media/fImage371.jpeg" TargetMode="Internal"></Relationship><Relationship Id="rId51" Type="http://schemas.openxmlformats.org/officeDocument/2006/relationships/image" Target="../media/fImage372.jpeg" TargetMode="Internal"></Relationship><Relationship Id="rId52" Type="http://schemas.openxmlformats.org/officeDocument/2006/relationships/image" Target="../media/fImage373.jpeg" TargetMode="Internal"></Relationship><Relationship Id="rId53" Type="http://schemas.openxmlformats.org/officeDocument/2006/relationships/image" Target="../media/fImage374.jpeg" TargetMode="Internal"></Relationship><Relationship Id="rId54" Type="http://schemas.openxmlformats.org/officeDocument/2006/relationships/image" Target="../media/fImage375.jpeg" TargetMode="Internal"></Relationship><Relationship Id="rId55" Type="http://schemas.openxmlformats.org/officeDocument/2006/relationships/image" Target="../media/fImage376.jpeg" TargetMode="Internal"></Relationship><Relationship Id="rId56" Type="http://schemas.openxmlformats.org/officeDocument/2006/relationships/image" Target="../media/fImage377.jpeg" TargetMode="Internal"></Relationship><Relationship Id="rId57" Type="http://schemas.openxmlformats.org/officeDocument/2006/relationships/image" Target="../media/fImage378.jpeg" TargetMode="Internal"></Relationship><Relationship Id="rId58" Type="http://schemas.openxmlformats.org/officeDocument/2006/relationships/image" Target="../media/fImage379.jpeg" TargetMode="Internal"></Relationship><Relationship Id="rId59" Type="http://schemas.openxmlformats.org/officeDocument/2006/relationships/image" Target="../media/fImage380.jpeg" TargetMode="Internal"></Relationship><Relationship Id="rId60" Type="http://schemas.openxmlformats.org/officeDocument/2006/relationships/image" Target="../media/fImage381.jpeg" TargetMode="Internal"></Relationship><Relationship Id="rId61" Type="http://schemas.openxmlformats.org/officeDocument/2006/relationships/image" Target="../media/fImage382.jpeg" TargetMode="Internal"></Relationship><Relationship Id="rId62" Type="http://schemas.openxmlformats.org/officeDocument/2006/relationships/image" Target="../media/fImage383.jpeg" TargetMode="Internal"></Relationship><Relationship Id="rId63" Type="http://schemas.openxmlformats.org/officeDocument/2006/relationships/image" Target="../media/fImage384.jpeg" TargetMode="Internal"></Relationship><Relationship Id="rId64" Type="http://schemas.openxmlformats.org/officeDocument/2006/relationships/image" Target="../media/fImage385.jpeg" TargetMode="Internal"></Relationship><Relationship Id="rId65" Type="http://schemas.openxmlformats.org/officeDocument/2006/relationships/image" Target="../media/fImage386.jpeg" TargetMode="Internal"></Relationship><Relationship Id="rId66" Type="http://schemas.openxmlformats.org/officeDocument/2006/relationships/image" Target="../media/fImage387.jpeg" TargetMode="Internal"></Relationship><Relationship Id="rId67" Type="http://schemas.openxmlformats.org/officeDocument/2006/relationships/image" Target="../media/fImage388.jpeg" TargetMode="Internal"></Relationship><Relationship Id="rId68" Type="http://schemas.openxmlformats.org/officeDocument/2006/relationships/image" Target="../media/fImage389.jpeg" TargetMode="Internal"></Relationship><Relationship Id="rId69" Type="http://schemas.openxmlformats.org/officeDocument/2006/relationships/image" Target="../media/fImage390.jpeg" TargetMode="Internal"></Relationship><Relationship Id="rId70" Type="http://schemas.openxmlformats.org/officeDocument/2006/relationships/image" Target="../media/fImage391.jpeg" TargetMode="Internal"></Relationship><Relationship Id="rId71" Type="http://schemas.openxmlformats.org/officeDocument/2006/relationships/image" Target="../media/fImage392.jpeg" TargetMode="Internal"></Relationship><Relationship Id="rId72" Type="http://schemas.openxmlformats.org/officeDocument/2006/relationships/image" Target="../media/fImage393.jpeg" TargetMode="Internal"></Relationship><Relationship Id="rId73" Type="http://schemas.openxmlformats.org/officeDocument/2006/relationships/image" Target="../media/fImage394.jpeg" TargetMode="Internal"></Relationship><Relationship Id="rId74" Type="http://schemas.openxmlformats.org/officeDocument/2006/relationships/image" Target="../media/fImage395.jpeg" TargetMode="Internal"></Relationship><Relationship Id="rId75" Type="http://schemas.openxmlformats.org/officeDocument/2006/relationships/image" Target="../media/fImage396.jpeg" TargetMode="Internal"></Relationship><Relationship Id="rId76" Type="http://schemas.openxmlformats.org/officeDocument/2006/relationships/image" Target="../media/fImage397.jpeg" TargetMode="Internal"></Relationship><Relationship Id="rId77" Type="http://schemas.openxmlformats.org/officeDocument/2006/relationships/image" Target="../media/fImage398.jpeg" TargetMode="Internal"></Relationship><Relationship Id="rId78" Type="http://schemas.openxmlformats.org/officeDocument/2006/relationships/image" Target="../media/fImage399.jpeg" TargetMode="Internal"></Relationship><Relationship Id="rId79" Type="http://schemas.openxmlformats.org/officeDocument/2006/relationships/image" Target="../media/fImage400.jpeg" TargetMode="Internal"></Relationship><Relationship Id="rId80" Type="http://schemas.openxmlformats.org/officeDocument/2006/relationships/image" Target="../media/fImage401.jpeg" TargetMode="Internal"></Relationship><Relationship Id="rId81" Type="http://schemas.openxmlformats.org/officeDocument/2006/relationships/image" Target="../media/fImage402.jpeg" TargetMode="Internal"></Relationship><Relationship Id="rId82" Type="http://schemas.openxmlformats.org/officeDocument/2006/relationships/image" Target="../media/fImage403.jpeg" TargetMode="Internal"></Relationship><Relationship Id="rId83" Type="http://schemas.openxmlformats.org/officeDocument/2006/relationships/image" Target="../media/fImage404.jpeg" TargetMode="Internal"></Relationship><Relationship Id="rId84" Type="http://schemas.openxmlformats.org/officeDocument/2006/relationships/image" Target="../media/fImage405.jpeg" TargetMode="Internal"></Relationship><Relationship Id="rId85" Type="http://schemas.openxmlformats.org/officeDocument/2006/relationships/image" Target="../media/fImage406.jpeg" TargetMode="Internal"></Relationship><Relationship Id="rId86" Type="http://schemas.openxmlformats.org/officeDocument/2006/relationships/image" Target="../media/fImage407.jpeg" TargetMode="Internal"></Relationship><Relationship Id="rId87" Type="http://schemas.openxmlformats.org/officeDocument/2006/relationships/image" Target="../media/fImage408.jpeg" TargetMode="Internal"></Relationship><Relationship Id="rId88" Type="http://schemas.openxmlformats.org/officeDocument/2006/relationships/image" Target="../media/fImage409.jpeg" TargetMode="Internal"></Relationship><Relationship Id="rId89" Type="http://schemas.openxmlformats.org/officeDocument/2006/relationships/image" Target="../media/fImage410.jpeg" TargetMode="Internal"></Relationship><Relationship Id="rId90" Type="http://schemas.openxmlformats.org/officeDocument/2006/relationships/image" Target="../media/fImage411.jpeg" TargetMode="Internal"></Relationship><Relationship Id="rId91" Type="http://schemas.openxmlformats.org/officeDocument/2006/relationships/image" Target="../media/fImage412.jpeg" TargetMode="Internal"></Relationship><Relationship Id="rId92" Type="http://schemas.openxmlformats.org/officeDocument/2006/relationships/image" Target="../media/fImage413.jpeg" TargetMode="Internal"></Relationship><Relationship Id="rId93" Type="http://schemas.openxmlformats.org/officeDocument/2006/relationships/image" Target="../media/fImage414.jpeg" TargetMode="Internal"></Relationship><Relationship Id="rId94" Type="http://schemas.openxmlformats.org/officeDocument/2006/relationships/image" Target="../media/fImage415.jpeg" TargetMode="Internal"></Relationship><Relationship Id="rId95" Type="http://schemas.openxmlformats.org/officeDocument/2006/relationships/image" Target="../media/fImage416.jpeg" TargetMode="Internal"></Relationship><Relationship Id="rId96" Type="http://schemas.openxmlformats.org/officeDocument/2006/relationships/image" Target="../media/fImage417.jpeg" TargetMode="Internal"></Relationship><Relationship Id="rId97" Type="http://schemas.openxmlformats.org/officeDocument/2006/relationships/image" Target="../media/fImage418.jpeg" TargetMode="Internal"></Relationship><Relationship Id="rId98" Type="http://schemas.openxmlformats.org/officeDocument/2006/relationships/image" Target="../media/fImage419.jpeg" TargetMode="Internal"></Relationship><Relationship Id="rId99" Type="http://schemas.openxmlformats.org/officeDocument/2006/relationships/image" Target="../media/fImage420.jpeg" TargetMode="Internal"></Relationship><Relationship Id="rId100" Type="http://schemas.openxmlformats.org/officeDocument/2006/relationships/image" Target="../media/fImage421.jpeg" TargetMode="Internal"></Relationship><Relationship Id="rId101" Type="http://schemas.openxmlformats.org/officeDocument/2006/relationships/image" Target="../media/fImage422.jpeg" TargetMode="Internal"></Relationship><Relationship Id="rId102" Type="http://schemas.openxmlformats.org/officeDocument/2006/relationships/image" Target="../media/fImage423.jpeg" TargetMode="Internal"></Relationship><Relationship Id="rId103" Type="http://schemas.openxmlformats.org/officeDocument/2006/relationships/image" Target="../media/fImage424.jpeg" TargetMode="Internal"></Relationship><Relationship Id="rId104" Type="http://schemas.openxmlformats.org/officeDocument/2006/relationships/image" Target="../media/fImage425.jpeg" TargetMode="Internal"></Relationship><Relationship Id="rId105" Type="http://schemas.openxmlformats.org/officeDocument/2006/relationships/image" Target="../media/fImage426.jpeg" TargetMode="Internal"></Relationship><Relationship Id="rId106" Type="http://schemas.openxmlformats.org/officeDocument/2006/relationships/image" Target="../media/fImage427.jpeg" TargetMode="Internal"></Relationship><Relationship Id="rId107" Type="http://schemas.openxmlformats.org/officeDocument/2006/relationships/image" Target="../media/fImage428.jpeg" TargetMode="Internal"></Relationship><Relationship Id="rId108" Type="http://schemas.openxmlformats.org/officeDocument/2006/relationships/image" Target="../media/fImage429.jpeg" TargetMode="Internal"></Relationship><Relationship Id="rId109" Type="http://schemas.openxmlformats.org/officeDocument/2006/relationships/image" Target="../media/fImage430.jpeg" TargetMode="Internal"></Relationship><Relationship Id="rId110" Type="http://schemas.openxmlformats.org/officeDocument/2006/relationships/image" Target="../media/fImage431.jpeg" TargetMode="Internal"></Relationship><Relationship Id="rId111" Type="http://schemas.openxmlformats.org/officeDocument/2006/relationships/image" Target="../media/fImage432.jpeg" TargetMode="Internal"></Relationship></Relationships>
</file>

<file path=ppt/slides/_rels/slide84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433.jpeg" TargetMode="Internal"></Relationship></Relationships>
</file>

<file path=ppt/slides/_rels/slide85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434.jpeg" TargetMode="Internal"></Relationship></Relationships>
</file>

<file path=ppt/slides/_rels/slide86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435.jpeg" TargetMode="Internal"></Relationship></Relationships>
</file>

<file path=ppt/slides/_rels/slide87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436.jpeg" TargetMode="Internal"></Relationship></Relationships>
</file>

<file path=ppt/slides/_rels/slide88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437.jpeg" TargetMode="Internal"></Relationship></Relationships>
</file>

<file path=ppt/slides/_rels/slide89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438.jpeg" TargetMode="Internal"></Relationship><Relationship Id="rId3" Type="http://schemas.openxmlformats.org/officeDocument/2006/relationships/image" Target="../media/fImage439.jpeg" TargetMode="Internal"></Relationship><Relationship Id="rId4" Type="http://schemas.openxmlformats.org/officeDocument/2006/relationships/image" Target="../media/fImage440.jpeg" TargetMode="Internal"></Relationship><Relationship Id="rId5" Type="http://schemas.openxmlformats.org/officeDocument/2006/relationships/image" Target="../media/fImage441.jpeg" TargetMode="Internal"></Relationship></Relationships>
</file>

<file path=ppt/slides/_rels/slide9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16.jpeg" TargetMode="Internal"></Relationship><Relationship Id="rId3" Type="http://schemas.openxmlformats.org/officeDocument/2006/relationships/image" Target="../media/fImage17.jpeg" TargetMode="Internal"></Relationship></Relationships>
</file>

<file path=ppt/slides/_rels/slide90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442.jpeg" TargetMode="Internal"></Relationship></Relationships>
</file>

<file path=ppt/slides/_rels/slide91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443.jpeg" TargetMode="Internal"></Relationship><Relationship Id="rId3" Type="http://schemas.openxmlformats.org/officeDocument/2006/relationships/image" Target="../media/fImage444.jpeg" TargetMode="Internal"></Relationship><Relationship Id="rId4" Type="http://schemas.openxmlformats.org/officeDocument/2006/relationships/image" Target="../media/fImage445.jpeg" TargetMode="Internal"></Relationship><Relationship Id="rId5" Type="http://schemas.openxmlformats.org/officeDocument/2006/relationships/image" Target="../media/fImage446.jpeg" TargetMode="Internal"></Relationship><Relationship Id="rId6" Type="http://schemas.openxmlformats.org/officeDocument/2006/relationships/image" Target="../media/fImage447.jpeg" TargetMode="Internal"></Relationship><Relationship Id="rId7" Type="http://schemas.openxmlformats.org/officeDocument/2006/relationships/image" Target="../media/fImage448.jpeg" TargetMode="Internal"></Relationship><Relationship Id="rId8" Type="http://schemas.openxmlformats.org/officeDocument/2006/relationships/image" Target="../media/fImage449.jpeg" TargetMode="Internal"></Relationship><Relationship Id="rId9" Type="http://schemas.openxmlformats.org/officeDocument/2006/relationships/image" Target="../media/fImage450.jpeg" TargetMode="Internal"></Relationship><Relationship Id="rId10" Type="http://schemas.openxmlformats.org/officeDocument/2006/relationships/image" Target="../media/fImage451.jpeg" TargetMode="Internal"></Relationship><Relationship Id="rId11" Type="http://schemas.openxmlformats.org/officeDocument/2006/relationships/image" Target="../media/fImage452.jpeg" TargetMode="Internal"></Relationship><Relationship Id="rId12" Type="http://schemas.openxmlformats.org/officeDocument/2006/relationships/image" Target="../media/fImage453.jpeg" TargetMode="Internal"></Relationship><Relationship Id="rId13" Type="http://schemas.openxmlformats.org/officeDocument/2006/relationships/image" Target="../media/fImage454.jpeg" TargetMode="Internal"></Relationship><Relationship Id="rId14" Type="http://schemas.openxmlformats.org/officeDocument/2006/relationships/image" Target="../media/fImage455.jpeg" TargetMode="Internal"></Relationship><Relationship Id="rId15" Type="http://schemas.openxmlformats.org/officeDocument/2006/relationships/image" Target="../media/fImage456.jpeg" TargetMode="Internal"></Relationship><Relationship Id="rId16" Type="http://schemas.openxmlformats.org/officeDocument/2006/relationships/image" Target="../media/fImage457.jpeg" TargetMode="Internal"></Relationship><Relationship Id="rId17" Type="http://schemas.openxmlformats.org/officeDocument/2006/relationships/image" Target="../media/fImage458.jpeg" TargetMode="Internal"></Relationship><Relationship Id="rId18" Type="http://schemas.openxmlformats.org/officeDocument/2006/relationships/image" Target="../media/fImage459.jpeg" TargetMode="Internal"></Relationship><Relationship Id="rId19" Type="http://schemas.openxmlformats.org/officeDocument/2006/relationships/image" Target="../media/fImage460.jpeg" TargetMode="Internal"></Relationship><Relationship Id="rId20" Type="http://schemas.openxmlformats.org/officeDocument/2006/relationships/image" Target="../media/fImage461.jpeg" TargetMode="Internal"></Relationship><Relationship Id="rId21" Type="http://schemas.openxmlformats.org/officeDocument/2006/relationships/image" Target="../media/fImage462.jpeg" TargetMode="Internal"></Relationship><Relationship Id="rId22" Type="http://schemas.openxmlformats.org/officeDocument/2006/relationships/image" Target="../media/fImage463.jpeg" TargetMode="Internal"></Relationship><Relationship Id="rId23" Type="http://schemas.openxmlformats.org/officeDocument/2006/relationships/image" Target="../media/fImage464.jpeg" TargetMode="Internal"></Relationship><Relationship Id="rId24" Type="http://schemas.openxmlformats.org/officeDocument/2006/relationships/image" Target="../media/fImage465.jpeg" TargetMode="Internal"></Relationship><Relationship Id="rId25" Type="http://schemas.openxmlformats.org/officeDocument/2006/relationships/image" Target="../media/fImage466.jpeg" TargetMode="Internal"></Relationship><Relationship Id="rId26" Type="http://schemas.openxmlformats.org/officeDocument/2006/relationships/image" Target="../media/fImage467.jpeg" TargetMode="Internal"></Relationship><Relationship Id="rId27" Type="http://schemas.openxmlformats.org/officeDocument/2006/relationships/image" Target="../media/fImage468.jpeg" TargetMode="Internal"></Relationship><Relationship Id="rId28" Type="http://schemas.openxmlformats.org/officeDocument/2006/relationships/image" Target="../media/fImage469.jpeg" TargetMode="Internal"></Relationship></Relationships>
</file>

<file path=ppt/slides/_rels/slide92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470.jpeg" TargetMode="Internal"></Relationship><Relationship Id="rId3" Type="http://schemas.openxmlformats.org/officeDocument/2006/relationships/image" Target="../media/fImage471.jpeg" TargetMode="Internal"></Relationship><Relationship Id="rId4" Type="http://schemas.openxmlformats.org/officeDocument/2006/relationships/image" Target="../media/fImage472.jpeg" TargetMode="Internal"></Relationship><Relationship Id="rId5" Type="http://schemas.openxmlformats.org/officeDocument/2006/relationships/image" Target="../media/fImage473.jpeg" TargetMode="Internal"></Relationship></Relationships>
</file>

<file path=ppt/slides/_rels/slide93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474.jpeg" TargetMode="Internal"></Relationship><Relationship Id="rId3" Type="http://schemas.openxmlformats.org/officeDocument/2006/relationships/image" Target="../media/fImage475.jpeg" TargetMode="Internal"></Relationship><Relationship Id="rId4" Type="http://schemas.openxmlformats.org/officeDocument/2006/relationships/image" Target="../media/fImage476.jpeg" TargetMode="Internal"></Relationship><Relationship Id="rId5" Type="http://schemas.openxmlformats.org/officeDocument/2006/relationships/image" Target="../media/fImage477.jpeg" TargetMode="Internal"></Relationship></Relationships>
</file>

<file path=ppt/slides/_rels/slide94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478.jpeg" TargetMode="Internal"></Relationship></Relationships>
</file>

<file path=ppt/slides/_rels/slide95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479.jpeg" TargetMode="Internal"></Relationship><Relationship Id="rId3" Type="http://schemas.openxmlformats.org/officeDocument/2006/relationships/image" Target="../media/fImage480.jpeg" TargetMode="Internal"></Relationship><Relationship Id="rId4" Type="http://schemas.openxmlformats.org/officeDocument/2006/relationships/image" Target="../media/fImage481.jpeg" TargetMode="Internal"></Relationship><Relationship Id="rId5" Type="http://schemas.openxmlformats.org/officeDocument/2006/relationships/image" Target="../media/fImage482.jpeg" TargetMode="Internal"></Relationship><Relationship Id="rId6" Type="http://schemas.openxmlformats.org/officeDocument/2006/relationships/image" Target="../media/fImage483.jpeg" TargetMode="Internal"></Relationship><Relationship Id="rId7" Type="http://schemas.openxmlformats.org/officeDocument/2006/relationships/image" Target="../media/fImage484.jpeg" TargetMode="Internal"></Relationship><Relationship Id="rId8" Type="http://schemas.openxmlformats.org/officeDocument/2006/relationships/image" Target="../media/fImage485.jpeg" TargetMode="Internal"></Relationship><Relationship Id="rId9" Type="http://schemas.openxmlformats.org/officeDocument/2006/relationships/image" Target="../media/fImage486.jpeg" TargetMode="Internal"></Relationship><Relationship Id="rId10" Type="http://schemas.openxmlformats.org/officeDocument/2006/relationships/image" Target="../media/fImage487.jpeg" TargetMode="Internal"></Relationship><Relationship Id="rId11" Type="http://schemas.openxmlformats.org/officeDocument/2006/relationships/image" Target="../media/fImage488.jpeg" TargetMode="Internal"></Relationship></Relationships>
</file>

<file path=ppt/slides/_rels/slide96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489.jpeg" TargetMode="Internal"></Relationship></Relationships>
</file>

<file path=ppt/slides/_rels/slide97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490.jpeg" TargetMode="Internal"></Relationship></Relationships>
</file>

<file path=ppt/slides/_rels/slide98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491.jpeg" TargetMode="Internal"></Relationship><Relationship Id="rId3" Type="http://schemas.openxmlformats.org/officeDocument/2006/relationships/image" Target="../media/fImage492.jpeg" TargetMode="Internal"></Relationship></Relationships>
</file>

<file path=ppt/slides/_rels/slide99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7.xml" TargetMode="Internal"></Relationship><Relationship Id="rId2" Type="http://schemas.openxmlformats.org/officeDocument/2006/relationships/image" Target="../media/fImage493.jpeg" TargetMode="Internal"></Relationship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23490" y="4876800"/>
            <a:ext cx="2249805" cy="336486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00200" y="3389630"/>
            <a:ext cx="3441065" cy="716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" name="Rect 3"/>
          <p:cNvSpPr>
            <a:spLocks noGrp="1" noChangeArrowheads="1"/>
          </p:cNvSpPr>
          <p:nvPr/>
        </p:nvSpPr>
        <p:spPr>
          <a:xfrm rot="0">
            <a:off x="0" y="0"/>
            <a:ext cx="7797801" cy="10058401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1 </a:t>
            </a:r>
            <a:endParaRPr lang="ko-KR" altLang="en-US" dirty="0" smtClean="0" sz="1200"/>
          </a:p>
          <a:p>
            <a:pPr marL="0" indent="0" defTabSz="1524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L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L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e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e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c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c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t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t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u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u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r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r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e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e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				1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1</a:t>
            </a:r>
            <a:endParaRPr lang="ko-KR" altLang="en-US" dirty="0" smtClean="0" sz="1800" b="1"/>
          </a:p>
          <a:p>
            <a:pPr marL="0" indent="0" defTabSz="15240" algn="l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424" b="1">
                <a:solidFill>
                  <a:srgbClr val="000000"/>
                </a:solidFill>
                <a:latin typeface="Arial"/>
              </a:rPr>
              <a:t>Course Organization </a:t>
            </a:r>
            <a:endParaRPr lang="ko-KR" altLang="en-US" dirty="0" smtClean="0" sz="1424" b="1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The course is organized around theory and significant amount of practice. The practice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will be in the form of home works and a project. The project is the highlight of the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course: you will build a full compiler for subset of Java-like language. The </a:t>
            </a:r>
            <a:endParaRPr lang="ko-KR" altLang="en-US" dirty="0" smtClean="0" sz="120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implementation will in C++ and you will generate Intel x86 assembly language code. The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project will be done in six parts; each will be a programming assignment.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The grade distribution will be </a:t>
            </a:r>
            <a:endParaRPr lang="ko-KR" altLang="en-US" dirty="0" smtClean="0" sz="1200"/>
          </a:p>
          <a:p>
            <a:pPr marL="0" indent="0" defTabSz="1524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  <a:ea typeface="Times New Roman"/>
              </a:rPr>
              <a:t>Theory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Homeworks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10% </a:t>
            </a:r>
            <a:endParaRPr lang="ko-KR" altLang="en-US" dirty="0" smtClean="0" sz="1200"/>
          </a:p>
          <a:p>
            <a:pPr marL="0" indent="0" defTabSz="15240" algn="l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Exams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50% </a:t>
            </a:r>
            <a:endParaRPr lang="ko-KR" altLang="en-US" dirty="0" smtClean="0" sz="1200"/>
          </a:p>
          <a:p>
            <a:pPr marL="0" indent="0" defTabSz="15240" algn="l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  <a:ea typeface="Times New Roman"/>
              </a:rPr>
              <a:t>Practice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								Project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40% </a:t>
            </a:r>
            <a:endParaRPr lang="ko-KR" altLang="en-US" dirty="0" smtClean="0" sz="1200"/>
          </a:p>
          <a:p>
            <a:pPr marL="0" indent="0" defTabSz="15240" algn="l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The primary text for the course is 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Compilers – Principles, Techniques and Tools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 by Aho,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Sethi and Ullman. This is also called the Dragon Book; here is the image on the cover of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the book: </a:t>
            </a:r>
            <a:endParaRPr lang="ko-KR" altLang="en-US" dirty="0" smtClean="0" sz="1200"/>
          </a:p>
          <a:p>
            <a:pPr marL="0" indent="0" defTabSz="15240" algn="l">
              <a:lnSpc>
                <a:spcPts val="36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 i="1">
                <a:solidFill>
                  <a:srgbClr val="000000"/>
                </a:solidFill>
                <a:latin typeface="Verdana"/>
                <a:ea typeface="Verdana"/>
              </a:rPr>
              <a:t>Sohail Aslam 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900" i="1">
                <a:solidFill>
                  <a:srgbClr val="000000"/>
                </a:solidFill>
                <a:latin typeface="Verdana"/>
                <a:ea typeface="Verdana"/>
              </a:rPr>
              <a:t>Compiler Construction Notes  </a:t>
            </a:r>
            <a:endParaRPr lang="ko-KR" altLang="en-US" dirty="0" smtClean="0" sz="900" i="1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94890" y="5931535"/>
            <a:ext cx="3191510" cy="101473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5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45920" y="6150610"/>
            <a:ext cx="621665" cy="79375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4" name="Rect 3"/>
          <p:cNvSpPr>
            <a:spLocks noGrp="1" noChangeArrowheads="1"/>
          </p:cNvSpPr>
          <p:nvPr/>
        </p:nvSpPr>
        <p:spPr>
          <a:xfrm rot="0">
            <a:off x="0" y="0"/>
            <a:ext cx="7797801" cy="10058401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1 </a:t>
            </a:r>
            <a:endParaRPr lang="ko-KR" altLang="en-US" dirty="0" smtClean="0" sz="1200"/>
          </a:p>
          <a:p>
            <a:pPr marL="0" indent="0" defTabSz="1524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L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L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e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e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c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c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t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t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u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u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r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r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e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e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				4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4</a:t>
            </a:r>
            <a:endParaRPr lang="ko-KR" altLang="en-US" dirty="0" smtClean="0" sz="1800" b="1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CISC architecture provided a rich set of instructions and addressing modes but it made </a:t>
            </a:r>
            <a:endParaRPr lang="ko-KR" altLang="en-US" dirty="0" smtClean="0" sz="120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the job of the compiler harder when it came to generate efficient machine code.  The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RISC architecture simplified this problem.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Arial"/>
              </a:rPr>
              <a:t>Register Allocation </a:t>
            </a:r>
            <a:endParaRPr lang="ko-KR" altLang="en-US" dirty="0" smtClean="0" sz="1200" b="1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Registers in a CPU play an important role for providing high speed access to operands.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Memory access is an order of magnitude slower than register access. The back end </a:t>
            </a:r>
            <a:endParaRPr lang="ko-KR" altLang="en-US" dirty="0" smtClean="0" sz="120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attempts to have each operand value in a register when it is used. However, the back end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has to manage a limited set of resources when it comes to the register file. The number of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registers is small and some registers are pre-allocated for specialize used, e.g., program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counter, and thus are not available for use to the back end. Optimal register allocation is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  <a:ea typeface="Times New Roman"/>
              </a:rPr>
              <a:t>NP-Complete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.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Arial"/>
              </a:rPr>
              <a:t>Instruction Scheduling </a:t>
            </a:r>
            <a:endParaRPr lang="ko-KR" altLang="en-US" dirty="0" smtClean="0" sz="1200" b="1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Modern processors have multiple functional units. The back end needs to schedule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instructions to avoid hardware stalls and interlocks. The generated code should use all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functional units productively. Optimal scheduling is 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NP-Complete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 in nearly all cases.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424" b="1">
                <a:solidFill>
                  <a:srgbClr val="000000"/>
                </a:solidFill>
                <a:latin typeface="Arial"/>
              </a:rPr>
              <a:t>Three-pass Compiler </a:t>
            </a:r>
            <a:endParaRPr lang="ko-KR" altLang="en-US" dirty="0" smtClean="0" sz="1424" b="1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There is yet another opportunity to produce efficient translation: most modern compilers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contain three stages. An intermediate stage is used for code improvement or optimization.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The topology of a three-pass compiler is shown in the following figure: </a:t>
            </a:r>
            <a:endParaRPr lang="ko-KR" altLang="en-US" dirty="0" smtClean="0" sz="1200"/>
          </a:p>
          <a:p>
            <a:pPr marL="0" indent="0" defTabSz="1524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</a:t>
            </a:r>
            <a:r>
              <a:rPr lang="en-US" altLang="ko-KR" dirty="0" smtClean="0" sz="1325" b="1">
                <a:solidFill>
                  <a:srgbClr val="000000"/>
                </a:solidFill>
                <a:latin typeface="Arial"/>
              </a:rPr>
              <a:t>Front</a:t>
            </a:r>
            <a:endParaRPr lang="ko-KR" altLang="en-US" dirty="0" smtClean="0" sz="1325" b="1"/>
          </a:p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325" b="1">
                <a:solidFill>
                  <a:srgbClr val="000000"/>
                </a:solidFill>
                <a:latin typeface="Arial"/>
              </a:rPr>
              <a:t>End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</a:t>
            </a:r>
            <a:r>
              <a:rPr lang="en-US" altLang="ko-KR" dirty="0" smtClean="0" sz="1325" b="1">
                <a:solidFill>
                  <a:srgbClr val="000000"/>
                </a:solidFill>
                <a:latin typeface="Arial"/>
              </a:rPr>
              <a:t>End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</a:t>
            </a:r>
            <a:r>
              <a:rPr lang="en-US" altLang="ko-KR" dirty="0" smtClean="0" sz="1325" b="1">
                <a:solidFill>
                  <a:srgbClr val="000000"/>
                </a:solidFill>
                <a:latin typeface="Arial"/>
              </a:rPr>
              <a:t>End</a:t>
            </a:r>
            <a:endParaRPr lang="ko-KR" altLang="en-US" dirty="0" smtClean="0" sz="1325" b="1"/>
          </a:p>
          <a:p>
            <a:pPr marL="0" indent="0" defTabSz="15240" algn="l">
              <a:lnSpc>
                <a:spcPts val="3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325" i="1" b="1">
                <a:solidFill>
                  <a:srgbClr val="000000"/>
                </a:solidFill>
                <a:latin typeface="Arial"/>
              </a:rPr>
              <a:t>errors</a:t>
            </a:r>
            <a:endParaRPr lang="ko-KR" altLang="en-US" dirty="0" smtClean="0" sz="1325" i="1" b="1"/>
          </a:p>
          <a:p>
            <a:pPr marL="0" indent="0" defTabSz="1524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The middle end analyzes IR and rewrites (or 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transforms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) IR. Its primary goal is to reduce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running time of the compiled code. This may also improve space usage, power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consumption, etc. The middle end is generally termed the “Optimizer”. Modern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optimizers are structured as a series of passes: </a:t>
            </a:r>
            <a:endParaRPr lang="ko-KR" altLang="en-US" dirty="0" smtClean="0" sz="1200"/>
          </a:p>
          <a:p>
            <a:pPr marL="0" indent="0" defTabSz="15240" algn="l">
              <a:lnSpc>
                <a:spcPts val="12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 i="1">
                <a:solidFill>
                  <a:srgbClr val="000000"/>
                </a:solidFill>
                <a:latin typeface="Verdana"/>
                <a:ea typeface="Verdana"/>
              </a:rPr>
              <a:t>Sohail Aslam 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900" i="1">
                <a:solidFill>
                  <a:srgbClr val="000000"/>
                </a:solidFill>
                <a:latin typeface="Verdana"/>
                <a:ea typeface="Verdana"/>
              </a:rPr>
              <a:t>Compiler Construction Notes  </a:t>
            </a:r>
            <a:endParaRPr lang="ko-KR" altLang="en-US" dirty="0" smtClean="0" sz="900" i="1"/>
          </a:p>
        </p:txBody>
      </p:sp>
      <p:sp>
        <p:nvSpPr>
          <p:cNvPr id="25" name="Rect 3"/>
          <p:cNvSpPr>
            <a:spLocks noGrp="1" noChangeArrowheads="1"/>
          </p:cNvSpPr>
          <p:nvPr/>
        </p:nvSpPr>
        <p:spPr>
          <a:xfrm rot="0">
            <a:off x="4839970" y="5965190"/>
            <a:ext cx="711200" cy="39878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325" i="1" b="1">
                <a:solidFill>
                  <a:srgbClr val="000000"/>
                </a:solidFill>
                <a:latin typeface="Arial"/>
              </a:rPr>
              <a:t>machine</a:t>
            </a:r>
            <a:endParaRPr lang="ko-KR" altLang="en-US" dirty="0" smtClean="0" sz="1325" i="1" b="1"/>
          </a:p>
        </p:txBody>
      </p:sp>
      <p:sp>
        <p:nvSpPr>
          <p:cNvPr id="26" name="Rect 3"/>
          <p:cNvSpPr>
            <a:spLocks noGrp="1" noChangeArrowheads="1"/>
          </p:cNvSpPr>
          <p:nvPr/>
        </p:nvSpPr>
        <p:spPr>
          <a:xfrm rot="0">
            <a:off x="3249295" y="5986145"/>
            <a:ext cx="1478915" cy="194945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325" b="1">
                <a:solidFill>
                  <a:srgbClr val="000000"/>
                </a:solidFill>
                <a:latin typeface="Arial"/>
              </a:rPr>
              <a:t>Middle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</a:t>
            </a:r>
            <a:r>
              <a:rPr lang="en-US" altLang="ko-KR" dirty="0" smtClean="0" sz="1325" b="1">
                <a:solidFill>
                  <a:srgbClr val="000000"/>
                </a:solidFill>
                <a:latin typeface="Arial"/>
              </a:rPr>
              <a:t>Back</a:t>
            </a:r>
            <a:endParaRPr lang="ko-KR" altLang="en-US" dirty="0" smtClean="0" sz="1325" b="1"/>
          </a:p>
        </p:txBody>
      </p:sp>
      <p:sp>
        <p:nvSpPr>
          <p:cNvPr id="27" name="Rect 3"/>
          <p:cNvSpPr>
            <a:spLocks noGrp="1" noChangeArrowheads="1"/>
          </p:cNvSpPr>
          <p:nvPr/>
        </p:nvSpPr>
        <p:spPr>
          <a:xfrm rot="0">
            <a:off x="2971800" y="5916295"/>
            <a:ext cx="1137920" cy="201295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325" i="1" b="1">
                <a:solidFill>
                  <a:srgbClr val="000000"/>
                </a:solidFill>
                <a:latin typeface="Arial"/>
              </a:rPr>
              <a:t>IR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</a:t>
            </a:r>
            <a:r>
              <a:rPr lang="en-US" altLang="ko-KR" dirty="0" smtClean="0" sz="1325" i="1" b="1">
                <a:solidFill>
                  <a:srgbClr val="000000"/>
                </a:solidFill>
                <a:latin typeface="Arial"/>
              </a:rPr>
              <a:t>IR</a:t>
            </a:r>
            <a:endParaRPr lang="ko-KR" altLang="en-US" dirty="0" smtClean="0" sz="1325" i="1" b="1"/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31390" y="4660265"/>
            <a:ext cx="2209800" cy="9601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08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12975" y="7385050"/>
            <a:ext cx="1487170" cy="51244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08" name="Picture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80360" y="7985760"/>
            <a:ext cx="429895" cy="170815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07" name="Rect 3"/>
          <p:cNvSpPr>
            <a:spLocks noGrp="1" noChangeArrowheads="1"/>
          </p:cNvSpPr>
          <p:nvPr/>
        </p:nvSpPr>
        <p:spPr>
          <a:xfrm rot="0">
            <a:off x="0" y="0"/>
            <a:ext cx="7797801" cy="10058401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7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L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L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e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e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c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c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t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t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u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u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r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r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e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e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				3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3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5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5</a:t>
            </a:r>
            <a:endParaRPr lang="ko-KR" altLang="en-US" dirty="0" smtClean="0" sz="1800" b="1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Arial"/>
              </a:rPr>
              <a:t>IR Taxonomy </a:t>
            </a:r>
            <a:endParaRPr lang="ko-KR" altLang="en-US" dirty="0" smtClean="0" sz="1200" b="1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IRs fall into three organizational categories: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1.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							Graphical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 IRs encode the compiler’s knowledge in a graph. 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2.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							Linear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 IRs resemble pseudo-code for some abstract machine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3.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							Hybrid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 IRs combine elements of both graphical (structural)  and linear IRs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Arial"/>
              </a:rPr>
              <a:t>Graphical IRs </a:t>
            </a:r>
            <a:endParaRPr lang="ko-KR" altLang="en-US" dirty="0" smtClean="0" sz="1200" b="1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Parse trees are graphs that represent source-code form of the program. The structure of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the tree corresponds to the syntax of the source code. Parse trees are used primarily in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discussion of parsing and in attribute grammar systems where they are the primary IR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In most other applications, compilers use one of the more concise alternatives. An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  <a:ea typeface="Times New Roman"/>
              </a:rPr>
              <a:t>abstract syntax tree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 (AST) retains the essential structure of the parse tree but eliminates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extraneous nodes. Here, for example, is the AST for the expression 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a = b*-c + b*-c.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Notice how all derivation related information has been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removed. </a:t>
            </a:r>
            <a:endParaRPr lang="ko-KR" altLang="en-US" dirty="0" smtClean="0" sz="1200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= </a:t>
            </a:r>
            <a:endParaRPr lang="ko-KR" altLang="en-US" dirty="0" smtClean="0" sz="1200" b="1"/>
          </a:p>
          <a:p>
            <a:pPr marL="0" indent="0" defTabSz="15240" algn="l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a </a:t>
            </a:r>
            <a:endParaRPr lang="ko-KR" altLang="en-US" dirty="0" smtClean="0" sz="1200" b="1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*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*</a:t>
            </a:r>
            <a:endParaRPr lang="ko-KR" altLang="en-US" dirty="0" smtClean="0" sz="1200" b="1"/>
          </a:p>
          <a:p>
            <a:pPr marL="0" indent="0" defTabSz="15240" algn="l">
              <a:lnSpc>
                <a:spcPts val="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b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-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b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-</a:t>
            </a:r>
            <a:endParaRPr lang="ko-KR" altLang="en-US" dirty="0" smtClean="0" sz="1200" b="1"/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c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c</a:t>
            </a:r>
            <a:endParaRPr lang="ko-KR" altLang="en-US" dirty="0" smtClean="0" sz="1200" b="1"/>
          </a:p>
          <a:p>
            <a:pPr marL="0" indent="0" defTabSz="15240" algn="l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ASTs have been used in many practical compiler systems such as source-to-source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systems, automatic parallelization tools, pretty-printing etc.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AST is more concise than a parse tree. It faithfully retains the structure of the original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source code. Consider the AST for 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x*2+x*2*y </a:t>
            </a:r>
            <a:endParaRPr lang="ko-KR" altLang="en-US" dirty="0" smtClean="0" sz="1200" b="1"/>
          </a:p>
          <a:p>
            <a:pPr marL="0" indent="0" defTabSz="1524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+ </a:t>
            </a:r>
            <a:endParaRPr lang="ko-KR" altLang="en-US" dirty="0" smtClean="0" sz="1200" b="1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*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*</a:t>
            </a:r>
            <a:endParaRPr lang="ko-KR" altLang="en-US" dirty="0" smtClean="0" sz="1200" b="1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x </a:t>
            </a:r>
            <a:endParaRPr lang="ko-KR" altLang="en-US" dirty="0" smtClean="0" sz="1200" b="1"/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x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2</a:t>
            </a:r>
            <a:endParaRPr lang="ko-KR" altLang="en-US" dirty="0" smtClean="0" sz="1200" b="1"/>
          </a:p>
          <a:p>
            <a:pPr marL="0" indent="0" defTabSz="15240" algn="l">
              <a:lnSpc>
                <a:spcPts val="9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 i="1">
                <a:solidFill>
                  <a:srgbClr val="000000"/>
                </a:solidFill>
                <a:latin typeface="Verdana"/>
                <a:ea typeface="Verdana"/>
              </a:rPr>
              <a:t>Sohail Aslam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900" i="1">
                <a:solidFill>
                  <a:srgbClr val="000000"/>
                </a:solidFill>
                <a:latin typeface="Verdana"/>
                <a:ea typeface="Verdana"/>
              </a:rPr>
              <a:t>Compiler Construction Notes Set:5-90 </a:t>
            </a:r>
            <a:endParaRPr lang="ko-KR" altLang="en-US" dirty="0" smtClean="0" sz="900" i="1"/>
          </a:p>
        </p:txBody>
      </p:sp>
      <p:sp>
        <p:nvSpPr>
          <p:cNvPr id="308" name="Rect 3"/>
          <p:cNvSpPr>
            <a:spLocks noGrp="1" noChangeArrowheads="1"/>
          </p:cNvSpPr>
          <p:nvPr/>
        </p:nvSpPr>
        <p:spPr>
          <a:xfrm rot="0">
            <a:off x="3681730" y="7839710"/>
            <a:ext cx="116840" cy="173355"/>
          </a:xfrm>
          <a:prstGeom prst="rect">
            <a:avLst/>
          </a:prstGeom>
          <a:noFill/>
          <a:ln w="0">
            <a:noFill/>
          </a:ln>
        </p:spPr>
      </p:sp>
      <p:sp>
        <p:nvSpPr>
          <p:cNvPr id="309" name="Rect 3"/>
          <p:cNvSpPr>
            <a:spLocks noGrp="1" noChangeArrowheads="1"/>
          </p:cNvSpPr>
          <p:nvPr/>
        </p:nvSpPr>
        <p:spPr>
          <a:xfrm rot="0">
            <a:off x="3051175" y="7867015"/>
            <a:ext cx="116840" cy="170815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</a:rPr>
              <a:t>*</a:t>
            </a:r>
            <a:endParaRPr lang="ko-KR" altLang="en-US" dirty="0" smtClean="0" sz="1200" b="1"/>
          </a:p>
        </p:txBody>
      </p:sp>
      <p:sp>
        <p:nvSpPr>
          <p:cNvPr id="310" name="Rect 3"/>
          <p:cNvSpPr>
            <a:spLocks noGrp="1" noChangeArrowheads="1"/>
          </p:cNvSpPr>
          <p:nvPr/>
        </p:nvSpPr>
        <p:spPr>
          <a:xfrm rot="0">
            <a:off x="2673350" y="4763770"/>
            <a:ext cx="558800" cy="3249295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+</a:t>
            </a:r>
            <a:endParaRPr lang="ko-KR" altLang="en-US" dirty="0" smtClean="0" sz="1200" b="1"/>
          </a:p>
          <a:p>
            <a:pPr marL="0" indent="0" defTabSz="15240" algn="l">
              <a:lnSpc>
                <a:spcPts val="22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</a:rPr>
              <a:t>2 </a:t>
            </a:r>
            <a:endParaRPr lang="ko-KR" altLang="en-US" dirty="0" smtClean="0" sz="1200" b="1"/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91310" y="4077970"/>
            <a:ext cx="1151890" cy="18605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13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43200" y="4077970"/>
            <a:ext cx="3200400" cy="18605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13" name="Picture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91310" y="4273550"/>
            <a:ext cx="1151890" cy="2286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13" name="Picture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43200" y="4273550"/>
            <a:ext cx="3200400" cy="2286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13" name="Picture 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591310" y="4502150"/>
            <a:ext cx="1151890" cy="21907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13" name="Picture 8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743200" y="4502150"/>
            <a:ext cx="3200400" cy="21907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13" name="Picture 8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591310" y="4721225"/>
            <a:ext cx="1151890" cy="19494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13" name="Picture 8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743200" y="4721225"/>
            <a:ext cx="3200400" cy="19494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13" name="Picture 8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591310" y="4916170"/>
            <a:ext cx="1151890" cy="18605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13" name="Picture 8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743200" y="4916170"/>
            <a:ext cx="3200400" cy="18605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13" name="Picture 8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591310" y="5111750"/>
            <a:ext cx="1151890" cy="19494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13" name="Picture 8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743200" y="5111750"/>
            <a:ext cx="3200400" cy="19494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13" name="Picture 8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591310" y="6004560"/>
            <a:ext cx="1151890" cy="19494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13" name="Picture 8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2743200" y="6004560"/>
            <a:ext cx="3200400" cy="19494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13" name="Picture 8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1591310" y="6199505"/>
            <a:ext cx="1151890" cy="27749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13" name="Picture 8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2743200" y="6199505"/>
            <a:ext cx="3200400" cy="27749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13" name="Picture 8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1591310" y="6477000"/>
            <a:ext cx="1151890" cy="21018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13" name="Picture 8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2743200" y="6477000"/>
            <a:ext cx="3200400" cy="21018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13" name="Picture 8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1591310" y="6684010"/>
            <a:ext cx="1151890" cy="20129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13" name="Picture 8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2743200" y="6684010"/>
            <a:ext cx="3200400" cy="20129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13" name="Picture 8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1591310" y="6885305"/>
            <a:ext cx="1151890" cy="19494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13" name="Picture 8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2743200" y="6885305"/>
            <a:ext cx="3200400" cy="19494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13" name="Picture 8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1591310" y="7080250"/>
            <a:ext cx="1151890" cy="1955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13" name="Picture 8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2743200" y="7080250"/>
            <a:ext cx="3200400" cy="1955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13" name="Picture 8"/>
          <p:cNvPicPr>
            <a:picLocks noChangeAspect="1"/>
          </p:cNvPicPr>
          <p:nvPr/>
        </p:nvPicPr>
        <p:blipFill>
          <a:blip r:embed="rId27" cstate="print"/>
          <a:stretch>
            <a:fillRect/>
          </a:stretch>
        </p:blipFill>
        <p:spPr>
          <a:xfrm>
            <a:off x="2861945" y="1700530"/>
            <a:ext cx="76200" cy="46037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13" name="Picture 8"/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2983865" y="1652270"/>
            <a:ext cx="399415" cy="2311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13" name="Picture 8"/>
          <p:cNvPicPr>
            <a:picLocks noChangeAspect="1"/>
          </p:cNvPicPr>
          <p:nvPr/>
        </p:nvPicPr>
        <p:blipFill>
          <a:blip r:embed="rId29" cstate="print"/>
          <a:stretch>
            <a:fillRect/>
          </a:stretch>
        </p:blipFill>
        <p:spPr>
          <a:xfrm>
            <a:off x="2980690" y="1978025"/>
            <a:ext cx="378460" cy="21018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13" name="Picture 8"/>
          <p:cNvPicPr>
            <a:picLocks noChangeAspect="1"/>
          </p:cNvPicPr>
          <p:nvPr/>
        </p:nvPicPr>
        <p:blipFill>
          <a:blip r:embed="rId30" cstate="print"/>
          <a:stretch>
            <a:fillRect/>
          </a:stretch>
        </p:blipFill>
        <p:spPr>
          <a:xfrm>
            <a:off x="3526790" y="1981200"/>
            <a:ext cx="219075" cy="17970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13" name="Picture 8"/>
          <p:cNvPicPr>
            <a:picLocks noChangeAspect="1"/>
          </p:cNvPicPr>
          <p:nvPr/>
        </p:nvPicPr>
        <p:blipFill>
          <a:blip r:embed="rId31" cstate="print"/>
          <a:stretch>
            <a:fillRect/>
          </a:stretch>
        </p:blipFill>
        <p:spPr>
          <a:xfrm>
            <a:off x="2675890" y="2286000"/>
            <a:ext cx="170815" cy="1371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13" name="Picture 8"/>
          <p:cNvPicPr>
            <a:picLocks noChangeAspect="1"/>
          </p:cNvPicPr>
          <p:nvPr/>
        </p:nvPicPr>
        <p:blipFill>
          <a:blip r:embed="rId32" cstate="print"/>
          <a:stretch>
            <a:fillRect/>
          </a:stretch>
        </p:blipFill>
        <p:spPr>
          <a:xfrm>
            <a:off x="2962910" y="2279650"/>
            <a:ext cx="185420" cy="15875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12" name="Rect 3"/>
          <p:cNvSpPr>
            <a:spLocks noGrp="1" noChangeArrowheads="1"/>
          </p:cNvSpPr>
          <p:nvPr/>
        </p:nvSpPr>
        <p:spPr>
          <a:xfrm rot="0">
            <a:off x="0" y="0"/>
            <a:ext cx="7797801" cy="10058401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7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The AST contains two distinct copies of 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x*2.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A 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directed acyclic graph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 (DAG) is a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contraction of the AST that avoids duplication.  </a:t>
            </a:r>
            <a:endParaRPr lang="ko-KR" altLang="en-US" dirty="0" smtClean="0" sz="1200"/>
          </a:p>
          <a:p>
            <a:pPr marL="0" indent="0" defTabSz="1524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+ </a:t>
            </a:r>
            <a:endParaRPr lang="ko-KR" altLang="en-US" dirty="0" smtClean="0" sz="1200" b="1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*</a:t>
            </a:r>
            <a:endParaRPr lang="ko-KR" altLang="en-US" dirty="0" smtClean="0" sz="1200" b="1"/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*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y</a:t>
            </a:r>
            <a:endParaRPr lang="ko-KR" altLang="en-US" dirty="0" smtClean="0" sz="1200" b="1"/>
          </a:p>
          <a:p>
            <a:pPr marL="0" indent="0" defTabSz="15240" algn="l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x </a:t>
            </a:r>
            <a:endParaRPr lang="ko-KR" altLang="en-US" dirty="0" smtClean="0" sz="1200" b="1"/>
          </a:p>
          <a:p>
            <a:pPr marL="0" indent="0" defTabSz="1524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If the value of 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x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does not change between uses of 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x*2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, the compiler can generate code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that evaluates the subtree once and uses the result twice.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The task of building AST fits neatly into an ad hoc-syntax-directed translation scheme.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Assume that the compiler has routines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mknode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and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mkleaf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for creating tree nodes.  The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following rules can be attached to the expression grammar to create AST.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</a:t>
            </a:r>
            <a:r>
              <a:rPr lang="en-US" altLang="ko-KR" dirty="0" smtClean="0" sz="1200" u="sng" i="1" b="1">
                <a:solidFill>
                  <a:srgbClr val="000000"/>
                </a:solidFill>
                <a:latin typeface="Times New Roman"/>
                <a:ea typeface="Times New Roman"/>
              </a:rPr>
              <a:t>Production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</a:t>
            </a:r>
            <a:r>
              <a:rPr lang="en-US" altLang="ko-KR" dirty="0" smtClean="0" sz="1200" u="sng" i="1" b="1">
                <a:solidFill>
                  <a:srgbClr val="000000"/>
                </a:solidFill>
                <a:latin typeface="Times New Roman"/>
                <a:ea typeface="Times New Roman"/>
              </a:rPr>
              <a:t>Semantic Rule</a:t>
            </a:r>
            <a:endParaRPr lang="ko-KR" altLang="en-US" dirty="0" smtClean="0" sz="1200" u="sng" i="1" b="1"/>
          </a:p>
          <a:p>
            <a:pPr marL="0" indent="0" defTabSz="15240" algn="l">
              <a:lnSpc>
                <a:spcPts val="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E → E1 + E2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E.nptr =  mknode(‘+’, E1.nptr, E2.nptr) </a:t>
            </a:r>
            <a:endParaRPr lang="ko-KR" altLang="en-US" dirty="0" smtClean="0" sz="1200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E → E1 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∗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E2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E.nptr =  mknode(‘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∗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’, E1.nptr, E2.nptr) </a:t>
            </a:r>
            <a:endParaRPr lang="ko-KR" altLang="en-US" dirty="0" smtClean="0" sz="1200"/>
          </a:p>
          <a:p>
            <a:pPr marL="0" indent="0" defTabSz="15240" algn="l">
              <a:lnSpc>
                <a:spcPts val="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</a:t>
            </a:r>
            <a:r>
              <a:rPr lang="en-US" altLang="ko-KR" dirty="0" smtClean="0" sz="1200" u="sng">
                <a:solidFill>
                  <a:srgbClr val="000000"/>
                </a:solidFill>
                <a:latin typeface="Times New Roman"/>
                <a:ea typeface="Times New Roman"/>
              </a:rPr>
              <a:t>E → – E1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</a:t>
            </a:r>
            <a:r>
              <a:rPr lang="en-US" altLang="ko-KR" dirty="0" smtClean="0" sz="1200" u="sng">
                <a:solidFill>
                  <a:srgbClr val="000000"/>
                </a:solidFill>
                <a:latin typeface="Times New Roman"/>
                <a:ea typeface="Times New Roman"/>
              </a:rPr>
              <a:t>E.nptr = mknode(‘–’, E1.nptr) </a:t>
            </a:r>
            <a:endParaRPr lang="ko-KR" altLang="en-US" dirty="0" smtClean="0" sz="1200" u="sng"/>
          </a:p>
          <a:p>
            <a:pPr marL="0" indent="0" defTabSz="15240" algn="l">
              <a:lnSpc>
                <a:spcPts val="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</a:t>
            </a:r>
            <a:r>
              <a:rPr lang="en-US" altLang="ko-KR" dirty="0" smtClean="0" sz="1200" u="sng">
                <a:solidFill>
                  <a:srgbClr val="000000"/>
                </a:solidFill>
                <a:latin typeface="Times New Roman"/>
                <a:ea typeface="Times New Roman"/>
              </a:rPr>
              <a:t>E → ( E1 )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</a:t>
            </a:r>
            <a:r>
              <a:rPr lang="en-US" altLang="ko-KR" dirty="0" smtClean="0" sz="1200" u="sng">
                <a:solidFill>
                  <a:srgbClr val="000000"/>
                </a:solidFill>
                <a:latin typeface="Times New Roman"/>
                <a:ea typeface="Times New Roman"/>
              </a:rPr>
              <a:t>E.nptr =  E1.nptr </a:t>
            </a:r>
            <a:endParaRPr lang="ko-KR" altLang="en-US" dirty="0" smtClean="0" sz="1200" u="sng"/>
          </a:p>
          <a:p>
            <a:pPr marL="0" indent="0" defTabSz="15240" algn="l">
              <a:lnSpc>
                <a:spcPts val="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</a:t>
            </a:r>
            <a:r>
              <a:rPr lang="en-US" altLang="ko-KR" dirty="0" smtClean="0" sz="1200" u="sng">
                <a:solidFill>
                  <a:srgbClr val="000000"/>
                </a:solidFill>
                <a:latin typeface="Times New Roman"/>
                <a:ea typeface="Times New Roman"/>
              </a:rPr>
              <a:t>E → num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</a:t>
            </a:r>
            <a:r>
              <a:rPr lang="en-US" altLang="ko-KR" dirty="0" smtClean="0" sz="1200" u="sng">
                <a:solidFill>
                  <a:srgbClr val="000000"/>
                </a:solidFill>
                <a:latin typeface="Times New Roman"/>
                <a:ea typeface="Times New Roman"/>
              </a:rPr>
              <a:t>E.nptr = mkleaf(‘num’, num.val) </a:t>
            </a:r>
            <a:endParaRPr lang="ko-KR" altLang="en-US" dirty="0" smtClean="0" sz="1200" u="sng"/>
          </a:p>
          <a:p>
            <a:pPr marL="0" indent="0" defTabSz="15240" algn="l">
              <a:lnSpc>
                <a:spcPts val="2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The following table shows the same rules using YACC syntax.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</a:t>
            </a:r>
            <a:r>
              <a:rPr lang="en-US" altLang="ko-KR" dirty="0" smtClean="0" sz="1200" u="sng" i="1" b="1">
                <a:solidFill>
                  <a:srgbClr val="000000"/>
                </a:solidFill>
                <a:latin typeface="Times New Roman"/>
                <a:ea typeface="Times New Roman"/>
              </a:rPr>
              <a:t>Production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</a:t>
            </a:r>
            <a:r>
              <a:rPr lang="en-US" altLang="ko-KR" dirty="0" smtClean="0" sz="1200" u="sng" i="1" b="1">
                <a:solidFill>
                  <a:srgbClr val="000000"/>
                </a:solidFill>
                <a:latin typeface="Times New Roman"/>
                <a:ea typeface="Times New Roman"/>
              </a:rPr>
              <a:t>Semantic Rule (yacc)</a:t>
            </a:r>
            <a:endParaRPr lang="ko-KR" altLang="en-US" dirty="0" smtClean="0" sz="1200" u="sng" i="1" b="1"/>
          </a:p>
          <a:p>
            <a:pPr marL="0" indent="0" defTabSz="15240" algn="l">
              <a:lnSpc>
                <a:spcPts val="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E → E1 + E2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$$.nptr = mknode(‘+’, $1.nptr, $3.nptr) </a:t>
            </a:r>
            <a:endParaRPr lang="ko-KR" altLang="en-US" dirty="0" smtClean="0" sz="1200"/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</a:t>
            </a:r>
            <a:r>
              <a:rPr lang="en-US" altLang="ko-KR" dirty="0" smtClean="0" sz="1200" u="sng">
                <a:solidFill>
                  <a:srgbClr val="000000"/>
                </a:solidFill>
                <a:latin typeface="Times New Roman"/>
                <a:ea typeface="Times New Roman"/>
              </a:rPr>
              <a:t>E → E1 </a:t>
            </a:r>
            <a:r>
              <a:rPr lang="en-US" altLang="ko-KR" dirty="0" smtClean="0" sz="1200" u="sng">
                <a:solidFill>
                  <a:srgbClr val="000000"/>
                </a:solidFill>
                <a:latin typeface="Symbol"/>
                <a:ea typeface="Symbol"/>
              </a:rPr>
              <a:t>∗</a:t>
            </a:r>
            <a:r>
              <a:rPr lang="en-US" altLang="ko-KR" dirty="0" smtClean="0" sz="1200" u="sng">
                <a:solidFill>
                  <a:srgbClr val="000000"/>
                </a:solidFill>
                <a:latin typeface="Times New Roman"/>
                <a:ea typeface="Times New Roman"/>
              </a:rPr>
              <a:t> E2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</a:t>
            </a:r>
            <a:r>
              <a:rPr lang="en-US" altLang="ko-KR" dirty="0" smtClean="0" sz="1200" u="sng">
                <a:solidFill>
                  <a:srgbClr val="000000"/>
                </a:solidFill>
                <a:latin typeface="Times New Roman"/>
                <a:ea typeface="Times New Roman"/>
              </a:rPr>
              <a:t>$$.nptr = mknode(‘</a:t>
            </a:r>
            <a:r>
              <a:rPr lang="en-US" altLang="ko-KR" dirty="0" smtClean="0" sz="1200" u="sng">
                <a:solidFill>
                  <a:srgbClr val="000000"/>
                </a:solidFill>
                <a:latin typeface="Symbol"/>
                <a:ea typeface="Symbol"/>
              </a:rPr>
              <a:t>∗</a:t>
            </a:r>
            <a:r>
              <a:rPr lang="en-US" altLang="ko-KR" dirty="0" smtClean="0" sz="1200" u="sng">
                <a:solidFill>
                  <a:srgbClr val="000000"/>
                </a:solidFill>
                <a:latin typeface="Times New Roman"/>
                <a:ea typeface="Times New Roman"/>
              </a:rPr>
              <a:t>’, $1.nptr, $3.nptr) </a:t>
            </a:r>
            <a:endParaRPr lang="ko-KR" altLang="en-US" dirty="0" smtClean="0" sz="1200" u="sng"/>
          </a:p>
          <a:p>
            <a:pPr marL="0" indent="0" defTabSz="15240" algn="l">
              <a:lnSpc>
                <a:spcPts val="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E → – E1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$$.nptr = mknode(‘–’, $1.nptr) </a:t>
            </a:r>
            <a:endParaRPr lang="ko-KR" altLang="en-US" dirty="0" smtClean="0" sz="1200"/>
          </a:p>
          <a:p>
            <a:pPr marL="0" indent="0" defTabSz="15240" algn="l">
              <a:lnSpc>
                <a:spcPts val="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</a:t>
            </a:r>
            <a:r>
              <a:rPr lang="en-US" altLang="ko-KR" dirty="0" smtClean="0" sz="1200" u="sng">
                <a:solidFill>
                  <a:srgbClr val="000000"/>
                </a:solidFill>
                <a:latin typeface="Times New Roman"/>
                <a:ea typeface="Times New Roman"/>
              </a:rPr>
              <a:t>E → ( E1 )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</a:t>
            </a:r>
            <a:r>
              <a:rPr lang="en-US" altLang="ko-KR" dirty="0" smtClean="0" sz="1200" u="sng">
                <a:solidFill>
                  <a:srgbClr val="000000"/>
                </a:solidFill>
                <a:latin typeface="Times New Roman"/>
                <a:ea typeface="Times New Roman"/>
              </a:rPr>
              <a:t>$$.nptr =  $1.nptr </a:t>
            </a:r>
            <a:endParaRPr lang="ko-KR" altLang="en-US" dirty="0" smtClean="0" sz="1200" u="sng"/>
          </a:p>
          <a:p>
            <a:pPr marL="0" indent="0" defTabSz="15240" algn="l">
              <a:lnSpc>
                <a:spcPts val="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</a:t>
            </a:r>
            <a:r>
              <a:rPr lang="en-US" altLang="ko-KR" dirty="0" smtClean="0" sz="1200" u="sng">
                <a:solidFill>
                  <a:srgbClr val="000000"/>
                </a:solidFill>
                <a:latin typeface="Times New Roman"/>
                <a:ea typeface="Times New Roman"/>
              </a:rPr>
              <a:t>E → num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</a:t>
            </a:r>
            <a:r>
              <a:rPr lang="en-US" altLang="ko-KR" dirty="0" smtClean="0" sz="1200" u="sng">
                <a:solidFill>
                  <a:srgbClr val="000000"/>
                </a:solidFill>
                <a:latin typeface="Times New Roman"/>
                <a:ea typeface="Times New Roman"/>
              </a:rPr>
              <a:t>$$.nptr = mkleaf(‘num’, $1.val) </a:t>
            </a:r>
            <a:endParaRPr lang="ko-KR" altLang="en-US" dirty="0" smtClean="0" sz="1200" u="sng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We will use another IR, called 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three-address code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, for actual code generation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The semantic rules for generating three-address code for common programming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languages constructs are similar to those for AST.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Arial"/>
              </a:rPr>
              <a:t>Linear IRs </a:t>
            </a:r>
            <a:endParaRPr lang="ko-KR" altLang="en-US" dirty="0" smtClean="0" sz="1200" b="1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The alternative to graphical IR is a linear IR. An assembly-language program is a form of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linear code. It consists of a sequence of instructions that execute in order of appearance </a:t>
            </a:r>
            <a:endParaRPr lang="ko-KR" altLang="en-US" dirty="0" smtClean="0" sz="1200"/>
          </a:p>
          <a:p>
            <a:pPr marL="0" indent="0" defTabSz="15240" algn="l">
              <a:lnSpc>
                <a:spcPts val="5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 i="1">
                <a:solidFill>
                  <a:srgbClr val="000000"/>
                </a:solidFill>
                <a:latin typeface="Verdana"/>
                <a:ea typeface="Verdana"/>
              </a:rPr>
              <a:t>Sohail Aslam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900" i="1">
                <a:solidFill>
                  <a:srgbClr val="000000"/>
                </a:solidFill>
                <a:latin typeface="Verdana"/>
                <a:ea typeface="Verdana"/>
              </a:rPr>
              <a:t>Compiler Construction Notes Set:5-91 </a:t>
            </a:r>
            <a:endParaRPr lang="ko-KR" altLang="en-US" dirty="0" smtClean="0" sz="900" i="1"/>
          </a:p>
        </p:txBody>
      </p:sp>
      <p:sp>
        <p:nvSpPr>
          <p:cNvPr id="313" name="Rect 3"/>
          <p:cNvSpPr>
            <a:spLocks noGrp="1" noChangeArrowheads="1"/>
          </p:cNvSpPr>
          <p:nvPr/>
        </p:nvSpPr>
        <p:spPr>
          <a:xfrm rot="0">
            <a:off x="3161030" y="2426335"/>
            <a:ext cx="116840" cy="170815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</a:rPr>
              <a:t>2</a:t>
            </a:r>
            <a:endParaRPr lang="ko-KR" altLang="en-US" dirty="0" smtClean="0" sz="1200" b="1"/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91310" y="2355850"/>
            <a:ext cx="1270635" cy="20129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16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61945" y="2355850"/>
            <a:ext cx="1350645" cy="20129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16" name="Picture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91310" y="2758440"/>
            <a:ext cx="1270635" cy="1981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15" name="Rect 3"/>
          <p:cNvSpPr>
            <a:spLocks noGrp="1" noChangeArrowheads="1"/>
          </p:cNvSpPr>
          <p:nvPr/>
        </p:nvSpPr>
        <p:spPr>
          <a:xfrm rot="0">
            <a:off x="0" y="0"/>
            <a:ext cx="7797801" cy="10058401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7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Two linear IRs used in modern compilers are 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stack-machine code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 and 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three-address </a:t>
            </a:r>
            <a:endParaRPr lang="ko-KR" altLang="en-US" dirty="0" smtClean="0" sz="1200" i="1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  <a:ea typeface="Times New Roman"/>
              </a:rPr>
              <a:t>code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.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Stack-machine code is sometimes called one-address code. It assumes the presence of an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operand stack. Most operations take their operands from the stack and push results back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onto the stack. Here, for example, is the linear IR for x – 2 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×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y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</a:t>
            </a:r>
            <a:r>
              <a:rPr lang="en-US" altLang="ko-KR" dirty="0" smtClean="0" sz="1200" u="sng" i="1">
                <a:solidFill>
                  <a:srgbClr val="000000"/>
                </a:solidFill>
                <a:latin typeface="Times New Roman"/>
                <a:ea typeface="Times New Roman"/>
              </a:rPr>
              <a:t>stack-machine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</a:t>
            </a:r>
            <a:r>
              <a:rPr lang="en-US" altLang="ko-KR" dirty="0" smtClean="0" sz="1200" u="sng" i="1">
                <a:solidFill>
                  <a:srgbClr val="000000"/>
                </a:solidFill>
                <a:latin typeface="Times New Roman"/>
                <a:ea typeface="Times New Roman"/>
              </a:rPr>
              <a:t>three-address</a:t>
            </a:r>
            <a:endParaRPr lang="ko-KR" altLang="en-US" dirty="0" smtClean="0" sz="1200" u="sng" i="1"/>
          </a:p>
          <a:p>
            <a:pPr marL="0" indent="0" defTabSz="15240" algn="l">
              <a:lnSpc>
                <a:spcPts val="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push 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t1 ← 2 </a:t>
            </a:r>
            <a:endParaRPr lang="ko-KR" altLang="en-US" dirty="0" smtClean="0" sz="1200"/>
          </a:p>
          <a:p>
            <a:pPr marL="0" indent="0" defTabSz="15240" algn="l">
              <a:lnSpc>
                <a:spcPts val="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</a:t>
            </a:r>
            <a:r>
              <a:rPr lang="en-US" altLang="ko-KR" dirty="0" smtClean="0" sz="1200" u="sng">
                <a:solidFill>
                  <a:srgbClr val="000000"/>
                </a:solidFill>
                <a:latin typeface="Times New Roman"/>
                <a:ea typeface="Times New Roman"/>
              </a:rPr>
              <a:t>push y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</a:t>
            </a:r>
            <a:r>
              <a:rPr lang="en-US" altLang="ko-KR" dirty="0" smtClean="0" sz="1200" u="sng">
                <a:solidFill>
                  <a:srgbClr val="000000"/>
                </a:solidFill>
                <a:latin typeface="Times New Roman"/>
                <a:ea typeface="Times New Roman"/>
              </a:rPr>
              <a:t>t2 ← y </a:t>
            </a:r>
            <a:endParaRPr lang="ko-KR" altLang="en-US" dirty="0" smtClean="0" sz="1200" u="sng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multiply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</a:t>
            </a:r>
            <a:r>
              <a:rPr lang="en-US" altLang="ko-KR" dirty="0" smtClean="0" sz="1200" u="sng">
                <a:solidFill>
                  <a:srgbClr val="000000"/>
                </a:solidFill>
                <a:latin typeface="Times New Roman"/>
                <a:ea typeface="Times New Roman"/>
              </a:rPr>
              <a:t>t3 ← t1 </a:t>
            </a:r>
            <a:r>
              <a:rPr lang="en-US" altLang="ko-KR" dirty="0" smtClean="0" sz="1200" u="sng">
                <a:solidFill>
                  <a:srgbClr val="000000"/>
                </a:solidFill>
                <a:latin typeface="Symbol"/>
                <a:ea typeface="Symbol"/>
              </a:rPr>
              <a:t>×</a:t>
            </a:r>
            <a:r>
              <a:rPr lang="en-US" altLang="ko-KR" dirty="0" smtClean="0" sz="1200" u="sng">
                <a:solidFill>
                  <a:srgbClr val="000000"/>
                </a:solidFill>
                <a:latin typeface="Times New Roman"/>
                <a:ea typeface="Times New Roman"/>
              </a:rPr>
              <a:t> t2 </a:t>
            </a:r>
            <a:endParaRPr lang="ko-KR" altLang="en-US" dirty="0" smtClean="0" sz="1200" u="sng"/>
          </a:p>
          <a:p>
            <a:pPr marL="0" indent="0" defTabSz="15240" algn="l">
              <a:lnSpc>
                <a:spcPts val="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</a:t>
            </a:r>
            <a:r>
              <a:rPr lang="en-US" altLang="ko-KR" dirty="0" smtClean="0" sz="1200" u="sng">
                <a:solidFill>
                  <a:srgbClr val="000000"/>
                </a:solidFill>
                <a:latin typeface="Times New Roman"/>
                <a:ea typeface="Times New Roman"/>
              </a:rPr>
              <a:t>push x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</a:t>
            </a:r>
            <a:r>
              <a:rPr lang="en-US" altLang="ko-KR" dirty="0" smtClean="0" sz="1200" u="sng">
                <a:solidFill>
                  <a:srgbClr val="000000"/>
                </a:solidFill>
                <a:latin typeface="Times New Roman"/>
                <a:ea typeface="Times New Roman"/>
              </a:rPr>
              <a:t>t4 ← x </a:t>
            </a:r>
            <a:endParaRPr lang="ko-KR" altLang="en-US" dirty="0" smtClean="0" sz="1200" u="sng"/>
          </a:p>
          <a:p>
            <a:pPr marL="0" indent="0" defTabSz="15240" algn="l">
              <a:lnSpc>
                <a:spcPts val="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</a:t>
            </a:r>
            <a:r>
              <a:rPr lang="en-US" altLang="ko-KR" dirty="0" smtClean="0" sz="1200" u="sng">
                <a:solidFill>
                  <a:srgbClr val="000000"/>
                </a:solidFill>
                <a:latin typeface="Times New Roman"/>
                <a:ea typeface="Times New Roman"/>
              </a:rPr>
              <a:t>subtract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</a:t>
            </a:r>
            <a:r>
              <a:rPr lang="en-US" altLang="ko-KR" dirty="0" smtClean="0" sz="1200" u="sng">
                <a:solidFill>
                  <a:srgbClr val="000000"/>
                </a:solidFill>
                <a:latin typeface="Times New Roman"/>
                <a:ea typeface="Times New Roman"/>
              </a:rPr>
              <a:t>t5 ← t4 – t1 </a:t>
            </a:r>
            <a:endParaRPr lang="ko-KR" altLang="en-US" dirty="0" smtClean="0" sz="1200" u="sng"/>
          </a:p>
          <a:p>
            <a:pPr marL="0" indent="0" defTabSz="15240" algn="l">
              <a:lnSpc>
                <a:spcPts val="2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Stack-machine code is compact; it eliminates many names from IR. This shrinks the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program in IR form.  All results and arguments are transitory unless explicitly moved to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memory. Stack-machine code is simple to generate and execute. Smalltalk-80 and Java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use byte-codes which are abstract stack-machine code. The byte-code is either interpreted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or translated into target machine code (JIT).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In 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three-address code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 most operations have the form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x ← y </a:t>
            </a:r>
            <a:r>
              <a:rPr lang="en-US" altLang="ko-KR" dirty="0" smtClean="0" sz="1200" i="1" b="1">
                <a:solidFill>
                  <a:srgbClr val="000000"/>
                </a:solidFill>
                <a:latin typeface="Courier New"/>
              </a:rPr>
              <a:t>op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</a:rPr>
              <a:t> z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with an operator (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op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), two operands (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y and		z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) and one result  (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x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). Some operators,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such as an immediate load and a jump, will need fewer arguments. </a:t>
            </a:r>
            <a:endParaRPr lang="ko-KR" altLang="en-US" dirty="0" smtClean="0" sz="1200"/>
          </a:p>
          <a:p>
            <a:pPr marL="0" indent="0" defTabSz="15240" algn="l">
              <a:lnSpc>
                <a:spcPts val="28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 i="1">
                <a:solidFill>
                  <a:srgbClr val="000000"/>
                </a:solidFill>
                <a:latin typeface="Verdana"/>
                <a:ea typeface="Verdana"/>
              </a:rPr>
              <a:t>Sohail Aslam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900" i="1">
                <a:solidFill>
                  <a:srgbClr val="000000"/>
                </a:solidFill>
                <a:latin typeface="Verdana"/>
                <a:ea typeface="Verdana"/>
              </a:rPr>
              <a:t>Compiler Construction Notes Set:5-92 </a:t>
            </a:r>
            <a:endParaRPr lang="ko-KR" altLang="en-US" dirty="0" smtClean="0" sz="900" i="1"/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91310" y="3234055"/>
            <a:ext cx="1005840" cy="19494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18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97150" y="3234055"/>
            <a:ext cx="3233420" cy="19494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18" name="Picture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91310" y="3437890"/>
            <a:ext cx="1005840" cy="21971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18" name="Picture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97150" y="3437890"/>
            <a:ext cx="3233420" cy="21971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18" name="Picture 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591310" y="3657600"/>
            <a:ext cx="1005840" cy="36893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18" name="Picture 8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597150" y="3657600"/>
            <a:ext cx="3233420" cy="36893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18" name="Picture 8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591310" y="4026535"/>
            <a:ext cx="1005840" cy="3810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18" name="Picture 8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597150" y="4026535"/>
            <a:ext cx="3233420" cy="3810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18" name="Picture 8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591310" y="4407535"/>
            <a:ext cx="1005840" cy="37147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18" name="Picture 8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597150" y="4407535"/>
            <a:ext cx="3233420" cy="37147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18" name="Picture 8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591310" y="4776470"/>
            <a:ext cx="1005840" cy="2006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18" name="Picture 8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597150" y="4776470"/>
            <a:ext cx="3233420" cy="2006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18" name="Picture 8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591310" y="4977130"/>
            <a:ext cx="1005840" cy="2286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18" name="Picture 8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2597150" y="4977130"/>
            <a:ext cx="3233420" cy="2286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17" name="Rect 3"/>
          <p:cNvSpPr>
            <a:spLocks noGrp="1" noChangeArrowheads="1"/>
          </p:cNvSpPr>
          <p:nvPr/>
        </p:nvSpPr>
        <p:spPr>
          <a:xfrm rot="0">
            <a:off x="0" y="0"/>
            <a:ext cx="7797801" cy="10058401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7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L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L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e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e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c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c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t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t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u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u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r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r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e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e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				3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3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6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6</a:t>
            </a:r>
            <a:endParaRPr lang="ko-KR" altLang="en-US" dirty="0" smtClean="0" sz="1800" b="1"/>
          </a:p>
          <a:p>
            <a:pPr marL="0" indent="0" defTabSz="15240" algn="l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Three-address code is attractive for several reasons. Absence of destructive operators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gives the compiler freedom to reuse names and values. Three-address code is reasonably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compact: operations are 1 to 2 bytes; addresses are 4 bytes. Many modern processors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implement three-address operations; a three-address code models their properties well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We now consider 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syntax-directed translation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 schemes using three-address code for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various programming constructs. We start with the 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assignment statement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.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Arial"/>
              </a:rPr>
              <a:t>Assignment Statement </a:t>
            </a:r>
            <a:endParaRPr lang="ko-KR" altLang="en-US" dirty="0" smtClean="0" sz="1200" b="1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</a:t>
            </a:r>
            <a:r>
              <a:rPr lang="en-US" altLang="ko-KR" dirty="0" smtClean="0" sz="1200" u="sng" i="1">
                <a:solidFill>
                  <a:srgbClr val="000000"/>
                </a:solidFill>
                <a:latin typeface="Times New Roman"/>
                <a:ea typeface="Times New Roman"/>
              </a:rPr>
              <a:t>Production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1200" u="sng" i="1">
                <a:solidFill>
                  <a:srgbClr val="000000"/>
                </a:solidFill>
                <a:latin typeface="Times New Roman"/>
                <a:ea typeface="Times New Roman"/>
              </a:rPr>
              <a:t>translation scheme</a:t>
            </a:r>
            <a:endParaRPr lang="ko-KR" altLang="en-US" dirty="0" smtClean="0" sz="1200" u="sng" i="1"/>
          </a:p>
          <a:p>
            <a:pPr marL="0" indent="0" defTabSz="15240" algn="l">
              <a:lnSpc>
                <a:spcPts val="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S → id = E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{ p = lookup(id.name);  emit( p, ‘=’, E.place); } </a:t>
            </a:r>
            <a:endParaRPr lang="ko-KR" altLang="en-US" dirty="0" smtClean="0" sz="1200"/>
          </a:p>
          <a:p>
            <a:pPr marL="0" indent="0" defTabSz="15240" algn="l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E → E1 + E2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{ E.place = newtemp();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 u="sng">
                <a:solidFill>
                  <a:srgbClr val="000000"/>
                </a:solidFill>
                <a:latin typeface="Times New Roman"/>
                <a:ea typeface="Times New Roman"/>
              </a:rPr>
              <a:t>  emit( E.place, ‘=’, E1.place,‘+’, E2.place); } </a:t>
            </a:r>
            <a:endParaRPr lang="ko-KR" altLang="en-US" dirty="0" smtClean="0" sz="1200" u="sng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E → E1 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∗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E2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{ E.place = newtemp(); </a:t>
            </a:r>
            <a:endParaRPr lang="ko-KR" altLang="en-US" dirty="0" smtClean="0" sz="1200"/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E → – E1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{ E.place = newtemp();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 u="sng">
                <a:solidFill>
                  <a:srgbClr val="000000"/>
                </a:solidFill>
                <a:latin typeface="Times New Roman"/>
                <a:ea typeface="Times New Roman"/>
              </a:rPr>
              <a:t>  emit( E.place, ‘=’, ‘–’ ,E1.place); } </a:t>
            </a:r>
            <a:endParaRPr lang="ko-KR" altLang="en-US" dirty="0" smtClean="0" sz="1200" u="sng"/>
          </a:p>
          <a:p>
            <a:pPr marL="0" indent="0" defTabSz="15240" algn="l">
              <a:lnSpc>
                <a:spcPts val="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E → ( E1 )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{ E.place = E1.place; } </a:t>
            </a:r>
            <a:endParaRPr lang="ko-KR" altLang="en-US" dirty="0" smtClean="0" sz="1200"/>
          </a:p>
          <a:p>
            <a:pPr marL="0" indent="0" defTabSz="15240" algn="l">
              <a:lnSpc>
                <a:spcPts val="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E → id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{ p = lookup(id.name);  emit( E.place, ‘=’, p ); } </a:t>
            </a:r>
            <a:endParaRPr lang="ko-KR" altLang="en-US" dirty="0" smtClean="0" sz="1200"/>
          </a:p>
          <a:p>
            <a:pPr marL="0" indent="0" defTabSz="1524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The translation scheme uses a 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symbol table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 for identifiers and temporaries. Every time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the parser encounters an identifier, it installs it in the symbol table. The symbol table can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be implemented as a hash table or using some other efficient data structure for table. The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routine 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lookup(name)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checks if there an entry for the name in the symbol table. If the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name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is found, the routine returns a pointer to entry. The routine 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newtemp()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returns a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new temporary in response to successive calls. Temporaries can be placed in the symbol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table. The routine 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emit()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generates a three-address statement which can either be held </a:t>
            </a:r>
            <a:endParaRPr lang="ko-KR" altLang="en-US" dirty="0" smtClean="0" sz="120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in memory or written to a file. The attribute E.place records the symbol table location. </a:t>
            </a:r>
            <a:endParaRPr lang="ko-KR" altLang="en-US" dirty="0" smtClean="0" sz="1200"/>
          </a:p>
          <a:p>
            <a:pPr marL="0" indent="0" defTabSz="15240" algn="l">
              <a:lnSpc>
                <a:spcPts val="20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 i="1">
                <a:solidFill>
                  <a:srgbClr val="000000"/>
                </a:solidFill>
                <a:latin typeface="Verdana"/>
                <a:ea typeface="Verdana"/>
              </a:rPr>
              <a:t>Sohail Aslam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900" i="1">
                <a:solidFill>
                  <a:srgbClr val="000000"/>
                </a:solidFill>
                <a:latin typeface="Verdana"/>
                <a:ea typeface="Verdana"/>
              </a:rPr>
              <a:t>Compiler Construction Notes Set:6-104 </a:t>
            </a:r>
            <a:endParaRPr lang="ko-KR" altLang="en-US" dirty="0" smtClean="0" sz="900" i="1"/>
          </a:p>
        </p:txBody>
      </p:sp>
      <p:sp>
        <p:nvSpPr>
          <p:cNvPr id="318" name="Rect 3"/>
          <p:cNvSpPr>
            <a:spLocks noGrp="1" noChangeArrowheads="1"/>
          </p:cNvSpPr>
          <p:nvPr/>
        </p:nvSpPr>
        <p:spPr>
          <a:xfrm rot="0">
            <a:off x="2743200" y="4212590"/>
            <a:ext cx="2884170" cy="18542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200" u="sng">
                <a:solidFill>
                  <a:srgbClr val="000000"/>
                </a:solidFill>
                <a:latin typeface="Times New Roman"/>
              </a:rPr>
              <a:t>  emit( E.place, ‘=’, E1.place, ‘</a:t>
            </a:r>
            <a:r>
              <a:rPr lang="en-US" altLang="ko-KR" dirty="0" smtClean="0" sz="1200" u="sng">
                <a:solidFill>
                  <a:srgbClr val="000000"/>
                </a:solidFill>
                <a:latin typeface="Symbol"/>
                <a:ea typeface="Symbol"/>
              </a:rPr>
              <a:t>∗</a:t>
            </a:r>
            <a:r>
              <a:rPr lang="en-US" altLang="ko-KR" dirty="0" smtClean="0" sz="1200" u="sng">
                <a:solidFill>
                  <a:srgbClr val="000000"/>
                </a:solidFill>
                <a:latin typeface="Times New Roman"/>
                <a:ea typeface="Times New Roman"/>
              </a:rPr>
              <a:t>’, E2.place); } </a:t>
            </a:r>
            <a:endParaRPr lang="ko-KR" altLang="en-US" dirty="0" smtClean="0" sz="1200" u="sng"/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1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91310" y="2051050"/>
            <a:ext cx="1536065" cy="20129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21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27375" y="2051050"/>
            <a:ext cx="1069975" cy="20129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21" name="Picture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94175" y="2051050"/>
            <a:ext cx="1636395" cy="20129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21" name="Picture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91310" y="2261870"/>
            <a:ext cx="1536065" cy="2006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21" name="Picture 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127375" y="2261870"/>
            <a:ext cx="1069975" cy="2006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21" name="Picture 8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194175" y="2261870"/>
            <a:ext cx="1636395" cy="2006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21" name="Picture 8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591310" y="2472055"/>
            <a:ext cx="1536065" cy="21018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21" name="Picture 8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127375" y="2472055"/>
            <a:ext cx="1069975" cy="21018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21" name="Picture 8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194175" y="2472055"/>
            <a:ext cx="1636395" cy="21018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21" name="Picture 8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591310" y="2682240"/>
            <a:ext cx="1536065" cy="2286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21" name="Picture 8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127375" y="2682240"/>
            <a:ext cx="1069975" cy="2286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21" name="Picture 8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4194175" y="2682240"/>
            <a:ext cx="1636395" cy="2286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21" name="Picture 8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591310" y="2910840"/>
            <a:ext cx="1536065" cy="2286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21" name="Picture 8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3127375" y="2910840"/>
            <a:ext cx="1069975" cy="2286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21" name="Picture 8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4194175" y="2910840"/>
            <a:ext cx="1636395" cy="2286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21" name="Picture 8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1591310" y="3139440"/>
            <a:ext cx="1536065" cy="21018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21" name="Picture 8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3127375" y="3139440"/>
            <a:ext cx="1069975" cy="21018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21" name="Picture 8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4194175" y="3139440"/>
            <a:ext cx="1636395" cy="21018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21" name="Picture 8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1591310" y="3346450"/>
            <a:ext cx="1536065" cy="2108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21" name="Picture 8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3127375" y="3346450"/>
            <a:ext cx="1069975" cy="2108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21" name="Picture 8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4194175" y="3346450"/>
            <a:ext cx="1636395" cy="2108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21" name="Picture 8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1591310" y="3557270"/>
            <a:ext cx="1536065" cy="21018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21" name="Picture 8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3127375" y="3557270"/>
            <a:ext cx="1069975" cy="21018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21" name="Picture 8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4194175" y="3557270"/>
            <a:ext cx="1636395" cy="21018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21" name="Picture 8"/>
          <p:cNvPicPr>
            <a:picLocks noChangeAspect="1"/>
          </p:cNvPicPr>
          <p:nvPr/>
        </p:nvPicPr>
        <p:blipFill>
          <a:blip r:embed="rId27" cstate="print"/>
          <a:stretch>
            <a:fillRect/>
          </a:stretch>
        </p:blipFill>
        <p:spPr>
          <a:xfrm>
            <a:off x="1591310" y="3767455"/>
            <a:ext cx="1536065" cy="21018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21" name="Picture 8"/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3127375" y="3767455"/>
            <a:ext cx="1069975" cy="21018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21" name="Picture 8"/>
          <p:cNvPicPr>
            <a:picLocks noChangeAspect="1"/>
          </p:cNvPicPr>
          <p:nvPr/>
        </p:nvPicPr>
        <p:blipFill>
          <a:blip r:embed="rId29" cstate="print"/>
          <a:stretch>
            <a:fillRect/>
          </a:stretch>
        </p:blipFill>
        <p:spPr>
          <a:xfrm>
            <a:off x="4194175" y="3767455"/>
            <a:ext cx="1636395" cy="21018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21" name="Picture 8"/>
          <p:cNvPicPr>
            <a:picLocks noChangeAspect="1"/>
          </p:cNvPicPr>
          <p:nvPr/>
        </p:nvPicPr>
        <p:blipFill>
          <a:blip r:embed="rId30" cstate="print"/>
          <a:stretch>
            <a:fillRect/>
          </a:stretch>
        </p:blipFill>
        <p:spPr>
          <a:xfrm>
            <a:off x="1591310" y="3977640"/>
            <a:ext cx="1536065" cy="21018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21" name="Picture 8"/>
          <p:cNvPicPr>
            <a:picLocks noChangeAspect="1"/>
          </p:cNvPicPr>
          <p:nvPr/>
        </p:nvPicPr>
        <p:blipFill>
          <a:blip r:embed="rId31" cstate="print"/>
          <a:stretch>
            <a:fillRect/>
          </a:stretch>
        </p:blipFill>
        <p:spPr>
          <a:xfrm>
            <a:off x="3127375" y="3977640"/>
            <a:ext cx="1069975" cy="21018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21" name="Picture 8"/>
          <p:cNvPicPr>
            <a:picLocks noChangeAspect="1"/>
          </p:cNvPicPr>
          <p:nvPr/>
        </p:nvPicPr>
        <p:blipFill>
          <a:blip r:embed="rId32" cstate="print"/>
          <a:stretch>
            <a:fillRect/>
          </a:stretch>
        </p:blipFill>
        <p:spPr>
          <a:xfrm>
            <a:off x="4194175" y="3977640"/>
            <a:ext cx="1636395" cy="21018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21" name="Picture 8"/>
          <p:cNvPicPr>
            <a:picLocks noChangeAspect="1"/>
          </p:cNvPicPr>
          <p:nvPr/>
        </p:nvPicPr>
        <p:blipFill>
          <a:blip r:embed="rId33" cstate="print"/>
          <a:stretch>
            <a:fillRect/>
          </a:stretch>
        </p:blipFill>
        <p:spPr>
          <a:xfrm>
            <a:off x="1591310" y="4184650"/>
            <a:ext cx="1536065" cy="2108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21" name="Picture 8"/>
          <p:cNvPicPr>
            <a:picLocks noChangeAspect="1"/>
          </p:cNvPicPr>
          <p:nvPr/>
        </p:nvPicPr>
        <p:blipFill>
          <a:blip r:embed="rId34" cstate="print"/>
          <a:stretch>
            <a:fillRect/>
          </a:stretch>
        </p:blipFill>
        <p:spPr>
          <a:xfrm>
            <a:off x="3127375" y="4184650"/>
            <a:ext cx="1069975" cy="2108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21" name="Picture 8"/>
          <p:cNvPicPr>
            <a:picLocks noChangeAspect="1"/>
          </p:cNvPicPr>
          <p:nvPr/>
        </p:nvPicPr>
        <p:blipFill>
          <a:blip r:embed="rId35" cstate="print"/>
          <a:stretch>
            <a:fillRect/>
          </a:stretch>
        </p:blipFill>
        <p:spPr>
          <a:xfrm>
            <a:off x="4194175" y="4184650"/>
            <a:ext cx="1636395" cy="2108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21" name="Picture 8"/>
          <p:cNvPicPr>
            <a:picLocks noChangeAspect="1"/>
          </p:cNvPicPr>
          <p:nvPr/>
        </p:nvPicPr>
        <p:blipFill>
          <a:blip r:embed="rId36" cstate="print"/>
          <a:stretch>
            <a:fillRect/>
          </a:stretch>
        </p:blipFill>
        <p:spPr>
          <a:xfrm>
            <a:off x="1591310" y="4395470"/>
            <a:ext cx="1536065" cy="21018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21" name="Picture 8"/>
          <p:cNvPicPr>
            <a:picLocks noChangeAspect="1"/>
          </p:cNvPicPr>
          <p:nvPr/>
        </p:nvPicPr>
        <p:blipFill>
          <a:blip r:embed="rId37" cstate="print"/>
          <a:stretch>
            <a:fillRect/>
          </a:stretch>
        </p:blipFill>
        <p:spPr>
          <a:xfrm>
            <a:off x="3127375" y="4395470"/>
            <a:ext cx="1069975" cy="21018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21" name="Picture 8"/>
          <p:cNvPicPr>
            <a:picLocks noChangeAspect="1"/>
          </p:cNvPicPr>
          <p:nvPr/>
        </p:nvPicPr>
        <p:blipFill>
          <a:blip r:embed="rId38" cstate="print"/>
          <a:stretch>
            <a:fillRect/>
          </a:stretch>
        </p:blipFill>
        <p:spPr>
          <a:xfrm>
            <a:off x="4194175" y="4395470"/>
            <a:ext cx="1636395" cy="21018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21" name="Picture 8"/>
          <p:cNvPicPr>
            <a:picLocks noChangeAspect="1"/>
          </p:cNvPicPr>
          <p:nvPr/>
        </p:nvPicPr>
        <p:blipFill>
          <a:blip r:embed="rId39" cstate="print"/>
          <a:stretch>
            <a:fillRect/>
          </a:stretch>
        </p:blipFill>
        <p:spPr>
          <a:xfrm>
            <a:off x="1591310" y="6507480"/>
            <a:ext cx="810260" cy="19494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21" name="Picture 8"/>
          <p:cNvPicPr>
            <a:picLocks noChangeAspect="1"/>
          </p:cNvPicPr>
          <p:nvPr/>
        </p:nvPicPr>
        <p:blipFill>
          <a:blip r:embed="rId40" cstate="print"/>
          <a:stretch>
            <a:fillRect/>
          </a:stretch>
        </p:blipFill>
        <p:spPr>
          <a:xfrm>
            <a:off x="2399030" y="6507480"/>
            <a:ext cx="572770" cy="19494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21" name="Picture 8"/>
          <p:cNvPicPr>
            <a:picLocks noChangeAspect="1"/>
          </p:cNvPicPr>
          <p:nvPr/>
        </p:nvPicPr>
        <p:blipFill>
          <a:blip r:embed="rId41" cstate="print"/>
          <a:stretch>
            <a:fillRect/>
          </a:stretch>
        </p:blipFill>
        <p:spPr>
          <a:xfrm>
            <a:off x="2971800" y="6507480"/>
            <a:ext cx="631190" cy="19494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21" name="Picture 8"/>
          <p:cNvPicPr>
            <a:picLocks noChangeAspect="1"/>
          </p:cNvPicPr>
          <p:nvPr/>
        </p:nvPicPr>
        <p:blipFill>
          <a:blip r:embed="rId42" cstate="print"/>
          <a:stretch>
            <a:fillRect/>
          </a:stretch>
        </p:blipFill>
        <p:spPr>
          <a:xfrm>
            <a:off x="3599815" y="6507480"/>
            <a:ext cx="688975" cy="19494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21" name="Picture 8"/>
          <p:cNvPicPr>
            <a:picLocks noChangeAspect="1"/>
          </p:cNvPicPr>
          <p:nvPr/>
        </p:nvPicPr>
        <p:blipFill>
          <a:blip r:embed="rId43" cstate="print"/>
          <a:stretch>
            <a:fillRect/>
          </a:stretch>
        </p:blipFill>
        <p:spPr>
          <a:xfrm>
            <a:off x="1591310" y="6702425"/>
            <a:ext cx="810260" cy="19494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21" name="Picture 8"/>
          <p:cNvPicPr>
            <a:picLocks noChangeAspect="1"/>
          </p:cNvPicPr>
          <p:nvPr/>
        </p:nvPicPr>
        <p:blipFill>
          <a:blip r:embed="rId44" cstate="print"/>
          <a:stretch>
            <a:fillRect/>
          </a:stretch>
        </p:blipFill>
        <p:spPr>
          <a:xfrm>
            <a:off x="2399030" y="6702425"/>
            <a:ext cx="572770" cy="19494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21" name="Picture 8"/>
          <p:cNvPicPr>
            <a:picLocks noChangeAspect="1"/>
          </p:cNvPicPr>
          <p:nvPr/>
        </p:nvPicPr>
        <p:blipFill>
          <a:blip r:embed="rId45" cstate="print"/>
          <a:stretch>
            <a:fillRect/>
          </a:stretch>
        </p:blipFill>
        <p:spPr>
          <a:xfrm>
            <a:off x="2971800" y="6702425"/>
            <a:ext cx="631190" cy="19494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21" name="Picture 8"/>
          <p:cNvPicPr>
            <a:picLocks noChangeAspect="1"/>
          </p:cNvPicPr>
          <p:nvPr/>
        </p:nvPicPr>
        <p:blipFill>
          <a:blip r:embed="rId46" cstate="print"/>
          <a:stretch>
            <a:fillRect/>
          </a:stretch>
        </p:blipFill>
        <p:spPr>
          <a:xfrm>
            <a:off x="3599815" y="6702425"/>
            <a:ext cx="688975" cy="19494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21" name="Picture 8"/>
          <p:cNvPicPr>
            <a:picLocks noChangeAspect="1"/>
          </p:cNvPicPr>
          <p:nvPr/>
        </p:nvPicPr>
        <p:blipFill>
          <a:blip r:embed="rId47" cstate="print"/>
          <a:stretch>
            <a:fillRect/>
          </a:stretch>
        </p:blipFill>
        <p:spPr>
          <a:xfrm>
            <a:off x="1591310" y="6897370"/>
            <a:ext cx="810260" cy="1981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21" name="Picture 8"/>
          <p:cNvPicPr>
            <a:picLocks noChangeAspect="1"/>
          </p:cNvPicPr>
          <p:nvPr/>
        </p:nvPicPr>
        <p:blipFill>
          <a:blip r:embed="rId48" cstate="print"/>
          <a:stretch>
            <a:fillRect/>
          </a:stretch>
        </p:blipFill>
        <p:spPr>
          <a:xfrm>
            <a:off x="2399030" y="6897370"/>
            <a:ext cx="572770" cy="1981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21" name="Picture 8"/>
          <p:cNvPicPr>
            <a:picLocks noChangeAspect="1"/>
          </p:cNvPicPr>
          <p:nvPr/>
        </p:nvPicPr>
        <p:blipFill>
          <a:blip r:embed="rId49" cstate="print"/>
          <a:stretch>
            <a:fillRect/>
          </a:stretch>
        </p:blipFill>
        <p:spPr>
          <a:xfrm>
            <a:off x="2971800" y="6897370"/>
            <a:ext cx="631190" cy="1981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21" name="Picture 8"/>
          <p:cNvPicPr>
            <a:picLocks noChangeAspect="1"/>
          </p:cNvPicPr>
          <p:nvPr/>
        </p:nvPicPr>
        <p:blipFill>
          <a:blip r:embed="rId50" cstate="print"/>
          <a:stretch>
            <a:fillRect/>
          </a:stretch>
        </p:blipFill>
        <p:spPr>
          <a:xfrm>
            <a:off x="3599815" y="6897370"/>
            <a:ext cx="688975" cy="1981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21" name="Picture 8"/>
          <p:cNvPicPr>
            <a:picLocks noChangeAspect="1"/>
          </p:cNvPicPr>
          <p:nvPr/>
        </p:nvPicPr>
        <p:blipFill>
          <a:blip r:embed="rId51" cstate="print"/>
          <a:stretch>
            <a:fillRect/>
          </a:stretch>
        </p:blipFill>
        <p:spPr>
          <a:xfrm>
            <a:off x="1591310" y="7095490"/>
            <a:ext cx="810260" cy="20764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21" name="Picture 8"/>
          <p:cNvPicPr>
            <a:picLocks noChangeAspect="1"/>
          </p:cNvPicPr>
          <p:nvPr/>
        </p:nvPicPr>
        <p:blipFill>
          <a:blip r:embed="rId52" cstate="print"/>
          <a:stretch>
            <a:fillRect/>
          </a:stretch>
        </p:blipFill>
        <p:spPr>
          <a:xfrm>
            <a:off x="2399030" y="7095490"/>
            <a:ext cx="572770" cy="20764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21" name="Picture 8"/>
          <p:cNvPicPr>
            <a:picLocks noChangeAspect="1"/>
          </p:cNvPicPr>
          <p:nvPr/>
        </p:nvPicPr>
        <p:blipFill>
          <a:blip r:embed="rId53" cstate="print"/>
          <a:stretch>
            <a:fillRect/>
          </a:stretch>
        </p:blipFill>
        <p:spPr>
          <a:xfrm>
            <a:off x="2971800" y="7095490"/>
            <a:ext cx="631190" cy="20764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21" name="Picture 8"/>
          <p:cNvPicPr>
            <a:picLocks noChangeAspect="1"/>
          </p:cNvPicPr>
          <p:nvPr/>
        </p:nvPicPr>
        <p:blipFill>
          <a:blip r:embed="rId54" cstate="print"/>
          <a:stretch>
            <a:fillRect/>
          </a:stretch>
        </p:blipFill>
        <p:spPr>
          <a:xfrm>
            <a:off x="3599815" y="7095490"/>
            <a:ext cx="688975" cy="20764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21" name="Picture 8"/>
          <p:cNvPicPr>
            <a:picLocks noChangeAspect="1"/>
          </p:cNvPicPr>
          <p:nvPr/>
        </p:nvPicPr>
        <p:blipFill>
          <a:blip r:embed="rId55" cstate="print"/>
          <a:stretch>
            <a:fillRect/>
          </a:stretch>
        </p:blipFill>
        <p:spPr>
          <a:xfrm>
            <a:off x="1591310" y="7303135"/>
            <a:ext cx="810260" cy="19494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21" name="Picture 8"/>
          <p:cNvPicPr>
            <a:picLocks noChangeAspect="1"/>
          </p:cNvPicPr>
          <p:nvPr/>
        </p:nvPicPr>
        <p:blipFill>
          <a:blip r:embed="rId56" cstate="print"/>
          <a:stretch>
            <a:fillRect/>
          </a:stretch>
        </p:blipFill>
        <p:spPr>
          <a:xfrm>
            <a:off x="2399030" y="7303135"/>
            <a:ext cx="572770" cy="19494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21" name="Picture 8"/>
          <p:cNvPicPr>
            <a:picLocks noChangeAspect="1"/>
          </p:cNvPicPr>
          <p:nvPr/>
        </p:nvPicPr>
        <p:blipFill>
          <a:blip r:embed="rId57" cstate="print"/>
          <a:stretch>
            <a:fillRect/>
          </a:stretch>
        </p:blipFill>
        <p:spPr>
          <a:xfrm>
            <a:off x="2971800" y="7303135"/>
            <a:ext cx="631190" cy="19494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21" name="Picture 8"/>
          <p:cNvPicPr>
            <a:picLocks noChangeAspect="1"/>
          </p:cNvPicPr>
          <p:nvPr/>
        </p:nvPicPr>
        <p:blipFill>
          <a:blip r:embed="rId58" cstate="print"/>
          <a:stretch>
            <a:fillRect/>
          </a:stretch>
        </p:blipFill>
        <p:spPr>
          <a:xfrm>
            <a:off x="3599815" y="7303135"/>
            <a:ext cx="688975" cy="19494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21" name="Picture 8"/>
          <p:cNvPicPr>
            <a:picLocks noChangeAspect="1"/>
          </p:cNvPicPr>
          <p:nvPr/>
        </p:nvPicPr>
        <p:blipFill>
          <a:blip r:embed="rId59" cstate="print"/>
          <a:stretch>
            <a:fillRect/>
          </a:stretch>
        </p:blipFill>
        <p:spPr>
          <a:xfrm>
            <a:off x="1591310" y="7494905"/>
            <a:ext cx="810260" cy="19494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21" name="Picture 8"/>
          <p:cNvPicPr>
            <a:picLocks noChangeAspect="1"/>
          </p:cNvPicPr>
          <p:nvPr/>
        </p:nvPicPr>
        <p:blipFill>
          <a:blip r:embed="rId60" cstate="print"/>
          <a:stretch>
            <a:fillRect/>
          </a:stretch>
        </p:blipFill>
        <p:spPr>
          <a:xfrm>
            <a:off x="2399030" y="7494905"/>
            <a:ext cx="572770" cy="19494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21" name="Picture 8"/>
          <p:cNvPicPr>
            <a:picLocks noChangeAspect="1"/>
          </p:cNvPicPr>
          <p:nvPr/>
        </p:nvPicPr>
        <p:blipFill>
          <a:blip r:embed="rId61" cstate="print"/>
          <a:stretch>
            <a:fillRect/>
          </a:stretch>
        </p:blipFill>
        <p:spPr>
          <a:xfrm>
            <a:off x="2971800" y="7494905"/>
            <a:ext cx="631190" cy="19494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21" name="Picture 8"/>
          <p:cNvPicPr>
            <a:picLocks noChangeAspect="1"/>
          </p:cNvPicPr>
          <p:nvPr/>
        </p:nvPicPr>
        <p:blipFill>
          <a:blip r:embed="rId62" cstate="print"/>
          <a:stretch>
            <a:fillRect/>
          </a:stretch>
        </p:blipFill>
        <p:spPr>
          <a:xfrm>
            <a:off x="3599815" y="7494905"/>
            <a:ext cx="688975" cy="194945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20" name="Rect 3"/>
          <p:cNvSpPr>
            <a:spLocks noGrp="1" noChangeArrowheads="1"/>
          </p:cNvSpPr>
          <p:nvPr/>
        </p:nvSpPr>
        <p:spPr>
          <a:xfrm rot="0">
            <a:off x="0" y="0"/>
            <a:ext cx="7797801" cy="10058401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105</a:t>
            </a:r>
            <a:endParaRPr lang="ko-KR" altLang="en-US" dirty="0" smtClean="0" sz="1200"/>
          </a:p>
          <a:p>
            <a:pPr marL="0" indent="0" defTabSz="15240" algn="l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L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L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e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e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c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c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t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t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u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u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r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r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e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e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				3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3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7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7</a:t>
            </a:r>
            <a:endParaRPr lang="ko-KR" altLang="en-US" dirty="0" smtClean="0" sz="1800" b="1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Here is the bottom-up parse of the assignment statement  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a = b*-c + b*-c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and the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syntax-directed translation into three-address code. </a:t>
            </a:r>
            <a:endParaRPr lang="ko-KR" altLang="en-US" dirty="0" smtClean="0" sz="1200"/>
          </a:p>
          <a:p>
            <a:pPr marL="0" indent="0" defTabSz="15240" algn="l">
              <a:lnSpc>
                <a:spcPts val="2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  <a:ea typeface="Times New Roman"/>
              </a:rPr>
              <a:t>Parser action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  <a:ea typeface="Times New Roman"/>
              </a:rPr>
              <a:t>attribute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  <a:ea typeface="Times New Roman"/>
              </a:rPr>
              <a:t>Three- address code</a:t>
            </a:r>
            <a:endParaRPr lang="ko-KR" altLang="en-US" dirty="0" smtClean="0" sz="1200" i="1"/>
          </a:p>
          <a:p>
            <a:pPr marL="0" indent="0" defTabSz="15240" algn="l">
              <a:lnSpc>
                <a:spcPts val="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id=id 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∗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–id + id 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∗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–id </a:t>
            </a:r>
            <a:endParaRPr lang="ko-KR" altLang="en-US" dirty="0" smtClean="0" sz="1200"/>
          </a:p>
          <a:p>
            <a:pPr marL="0" indent="0" defTabSz="15240" algn="l">
              <a:lnSpc>
                <a:spcPts val="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id=E1 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∗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–id + id 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∗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–id E1.place = b </a:t>
            </a:r>
            <a:endParaRPr lang="ko-KR" altLang="en-US" dirty="0" smtClean="0" sz="1200"/>
          </a:p>
          <a:p>
            <a:pPr marL="0" indent="0" defTabSz="15240" algn="l">
              <a:lnSpc>
                <a:spcPts val="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id=E1 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∗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–E2 + id 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∗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–id E2.place = c </a:t>
            </a:r>
            <a:endParaRPr lang="ko-KR" altLang="en-US" dirty="0" smtClean="0" sz="1200"/>
          </a:p>
          <a:p>
            <a:pPr marL="0" indent="0" defTabSz="15240" algn="l">
              <a:lnSpc>
                <a:spcPts val="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id=E1 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∗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E2 + id 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∗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–id E2.place = t1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t1 = – c </a:t>
            </a:r>
            <a:endParaRPr lang="ko-KR" altLang="en-US" dirty="0" smtClean="0" sz="1200"/>
          </a:p>
          <a:p>
            <a:pPr marL="0" indent="0" defTabSz="15240" algn="l">
              <a:lnSpc>
                <a:spcPts val="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</a:t>
            </a:r>
            <a:r>
              <a:rPr lang="en-US" altLang="ko-KR" dirty="0" smtClean="0" sz="1200" u="sng">
                <a:solidFill>
                  <a:srgbClr val="000000"/>
                </a:solidFill>
                <a:latin typeface="Times New Roman"/>
                <a:ea typeface="Times New Roman"/>
              </a:rPr>
              <a:t>id=E1 + id </a:t>
            </a:r>
            <a:r>
              <a:rPr lang="en-US" altLang="ko-KR" dirty="0" smtClean="0" sz="1200" u="sng">
                <a:solidFill>
                  <a:srgbClr val="000000"/>
                </a:solidFill>
                <a:latin typeface="Symbol"/>
                <a:ea typeface="Symbol"/>
              </a:rPr>
              <a:t>∗</a:t>
            </a:r>
            <a:r>
              <a:rPr lang="en-US" altLang="ko-KR" dirty="0" smtClean="0" sz="1200" u="sng">
                <a:solidFill>
                  <a:srgbClr val="000000"/>
                </a:solidFill>
                <a:latin typeface="Times New Roman"/>
                <a:ea typeface="Times New Roman"/>
              </a:rPr>
              <a:t> –id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E1.place = t2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</a:t>
            </a:r>
            <a:r>
              <a:rPr lang="en-US" altLang="ko-KR" dirty="0" smtClean="0" sz="1200" u="sng">
                <a:solidFill>
                  <a:srgbClr val="000000"/>
                </a:solidFill>
                <a:latin typeface="Times New Roman"/>
                <a:ea typeface="Times New Roman"/>
              </a:rPr>
              <a:t>t2 = b</a:t>
            </a:r>
            <a:r>
              <a:rPr lang="en-US" altLang="ko-KR" dirty="0" smtClean="0" sz="1200" u="sng">
                <a:solidFill>
                  <a:srgbClr val="000000"/>
                </a:solidFill>
                <a:latin typeface="Symbol"/>
                <a:ea typeface="Symbol"/>
              </a:rPr>
              <a:t>∗</a:t>
            </a:r>
            <a:r>
              <a:rPr lang="en-US" altLang="ko-KR" dirty="0" smtClean="0" sz="1200" u="sng">
                <a:solidFill>
                  <a:srgbClr val="000000"/>
                </a:solidFill>
                <a:latin typeface="Times New Roman"/>
                <a:ea typeface="Times New Roman"/>
              </a:rPr>
              <a:t>t1 </a:t>
            </a:r>
            <a:endParaRPr lang="ko-KR" altLang="en-US" dirty="0" smtClean="0" sz="1200" u="sng"/>
          </a:p>
          <a:p>
            <a:pPr marL="0" indent="0" defTabSz="15240" algn="l">
              <a:lnSpc>
                <a:spcPts val="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</a:t>
            </a:r>
            <a:r>
              <a:rPr lang="en-US" altLang="ko-KR" dirty="0" smtClean="0" sz="1200" u="sng">
                <a:solidFill>
                  <a:srgbClr val="000000"/>
                </a:solidFill>
                <a:latin typeface="Times New Roman"/>
                <a:ea typeface="Times New Roman"/>
              </a:rPr>
              <a:t>id=E1 + E2 </a:t>
            </a:r>
            <a:r>
              <a:rPr lang="en-US" altLang="ko-KR" dirty="0" smtClean="0" sz="1200" u="sng">
                <a:solidFill>
                  <a:srgbClr val="000000"/>
                </a:solidFill>
                <a:latin typeface="Symbol"/>
                <a:ea typeface="Symbol"/>
              </a:rPr>
              <a:t>∗</a:t>
            </a:r>
            <a:r>
              <a:rPr lang="en-US" altLang="ko-KR" dirty="0" smtClean="0" sz="1200" u="sng">
                <a:solidFill>
                  <a:srgbClr val="000000"/>
                </a:solidFill>
                <a:latin typeface="Times New Roman"/>
                <a:ea typeface="Times New Roman"/>
              </a:rPr>
              <a:t> –id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E2.place = b </a:t>
            </a:r>
            <a:endParaRPr lang="ko-KR" altLang="en-US" dirty="0" smtClean="0" sz="1200"/>
          </a:p>
          <a:p>
            <a:pPr marL="0" indent="0" defTabSz="15240" algn="l">
              <a:lnSpc>
                <a:spcPts val="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id=E1 + E2 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∗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–E3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E3.place = c </a:t>
            </a:r>
            <a:endParaRPr lang="ko-KR" altLang="en-US" dirty="0" smtClean="0" sz="1200"/>
          </a:p>
          <a:p>
            <a:pPr marL="0" indent="0" defTabSz="15240" algn="l">
              <a:lnSpc>
                <a:spcPts val="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</a:t>
            </a:r>
            <a:r>
              <a:rPr lang="en-US" altLang="ko-KR" dirty="0" smtClean="0" sz="1200" u="sng">
                <a:solidFill>
                  <a:srgbClr val="000000"/>
                </a:solidFill>
                <a:latin typeface="Times New Roman"/>
                <a:ea typeface="Times New Roman"/>
              </a:rPr>
              <a:t>id=E1 + E2 </a:t>
            </a:r>
            <a:r>
              <a:rPr lang="en-US" altLang="ko-KR" dirty="0" smtClean="0" sz="1200" u="sng">
                <a:solidFill>
                  <a:srgbClr val="000000"/>
                </a:solidFill>
                <a:latin typeface="Symbol"/>
                <a:ea typeface="Symbol"/>
              </a:rPr>
              <a:t>∗</a:t>
            </a:r>
            <a:r>
              <a:rPr lang="en-US" altLang="ko-KR" dirty="0" smtClean="0" sz="1200" u="sng">
                <a:solidFill>
                  <a:srgbClr val="000000"/>
                </a:solidFill>
                <a:latin typeface="Times New Roman"/>
                <a:ea typeface="Times New Roman"/>
              </a:rPr>
              <a:t> E3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E3.place = t3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t3 = – c </a:t>
            </a:r>
            <a:endParaRPr lang="ko-KR" altLang="en-US" dirty="0" smtClean="0" sz="1200"/>
          </a:p>
          <a:p>
            <a:pPr marL="0" indent="0" defTabSz="15240" algn="l">
              <a:lnSpc>
                <a:spcPts val="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id=E1 + E2 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E2.place = t4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</a:t>
            </a:r>
            <a:r>
              <a:rPr lang="en-US" altLang="ko-KR" dirty="0" smtClean="0" sz="1200" u="sng">
                <a:solidFill>
                  <a:srgbClr val="000000"/>
                </a:solidFill>
                <a:latin typeface="Times New Roman"/>
                <a:ea typeface="Times New Roman"/>
              </a:rPr>
              <a:t>t4 = b</a:t>
            </a:r>
            <a:r>
              <a:rPr lang="en-US" altLang="ko-KR" dirty="0" smtClean="0" sz="1200" u="sng">
                <a:solidFill>
                  <a:srgbClr val="000000"/>
                </a:solidFill>
                <a:latin typeface="Symbol"/>
                <a:ea typeface="Symbol"/>
              </a:rPr>
              <a:t>∗</a:t>
            </a:r>
            <a:r>
              <a:rPr lang="en-US" altLang="ko-KR" dirty="0" smtClean="0" sz="1200" u="sng">
                <a:solidFill>
                  <a:srgbClr val="000000"/>
                </a:solidFill>
                <a:latin typeface="Times New Roman"/>
                <a:ea typeface="Times New Roman"/>
              </a:rPr>
              <a:t>t3 </a:t>
            </a:r>
            <a:endParaRPr lang="ko-KR" altLang="en-US" dirty="0" smtClean="0" sz="1200" u="sng"/>
          </a:p>
          <a:p>
            <a:pPr marL="0" indent="0" defTabSz="15240" algn="l">
              <a:lnSpc>
                <a:spcPts val="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id=E1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E1.place = t5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t5 = t2+t4 </a:t>
            </a:r>
            <a:endParaRPr lang="ko-KR" altLang="en-US" dirty="0" smtClean="0" sz="1200"/>
          </a:p>
          <a:p>
            <a:pPr marL="0" indent="0" defTabSz="15240" algn="l">
              <a:lnSpc>
                <a:spcPts val="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S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a = t5 </a:t>
            </a:r>
            <a:endParaRPr lang="ko-KR" altLang="en-US" dirty="0" smtClean="0" sz="1200"/>
          </a:p>
          <a:p>
            <a:pPr marL="0" indent="0" defTabSz="15240" algn="l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Arial"/>
              </a:rPr>
              <a:t>Representing Linear Codes </a:t>
            </a:r>
            <a:endParaRPr lang="ko-KR" altLang="en-US" dirty="0" smtClean="0" sz="1200" b="1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Three-address codes are often implemented as a 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set of quadruples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. Each quadruple has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four fields: an operator, two operands (or sources) and a destination. In C++, for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example, one can design a quadruple class and then declare a simple array of quadruples.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This leads to the following arrangement; the index of the array element acts as the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number of quadruple generated.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</a:t>
            </a:r>
            <a:r>
              <a:rPr lang="en-US" altLang="ko-KR" dirty="0" smtClean="0" sz="1200" u="sng" i="1">
                <a:solidFill>
                  <a:srgbClr val="000000"/>
                </a:solidFill>
                <a:latin typeface="Times New Roman"/>
                <a:ea typeface="Times New Roman"/>
              </a:rPr>
              <a:t>Target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</a:t>
            </a:r>
            <a:r>
              <a:rPr lang="en-US" altLang="ko-KR" dirty="0" smtClean="0" sz="1200" u="sng" i="1">
                <a:solidFill>
                  <a:srgbClr val="000000"/>
                </a:solidFill>
                <a:latin typeface="Times New Roman"/>
                <a:ea typeface="Times New Roman"/>
              </a:rPr>
              <a:t>Op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</a:t>
            </a:r>
            <a:r>
              <a:rPr lang="en-US" altLang="ko-KR" dirty="0" smtClean="0" sz="1200" u="sng" i="1">
                <a:solidFill>
                  <a:srgbClr val="000000"/>
                </a:solidFill>
                <a:latin typeface="Times New Roman"/>
                <a:ea typeface="Times New Roman"/>
              </a:rPr>
              <a:t>Arg1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</a:t>
            </a:r>
            <a:r>
              <a:rPr lang="en-US" altLang="ko-KR" dirty="0" smtClean="0" sz="1200" u="sng" i="1">
                <a:solidFill>
                  <a:srgbClr val="000000"/>
                </a:solidFill>
                <a:latin typeface="Times New Roman"/>
                <a:ea typeface="Times New Roman"/>
              </a:rPr>
              <a:t>Arg2</a:t>
            </a:r>
            <a:endParaRPr lang="ko-KR" altLang="en-US" dirty="0" smtClean="0" sz="1200" u="sng" i="1"/>
          </a:p>
          <a:p>
            <a:pPr marL="0" indent="0" defTabSz="15240" algn="l">
              <a:lnSpc>
                <a:spcPts val="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</a:t>
            </a:r>
            <a:r>
              <a:rPr lang="en-US" altLang="ko-KR" dirty="0" smtClean="0" sz="1200" u="sng">
                <a:solidFill>
                  <a:srgbClr val="000000"/>
                </a:solidFill>
                <a:latin typeface="Times New Roman"/>
                <a:ea typeface="Times New Roman"/>
              </a:rPr>
              <a:t>t1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</a:t>
            </a:r>
            <a:r>
              <a:rPr lang="en-US" altLang="ko-KR" dirty="0" smtClean="0" sz="1200" u="sng">
                <a:solidFill>
                  <a:srgbClr val="000000"/>
                </a:solidFill>
                <a:latin typeface="Times New Roman"/>
                <a:ea typeface="Times New Roman"/>
              </a:rPr>
              <a:t>←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</a:t>
            </a:r>
            <a:r>
              <a:rPr lang="en-US" altLang="ko-KR" dirty="0" smtClean="0" sz="1200" u="sng">
                <a:solidFill>
                  <a:srgbClr val="000000"/>
                </a:solidFill>
                <a:latin typeface="Times New Roman"/>
                <a:ea typeface="Times New Roman"/>
              </a:rPr>
              <a:t>2 </a:t>
            </a:r>
            <a:endParaRPr lang="ko-KR" altLang="en-US" dirty="0" smtClean="0" sz="1200" u="sng"/>
          </a:p>
          <a:p>
            <a:pPr marL="0" indent="0" defTabSz="15240" algn="l">
              <a:lnSpc>
                <a:spcPts val="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←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y </a:t>
            </a:r>
            <a:endParaRPr lang="ko-KR" altLang="en-US" dirty="0" smtClean="0" sz="1200"/>
          </a:p>
          <a:p>
            <a:pPr marL="0" indent="0" defTabSz="15240" algn="l">
              <a:lnSpc>
                <a:spcPts val="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</a:t>
            </a:r>
            <a:r>
              <a:rPr lang="en-US" altLang="ko-KR" dirty="0" smtClean="0" sz="1200" u="sng">
                <a:solidFill>
                  <a:srgbClr val="000000"/>
                </a:solidFill>
                <a:latin typeface="Symbol"/>
                <a:ea typeface="Symbol"/>
              </a:rPr>
              <a:t>×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t2 </a:t>
            </a:r>
            <a:endParaRPr lang="ko-KR" altLang="en-US" dirty="0" smtClean="0" sz="1200"/>
          </a:p>
          <a:p>
            <a:pPr marL="0" indent="0" defTabSz="15240" algn="l">
              <a:lnSpc>
                <a:spcPts val="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</a:t>
            </a:r>
            <a:r>
              <a:rPr lang="en-US" altLang="ko-KR" dirty="0" smtClean="0" sz="1200" u="sng">
                <a:solidFill>
                  <a:srgbClr val="000000"/>
                </a:solidFill>
                <a:latin typeface="Times New Roman"/>
                <a:ea typeface="Times New Roman"/>
              </a:rPr>
              <a:t>t4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</a:t>
            </a:r>
            <a:r>
              <a:rPr lang="en-US" altLang="ko-KR" dirty="0" smtClean="0" sz="1200" u="sng">
                <a:solidFill>
                  <a:srgbClr val="000000"/>
                </a:solidFill>
                <a:latin typeface="Times New Roman"/>
                <a:ea typeface="Times New Roman"/>
              </a:rPr>
              <a:t>←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</a:t>
            </a:r>
            <a:r>
              <a:rPr lang="en-US" altLang="ko-KR" dirty="0" smtClean="0" sz="1200" u="sng">
                <a:solidFill>
                  <a:srgbClr val="000000"/>
                </a:solidFill>
                <a:latin typeface="Times New Roman"/>
                <a:ea typeface="Times New Roman"/>
              </a:rPr>
              <a:t>x </a:t>
            </a:r>
            <a:endParaRPr lang="ko-KR" altLang="en-US" dirty="0" smtClean="0" sz="1200" u="sng"/>
          </a:p>
          <a:p>
            <a:pPr marL="0" indent="0" defTabSz="15240" algn="l">
              <a:lnSpc>
                <a:spcPts val="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</a:t>
            </a:r>
            <a:r>
              <a:rPr lang="en-US" altLang="ko-KR" dirty="0" smtClean="0" sz="1200" u="sng">
                <a:solidFill>
                  <a:srgbClr val="000000"/>
                </a:solidFill>
                <a:latin typeface="Times New Roman"/>
                <a:ea typeface="Times New Roman"/>
              </a:rPr>
              <a:t>t5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</a:t>
            </a:r>
            <a:r>
              <a:rPr lang="en-US" altLang="ko-KR" dirty="0" smtClean="0" sz="1200" u="sng">
                <a:solidFill>
                  <a:srgbClr val="000000"/>
                </a:solidFill>
                <a:latin typeface="Times New Roman"/>
                <a:ea typeface="Times New Roman"/>
              </a:rPr>
              <a:t>–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</a:t>
            </a:r>
            <a:r>
              <a:rPr lang="en-US" altLang="ko-KR" dirty="0" smtClean="0" sz="1200" u="sng">
                <a:solidFill>
                  <a:srgbClr val="000000"/>
                </a:solidFill>
                <a:latin typeface="Times New Roman"/>
                <a:ea typeface="Times New Roman"/>
              </a:rPr>
              <a:t>t4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</a:t>
            </a:r>
            <a:r>
              <a:rPr lang="en-US" altLang="ko-KR" dirty="0" smtClean="0" sz="1200" u="sng">
                <a:solidFill>
                  <a:srgbClr val="000000"/>
                </a:solidFill>
                <a:latin typeface="Times New Roman"/>
                <a:ea typeface="Times New Roman"/>
              </a:rPr>
              <a:t>t3 </a:t>
            </a:r>
            <a:endParaRPr lang="ko-KR" altLang="en-US" dirty="0" smtClean="0" sz="1200" u="sng"/>
          </a:p>
          <a:p>
            <a:pPr marL="0" indent="0" defTabSz="15240" algn="l">
              <a:lnSpc>
                <a:spcPts val="14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 i="1">
                <a:solidFill>
                  <a:srgbClr val="000000"/>
                </a:solidFill>
                <a:latin typeface="Verdana"/>
                <a:ea typeface="Verdana"/>
              </a:rPr>
              <a:t>Sohail Aslam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900" i="1">
                <a:solidFill>
                  <a:srgbClr val="000000"/>
                </a:solidFill>
                <a:latin typeface="Verdana"/>
                <a:ea typeface="Verdana"/>
              </a:rPr>
              <a:t>Compiler Construction Notes </a:t>
            </a:r>
            <a:endParaRPr lang="ko-KR" altLang="en-US" dirty="0" smtClean="0" sz="900" i="1"/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8455" y="1195070"/>
            <a:ext cx="3660775" cy="47879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22" name="Rect 3"/>
          <p:cNvSpPr>
            <a:spLocks noGrp="1" noChangeArrowheads="1"/>
          </p:cNvSpPr>
          <p:nvPr/>
        </p:nvSpPr>
        <p:spPr>
          <a:xfrm rot="0">
            <a:off x="0" y="0"/>
            <a:ext cx="7797801" cy="10058401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106</a:t>
            </a:r>
            <a:endParaRPr lang="ko-KR" altLang="en-US" dirty="0" smtClean="0" sz="1200"/>
          </a:p>
          <a:p>
            <a:pPr marL="0" indent="0" defTabSz="15240" algn="l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An array of pointers to quads can be employed which leads to the following structure: </a:t>
            </a:r>
            <a:endParaRPr lang="ko-KR" altLang="en-US" dirty="0" smtClean="0" sz="1200"/>
          </a:p>
          <a:p>
            <a:pPr marL="0" indent="0" defTabSz="1524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•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Arial"/>
              </a:rPr>
              <a:t>t</a:t>
            </a:r>
            <a:r>
              <a:rPr lang="en-US" altLang="ko-KR" dirty="0" smtClean="0" sz="798">
                <a:solidFill>
                  <a:srgbClr val="000000"/>
                </a:solidFill>
                <a:latin typeface="Arial"/>
              </a:rPr>
              <a:t>1  </a:t>
            </a:r>
            <a:r>
              <a:rPr lang="en-US" altLang="ko-KR" dirty="0" smtClean="0" sz="1200">
                <a:solidFill>
                  <a:srgbClr val="000000"/>
                </a:solidFill>
                <a:latin typeface="Arial"/>
              </a:rPr>
              <a:t>←   2 </a:t>
            </a:r>
            <a:endParaRPr lang="ko-KR" altLang="en-US" dirty="0" smtClean="0" sz="120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•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Arial"/>
              </a:rPr>
              <a:t>t</a:t>
            </a:r>
            <a:r>
              <a:rPr lang="en-US" altLang="ko-KR" dirty="0" smtClean="0" sz="798">
                <a:solidFill>
                  <a:srgbClr val="000000"/>
                </a:solidFill>
                <a:latin typeface="Arial"/>
              </a:rPr>
              <a:t>2  </a:t>
            </a:r>
            <a:r>
              <a:rPr lang="en-US" altLang="ko-KR" dirty="0" smtClean="0" sz="1200">
                <a:solidFill>
                  <a:srgbClr val="000000"/>
                </a:solidFill>
                <a:latin typeface="Arial"/>
              </a:rPr>
              <a:t>←   y </a:t>
            </a:r>
            <a:endParaRPr lang="ko-KR" altLang="en-US" dirty="0" smtClean="0" sz="120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•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Arial"/>
              </a:rPr>
              <a:t>t</a:t>
            </a:r>
            <a:r>
              <a:rPr lang="en-US" altLang="ko-KR" dirty="0" smtClean="0" sz="798">
                <a:solidFill>
                  <a:srgbClr val="000000"/>
                </a:solidFill>
                <a:latin typeface="Arial"/>
              </a:rPr>
              <a:t>3   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×</a:t>
            </a:r>
            <a:r>
              <a:rPr lang="en-US" altLang="ko-KR" dirty="0" smtClean="0" sz="1200">
                <a:solidFill>
                  <a:srgbClr val="000000"/>
                </a:solidFill>
                <a:latin typeface="Arial"/>
                <a:ea typeface="Arial"/>
              </a:rPr>
              <a:t>    t</a:t>
            </a:r>
            <a:r>
              <a:rPr lang="en-US" altLang="ko-KR" dirty="0" smtClean="0" sz="798">
                <a:solidFill>
                  <a:srgbClr val="000000"/>
                </a:solidFill>
                <a:latin typeface="Arial"/>
              </a:rPr>
              <a:t>1</a:t>
            </a:r>
            <a:r>
              <a:rPr lang="en-US" altLang="ko-KR" dirty="0" smtClean="0" sz="1200">
                <a:solidFill>
                  <a:srgbClr val="000000"/>
                </a:solidFill>
                <a:latin typeface="Arial"/>
              </a:rPr>
              <a:t>     t</a:t>
            </a:r>
            <a:r>
              <a:rPr lang="en-US" altLang="ko-KR" dirty="0" smtClean="0" sz="798">
                <a:solidFill>
                  <a:srgbClr val="000000"/>
                </a:solidFill>
                <a:latin typeface="Arial"/>
              </a:rPr>
              <a:t>2</a:t>
            </a:r>
            <a:endParaRPr lang="ko-KR" altLang="en-US" dirty="0" smtClean="0" sz="798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•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Arial"/>
              </a:rPr>
              <a:t>t</a:t>
            </a:r>
            <a:r>
              <a:rPr lang="en-US" altLang="ko-KR" dirty="0" smtClean="0" sz="798">
                <a:solidFill>
                  <a:srgbClr val="000000"/>
                </a:solidFill>
                <a:latin typeface="Arial"/>
              </a:rPr>
              <a:t>4  </a:t>
            </a:r>
            <a:r>
              <a:rPr lang="en-US" altLang="ko-KR" dirty="0" smtClean="0" sz="1200">
                <a:solidFill>
                  <a:srgbClr val="000000"/>
                </a:solidFill>
                <a:latin typeface="Arial"/>
              </a:rPr>
              <a:t>←   x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•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Arial"/>
              </a:rPr>
              <a:t>t</a:t>
            </a:r>
            <a:r>
              <a:rPr lang="en-US" altLang="ko-KR" dirty="0" smtClean="0" sz="798">
                <a:solidFill>
                  <a:srgbClr val="000000"/>
                </a:solidFill>
                <a:latin typeface="Arial"/>
              </a:rPr>
              <a:t>5 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–</a:t>
            </a:r>
            <a:r>
              <a:rPr lang="en-US" altLang="ko-KR" dirty="0" smtClean="0" sz="1200">
                <a:solidFill>
                  <a:srgbClr val="000000"/>
                </a:solidFill>
                <a:latin typeface="Arial"/>
                <a:ea typeface="Arial"/>
              </a:rPr>
              <a:t>    t</a:t>
            </a:r>
            <a:r>
              <a:rPr lang="en-US" altLang="ko-KR" dirty="0" smtClean="0" sz="798">
                <a:solidFill>
                  <a:srgbClr val="000000"/>
                </a:solidFill>
                <a:latin typeface="Arial"/>
              </a:rPr>
              <a:t>4</a:t>
            </a:r>
            <a:r>
              <a:rPr lang="en-US" altLang="ko-KR" dirty="0" smtClean="0" sz="1200">
                <a:solidFill>
                  <a:srgbClr val="000000"/>
                </a:solidFill>
                <a:latin typeface="Arial"/>
              </a:rPr>
              <a:t>    t</a:t>
            </a:r>
            <a:r>
              <a:rPr lang="en-US" altLang="ko-KR" dirty="0" smtClean="0" sz="798">
                <a:solidFill>
                  <a:srgbClr val="000000"/>
                </a:solidFill>
                <a:latin typeface="Arial"/>
              </a:rPr>
              <a:t>3</a:t>
            </a:r>
            <a:endParaRPr lang="ko-KR" altLang="en-US" dirty="0" smtClean="0" sz="798"/>
          </a:p>
          <a:p>
            <a:pPr marL="0" indent="0" defTabSz="15240" algn="l">
              <a:lnSpc>
                <a:spcPts val="3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Both simple array and array of pointers have maximum size limitation. This limitation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can be overcome by using a linked list of quads: </a:t>
            </a:r>
            <a:endParaRPr lang="ko-KR" altLang="en-US" dirty="0" smtClean="0" sz="1200"/>
          </a:p>
          <a:p>
            <a:pPr marL="0" indent="0" defTabSz="1524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•</a:t>
            </a:r>
            <a:endParaRPr lang="ko-KR" altLang="en-US" dirty="0" smtClean="0" sz="1200"/>
          </a:p>
          <a:p>
            <a:pPr marL="0" indent="0" defTabSz="1524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•</a:t>
            </a:r>
            <a:endParaRPr lang="ko-KR" altLang="en-US" dirty="0" smtClean="0" sz="1200"/>
          </a:p>
          <a:p>
            <a:pPr marL="0" indent="0" defTabSz="1524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•</a:t>
            </a:r>
            <a:endParaRPr lang="ko-KR" altLang="en-US" dirty="0" smtClean="0" sz="1200"/>
          </a:p>
          <a:p>
            <a:pPr marL="0" indent="0" defTabSz="1524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•</a:t>
            </a:r>
            <a:endParaRPr lang="ko-KR" altLang="en-US" dirty="0" smtClean="0" sz="1200"/>
          </a:p>
          <a:p>
            <a:pPr marL="0" indent="0" defTabSz="1524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•</a:t>
            </a:r>
            <a:endParaRPr lang="ko-KR" altLang="en-US" dirty="0" smtClean="0" sz="1200"/>
          </a:p>
          <a:p>
            <a:pPr marL="0" indent="0" defTabSz="15240" algn="l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Arial"/>
              </a:rPr>
              <a:t>Flow-of-Control Statements </a:t>
            </a:r>
            <a:endParaRPr lang="ko-KR" altLang="en-US" dirty="0" smtClean="0" sz="1200" b="1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We now use the syntax-directed translation scheme for the flow-of-control statements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found in most procedural programming languages.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S 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→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  if E then S</a:t>
            </a:r>
            <a:r>
              <a:rPr lang="en-US" altLang="ko-KR" dirty="0" smtClean="0" sz="798">
                <a:solidFill>
                  <a:srgbClr val="000000"/>
                </a:solidFill>
                <a:latin typeface="Tahoma"/>
              </a:rPr>
              <a:t>1 </a:t>
            </a:r>
            <a:endParaRPr lang="ko-KR" altLang="en-US" dirty="0" smtClean="0" sz="798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  |</a:t>
            </a:r>
            <a:endParaRPr lang="ko-KR" altLang="en-US" dirty="0" smtClean="0" sz="1200"/>
          </a:p>
          <a:p>
            <a:pPr marL="0" indent="0" defTabSz="15240" algn="l">
              <a:lnSpc>
                <a:spcPts val="2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where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E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is a boolean expression. Consider the statement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if c &lt; d then </a:t>
            </a:r>
            <a:endParaRPr lang="ko-KR" altLang="en-US" dirty="0" smtClean="0" sz="1200" b="1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x = y + z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else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x = y – z </a:t>
            </a:r>
            <a:endParaRPr lang="ko-KR" altLang="en-US" dirty="0" smtClean="0" sz="1200" b="1"/>
          </a:p>
          <a:p>
            <a:pPr marL="0" indent="0" defTabSz="15240" algn="l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 i="1">
                <a:solidFill>
                  <a:srgbClr val="000000"/>
                </a:solidFill>
                <a:latin typeface="Verdana"/>
                <a:ea typeface="Verdana"/>
              </a:rPr>
              <a:t>Sohail Aslam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900" i="1">
                <a:solidFill>
                  <a:srgbClr val="000000"/>
                </a:solidFill>
                <a:latin typeface="Verdana"/>
                <a:ea typeface="Verdana"/>
              </a:rPr>
              <a:t>Compiler Construction Notes </a:t>
            </a:r>
            <a:endParaRPr lang="ko-KR" altLang="en-US" dirty="0" smtClean="0" sz="900" i="1"/>
          </a:p>
        </p:txBody>
      </p:sp>
      <p:sp>
        <p:nvSpPr>
          <p:cNvPr id="323" name="Rect 3"/>
          <p:cNvSpPr>
            <a:spLocks noGrp="1" noChangeArrowheads="1"/>
          </p:cNvSpPr>
          <p:nvPr/>
        </p:nvSpPr>
        <p:spPr>
          <a:xfrm rot="0">
            <a:off x="2057400" y="3907790"/>
            <a:ext cx="1530985" cy="3575050"/>
          </a:xfrm>
          <a:prstGeom prst="rect">
            <a:avLst/>
          </a:prstGeom>
          <a:noFill/>
          <a:ln w="0">
            <a:noFill/>
          </a:ln>
        </p:spPr>
      </p:sp>
      <p:sp>
        <p:nvSpPr>
          <p:cNvPr id="324" name="Rect 3"/>
          <p:cNvSpPr>
            <a:spLocks noGrp="1" noChangeArrowheads="1"/>
          </p:cNvSpPr>
          <p:nvPr/>
        </p:nvSpPr>
        <p:spPr>
          <a:xfrm rot="0">
            <a:off x="1600200" y="3931920"/>
            <a:ext cx="2183130" cy="3730625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•</a:t>
            </a:r>
            <a:endParaRPr lang="ko-KR" altLang="en-US" dirty="0" smtClean="0" sz="1200"/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Arial"/>
              </a:rPr>
              <a:t>t</a:t>
            </a:r>
            <a:r>
              <a:rPr lang="en-US" altLang="ko-KR" dirty="0" smtClean="0" sz="798">
                <a:solidFill>
                  <a:srgbClr val="000000"/>
                </a:solidFill>
                <a:latin typeface="Arial"/>
              </a:rPr>
              <a:t>2         </a:t>
            </a:r>
            <a:r>
              <a:rPr lang="en-US" altLang="ko-KR" dirty="0" smtClean="0" sz="1200">
                <a:solidFill>
                  <a:srgbClr val="000000"/>
                </a:solidFill>
                <a:latin typeface="Arial"/>
              </a:rPr>
              <a:t>←   y   </a:t>
            </a:r>
            <a:endParaRPr lang="ko-KR" altLang="en-US" dirty="0" smtClean="0" sz="1200"/>
          </a:p>
          <a:p>
            <a:pPr marL="0" indent="0" defTabSz="1524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Arial"/>
              </a:rPr>
              <a:t>t</a:t>
            </a:r>
            <a:r>
              <a:rPr lang="en-US" altLang="ko-KR" dirty="0" smtClean="0" sz="798">
                <a:solidFill>
                  <a:srgbClr val="000000"/>
                </a:solidFill>
                <a:latin typeface="Arial"/>
              </a:rPr>
              <a:t>3          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×</a:t>
            </a:r>
            <a:r>
              <a:rPr lang="en-US" altLang="ko-KR" dirty="0" smtClean="0" sz="1200">
                <a:solidFill>
                  <a:srgbClr val="000000"/>
                </a:solidFill>
                <a:latin typeface="Arial"/>
                <a:ea typeface="Arial"/>
              </a:rPr>
              <a:t>    t</a:t>
            </a:r>
            <a:r>
              <a:rPr lang="en-US" altLang="ko-KR" dirty="0" smtClean="0" sz="798">
                <a:solidFill>
                  <a:srgbClr val="000000"/>
                </a:solidFill>
                <a:latin typeface="Arial"/>
              </a:rPr>
              <a:t>1</a:t>
            </a:r>
            <a:r>
              <a:rPr lang="en-US" altLang="ko-KR" dirty="0" smtClean="0" sz="1200">
                <a:solidFill>
                  <a:srgbClr val="000000"/>
                </a:solidFill>
                <a:latin typeface="Arial"/>
              </a:rPr>
              <a:t>       t</a:t>
            </a:r>
            <a:r>
              <a:rPr lang="en-US" altLang="ko-KR" dirty="0" smtClean="0" sz="798">
                <a:solidFill>
                  <a:srgbClr val="000000"/>
                </a:solidFill>
                <a:latin typeface="Arial"/>
              </a:rPr>
              <a:t>2</a:t>
            </a:r>
            <a:endParaRPr lang="ko-KR" altLang="en-US" dirty="0" smtClean="0" sz="798"/>
          </a:p>
          <a:p>
            <a:pPr marL="0" indent="0" defTabSz="1524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Arial"/>
              </a:rPr>
              <a:t>t</a:t>
            </a:r>
            <a:r>
              <a:rPr lang="en-US" altLang="ko-KR" dirty="0" smtClean="0" sz="798">
                <a:solidFill>
                  <a:srgbClr val="000000"/>
                </a:solidFill>
                <a:latin typeface="Arial"/>
              </a:rPr>
              <a:t>4         </a:t>
            </a:r>
            <a:r>
              <a:rPr lang="en-US" altLang="ko-KR" dirty="0" smtClean="0" sz="1200">
                <a:solidFill>
                  <a:srgbClr val="000000"/>
                </a:solidFill>
                <a:latin typeface="Arial"/>
              </a:rPr>
              <a:t>←   x   </a:t>
            </a:r>
            <a:endParaRPr lang="ko-KR" altLang="en-US" dirty="0" smtClean="0" sz="1200"/>
          </a:p>
          <a:p>
            <a:pPr marL="0" indent="0" defTabSz="1524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Arial"/>
              </a:rPr>
              <a:t>t</a:t>
            </a:r>
            <a:r>
              <a:rPr lang="en-US" altLang="ko-KR" dirty="0" smtClean="0" sz="798">
                <a:solidFill>
                  <a:srgbClr val="000000"/>
                </a:solidFill>
                <a:latin typeface="Arial"/>
              </a:rPr>
              <a:t>5       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–</a:t>
            </a:r>
            <a:r>
              <a:rPr lang="en-US" altLang="ko-KR" dirty="0" smtClean="0" sz="1200">
                <a:solidFill>
                  <a:srgbClr val="000000"/>
                </a:solidFill>
                <a:latin typeface="Arial"/>
                <a:ea typeface="Arial"/>
              </a:rPr>
              <a:t>     t</a:t>
            </a:r>
            <a:r>
              <a:rPr lang="en-US" altLang="ko-KR" dirty="0" smtClean="0" sz="798">
                <a:solidFill>
                  <a:srgbClr val="000000"/>
                </a:solidFill>
                <a:latin typeface="Arial"/>
              </a:rPr>
              <a:t>4</a:t>
            </a:r>
            <a:r>
              <a:rPr lang="en-US" altLang="ko-KR" dirty="0" smtClean="0" sz="1200">
                <a:solidFill>
                  <a:srgbClr val="000000"/>
                </a:solidFill>
                <a:latin typeface="Arial"/>
              </a:rPr>
              <a:t>      t</a:t>
            </a:r>
            <a:r>
              <a:rPr lang="en-US" altLang="ko-KR" dirty="0" smtClean="0" sz="798">
                <a:solidFill>
                  <a:srgbClr val="000000"/>
                </a:solidFill>
                <a:latin typeface="Arial"/>
              </a:rPr>
              <a:t>3</a:t>
            </a:r>
            <a:endParaRPr lang="ko-KR" altLang="en-US" dirty="0" smtClean="0" sz="798"/>
          </a:p>
          <a:p>
            <a:pPr marL="0" indent="0" defTabSz="15240" algn="l">
              <a:lnSpc>
                <a:spcPts val="13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  |</a:t>
            </a:r>
            <a:endParaRPr lang="ko-KR" altLang="en-US" dirty="0" smtClean="0" sz="1200"/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Rect 3"/>
          <p:cNvSpPr>
            <a:spLocks noGrp="1" noChangeArrowheads="1"/>
          </p:cNvSpPr>
          <p:nvPr/>
        </p:nvSpPr>
        <p:spPr>
          <a:xfrm rot="0">
            <a:off x="0" y="0"/>
            <a:ext cx="7797801" cy="10058401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107</a:t>
            </a:r>
            <a:endParaRPr lang="ko-KR" altLang="en-US" dirty="0" smtClean="0" sz="1200"/>
          </a:p>
          <a:p>
            <a:pPr marL="0" indent="0" defTabSz="15240" algn="l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One possible 3-address code could be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if c &lt; d goto L1 </a:t>
            </a:r>
            <a:endParaRPr lang="ko-KR" altLang="en-US" dirty="0" smtClean="0" sz="1200" b="1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goto L2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L1: x = y + z </a:t>
            </a:r>
            <a:endParaRPr lang="ko-KR" altLang="en-US" dirty="0" smtClean="0" sz="1200" b="1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goto L3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L2: x = y – z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L3: nop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We will assume that a three-address statement can be symbolically labeled;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the function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newlabel()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returns a new symbolic label each time it is called </a:t>
            </a:r>
            <a:endParaRPr lang="ko-KR" altLang="en-US" dirty="0" smtClean="0" sz="1200"/>
          </a:p>
          <a:p>
            <a:pPr marL="0" indent="0" defTabSz="15240" algn="l">
              <a:lnSpc>
                <a:spcPts val="52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 i="1">
                <a:solidFill>
                  <a:srgbClr val="000000"/>
                </a:solidFill>
                <a:latin typeface="Verdana"/>
                <a:ea typeface="Verdana"/>
              </a:rPr>
              <a:t>Sohail Aslam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900" i="1">
                <a:solidFill>
                  <a:srgbClr val="000000"/>
                </a:solidFill>
                <a:latin typeface="Verdana"/>
                <a:ea typeface="Verdana"/>
              </a:rPr>
              <a:t>Compiler Construction Notes </a:t>
            </a:r>
            <a:endParaRPr lang="ko-KR" altLang="en-US" dirty="0" smtClean="0" sz="900" i="1"/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Rect 3"/>
          <p:cNvSpPr>
            <a:spLocks noGrp="1" noChangeArrowheads="1"/>
          </p:cNvSpPr>
          <p:nvPr/>
        </p:nvSpPr>
        <p:spPr>
          <a:xfrm rot="0">
            <a:off x="0" y="0"/>
            <a:ext cx="7797801" cy="10058401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108</a:t>
            </a:r>
            <a:endParaRPr lang="ko-KR" altLang="en-US" dirty="0" smtClean="0" sz="1200"/>
          </a:p>
          <a:p>
            <a:pPr marL="0" indent="0" defTabSz="15240" algn="l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L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L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e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e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c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c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t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t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u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u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r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r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e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e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				3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3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8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8</a:t>
            </a:r>
            <a:endParaRPr lang="ko-KR" altLang="en-US" dirty="0" smtClean="0" sz="1800" b="1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Arial"/>
              </a:rPr>
              <a:t>Three-Address Statement Types </a:t>
            </a:r>
            <a:endParaRPr lang="ko-KR" altLang="en-US" dirty="0" smtClean="0" sz="1200" b="1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Prior to proceeding with flow-of-control construct, here are the types of three-Address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statements that we will use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•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  <a:ea typeface="Times New Roman"/>
              </a:rPr>
              <a:t>										Assignment statement </a:t>
            </a:r>
            <a:endParaRPr lang="ko-KR" altLang="en-US" dirty="0" smtClean="0" sz="1200" i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x = y </a:t>
            </a:r>
            <a:r>
              <a:rPr lang="en-US" altLang="ko-KR" dirty="0" smtClean="0" sz="1200" i="1" b="1">
                <a:solidFill>
                  <a:srgbClr val="000000"/>
                </a:solidFill>
                <a:latin typeface="Courier New"/>
              </a:rPr>
              <a:t>op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</a:rPr>
              <a:t> z </a:t>
            </a:r>
            <a:endParaRPr lang="ko-KR" altLang="en-US" dirty="0" smtClean="0" sz="1200" b="1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 i="1" b="1">
                <a:solidFill>
                  <a:srgbClr val="000000"/>
                </a:solidFill>
                <a:latin typeface="Courier New"/>
                <a:ea typeface="Courier New"/>
              </a:rPr>
              <a:t>op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is a binary arithmetic or logical operation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•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  <a:ea typeface="Times New Roman"/>
              </a:rPr>
              <a:t>										Copy statement </a:t>
            </a:r>
            <a:endParaRPr lang="ko-KR" altLang="en-US" dirty="0" smtClean="0" sz="1200" i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x = y </a:t>
            </a:r>
            <a:endParaRPr lang="ko-KR" altLang="en-US" dirty="0" smtClean="0" sz="1200" b="1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value of </a:t>
            </a:r>
            <a:r>
              <a:rPr lang="en-US" altLang="ko-KR" dirty="0" smtClean="0" sz="1200" i="1" b="1">
                <a:solidFill>
                  <a:srgbClr val="000000"/>
                </a:solidFill>
                <a:latin typeface="Courier New"/>
                <a:ea typeface="Courier New"/>
              </a:rPr>
              <a:t>y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is assigned to 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x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•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  <a:ea typeface="Times New Roman"/>
              </a:rPr>
              <a:t>										Unconditional jump </a:t>
            </a:r>
            <a:endParaRPr lang="ko-KR" altLang="en-US" dirty="0" smtClean="0" sz="1200" i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goto L </a:t>
            </a:r>
            <a:endParaRPr lang="ko-KR" altLang="en-US" dirty="0" smtClean="0" sz="1200" b="1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The three-address statement with label 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L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is executed next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•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  <a:ea typeface="Times New Roman"/>
              </a:rPr>
              <a:t>										Conditional jump </a:t>
            </a:r>
            <a:endParaRPr lang="ko-KR" altLang="en-US" dirty="0" smtClean="0" sz="1200" i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if x </a:t>
            </a:r>
            <a:r>
              <a:rPr lang="en-US" altLang="ko-KR" dirty="0" smtClean="0" sz="1200" i="1" b="1">
                <a:solidFill>
                  <a:srgbClr val="000000"/>
                </a:solidFill>
                <a:latin typeface="Courier New"/>
              </a:rPr>
              <a:t>relop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</a:rPr>
              <a:t> y goto L </a:t>
            </a:r>
            <a:endParaRPr lang="ko-KR" altLang="en-US" dirty="0" smtClean="0" sz="1200" b="1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 i="1" b="1">
                <a:solidFill>
                  <a:srgbClr val="000000"/>
                </a:solidFill>
                <a:latin typeface="Courier New"/>
                <a:ea typeface="Courier New"/>
              </a:rPr>
              <a:t>relop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is &lt;, =, &gt;=, etc. If 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x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stands in relation </a:t>
            </a:r>
            <a:r>
              <a:rPr lang="en-US" altLang="ko-KR" dirty="0" smtClean="0" sz="1200" i="1" b="1">
                <a:solidFill>
                  <a:srgbClr val="000000"/>
                </a:solidFill>
                <a:latin typeface="Courier New"/>
                <a:ea typeface="Courier New"/>
              </a:rPr>
              <a:t>relop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to 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y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, execute statement with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label 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L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, next otherwise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•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  <a:ea typeface="Times New Roman"/>
              </a:rPr>
              <a:t>										Indexed assignment </a:t>
            </a:r>
            <a:endParaRPr lang="ko-KR" altLang="en-US" dirty="0" smtClean="0" sz="1200" i="1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a) 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x = y[i] </a:t>
            </a:r>
            <a:endParaRPr lang="ko-KR" altLang="en-US" dirty="0" smtClean="0" sz="1200" b="1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b) 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x[i] = y </a:t>
            </a:r>
            <a:endParaRPr lang="ko-KR" altLang="en-US" dirty="0" smtClean="0" sz="1200" b="1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In a), set 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x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to value in location 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i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memory units beyond location 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y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In b), set contents of location 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i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memory units beyond 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x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to 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y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We associate with a boolean expression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E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two labels (attributes);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E.true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and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E.false.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The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control flows to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E.true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if the expression evaluates to true, to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E.false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otherwise.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Following is syntax-directed translation for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S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→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 if E then S</a:t>
            </a:r>
            <a:r>
              <a:rPr lang="en-US" altLang="ko-KR" dirty="0" smtClean="0" sz="798">
                <a:solidFill>
                  <a:srgbClr val="000000"/>
                </a:solidFill>
                <a:latin typeface="Tahoma"/>
              </a:rPr>
              <a:t>1 </a:t>
            </a:r>
            <a:endParaRPr lang="ko-KR" altLang="en-US" dirty="0" smtClean="0" sz="798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E.true = newlabel()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E.false = S.next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S</a:t>
            </a:r>
            <a:r>
              <a:rPr lang="en-US" altLang="ko-KR" dirty="0" smtClean="0" sz="798">
                <a:solidFill>
                  <a:srgbClr val="000000"/>
                </a:solidFill>
                <a:latin typeface="Tahoma"/>
              </a:rPr>
              <a:t>1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</a:rPr>
              <a:t>.next = S.next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S.code = E.code || gen(E.true ‘:’) || S</a:t>
            </a:r>
            <a:r>
              <a:rPr lang="en-US" altLang="ko-KR" dirty="0" smtClean="0" sz="798">
                <a:solidFill>
                  <a:srgbClr val="000000"/>
                </a:solidFill>
                <a:latin typeface="Tahoma"/>
              </a:rPr>
              <a:t>1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</a:rPr>
              <a:t>.code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The attribute “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next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” records the label of the next statement to execute. “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code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” is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string-valued attribute that holds the actual code generated in the form of a character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string. The code can be eventually written out to a file. The || is the string concatenation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operator, that is “hello”|| “ world” will yield the combined string “hello world”. </a:t>
            </a:r>
            <a:endParaRPr lang="ko-KR" altLang="en-US" dirty="0" smtClean="0" sz="1200"/>
          </a:p>
          <a:p>
            <a:pPr marL="0" indent="0" defTabSz="15240" algn="l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 i="1">
                <a:solidFill>
                  <a:srgbClr val="000000"/>
                </a:solidFill>
                <a:latin typeface="Verdana"/>
                <a:ea typeface="Verdana"/>
              </a:rPr>
              <a:t>Sohail Aslam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900" i="1">
                <a:solidFill>
                  <a:srgbClr val="000000"/>
                </a:solidFill>
                <a:latin typeface="Verdana"/>
                <a:ea typeface="Verdana"/>
              </a:rPr>
              <a:t>Compiler Construction Notes Set:6-108 </a:t>
            </a:r>
            <a:endParaRPr lang="ko-KR" altLang="en-US" dirty="0" smtClean="0" sz="900" i="1"/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Rect 3"/>
          <p:cNvSpPr>
            <a:spLocks noGrp="1" noChangeArrowheads="1"/>
          </p:cNvSpPr>
          <p:nvPr/>
        </p:nvSpPr>
        <p:spPr>
          <a:xfrm rot="0">
            <a:off x="0" y="0"/>
            <a:ext cx="7797801" cy="10058401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109</a:t>
            </a:r>
            <a:endParaRPr lang="ko-KR" altLang="en-US" dirty="0" smtClean="0" sz="1200"/>
          </a:p>
          <a:p>
            <a:pPr marL="0" indent="0" defTabSz="1524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Suppose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E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is “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a &lt; b”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.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E.code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would be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if a &lt; b goto E.true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goto E.false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We will discuss semantic rules for boolean expressions shortly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The syntax-directed translation for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S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→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 if E then S</a:t>
            </a:r>
            <a:r>
              <a:rPr lang="en-US" altLang="ko-KR" dirty="0" smtClean="0" sz="798">
                <a:solidFill>
                  <a:srgbClr val="000000"/>
                </a:solidFill>
                <a:latin typeface="Tahoma"/>
              </a:rPr>
              <a:t>1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</a:rPr>
              <a:t> else S</a:t>
            </a:r>
            <a:r>
              <a:rPr lang="en-US" altLang="ko-KR" dirty="0" smtClean="0" sz="798">
                <a:solidFill>
                  <a:srgbClr val="000000"/>
                </a:solidFill>
                <a:latin typeface="Tahoma"/>
              </a:rPr>
              <a:t>2 </a:t>
            </a:r>
            <a:endParaRPr lang="ko-KR" altLang="en-US" dirty="0" smtClean="0" sz="798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is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E.true = newlabel()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E.false = newlabel()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S</a:t>
            </a:r>
            <a:r>
              <a:rPr lang="en-US" altLang="ko-KR" dirty="0" smtClean="0" sz="798">
                <a:solidFill>
                  <a:srgbClr val="000000"/>
                </a:solidFill>
                <a:latin typeface="Tahoma"/>
              </a:rPr>
              <a:t>1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</a:rPr>
              <a:t>.next = S.next </a:t>
            </a:r>
            <a:endParaRPr lang="ko-KR" altLang="en-US" dirty="0" smtClean="0" sz="120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S</a:t>
            </a:r>
            <a:r>
              <a:rPr lang="en-US" altLang="ko-KR" dirty="0" smtClean="0" sz="798">
                <a:solidFill>
                  <a:srgbClr val="000000"/>
                </a:solidFill>
                <a:latin typeface="Tahoma"/>
              </a:rPr>
              <a:t>2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</a:rPr>
              <a:t>.next = S.next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S.code = E.code ||  gen(E.true ‘:’) ||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     S</a:t>
            </a:r>
            <a:r>
              <a:rPr lang="en-US" altLang="ko-KR" dirty="0" smtClean="0" sz="798">
                <a:solidFill>
                  <a:srgbClr val="000000"/>
                </a:solidFill>
                <a:latin typeface="Tahoma"/>
              </a:rPr>
              <a:t>1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</a:rPr>
              <a:t>.code ||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     gen(‘goto’ S.next) ||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     gen(E.false ‘:’) ||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     S</a:t>
            </a:r>
            <a:r>
              <a:rPr lang="en-US" altLang="ko-KR" dirty="0" smtClean="0" sz="798">
                <a:solidFill>
                  <a:srgbClr val="000000"/>
                </a:solidFill>
                <a:latin typeface="Tahoma"/>
              </a:rPr>
              <a:t>2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</a:rPr>
              <a:t>.code </a:t>
            </a:r>
            <a:endParaRPr lang="ko-KR" altLang="en-US" dirty="0" smtClean="0" sz="120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Similarly, the syntax-directed translation for the while loop is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 u="sng">
                <a:solidFill>
                  <a:srgbClr val="000000"/>
                </a:solidFill>
                <a:latin typeface="Tahoma"/>
                <a:ea typeface="Tahoma"/>
              </a:rPr>
              <a:t>S </a:t>
            </a:r>
            <a:r>
              <a:rPr lang="en-US" altLang="ko-KR" dirty="0" smtClean="0" sz="1200" u="sng">
                <a:solidFill>
                  <a:srgbClr val="000000"/>
                </a:solidFill>
                <a:latin typeface="Times New Roman"/>
                <a:ea typeface="Times New Roman"/>
              </a:rPr>
              <a:t>→</a:t>
            </a:r>
            <a:r>
              <a:rPr lang="en-US" altLang="ko-KR" dirty="0" smtClean="0" sz="1200" u="sng">
                <a:solidFill>
                  <a:srgbClr val="000000"/>
                </a:solidFill>
                <a:latin typeface="Tahoma"/>
                <a:ea typeface="Tahoma"/>
              </a:rPr>
              <a:t> while E do S</a:t>
            </a:r>
            <a:r>
              <a:rPr lang="en-US" altLang="ko-KR" dirty="0" smtClean="0" sz="798">
                <a:solidFill>
                  <a:srgbClr val="000000"/>
                </a:solidFill>
                <a:latin typeface="Tahoma"/>
              </a:rPr>
              <a:t>1 </a:t>
            </a:r>
            <a:endParaRPr lang="ko-KR" altLang="en-US" dirty="0" smtClean="0" sz="798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S.begin = newlabel()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E.true = newlabel()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E.false = S.next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S</a:t>
            </a:r>
            <a:r>
              <a:rPr lang="en-US" altLang="ko-KR" dirty="0" smtClean="0" sz="798">
                <a:solidFill>
                  <a:srgbClr val="000000"/>
                </a:solidFill>
                <a:latin typeface="Tahoma"/>
              </a:rPr>
              <a:t>1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</a:rPr>
              <a:t>.next = S.begin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S.code = gen(S.begin ‘:’) ||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     E.code ||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     gen(E.true ‘:’) ||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     S</a:t>
            </a:r>
            <a:r>
              <a:rPr lang="en-US" altLang="ko-KR" dirty="0" smtClean="0" sz="798">
                <a:solidFill>
                  <a:srgbClr val="000000"/>
                </a:solidFill>
                <a:latin typeface="Tahoma"/>
              </a:rPr>
              <a:t>1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</a:rPr>
              <a:t>.code ||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     gen(‘goto’ S.begin) </a:t>
            </a:r>
            <a:endParaRPr lang="ko-KR" altLang="en-US" dirty="0" smtClean="0" sz="1200"/>
          </a:p>
          <a:p>
            <a:pPr marL="0" indent="0" defTabSz="15240" algn="l">
              <a:lnSpc>
                <a:spcPts val="17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 i="1">
                <a:solidFill>
                  <a:srgbClr val="000000"/>
                </a:solidFill>
                <a:latin typeface="Verdana"/>
                <a:ea typeface="Verdana"/>
              </a:rPr>
              <a:t>Sohail Aslam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900" i="1">
                <a:solidFill>
                  <a:srgbClr val="000000"/>
                </a:solidFill>
                <a:latin typeface="Verdana"/>
                <a:ea typeface="Verdana"/>
              </a:rPr>
              <a:t>Compiler Construction Notes Set:6-109 </a:t>
            </a:r>
            <a:endParaRPr lang="ko-KR" altLang="en-US" dirty="0" smtClean="0" sz="900" i="1"/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Rect 3"/>
          <p:cNvSpPr>
            <a:spLocks noGrp="1" noChangeArrowheads="1"/>
          </p:cNvSpPr>
          <p:nvPr/>
        </p:nvSpPr>
        <p:spPr>
          <a:xfrm rot="0">
            <a:off x="0" y="0"/>
            <a:ext cx="7797801" cy="10058401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110</a:t>
            </a:r>
            <a:endParaRPr lang="ko-KR" altLang="en-US" dirty="0" smtClean="0" sz="1200"/>
          </a:p>
          <a:p>
            <a:pPr marL="0" indent="0" defTabSz="15240" algn="l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L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L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e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e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c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c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t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t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u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u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r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r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e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e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				3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3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9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9</a:t>
            </a:r>
            <a:endParaRPr lang="ko-KR" altLang="en-US" dirty="0" smtClean="0" sz="1800" b="1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Arial"/>
              </a:rPr>
              <a:t>Boolean Expressions </a:t>
            </a:r>
            <a:endParaRPr lang="ko-KR" altLang="en-US" dirty="0" smtClean="0" sz="1200" b="1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In programming languages, boolean expressions have two primary purposes: </a:t>
            </a:r>
            <a:endParaRPr lang="ko-KR" altLang="en-US" dirty="0" smtClean="0" sz="1200"/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•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	compute logical values such as  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x = a &lt; b &amp;&amp; d &gt; e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•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	conditional expressions in flow-of-control statements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Consider the grammar for Boolean expressions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E 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→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E or E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|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E and E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|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not E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|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( E )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 |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id relop id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 |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true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 |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false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We will implement the translation for boolean expressions by flow of control method,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i.e., representing the value of a boolean expression by a position reached in the program.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Here are the syntax directed translation for the grammar rules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u="sng">
                <a:solidFill>
                  <a:srgbClr val="000000"/>
                </a:solidFill>
                <a:latin typeface="Tahoma"/>
                <a:ea typeface="Tahoma"/>
              </a:rPr>
              <a:t>E </a:t>
            </a:r>
            <a:r>
              <a:rPr lang="en-US" altLang="ko-KR" dirty="0" smtClean="0" sz="1200" u="sng">
                <a:solidFill>
                  <a:srgbClr val="000000"/>
                </a:solidFill>
                <a:latin typeface="Times New Roman"/>
                <a:ea typeface="Times New Roman"/>
              </a:rPr>
              <a:t>→</a:t>
            </a:r>
            <a:r>
              <a:rPr lang="en-US" altLang="ko-KR" dirty="0" smtClean="0" sz="1200" u="sng">
                <a:solidFill>
                  <a:srgbClr val="000000"/>
                </a:solidFill>
                <a:latin typeface="Tahoma"/>
                <a:ea typeface="Tahoma"/>
              </a:rPr>
              <a:t> id</a:t>
            </a:r>
            <a:r>
              <a:rPr lang="en-US" altLang="ko-KR" dirty="0" smtClean="0" sz="798">
                <a:solidFill>
                  <a:srgbClr val="000000"/>
                </a:solidFill>
                <a:latin typeface="Tahoma"/>
              </a:rPr>
              <a:t>1</a:t>
            </a:r>
            <a:r>
              <a:rPr lang="en-US" altLang="ko-KR" dirty="0" smtClean="0" sz="1200" u="sng">
                <a:solidFill>
                  <a:srgbClr val="000000"/>
                </a:solidFill>
                <a:latin typeface="Tahoma"/>
              </a:rPr>
              <a:t> relop id</a:t>
            </a:r>
            <a:r>
              <a:rPr lang="en-US" altLang="ko-KR" dirty="0" smtClean="0" sz="798">
                <a:solidFill>
                  <a:srgbClr val="000000"/>
                </a:solidFill>
                <a:latin typeface="Tahoma"/>
              </a:rPr>
              <a:t>2 </a:t>
            </a:r>
            <a:endParaRPr lang="ko-KR" altLang="en-US" dirty="0" smtClean="0" sz="798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E.code = gen(‘if’ id</a:t>
            </a:r>
            <a:r>
              <a:rPr lang="en-US" altLang="ko-KR" dirty="0" smtClean="0" sz="798">
                <a:solidFill>
                  <a:srgbClr val="000000"/>
                </a:solidFill>
                <a:latin typeface="Tahoma"/>
              </a:rPr>
              <a:t>1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</a:rPr>
              <a:t> relop id</a:t>
            </a:r>
            <a:r>
              <a:rPr lang="en-US" altLang="ko-KR" dirty="0" smtClean="0" sz="798">
                <a:solidFill>
                  <a:srgbClr val="000000"/>
                </a:solidFill>
                <a:latin typeface="Tahoma"/>
              </a:rPr>
              <a:t>2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</a:rPr>
              <a:t> ‘goto’ E.true) || gen(‘goto’ E.false) </a:t>
            </a:r>
            <a:endParaRPr lang="ko-KR" altLang="en-US" dirty="0" smtClean="0" sz="120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u="sng">
                <a:solidFill>
                  <a:srgbClr val="000000"/>
                </a:solidFill>
                <a:latin typeface="Tahoma"/>
                <a:ea typeface="Tahoma"/>
              </a:rPr>
              <a:t>E </a:t>
            </a:r>
            <a:r>
              <a:rPr lang="en-US" altLang="ko-KR" dirty="0" smtClean="0" sz="1200" u="sng">
                <a:solidFill>
                  <a:srgbClr val="000000"/>
                </a:solidFill>
                <a:latin typeface="Times New Roman"/>
                <a:ea typeface="Times New Roman"/>
              </a:rPr>
              <a:t>→</a:t>
            </a:r>
            <a:r>
              <a:rPr lang="en-US" altLang="ko-KR" dirty="0" smtClean="0" sz="1200" u="sng">
                <a:solidFill>
                  <a:srgbClr val="000000"/>
                </a:solidFill>
                <a:latin typeface="Tahoma"/>
                <a:ea typeface="Tahoma"/>
              </a:rPr>
              <a:t> true </a:t>
            </a:r>
            <a:endParaRPr lang="ko-KR" altLang="en-US" dirty="0" smtClean="0" sz="1200" u="sng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E.code = gen(‘goto’ E.true)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u="sng">
                <a:solidFill>
                  <a:srgbClr val="000000"/>
                </a:solidFill>
                <a:latin typeface="Tahoma"/>
                <a:ea typeface="Tahoma"/>
              </a:rPr>
              <a:t>E </a:t>
            </a:r>
            <a:r>
              <a:rPr lang="en-US" altLang="ko-KR" dirty="0" smtClean="0" sz="1200" u="sng">
                <a:solidFill>
                  <a:srgbClr val="000000"/>
                </a:solidFill>
                <a:latin typeface="Times New Roman"/>
                <a:ea typeface="Times New Roman"/>
              </a:rPr>
              <a:t>→</a:t>
            </a:r>
            <a:r>
              <a:rPr lang="en-US" altLang="ko-KR" dirty="0" smtClean="0" sz="1200" u="sng">
                <a:solidFill>
                  <a:srgbClr val="000000"/>
                </a:solidFill>
                <a:latin typeface="Tahoma"/>
                <a:ea typeface="Tahoma"/>
              </a:rPr>
              <a:t> false </a:t>
            </a:r>
            <a:endParaRPr lang="ko-KR" altLang="en-US" dirty="0" smtClean="0" sz="1200" u="sng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E.code = gen(‘goto’ E.false)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u="sng">
                <a:solidFill>
                  <a:srgbClr val="000000"/>
                </a:solidFill>
                <a:latin typeface="Tahoma"/>
                <a:ea typeface="Tahoma"/>
              </a:rPr>
              <a:t>E </a:t>
            </a:r>
            <a:r>
              <a:rPr lang="en-US" altLang="ko-KR" dirty="0" smtClean="0" sz="1200" u="sng">
                <a:solidFill>
                  <a:srgbClr val="000000"/>
                </a:solidFill>
                <a:latin typeface="Times New Roman"/>
                <a:ea typeface="Times New Roman"/>
              </a:rPr>
              <a:t>→</a:t>
            </a:r>
            <a:r>
              <a:rPr lang="en-US" altLang="ko-KR" dirty="0" smtClean="0" sz="1200" u="sng">
                <a:solidFill>
                  <a:srgbClr val="000000"/>
                </a:solidFill>
                <a:latin typeface="Tahoma"/>
                <a:ea typeface="Tahoma"/>
              </a:rPr>
              <a:t> E</a:t>
            </a:r>
            <a:r>
              <a:rPr lang="en-US" altLang="ko-KR" dirty="0" smtClean="0" sz="798" u="sng">
                <a:solidFill>
                  <a:srgbClr val="000000"/>
                </a:solidFill>
                <a:latin typeface="Tahoma"/>
              </a:rPr>
              <a:t>1</a:t>
            </a:r>
            <a:r>
              <a:rPr lang="en-US" altLang="ko-KR" dirty="0" smtClean="0" sz="1200" u="sng">
                <a:solidFill>
                  <a:srgbClr val="000000"/>
                </a:solidFill>
                <a:latin typeface="Tahoma"/>
              </a:rPr>
              <a:t> or E</a:t>
            </a:r>
            <a:r>
              <a:rPr lang="en-US" altLang="ko-KR" dirty="0" smtClean="0" sz="798">
                <a:solidFill>
                  <a:srgbClr val="000000"/>
                </a:solidFill>
                <a:latin typeface="Tahoma"/>
              </a:rPr>
              <a:t>2 </a:t>
            </a:r>
            <a:endParaRPr lang="ko-KR" altLang="en-US" dirty="0" smtClean="0" sz="798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E</a:t>
            </a:r>
            <a:r>
              <a:rPr lang="en-US" altLang="ko-KR" dirty="0" smtClean="0" sz="798">
                <a:solidFill>
                  <a:srgbClr val="000000"/>
                </a:solidFill>
                <a:latin typeface="Tahoma"/>
              </a:rPr>
              <a:t>1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</a:rPr>
              <a:t>.true = E.true 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E</a:t>
            </a:r>
            <a:r>
              <a:rPr lang="en-US" altLang="ko-KR" dirty="0" smtClean="0" sz="798">
                <a:solidFill>
                  <a:srgbClr val="000000"/>
                </a:solidFill>
                <a:latin typeface="Tahoma"/>
              </a:rPr>
              <a:t>1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</a:rPr>
              <a:t>.false = newlabel()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E</a:t>
            </a:r>
            <a:r>
              <a:rPr lang="en-US" altLang="ko-KR" dirty="0" smtClean="0" sz="798">
                <a:solidFill>
                  <a:srgbClr val="000000"/>
                </a:solidFill>
                <a:latin typeface="Tahoma"/>
              </a:rPr>
              <a:t>2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</a:rPr>
              <a:t>.true = E.true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E</a:t>
            </a:r>
            <a:r>
              <a:rPr lang="en-US" altLang="ko-KR" dirty="0" smtClean="0" sz="798">
                <a:solidFill>
                  <a:srgbClr val="000000"/>
                </a:solidFill>
                <a:latin typeface="Tahoma"/>
              </a:rPr>
              <a:t>2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</a:rPr>
              <a:t>.false = E.false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E.code =  E</a:t>
            </a:r>
            <a:r>
              <a:rPr lang="en-US" altLang="ko-KR" dirty="0" smtClean="0" sz="798">
                <a:solidFill>
                  <a:srgbClr val="000000"/>
                </a:solidFill>
                <a:latin typeface="Tahoma"/>
              </a:rPr>
              <a:t>1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</a:rPr>
              <a:t>.code || gen(E</a:t>
            </a:r>
            <a:r>
              <a:rPr lang="en-US" altLang="ko-KR" dirty="0" smtClean="0" sz="798">
                <a:solidFill>
                  <a:srgbClr val="000000"/>
                </a:solidFill>
                <a:latin typeface="Tahoma"/>
              </a:rPr>
              <a:t>1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</a:rPr>
              <a:t>.false ‘:’) || E</a:t>
            </a:r>
            <a:r>
              <a:rPr lang="en-US" altLang="ko-KR" dirty="0" smtClean="0" sz="798">
                <a:solidFill>
                  <a:srgbClr val="000000"/>
                </a:solidFill>
                <a:latin typeface="Tahoma"/>
              </a:rPr>
              <a:t>2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</a:rPr>
              <a:t>.code </a:t>
            </a:r>
            <a:endParaRPr lang="ko-KR" altLang="en-US" dirty="0" smtClean="0" sz="120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u="sng">
                <a:solidFill>
                  <a:srgbClr val="000000"/>
                </a:solidFill>
                <a:latin typeface="Tahoma"/>
                <a:ea typeface="Tahoma"/>
              </a:rPr>
              <a:t>E </a:t>
            </a:r>
            <a:r>
              <a:rPr lang="en-US" altLang="ko-KR" dirty="0" smtClean="0" sz="1200" u="sng">
                <a:solidFill>
                  <a:srgbClr val="000000"/>
                </a:solidFill>
                <a:latin typeface="Times New Roman"/>
                <a:ea typeface="Times New Roman"/>
              </a:rPr>
              <a:t>→</a:t>
            </a:r>
            <a:r>
              <a:rPr lang="en-US" altLang="ko-KR" dirty="0" smtClean="0" sz="1200" u="sng">
                <a:solidFill>
                  <a:srgbClr val="000000"/>
                </a:solidFill>
                <a:latin typeface="Tahoma"/>
                <a:ea typeface="Tahoma"/>
              </a:rPr>
              <a:t> E</a:t>
            </a:r>
            <a:r>
              <a:rPr lang="en-US" altLang="ko-KR" dirty="0" smtClean="0" sz="798">
                <a:solidFill>
                  <a:srgbClr val="000000"/>
                </a:solidFill>
                <a:latin typeface="Tahoma"/>
              </a:rPr>
              <a:t>1</a:t>
            </a:r>
            <a:r>
              <a:rPr lang="en-US" altLang="ko-KR" dirty="0" smtClean="0" sz="1200" u="sng">
                <a:solidFill>
                  <a:srgbClr val="000000"/>
                </a:solidFill>
                <a:latin typeface="Tahoma"/>
              </a:rPr>
              <a:t> and E</a:t>
            </a:r>
            <a:r>
              <a:rPr lang="en-US" altLang="ko-KR" dirty="0" smtClean="0" sz="798">
                <a:solidFill>
                  <a:srgbClr val="000000"/>
                </a:solidFill>
                <a:latin typeface="Tahoma"/>
              </a:rPr>
              <a:t>2</a:t>
            </a:r>
            <a:endParaRPr lang="ko-KR" altLang="en-US" dirty="0" smtClean="0" sz="798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E</a:t>
            </a:r>
            <a:r>
              <a:rPr lang="en-US" altLang="ko-KR" dirty="0" smtClean="0" sz="798">
                <a:solidFill>
                  <a:srgbClr val="000000"/>
                </a:solidFill>
                <a:latin typeface="Tahoma"/>
              </a:rPr>
              <a:t>1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</a:rPr>
              <a:t>.true = newlabel() 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E</a:t>
            </a:r>
            <a:r>
              <a:rPr lang="en-US" altLang="ko-KR" dirty="0" smtClean="0" sz="798">
                <a:solidFill>
                  <a:srgbClr val="000000"/>
                </a:solidFill>
                <a:latin typeface="Tahoma"/>
              </a:rPr>
              <a:t>1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</a:rPr>
              <a:t>.false = E.false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E</a:t>
            </a:r>
            <a:r>
              <a:rPr lang="en-US" altLang="ko-KR" dirty="0" smtClean="0" sz="798">
                <a:solidFill>
                  <a:srgbClr val="000000"/>
                </a:solidFill>
                <a:latin typeface="Tahoma"/>
              </a:rPr>
              <a:t>2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</a:rPr>
              <a:t>.true = E.true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E</a:t>
            </a:r>
            <a:r>
              <a:rPr lang="en-US" altLang="ko-KR" dirty="0" smtClean="0" sz="798">
                <a:solidFill>
                  <a:srgbClr val="000000"/>
                </a:solidFill>
                <a:latin typeface="Tahoma"/>
              </a:rPr>
              <a:t>2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</a:rPr>
              <a:t>.false = E.false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E.code =  E</a:t>
            </a:r>
            <a:r>
              <a:rPr lang="en-US" altLang="ko-KR" dirty="0" smtClean="0" sz="798">
                <a:solidFill>
                  <a:srgbClr val="000000"/>
                </a:solidFill>
                <a:latin typeface="Tahoma"/>
              </a:rPr>
              <a:t>1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</a:rPr>
              <a:t>.code ||gen(E</a:t>
            </a:r>
            <a:r>
              <a:rPr lang="en-US" altLang="ko-KR" dirty="0" smtClean="0" sz="798">
                <a:solidFill>
                  <a:srgbClr val="000000"/>
                </a:solidFill>
                <a:latin typeface="Tahoma"/>
              </a:rPr>
              <a:t>1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</a:rPr>
              <a:t>.true ‘:’) || E</a:t>
            </a:r>
            <a:r>
              <a:rPr lang="en-US" altLang="ko-KR" dirty="0" smtClean="0" sz="798">
                <a:solidFill>
                  <a:srgbClr val="000000"/>
                </a:solidFill>
                <a:latin typeface="Tahoma"/>
              </a:rPr>
              <a:t>2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</a:rPr>
              <a:t>.code </a:t>
            </a:r>
            <a:endParaRPr lang="ko-KR" altLang="en-US" dirty="0" smtClean="0" sz="1200"/>
          </a:p>
          <a:p>
            <a:pPr marL="0" indent="0" defTabSz="15240" algn="l">
              <a:lnSpc>
                <a:spcPts val="4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 i="1">
                <a:solidFill>
                  <a:srgbClr val="000000"/>
                </a:solidFill>
                <a:latin typeface="Verdana"/>
                <a:ea typeface="Verdana"/>
              </a:rPr>
              <a:t>Sohail Aslam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900" i="1">
                <a:solidFill>
                  <a:srgbClr val="000000"/>
                </a:solidFill>
                <a:latin typeface="Verdana"/>
                <a:ea typeface="Verdana"/>
              </a:rPr>
              <a:t>Compiler Construction Notes Set:6-110 </a:t>
            </a:r>
            <a:endParaRPr lang="ko-KR" altLang="en-US" dirty="0" smtClean="0" sz="900" i="1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13230" y="951230"/>
            <a:ext cx="4526280" cy="95377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9" name="Rect 3"/>
          <p:cNvSpPr>
            <a:spLocks noGrp="1" noChangeArrowheads="1"/>
          </p:cNvSpPr>
          <p:nvPr/>
        </p:nvSpPr>
        <p:spPr>
          <a:xfrm rot="0">
            <a:off x="0" y="0"/>
            <a:ext cx="7797801" cy="10058401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2 </a:t>
            </a:r>
            <a:endParaRPr lang="ko-KR" altLang="en-US" dirty="0" smtClean="0" sz="1200"/>
          </a:p>
          <a:p>
            <a:pPr marL="0" indent="0" defTabSz="15240" algn="l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</a:t>
            </a:r>
            <a:r>
              <a:rPr lang="en-US" altLang="ko-KR" dirty="0" smtClean="0" sz="1260" i="1" b="1">
                <a:solidFill>
                  <a:srgbClr val="000000"/>
                </a:solidFill>
                <a:latin typeface="Arial"/>
              </a:rPr>
              <a:t>IR</a:t>
            </a:r>
            <a:endParaRPr lang="ko-KR" altLang="en-US" dirty="0" smtClean="0" sz="1260" i="1" b="1"/>
          </a:p>
          <a:p>
            <a:pPr marL="0" indent="0" defTabSz="15240" algn="l">
              <a:lnSpc>
                <a:spcPts val="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60" b="1">
                <a:solidFill>
                  <a:srgbClr val="000000"/>
                </a:solidFill>
                <a:latin typeface="Arial"/>
              </a:rPr>
              <a:t>1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60" b="1">
                <a:solidFill>
                  <a:srgbClr val="000000"/>
                </a:solidFill>
                <a:latin typeface="Arial"/>
              </a:rPr>
              <a:t>n</a:t>
            </a:r>
            <a:endParaRPr lang="ko-KR" altLang="en-US" dirty="0" smtClean="0" sz="1260" b="1"/>
          </a:p>
          <a:p>
            <a:pPr marL="0" indent="0" defTabSz="15240" algn="l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60" i="1" b="1">
                <a:solidFill>
                  <a:srgbClr val="000000"/>
                </a:solidFill>
                <a:latin typeface="Arial"/>
              </a:rPr>
              <a:t>errors</a:t>
            </a:r>
            <a:endParaRPr lang="ko-KR" altLang="en-US" dirty="0" smtClean="0" sz="1260" i="1" b="1"/>
          </a:p>
          <a:p>
            <a:pPr marL="0" indent="0" defTabSz="1524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Typical transformations performed by the optimizer are: </a:t>
            </a:r>
            <a:endParaRPr lang="ko-KR" altLang="en-US" dirty="0" smtClean="0" sz="120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•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	Discover &amp; propagate some constant value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•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	Move a computation to a less frequently executed place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•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	Specialize some computation based on context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•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	Discover a redundant computation &amp; remove it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•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	Remove useless or unreachable code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•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	Encode an idiom in some particularly efficient form </a:t>
            </a:r>
            <a:endParaRPr lang="ko-KR" altLang="en-US" dirty="0" smtClean="0" sz="120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424" b="1">
                <a:solidFill>
                  <a:srgbClr val="000000"/>
                </a:solidFill>
                <a:latin typeface="Arial"/>
              </a:rPr>
              <a:t>Role of Run-time System </a:t>
            </a:r>
            <a:endParaRPr lang="ko-KR" altLang="en-US" dirty="0" smtClean="0" sz="1424" b="1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The executable code typically runs as a process in an Operating System Environment.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The application will need a number of resources from the OS. For example, dynamic </a:t>
            </a:r>
            <a:endParaRPr lang="ko-KR" altLang="en-US" dirty="0" smtClean="0" sz="120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memory allocation and input output. The process may spawn more processes of threads.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If the underline architecture has multiple processors, the application may want to use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them. Processes communicate with other and may share resources. Compilers need to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have an intimate knowledge of the runtime system to make effective use of the runtime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environment and machine resources. The issues in this context are: </a:t>
            </a:r>
            <a:endParaRPr lang="ko-KR" altLang="en-US" dirty="0" smtClean="0" sz="120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•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	Memory management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•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	Allocate and de-allocate memory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•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	Garbage collection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•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	Run-time type checking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•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	Error/exception processing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•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	Interface to OS – I/O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•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	Support for parallelism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•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	Parallel threads </a:t>
            </a:r>
            <a:endParaRPr lang="ko-KR" altLang="en-US" dirty="0" smtClean="0" sz="1200"/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•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	Communication and synchronization </a:t>
            </a:r>
            <a:endParaRPr lang="ko-KR" altLang="en-US" dirty="0" smtClean="0" sz="1200"/>
          </a:p>
          <a:p>
            <a:pPr marL="0" indent="0" defTabSz="15240" algn="l">
              <a:lnSpc>
                <a:spcPts val="17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 i="1">
                <a:solidFill>
                  <a:srgbClr val="000000"/>
                </a:solidFill>
                <a:latin typeface="Verdana"/>
                <a:ea typeface="Verdana"/>
              </a:rPr>
              <a:t>Sohail Aslam 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900" i="1">
                <a:solidFill>
                  <a:srgbClr val="000000"/>
                </a:solidFill>
                <a:latin typeface="Verdana"/>
                <a:ea typeface="Verdana"/>
              </a:rPr>
              <a:t>Compiler Construction Notes  </a:t>
            </a:r>
            <a:endParaRPr lang="ko-KR" altLang="en-US" dirty="0" smtClean="0" sz="900" i="1"/>
          </a:p>
        </p:txBody>
      </p:sp>
      <p:sp>
        <p:nvSpPr>
          <p:cNvPr id="30" name="Rect 3"/>
          <p:cNvSpPr>
            <a:spLocks noGrp="1" noChangeArrowheads="1"/>
          </p:cNvSpPr>
          <p:nvPr/>
        </p:nvSpPr>
        <p:spPr>
          <a:xfrm rot="0">
            <a:off x="4773295" y="1167130"/>
            <a:ext cx="1143635" cy="15875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260" i="1" b="1">
                <a:solidFill>
                  <a:srgbClr val="000000"/>
                </a:solidFill>
                <a:latin typeface="Arial"/>
              </a:rPr>
              <a:t>IR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</a:t>
            </a:r>
            <a:r>
              <a:rPr lang="en-US" altLang="ko-KR" dirty="0" smtClean="0" sz="1260" b="1">
                <a:solidFill>
                  <a:srgbClr val="000000"/>
                </a:solidFill>
                <a:latin typeface="Arial"/>
              </a:rPr>
              <a:t>Opt</a:t>
            </a:r>
            <a:endParaRPr lang="ko-KR" altLang="en-US" dirty="0" smtClean="0" sz="1260" b="1"/>
          </a:p>
        </p:txBody>
      </p:sp>
      <p:sp>
        <p:nvSpPr>
          <p:cNvPr id="31" name="Rect 3"/>
          <p:cNvSpPr>
            <a:spLocks noGrp="1" noChangeArrowheads="1"/>
          </p:cNvSpPr>
          <p:nvPr/>
        </p:nvSpPr>
        <p:spPr>
          <a:xfrm rot="0">
            <a:off x="3066415" y="1139825"/>
            <a:ext cx="1036955" cy="31115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260" b="1">
                <a:solidFill>
                  <a:srgbClr val="000000"/>
                </a:solidFill>
                <a:latin typeface="Arial"/>
              </a:rPr>
              <a:t>Opt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</a:t>
            </a:r>
            <a:r>
              <a:rPr lang="en-US" altLang="ko-KR" dirty="0" smtClean="0" sz="1260" b="1">
                <a:solidFill>
                  <a:srgbClr val="000000"/>
                </a:solidFill>
                <a:latin typeface="Arial"/>
              </a:rPr>
              <a:t> Opt</a:t>
            </a:r>
            <a:endParaRPr lang="ko-KR" altLang="en-US" dirty="0" smtClean="0" sz="1260" b="1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</a:t>
            </a:r>
            <a:r>
              <a:rPr lang="en-US" altLang="ko-KR" dirty="0" smtClean="0" sz="1260" b="1">
                <a:solidFill>
                  <a:srgbClr val="000000"/>
                </a:solidFill>
                <a:latin typeface="Arial"/>
              </a:rPr>
              <a:t>2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</a:t>
            </a:r>
            <a:r>
              <a:rPr lang="en-US" altLang="ko-KR" dirty="0" smtClean="0" sz="1260" b="1">
                <a:solidFill>
                  <a:srgbClr val="000000"/>
                </a:solidFill>
                <a:latin typeface="Arial"/>
              </a:rPr>
              <a:t>3</a:t>
            </a:r>
            <a:endParaRPr lang="ko-KR" altLang="en-US" dirty="0" smtClean="0" sz="1260" b="1"/>
          </a:p>
        </p:txBody>
      </p:sp>
      <p:sp>
        <p:nvSpPr>
          <p:cNvPr id="32" name="Rect 3"/>
          <p:cNvSpPr>
            <a:spLocks noGrp="1" noChangeArrowheads="1"/>
          </p:cNvSpPr>
          <p:nvPr/>
        </p:nvSpPr>
        <p:spPr>
          <a:xfrm rot="0">
            <a:off x="2294890" y="1167130"/>
            <a:ext cx="1391285" cy="15875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260" b="1">
                <a:solidFill>
                  <a:srgbClr val="000000"/>
                </a:solidFill>
                <a:latin typeface="Arial"/>
              </a:rPr>
              <a:t>Opt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</a:t>
            </a:r>
            <a:r>
              <a:rPr lang="en-US" altLang="ko-KR" dirty="0" smtClean="0" sz="1260" i="1" b="1">
                <a:solidFill>
                  <a:srgbClr val="000000"/>
                </a:solidFill>
                <a:latin typeface="Arial"/>
              </a:rPr>
              <a:t>IR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</a:t>
            </a:r>
            <a:r>
              <a:rPr lang="en-US" altLang="ko-KR" dirty="0" smtClean="0" sz="1260" i="1" b="1">
                <a:solidFill>
                  <a:srgbClr val="000000"/>
                </a:solidFill>
                <a:latin typeface="Arial"/>
              </a:rPr>
              <a:t>IR</a:t>
            </a:r>
            <a:endParaRPr lang="ko-KR" altLang="en-US" dirty="0" smtClean="0" sz="1260" i="1" b="1"/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Rect 3"/>
          <p:cNvSpPr>
            <a:spLocks noGrp="1" noChangeArrowheads="1"/>
          </p:cNvSpPr>
          <p:nvPr/>
        </p:nvSpPr>
        <p:spPr>
          <a:xfrm rot="0">
            <a:off x="0" y="0"/>
            <a:ext cx="7797801" cy="10058401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111</a:t>
            </a:r>
            <a:endParaRPr lang="ko-KR" altLang="en-US" dirty="0" smtClean="0" sz="1200"/>
          </a:p>
          <a:p>
            <a:pPr marL="0" indent="0" defTabSz="1524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u="sng">
                <a:solidFill>
                  <a:srgbClr val="000000"/>
                </a:solidFill>
                <a:latin typeface="Tahoma"/>
                <a:ea typeface="Tahoma"/>
              </a:rPr>
              <a:t>E </a:t>
            </a:r>
            <a:r>
              <a:rPr lang="en-US" altLang="ko-KR" dirty="0" smtClean="0" sz="1200" u="sng">
                <a:solidFill>
                  <a:srgbClr val="000000"/>
                </a:solidFill>
                <a:latin typeface="Times New Roman"/>
                <a:ea typeface="Times New Roman"/>
              </a:rPr>
              <a:t>→</a:t>
            </a:r>
            <a:r>
              <a:rPr lang="en-US" altLang="ko-KR" dirty="0" smtClean="0" sz="1200" u="sng">
                <a:solidFill>
                  <a:srgbClr val="000000"/>
                </a:solidFill>
                <a:latin typeface="Tahoma"/>
                <a:ea typeface="Tahoma"/>
              </a:rPr>
              <a:t> not E</a:t>
            </a:r>
            <a:r>
              <a:rPr lang="en-US" altLang="ko-KR" dirty="0" smtClean="0" sz="798">
                <a:solidFill>
                  <a:srgbClr val="000000"/>
                </a:solidFill>
                <a:latin typeface="Tahoma"/>
              </a:rPr>
              <a:t>1 </a:t>
            </a:r>
            <a:endParaRPr lang="ko-KR" altLang="en-US" dirty="0" smtClean="0" sz="798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E</a:t>
            </a:r>
            <a:r>
              <a:rPr lang="en-US" altLang="ko-KR" dirty="0" smtClean="0" sz="798">
                <a:solidFill>
                  <a:srgbClr val="000000"/>
                </a:solidFill>
                <a:latin typeface="Tahoma"/>
              </a:rPr>
              <a:t>1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</a:rPr>
              <a:t>.true = E.false  </a:t>
            </a:r>
            <a:endParaRPr lang="ko-KR" altLang="en-US" dirty="0" smtClean="0" sz="120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E</a:t>
            </a:r>
            <a:r>
              <a:rPr lang="en-US" altLang="ko-KR" dirty="0" smtClean="0" sz="798">
                <a:solidFill>
                  <a:srgbClr val="000000"/>
                </a:solidFill>
                <a:latin typeface="Tahoma"/>
              </a:rPr>
              <a:t>1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</a:rPr>
              <a:t>.false = E.true  </a:t>
            </a:r>
            <a:endParaRPr lang="ko-KR" altLang="en-US" dirty="0" smtClean="0" sz="1200"/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E.code =  E</a:t>
            </a:r>
            <a:r>
              <a:rPr lang="en-US" altLang="ko-KR" dirty="0" smtClean="0" sz="798">
                <a:solidFill>
                  <a:srgbClr val="000000"/>
                </a:solidFill>
                <a:latin typeface="Tahoma"/>
              </a:rPr>
              <a:t>1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</a:rPr>
              <a:t>.code </a:t>
            </a:r>
            <a:endParaRPr lang="ko-KR" altLang="en-US" dirty="0" smtClean="0" sz="120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u="sng">
                <a:solidFill>
                  <a:srgbClr val="000000"/>
                </a:solidFill>
                <a:latin typeface="Tahoma"/>
                <a:ea typeface="Tahoma"/>
              </a:rPr>
              <a:t>E </a:t>
            </a:r>
            <a:r>
              <a:rPr lang="en-US" altLang="ko-KR" dirty="0" smtClean="0" sz="1200" u="sng">
                <a:solidFill>
                  <a:srgbClr val="000000"/>
                </a:solidFill>
                <a:latin typeface="Times New Roman"/>
                <a:ea typeface="Times New Roman"/>
              </a:rPr>
              <a:t>→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 ( E</a:t>
            </a:r>
            <a:r>
              <a:rPr lang="en-US" altLang="ko-KR" dirty="0" smtClean="0" sz="798">
                <a:solidFill>
                  <a:srgbClr val="000000"/>
                </a:solidFill>
                <a:latin typeface="Tahoma"/>
              </a:rPr>
              <a:t>1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</a:rPr>
              <a:t>)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E</a:t>
            </a:r>
            <a:r>
              <a:rPr lang="en-US" altLang="ko-KR" dirty="0" smtClean="0" sz="798">
                <a:solidFill>
                  <a:srgbClr val="000000"/>
                </a:solidFill>
                <a:latin typeface="Tahoma"/>
              </a:rPr>
              <a:t>1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</a:rPr>
              <a:t>.true = E.true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E</a:t>
            </a:r>
            <a:r>
              <a:rPr lang="en-US" altLang="ko-KR" dirty="0" smtClean="0" sz="798">
                <a:solidFill>
                  <a:srgbClr val="000000"/>
                </a:solidFill>
                <a:latin typeface="Tahoma"/>
              </a:rPr>
              <a:t>1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</a:rPr>
              <a:t>.false = E.false 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E.code =  E</a:t>
            </a:r>
            <a:r>
              <a:rPr lang="en-US" altLang="ko-KR" dirty="0" smtClean="0" sz="798">
                <a:solidFill>
                  <a:srgbClr val="000000"/>
                </a:solidFill>
                <a:latin typeface="Tahoma"/>
              </a:rPr>
              <a:t>1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</a:rPr>
              <a:t>.code </a:t>
            </a:r>
            <a:endParaRPr lang="ko-KR" altLang="en-US" dirty="0" smtClean="0" sz="120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  <a:ea typeface="Times New Roman"/>
              </a:rPr>
              <a:t>Example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: Consider the expression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a &lt; b or c &lt; d and e &lt; f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Suppose the true and false exits for the entire expression are 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Ltrue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and 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Lfalse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. The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syntax directed translation scheme will generate the code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if a &lt; b goto Ltrue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goto L1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L1: if c &lt; d goto L2 </a:t>
            </a:r>
            <a:endParaRPr lang="ko-KR" altLang="en-US" dirty="0" smtClean="0" sz="1200" b="1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goto Lfalse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L2: if e &lt; f goto Ltrue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goto Lfalse </a:t>
            </a:r>
            <a:endParaRPr lang="ko-KR" altLang="en-US" dirty="0" smtClean="0" sz="1200" b="1"/>
          </a:p>
          <a:p>
            <a:pPr marL="0" indent="0" defTabSz="15240" algn="l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  <a:ea typeface="Times New Roman"/>
              </a:rPr>
              <a:t>Example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: Consider the while statement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while a &lt; b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  if c &lt; d then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 x = y + z </a:t>
            </a:r>
            <a:endParaRPr lang="ko-KR" altLang="en-US" dirty="0" smtClean="0" sz="1200" b="1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  else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 x = y – z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The translation scheme will generate the following code: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L1: if a &lt; b goto L2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goto Lnext </a:t>
            </a:r>
            <a:endParaRPr lang="ko-KR" altLang="en-US" dirty="0" smtClean="0" sz="1200" b="1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L2: if c &lt; d goto L3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goto L4 </a:t>
            </a:r>
            <a:endParaRPr lang="ko-KR" altLang="en-US" dirty="0" smtClean="0" sz="1200" b="1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L3: t1 = y + z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x = t1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goto L1 </a:t>
            </a:r>
            <a:endParaRPr lang="ko-KR" altLang="en-US" dirty="0" smtClean="0" sz="1200" b="1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L4: t2 = y – z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x = t2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goto L1 </a:t>
            </a:r>
            <a:endParaRPr lang="ko-KR" altLang="en-US" dirty="0" smtClean="0" sz="1200" b="1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Lnext: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nop </a:t>
            </a:r>
            <a:endParaRPr lang="ko-KR" altLang="en-US" dirty="0" smtClean="0" sz="1200" b="1"/>
          </a:p>
          <a:p>
            <a:pPr marL="0" indent="0" defTabSz="15240" algn="l">
              <a:lnSpc>
                <a:spcPts val="3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 i="1">
                <a:solidFill>
                  <a:srgbClr val="000000"/>
                </a:solidFill>
                <a:latin typeface="Verdana"/>
                <a:ea typeface="Verdana"/>
              </a:rPr>
              <a:t>Sohail Aslam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900" i="1">
                <a:solidFill>
                  <a:srgbClr val="000000"/>
                </a:solidFill>
                <a:latin typeface="Verdana"/>
                <a:ea typeface="Verdana"/>
              </a:rPr>
              <a:t>Compiler Construction Notes Set:6-111 </a:t>
            </a:r>
            <a:endParaRPr lang="ko-KR" altLang="en-US" dirty="0" smtClean="0" sz="900" i="1"/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Rect 3"/>
          <p:cNvSpPr>
            <a:spLocks noGrp="1" noChangeArrowheads="1"/>
          </p:cNvSpPr>
          <p:nvPr/>
        </p:nvSpPr>
        <p:spPr>
          <a:xfrm rot="0">
            <a:off x="0" y="0"/>
            <a:ext cx="7797801" cy="10058401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112</a:t>
            </a:r>
            <a:endParaRPr lang="ko-KR" altLang="en-US" dirty="0" smtClean="0" sz="1200"/>
          </a:p>
          <a:p>
            <a:pPr marL="0" indent="0" defTabSz="15240" algn="l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Arial"/>
              </a:rPr>
              <a:t>Implementation of Syntax-directed Translation  </a:t>
            </a:r>
            <a:endParaRPr lang="ko-KR" altLang="en-US" dirty="0" smtClean="0" sz="1200" b="1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The easiest way to implement syntax-directed definitions is to use two passes: construct a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syntax tree for the input in the first pass and then walk the tree in depth-first order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evaluating attributes and emitting code. We would like to use only one pass if possible.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The problem in generating three-address code in one pass is that we may not know the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labels that the control must go to when we generate jump statements. However, by using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a technique called 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back-patching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, we can generate code in one pass.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As we generate code, we will generate the jumps (conditional or unconditional) with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targets temporarily left unspecified. Each such statement will be put on a list of goto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statements that have targets missing. We will fill the labels when the proper label can be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determined; this is the backpatching step. Backpatching is especially suited for bottom-up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parsers.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Assume that the quadruples are put into a simple array. Labels will be indices into this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array.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To manipulate list of goto labels, we will use three functions: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1.						makelist(i)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creates and returns a new list containing only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i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, the index of quadruple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2.						merge(p</a:t>
            </a:r>
            <a:r>
              <a:rPr lang="en-US" altLang="ko-KR" dirty="0" smtClean="0" sz="798">
                <a:solidFill>
                  <a:srgbClr val="000000"/>
                </a:solidFill>
                <a:latin typeface="Tahoma"/>
              </a:rPr>
              <a:t>1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</a:rPr>
              <a:t>, p</a:t>
            </a:r>
            <a:r>
              <a:rPr lang="en-US" altLang="ko-KR" dirty="0" smtClean="0" sz="798">
                <a:solidFill>
                  <a:srgbClr val="000000"/>
                </a:solidFill>
                <a:latin typeface="Tahoma"/>
              </a:rPr>
              <a:t>2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</a:rPr>
              <a:t>)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concatenates lists pointed to by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p</a:t>
            </a:r>
            <a:r>
              <a:rPr lang="en-US" altLang="ko-KR" dirty="0" smtClean="0" sz="798">
                <a:solidFill>
                  <a:srgbClr val="000000"/>
                </a:solidFill>
                <a:latin typeface="Tahoma"/>
              </a:rPr>
              <a:t>1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and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p</a:t>
            </a:r>
            <a:r>
              <a:rPr lang="en-US" altLang="ko-KR" dirty="0" smtClean="0" sz="798">
                <a:solidFill>
                  <a:srgbClr val="000000"/>
                </a:solidFill>
                <a:latin typeface="Tahoma"/>
              </a:rPr>
              <a:t>2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and returns the concatenated list.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3.						backpatch(p, i)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inserts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i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as the target label for each of the goto statements on list pointed to by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p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We now construct a translation scheme suitable for producing quads (IR) for boolean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expressions during bottom-up parsing. The grammar we use is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E 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→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|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not E</a:t>
            </a:r>
            <a:r>
              <a:rPr lang="en-US" altLang="ko-KR" dirty="0" smtClean="0" sz="798">
                <a:solidFill>
                  <a:srgbClr val="000000"/>
                </a:solidFill>
                <a:latin typeface="Tahoma"/>
              </a:rPr>
              <a:t>1</a:t>
            </a:r>
            <a:endParaRPr lang="ko-KR" altLang="en-US" dirty="0" smtClean="0" sz="798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|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( E</a:t>
            </a:r>
            <a:r>
              <a:rPr lang="en-US" altLang="ko-KR" dirty="0" smtClean="0" sz="798">
                <a:solidFill>
                  <a:srgbClr val="000000"/>
                </a:solidFill>
                <a:latin typeface="Tahoma"/>
              </a:rPr>
              <a:t>1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</a:rPr>
              <a:t> )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|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true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|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false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M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→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									ε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We will associate synthesized attributes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truelist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and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falselist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with the nonterminal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E.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Incomplete jumps will be placed on these list.</a:t>
            </a:r>
            <a:endParaRPr lang="ko-KR" altLang="en-US" dirty="0" smtClean="0" sz="1200"/>
          </a:p>
          <a:p>
            <a:pPr marL="0" indent="0" defTabSz="15240" algn="l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 i="1">
                <a:solidFill>
                  <a:srgbClr val="000000"/>
                </a:solidFill>
                <a:latin typeface="Verdana"/>
                <a:ea typeface="Verdana"/>
              </a:rPr>
              <a:t>Sohail Aslam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900" i="1">
                <a:solidFill>
                  <a:srgbClr val="000000"/>
                </a:solidFill>
                <a:latin typeface="Verdana"/>
                <a:ea typeface="Verdana"/>
              </a:rPr>
              <a:t>Compiler Construction Notes Set:6-112 </a:t>
            </a:r>
            <a:endParaRPr lang="ko-KR" altLang="en-US" dirty="0" smtClean="0" sz="900" i="1"/>
          </a:p>
        </p:txBody>
      </p:sp>
      <p:sp>
        <p:nvSpPr>
          <p:cNvPr id="337" name="Rect 3"/>
          <p:cNvSpPr>
            <a:spLocks noGrp="1" noChangeArrowheads="1"/>
          </p:cNvSpPr>
          <p:nvPr/>
        </p:nvSpPr>
        <p:spPr>
          <a:xfrm rot="0">
            <a:off x="2514600" y="6754495"/>
            <a:ext cx="817880" cy="737235"/>
          </a:xfrm>
          <a:prstGeom prst="rect">
            <a:avLst/>
          </a:prstGeom>
          <a:noFill/>
          <a:ln w="0">
            <a:noFill/>
          </a:ln>
        </p:spPr>
      </p:sp>
      <p:sp>
        <p:nvSpPr>
          <p:cNvPr id="338" name="Rect 3"/>
          <p:cNvSpPr>
            <a:spLocks noGrp="1" noChangeArrowheads="1"/>
          </p:cNvSpPr>
          <p:nvPr/>
        </p:nvSpPr>
        <p:spPr>
          <a:xfrm rot="0">
            <a:off x="2057400" y="6562090"/>
            <a:ext cx="1162050" cy="1106805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E</a:t>
            </a:r>
            <a:r>
              <a:rPr lang="en-US" altLang="ko-KR" dirty="0" smtClean="0" sz="798">
                <a:solidFill>
                  <a:srgbClr val="000000"/>
                </a:solidFill>
                <a:latin typeface="Tahoma"/>
              </a:rPr>
              <a:t>1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</a:rPr>
              <a:t> or M E</a:t>
            </a:r>
            <a:r>
              <a:rPr lang="en-US" altLang="ko-KR" dirty="0" smtClean="0" sz="798">
                <a:solidFill>
                  <a:srgbClr val="000000"/>
                </a:solidFill>
                <a:latin typeface="Tahoma"/>
              </a:rPr>
              <a:t>2</a:t>
            </a:r>
            <a:endParaRPr lang="ko-KR" altLang="en-US" dirty="0" smtClean="0" sz="798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200">
                <a:solidFill>
                  <a:srgbClr val="000000"/>
                </a:solidFill>
                <a:latin typeface="Tahoma"/>
              </a:rPr>
              <a:t>| </a:t>
            </a:r>
            <a:endParaRPr lang="ko-KR" altLang="en-US" dirty="0" smtClean="0" sz="1200"/>
          </a:p>
          <a:p>
            <a:pPr marL="0" indent="0" defTabSz="15240" algn="l">
              <a:lnSpc>
                <a:spcPts val="2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200">
                <a:solidFill>
                  <a:srgbClr val="000000"/>
                </a:solidFill>
                <a:latin typeface="Tahoma"/>
              </a:rPr>
              <a:t>| </a:t>
            </a:r>
            <a:endParaRPr lang="ko-KR" altLang="en-US" dirty="0" smtClean="0" sz="1200"/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Rect 3"/>
          <p:cNvSpPr>
            <a:spLocks noGrp="1" noChangeArrowheads="1"/>
          </p:cNvSpPr>
          <p:nvPr/>
        </p:nvSpPr>
        <p:spPr>
          <a:xfrm rot="0">
            <a:off x="0" y="0"/>
            <a:ext cx="7797801" cy="10058401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113</a:t>
            </a:r>
            <a:endParaRPr lang="ko-KR" altLang="en-US" dirty="0" smtClean="0" sz="1200"/>
          </a:p>
          <a:p>
            <a:pPr marL="0" indent="0" defTabSz="15240" algn="l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We associate the semantic action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{ M.quad = nextquad() }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with the production M →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		ε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. The function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nextquad()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returns the index of the next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quadruple to follow. The attribute 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quad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will record this index.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1.						E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→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 E</a:t>
            </a:r>
            <a:r>
              <a:rPr lang="en-US" altLang="ko-KR" dirty="0" smtClean="0" sz="798">
                <a:solidFill>
                  <a:srgbClr val="000000"/>
                </a:solidFill>
                <a:latin typeface="Tahoma"/>
              </a:rPr>
              <a:t>1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</a:rPr>
              <a:t> and M  E</a:t>
            </a:r>
            <a:r>
              <a:rPr lang="en-US" altLang="ko-KR" dirty="0" smtClean="0" sz="798">
                <a:solidFill>
                  <a:srgbClr val="000000"/>
                </a:solidFill>
                <a:latin typeface="Tahoma"/>
              </a:rPr>
              <a:t>2 </a:t>
            </a:r>
            <a:endParaRPr lang="ko-KR" altLang="en-US" dirty="0" smtClean="0" sz="798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{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backpatch(E</a:t>
            </a:r>
            <a:r>
              <a:rPr lang="en-US" altLang="ko-KR" dirty="0" smtClean="0" sz="798">
                <a:solidFill>
                  <a:srgbClr val="000000"/>
                </a:solidFill>
                <a:latin typeface="Tahoma"/>
              </a:rPr>
              <a:t>1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</a:rPr>
              <a:t>.truelist, M.quad);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E.truelist = E</a:t>
            </a:r>
            <a:r>
              <a:rPr lang="en-US" altLang="ko-KR" dirty="0" smtClean="0" sz="798">
                <a:solidFill>
                  <a:srgbClr val="000000"/>
                </a:solidFill>
                <a:latin typeface="Tahoma"/>
              </a:rPr>
              <a:t>2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</a:rPr>
              <a:t>.truelist;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}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Let’s look at the mechanics. If </a:t>
            </a:r>
            <a:r>
              <a:rPr lang="en-US" altLang="ko-KR" dirty="0" smtClean="0" sz="1200">
                <a:solidFill>
                  <a:srgbClr val="000000"/>
                </a:solidFill>
                <a:latin typeface="Arial"/>
                <a:ea typeface="Arial"/>
              </a:rPr>
              <a:t>E</a:t>
            </a:r>
            <a:r>
              <a:rPr lang="en-US" altLang="ko-KR" dirty="0" smtClean="0" sz="798">
                <a:solidFill>
                  <a:srgbClr val="000000"/>
                </a:solidFill>
                <a:latin typeface="Arial"/>
              </a:rPr>
              <a:t>1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is false, </a:t>
            </a:r>
            <a:r>
              <a:rPr lang="en-US" altLang="ko-KR" dirty="0" smtClean="0" sz="1200">
                <a:solidFill>
                  <a:srgbClr val="000000"/>
                </a:solidFill>
                <a:latin typeface="Arial"/>
                <a:ea typeface="Arial"/>
              </a:rPr>
              <a:t>E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is false because of the </a:t>
            </a:r>
            <a:r>
              <a:rPr lang="en-US" altLang="ko-KR" dirty="0" smtClean="0" sz="1200">
                <a:solidFill>
                  <a:srgbClr val="000000"/>
                </a:solidFill>
                <a:latin typeface="Arial"/>
                <a:ea typeface="Arial"/>
              </a:rPr>
              <a:t>and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clause. If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Arial"/>
              </a:rPr>
              <a:t>E</a:t>
            </a:r>
            <a:r>
              <a:rPr lang="en-US" altLang="ko-KR" dirty="0" smtClean="0" sz="798">
                <a:solidFill>
                  <a:srgbClr val="000000"/>
                </a:solidFill>
                <a:latin typeface="Arial"/>
              </a:rPr>
              <a:t>1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is true, we need to evaluate </a:t>
            </a:r>
            <a:r>
              <a:rPr lang="en-US" altLang="ko-KR" dirty="0" smtClean="0" sz="1200">
                <a:solidFill>
                  <a:srgbClr val="000000"/>
                </a:solidFill>
                <a:latin typeface="Arial"/>
                <a:ea typeface="Arial"/>
              </a:rPr>
              <a:t>E</a:t>
            </a:r>
            <a:r>
              <a:rPr lang="en-US" altLang="ko-KR" dirty="0" smtClean="0" sz="798">
                <a:solidFill>
                  <a:srgbClr val="000000"/>
                </a:solidFill>
                <a:latin typeface="Arial"/>
              </a:rPr>
              <a:t>2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. The start of </a:t>
            </a:r>
            <a:r>
              <a:rPr lang="en-US" altLang="ko-KR" dirty="0" smtClean="0" sz="1200">
                <a:solidFill>
                  <a:srgbClr val="000000"/>
                </a:solidFill>
                <a:latin typeface="Arial"/>
                <a:ea typeface="Arial"/>
              </a:rPr>
              <a:t>E</a:t>
            </a:r>
            <a:r>
              <a:rPr lang="en-US" altLang="ko-KR" dirty="0" smtClean="0" sz="798">
                <a:solidFill>
                  <a:srgbClr val="000000"/>
                </a:solidFill>
                <a:latin typeface="Arial"/>
              </a:rPr>
              <a:t>1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, i.e., the index of the first quad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for </a:t>
            </a:r>
            <a:r>
              <a:rPr lang="en-US" altLang="ko-KR" dirty="0" smtClean="0" sz="1200">
                <a:solidFill>
                  <a:srgbClr val="000000"/>
                </a:solidFill>
                <a:latin typeface="Arial"/>
                <a:ea typeface="Arial"/>
              </a:rPr>
              <a:t>E</a:t>
            </a:r>
            <a:r>
              <a:rPr lang="en-US" altLang="ko-KR" dirty="0" smtClean="0" sz="798">
                <a:solidFill>
                  <a:srgbClr val="000000"/>
                </a:solidFill>
                <a:latin typeface="Arial"/>
              </a:rPr>
              <a:t>1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is recorded by </a:t>
            </a:r>
            <a:r>
              <a:rPr lang="en-US" altLang="ko-KR" dirty="0" smtClean="0" sz="1200">
                <a:solidFill>
                  <a:srgbClr val="000000"/>
                </a:solidFill>
                <a:latin typeface="Arial"/>
                <a:ea typeface="Arial"/>
              </a:rPr>
              <a:t>M.quad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; in a bottom up parse, the reduction </a:t>
            </a:r>
            <a:r>
              <a:rPr lang="en-US" altLang="ko-KR" dirty="0" smtClean="0" sz="1200">
                <a:solidFill>
                  <a:srgbClr val="000000"/>
                </a:solidFill>
                <a:latin typeface="Arial"/>
                <a:ea typeface="Arial"/>
              </a:rPr>
              <a:t>M →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		ε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 will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occur before reduction to </a:t>
            </a:r>
            <a:r>
              <a:rPr lang="en-US" altLang="ko-KR" dirty="0" smtClean="0" sz="1200">
                <a:solidFill>
                  <a:srgbClr val="000000"/>
                </a:solidFill>
                <a:latin typeface="Arial"/>
                <a:ea typeface="Arial"/>
              </a:rPr>
              <a:t>E</a:t>
            </a:r>
            <a:r>
              <a:rPr lang="en-US" altLang="ko-KR" dirty="0" smtClean="0" sz="798">
                <a:solidFill>
                  <a:srgbClr val="000000"/>
                </a:solidFill>
                <a:latin typeface="Arial"/>
              </a:rPr>
              <a:t>2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.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The backpatch sets the targets of goto’s in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Arial"/>
              </a:rPr>
              <a:t>E</a:t>
            </a:r>
            <a:r>
              <a:rPr lang="en-US" altLang="ko-KR" dirty="0" smtClean="0" sz="798">
                <a:solidFill>
                  <a:srgbClr val="000000"/>
                </a:solidFill>
                <a:latin typeface="Arial"/>
              </a:rPr>
              <a:t>1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.truelist to the start of </a:t>
            </a:r>
            <a:r>
              <a:rPr lang="en-US" altLang="ko-KR" dirty="0" smtClean="0" sz="1200">
                <a:solidFill>
                  <a:srgbClr val="000000"/>
                </a:solidFill>
                <a:latin typeface="Arial"/>
                <a:ea typeface="Arial"/>
              </a:rPr>
              <a:t>E</a:t>
            </a:r>
            <a:r>
              <a:rPr lang="en-US" altLang="ko-KR" dirty="0" smtClean="0" sz="798">
                <a:solidFill>
                  <a:srgbClr val="000000"/>
                </a:solidFill>
                <a:latin typeface="Arial"/>
              </a:rPr>
              <a:t>2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.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2.						E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→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 E</a:t>
            </a:r>
            <a:r>
              <a:rPr lang="en-US" altLang="ko-KR" dirty="0" smtClean="0" sz="798">
                <a:solidFill>
                  <a:srgbClr val="000000"/>
                </a:solidFill>
                <a:latin typeface="Tahoma"/>
              </a:rPr>
              <a:t>1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</a:rPr>
              <a:t> or  M  E</a:t>
            </a:r>
            <a:r>
              <a:rPr lang="en-US" altLang="ko-KR" dirty="0" smtClean="0" sz="798">
                <a:solidFill>
                  <a:srgbClr val="000000"/>
                </a:solidFill>
                <a:latin typeface="Tahoma"/>
              </a:rPr>
              <a:t>2 </a:t>
            </a:r>
            <a:endParaRPr lang="ko-KR" altLang="en-US" dirty="0" smtClean="0" sz="798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{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backpatch(E</a:t>
            </a:r>
            <a:r>
              <a:rPr lang="en-US" altLang="ko-KR" dirty="0" smtClean="0" sz="798">
                <a:solidFill>
                  <a:srgbClr val="000000"/>
                </a:solidFill>
                <a:latin typeface="Tahoma"/>
              </a:rPr>
              <a:t>1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</a:rPr>
              <a:t>.falselist, M.quad); 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E.truelist = merge(E</a:t>
            </a:r>
            <a:r>
              <a:rPr lang="en-US" altLang="ko-KR" dirty="0" smtClean="0" sz="798">
                <a:solidFill>
                  <a:srgbClr val="000000"/>
                </a:solidFill>
                <a:latin typeface="Tahoma"/>
              </a:rPr>
              <a:t>1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</a:rPr>
              <a:t>.truelist, E</a:t>
            </a:r>
            <a:r>
              <a:rPr lang="en-US" altLang="ko-KR" dirty="0" smtClean="0" sz="798">
                <a:solidFill>
                  <a:srgbClr val="000000"/>
                </a:solidFill>
                <a:latin typeface="Tahoma"/>
              </a:rPr>
              <a:t>2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</a:rPr>
              <a:t>.truelist);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}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3.						E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→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 not E</a:t>
            </a:r>
            <a:r>
              <a:rPr lang="en-US" altLang="ko-KR" dirty="0" smtClean="0" sz="798">
                <a:solidFill>
                  <a:srgbClr val="000000"/>
                </a:solidFill>
                <a:latin typeface="Tahoma"/>
              </a:rPr>
              <a:t>1</a:t>
            </a:r>
            <a:endParaRPr lang="ko-KR" altLang="en-US" dirty="0" smtClean="0" sz="798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{ </a:t>
            </a:r>
            <a:endParaRPr lang="ko-KR" altLang="en-US" dirty="0" smtClean="0" sz="1200"/>
          </a:p>
          <a:p>
            <a:pPr marL="0" indent="0" defTabSz="15240" algn="l">
              <a:lnSpc>
                <a:spcPts val="2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}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4.						E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→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 ( E</a:t>
            </a:r>
            <a:r>
              <a:rPr lang="en-US" altLang="ko-KR" dirty="0" smtClean="0" sz="798">
                <a:solidFill>
                  <a:srgbClr val="000000"/>
                </a:solidFill>
                <a:latin typeface="Tahoma"/>
              </a:rPr>
              <a:t>1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</a:rPr>
              <a:t>)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{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E.truelist = E</a:t>
            </a:r>
            <a:r>
              <a:rPr lang="en-US" altLang="ko-KR" dirty="0" smtClean="0" sz="798">
                <a:solidFill>
                  <a:srgbClr val="000000"/>
                </a:solidFill>
                <a:latin typeface="Tahoma"/>
              </a:rPr>
              <a:t>1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</a:rPr>
              <a:t>.truelist;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}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5.						E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→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 id</a:t>
            </a:r>
            <a:r>
              <a:rPr lang="en-US" altLang="ko-KR" dirty="0" smtClean="0" sz="798">
                <a:solidFill>
                  <a:srgbClr val="000000"/>
                </a:solidFill>
                <a:latin typeface="Tahoma"/>
              </a:rPr>
              <a:t>1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</a:rPr>
              <a:t> relop id</a:t>
            </a:r>
            <a:r>
              <a:rPr lang="en-US" altLang="ko-KR" dirty="0" smtClean="0" sz="798">
                <a:solidFill>
                  <a:srgbClr val="000000"/>
                </a:solidFill>
                <a:latin typeface="Tahoma"/>
              </a:rPr>
              <a:t>2</a:t>
            </a:r>
            <a:endParaRPr lang="ko-KR" altLang="en-US" dirty="0" smtClean="0" sz="798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{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E.truelist = makelist(nextquad());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E.falselist = makelist(nextquad()+1); 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emit(‘if’ id</a:t>
            </a:r>
            <a:r>
              <a:rPr lang="en-US" altLang="ko-KR" dirty="0" smtClean="0" sz="798">
                <a:solidFill>
                  <a:srgbClr val="000000"/>
                </a:solidFill>
                <a:latin typeface="Tahoma"/>
              </a:rPr>
              <a:t>1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</a:rPr>
              <a:t> relop id</a:t>
            </a:r>
            <a:r>
              <a:rPr lang="en-US" altLang="ko-KR" dirty="0" smtClean="0" sz="798">
                <a:solidFill>
                  <a:srgbClr val="000000"/>
                </a:solidFill>
                <a:latin typeface="Tahoma"/>
              </a:rPr>
              <a:t>2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</a:rPr>
              <a:t> ‘goto _’)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;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emit(‘goto _’ );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} </a:t>
            </a:r>
            <a:endParaRPr lang="ko-KR" altLang="en-US" dirty="0" smtClean="0" sz="1200"/>
          </a:p>
          <a:p>
            <a:pPr marL="0" indent="0" defTabSz="15240" algn="l">
              <a:lnSpc>
                <a:spcPts val="3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 i="1">
                <a:solidFill>
                  <a:srgbClr val="000000"/>
                </a:solidFill>
                <a:latin typeface="Verdana"/>
                <a:ea typeface="Verdana"/>
              </a:rPr>
              <a:t>Sohail Aslam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900" i="1">
                <a:solidFill>
                  <a:srgbClr val="000000"/>
                </a:solidFill>
                <a:latin typeface="Verdana"/>
                <a:ea typeface="Verdana"/>
              </a:rPr>
              <a:t>Compiler Construction Notes Set:6-113 </a:t>
            </a:r>
            <a:endParaRPr lang="ko-KR" altLang="en-US" dirty="0" smtClean="0" sz="900" i="1"/>
          </a:p>
        </p:txBody>
      </p:sp>
      <p:sp>
        <p:nvSpPr>
          <p:cNvPr id="341" name="Rect 3"/>
          <p:cNvSpPr>
            <a:spLocks noGrp="1" noChangeArrowheads="1"/>
          </p:cNvSpPr>
          <p:nvPr/>
        </p:nvSpPr>
        <p:spPr>
          <a:xfrm rot="0">
            <a:off x="2057400" y="2910840"/>
            <a:ext cx="3054985" cy="459359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200">
                <a:solidFill>
                  <a:srgbClr val="000000"/>
                </a:solidFill>
                <a:latin typeface="Tahoma"/>
              </a:rPr>
              <a:t>E.falselist =  merge(E</a:t>
            </a:r>
            <a:r>
              <a:rPr lang="en-US" altLang="ko-KR" dirty="0" smtClean="0" sz="798">
                <a:solidFill>
                  <a:srgbClr val="000000"/>
                </a:solidFill>
                <a:latin typeface="Tahoma"/>
              </a:rPr>
              <a:t>1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</a:rPr>
              <a:t>.falselist, E</a:t>
            </a:r>
            <a:r>
              <a:rPr lang="en-US" altLang="ko-KR" dirty="0" smtClean="0" sz="798">
                <a:solidFill>
                  <a:srgbClr val="000000"/>
                </a:solidFill>
                <a:latin typeface="Tahoma"/>
              </a:rPr>
              <a:t>2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</a:rPr>
              <a:t>.falselist); </a:t>
            </a:r>
            <a:endParaRPr lang="ko-KR" altLang="en-US" dirty="0" smtClean="0" sz="1200"/>
          </a:p>
          <a:p>
            <a:pPr marL="0" indent="0" defTabSz="15240" algn="l">
              <a:lnSpc>
                <a:spcPts val="15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200">
                <a:solidFill>
                  <a:srgbClr val="000000"/>
                </a:solidFill>
                <a:latin typeface="Tahoma"/>
              </a:rPr>
              <a:t>E.falselist = E</a:t>
            </a:r>
            <a:r>
              <a:rPr lang="en-US" altLang="ko-KR" dirty="0" smtClean="0" sz="798">
                <a:solidFill>
                  <a:srgbClr val="000000"/>
                </a:solidFill>
                <a:latin typeface="Tahoma"/>
              </a:rPr>
              <a:t>2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</a:rPr>
              <a:t>.falselist; </a:t>
            </a:r>
            <a:endParaRPr lang="ko-KR" altLang="en-US" dirty="0" smtClean="0" sz="1200"/>
          </a:p>
          <a:p>
            <a:pPr marL="0" indent="0" defTabSz="15240" algn="l">
              <a:lnSpc>
                <a:spcPts val="5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200">
                <a:solidFill>
                  <a:srgbClr val="000000"/>
                </a:solidFill>
                <a:latin typeface="Tahoma"/>
              </a:rPr>
              <a:t>E.truelist = E</a:t>
            </a:r>
            <a:r>
              <a:rPr lang="en-US" altLang="ko-KR" dirty="0" smtClean="0" sz="798">
                <a:solidFill>
                  <a:srgbClr val="000000"/>
                </a:solidFill>
                <a:latin typeface="Tahoma"/>
              </a:rPr>
              <a:t>1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</a:rPr>
              <a:t>.falselist;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200">
                <a:solidFill>
                  <a:srgbClr val="000000"/>
                </a:solidFill>
                <a:latin typeface="Tahoma"/>
              </a:rPr>
              <a:t>E.falselist =  E</a:t>
            </a:r>
            <a:r>
              <a:rPr lang="en-US" altLang="ko-KR" dirty="0" smtClean="0" sz="798">
                <a:solidFill>
                  <a:srgbClr val="000000"/>
                </a:solidFill>
                <a:latin typeface="Tahoma"/>
              </a:rPr>
              <a:t>1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</a:rPr>
              <a:t>.truelist; </a:t>
            </a:r>
            <a:endParaRPr lang="ko-KR" altLang="en-US" dirty="0" smtClean="0" sz="1200"/>
          </a:p>
          <a:p>
            <a:pPr marL="0" indent="0" defTabSz="15240" algn="l">
              <a:lnSpc>
                <a:spcPts val="7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200">
                <a:solidFill>
                  <a:srgbClr val="000000"/>
                </a:solidFill>
                <a:latin typeface="Tahoma"/>
              </a:rPr>
              <a:t>E.falselist =  E</a:t>
            </a:r>
            <a:r>
              <a:rPr lang="en-US" altLang="ko-KR" dirty="0" smtClean="0" sz="798">
                <a:solidFill>
                  <a:srgbClr val="000000"/>
                </a:solidFill>
                <a:latin typeface="Tahoma"/>
              </a:rPr>
              <a:t>1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</a:rPr>
              <a:t>.falselist; </a:t>
            </a:r>
            <a:endParaRPr lang="ko-KR" altLang="en-US" dirty="0" smtClean="0" sz="1200"/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Rect 3"/>
          <p:cNvSpPr>
            <a:spLocks noGrp="1" noChangeArrowheads="1"/>
          </p:cNvSpPr>
          <p:nvPr/>
        </p:nvSpPr>
        <p:spPr>
          <a:xfrm rot="0">
            <a:off x="0" y="0"/>
            <a:ext cx="7797801" cy="10058401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114</a:t>
            </a:r>
            <a:endParaRPr lang="ko-KR" altLang="en-US" dirty="0" smtClean="0" sz="1200"/>
          </a:p>
          <a:p>
            <a:pPr marL="0" indent="0" defTabSz="15240" algn="l">
              <a:lnSpc>
                <a:spcPts val="5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6.						E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→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 true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{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E.truelist = makelist(nextquad());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}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7.						E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→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 false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{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emit(‘goto _’ );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} </a:t>
            </a:r>
            <a:endParaRPr lang="ko-KR" altLang="en-US" dirty="0" smtClean="0" sz="1200"/>
          </a:p>
          <a:p>
            <a:pPr marL="0" indent="0" defTabSz="15240" algn="l">
              <a:lnSpc>
                <a:spcPts val="48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 i="1">
                <a:solidFill>
                  <a:srgbClr val="000000"/>
                </a:solidFill>
                <a:latin typeface="Verdana"/>
                <a:ea typeface="Verdana"/>
              </a:rPr>
              <a:t>Sohail Aslam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900" i="1">
                <a:solidFill>
                  <a:srgbClr val="000000"/>
                </a:solidFill>
                <a:latin typeface="Verdana"/>
                <a:ea typeface="Verdana"/>
              </a:rPr>
              <a:t>Compiler Construction Notes Set:6-114 </a:t>
            </a:r>
            <a:endParaRPr lang="ko-KR" altLang="en-US" dirty="0" smtClean="0" sz="900" i="1"/>
          </a:p>
        </p:txBody>
      </p:sp>
      <p:sp>
        <p:nvSpPr>
          <p:cNvPr id="344" name="Rect 3"/>
          <p:cNvSpPr>
            <a:spLocks noGrp="1" noChangeArrowheads="1"/>
          </p:cNvSpPr>
          <p:nvPr/>
        </p:nvSpPr>
        <p:spPr>
          <a:xfrm rot="0">
            <a:off x="2057400" y="1835150"/>
            <a:ext cx="2426970" cy="110617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200">
                <a:solidFill>
                  <a:srgbClr val="000000"/>
                </a:solidFill>
                <a:latin typeface="Tahoma"/>
              </a:rPr>
              <a:t>emit(‘goto _’ ); </a:t>
            </a:r>
            <a:endParaRPr lang="ko-KR" altLang="en-US" dirty="0" smtClean="0" sz="1200"/>
          </a:p>
          <a:p>
            <a:pPr marL="0" indent="0" defTabSz="15240" algn="l">
              <a:lnSpc>
                <a:spcPts val="5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200">
                <a:solidFill>
                  <a:srgbClr val="000000"/>
                </a:solidFill>
                <a:latin typeface="Tahoma"/>
              </a:rPr>
              <a:t>E.falselist = makelist(nextquad());  </a:t>
            </a:r>
            <a:endParaRPr lang="ko-KR" altLang="en-US" dirty="0" smtClean="0" sz="1200"/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Rect 3"/>
          <p:cNvSpPr>
            <a:spLocks noGrp="1" noChangeArrowheads="1"/>
          </p:cNvSpPr>
          <p:nvPr/>
        </p:nvSpPr>
        <p:spPr>
          <a:xfrm rot="0">
            <a:off x="0" y="0"/>
            <a:ext cx="7797801" cy="10058401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115</a:t>
            </a:r>
            <a:endParaRPr lang="ko-KR" altLang="en-US" dirty="0" smtClean="0" sz="1200"/>
          </a:p>
          <a:p>
            <a:pPr marL="0" indent="0" defTabSz="15240" algn="l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L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L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e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e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c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c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t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t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u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u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r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r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e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e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				4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4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0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0</a:t>
            </a:r>
            <a:endParaRPr lang="ko-KR" altLang="en-US" dirty="0" smtClean="0" sz="1800" b="1"/>
          </a:p>
          <a:p>
            <a:pPr marL="0" indent="0" defTabSz="15240" algn="l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  <a:ea typeface="Times New Roman"/>
              </a:rPr>
              <a:t>Example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: consider, the boolean expression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a &lt; b   or   c &lt; d   and   e &lt; f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Recall the syntax directed translation for the production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E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→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 id</a:t>
            </a:r>
            <a:r>
              <a:rPr lang="en-US" altLang="ko-KR" dirty="0" smtClean="0" sz="798">
                <a:solidFill>
                  <a:srgbClr val="000000"/>
                </a:solidFill>
                <a:latin typeface="Tahoma"/>
              </a:rPr>
              <a:t>1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</a:rPr>
              <a:t> relop id</a:t>
            </a:r>
            <a:r>
              <a:rPr lang="en-US" altLang="ko-KR" dirty="0" smtClean="0" sz="798">
                <a:solidFill>
                  <a:srgbClr val="000000"/>
                </a:solidFill>
                <a:latin typeface="Tahoma"/>
              </a:rPr>
              <a:t>2 </a:t>
            </a:r>
            <a:endParaRPr lang="ko-KR" altLang="en-US" dirty="0" smtClean="0" sz="798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{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E.falselist = makelist(nextquad()+1); 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emit(‘if’ id</a:t>
            </a:r>
            <a:r>
              <a:rPr lang="en-US" altLang="ko-KR" dirty="0" smtClean="0" sz="798">
                <a:solidFill>
                  <a:srgbClr val="000000"/>
                </a:solidFill>
                <a:latin typeface="Tahoma"/>
              </a:rPr>
              <a:t>1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</a:rPr>
              <a:t> relop id</a:t>
            </a:r>
            <a:r>
              <a:rPr lang="en-US" altLang="ko-KR" dirty="0" smtClean="0" sz="798">
                <a:solidFill>
                  <a:srgbClr val="000000"/>
                </a:solidFill>
                <a:latin typeface="Tahoma"/>
              </a:rPr>
              <a:t>2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</a:rPr>
              <a:t> ‘goto _’)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;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emit(‘goto _’ );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}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We carry out a bottom-up parse. In response to reduction of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a &lt; b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to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E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, the list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E.truelist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gets {100} and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E.falselist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 gets {101} and the two quadruples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100: if a &lt; b goto _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101: goto _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are generated. Notice that the goto’s are generated with targets. These are precisely the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goto’s whose quad indices 100 and 101 are recorded in the truelist and falselist attributes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of E. These will be patched later in the parse via the backpatching mechanism.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The next reduction to happen is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M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→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						ε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 which is in the production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E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→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 E</a:t>
            </a:r>
            <a:r>
              <a:rPr lang="en-US" altLang="ko-KR" dirty="0" smtClean="0" sz="798">
                <a:solidFill>
                  <a:srgbClr val="000000"/>
                </a:solidFill>
                <a:latin typeface="Tahoma"/>
              </a:rPr>
              <a:t>1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</a:rPr>
              <a:t> or  M  E</a:t>
            </a:r>
            <a:r>
              <a:rPr lang="en-US" altLang="ko-KR" dirty="0" smtClean="0" sz="798">
                <a:solidFill>
                  <a:srgbClr val="000000"/>
                </a:solidFill>
                <a:latin typeface="Tahoma"/>
              </a:rPr>
              <a:t>2 </a:t>
            </a:r>
            <a:endParaRPr lang="ko-KR" altLang="en-US" dirty="0" smtClean="0" sz="798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This reduction will eventually take place when reduction to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E</a:t>
            </a:r>
            <a:r>
              <a:rPr lang="en-US" altLang="ko-KR" dirty="0" smtClean="0" sz="798">
                <a:solidFill>
                  <a:srgbClr val="000000"/>
                </a:solidFill>
                <a:latin typeface="Tahoma"/>
              </a:rPr>
              <a:t>2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happens. This marker non-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terminal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M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records the value of </a:t>
            </a:r>
            <a:r>
              <a:rPr lang="en-US" altLang="ko-KR" dirty="0" smtClean="0" sz="1200">
                <a:solidFill>
                  <a:srgbClr val="000000"/>
                </a:solidFill>
                <a:latin typeface="Arial"/>
                <a:ea typeface="Arial"/>
              </a:rPr>
              <a:t>nextquad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which at this time is 102. Next, the reduction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of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c &lt; d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to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E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leads to the list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E.truelist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getting {102},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E.falselist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 getting {103} and the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two quadruples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102: if c &lt; d goto _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103: goto _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are generated.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Next reduction is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M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→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ε. Τ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he marker non-terminal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M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in the production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E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→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 E</a:t>
            </a:r>
            <a:r>
              <a:rPr lang="en-US" altLang="ko-KR" dirty="0" smtClean="0" sz="798">
                <a:solidFill>
                  <a:srgbClr val="000000"/>
                </a:solidFill>
                <a:latin typeface="Tahoma"/>
              </a:rPr>
              <a:t>1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</a:rPr>
              <a:t> and  M  E</a:t>
            </a:r>
            <a:r>
              <a:rPr lang="en-US" altLang="ko-KR" dirty="0" smtClean="0" sz="798">
                <a:solidFill>
                  <a:srgbClr val="000000"/>
                </a:solidFill>
                <a:latin typeface="Tahoma"/>
              </a:rPr>
              <a:t>2 </a:t>
            </a:r>
            <a:endParaRPr lang="ko-KR" altLang="en-US" dirty="0" smtClean="0" sz="798"/>
          </a:p>
          <a:p>
            <a:pPr marL="0" indent="0" defTabSz="15240" algn="l">
              <a:lnSpc>
                <a:spcPts val="4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 i="1">
                <a:solidFill>
                  <a:srgbClr val="000000"/>
                </a:solidFill>
                <a:latin typeface="Verdana"/>
                <a:ea typeface="Verdana"/>
              </a:rPr>
              <a:t>Sohail Aslam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900" i="1">
                <a:solidFill>
                  <a:srgbClr val="000000"/>
                </a:solidFill>
                <a:latin typeface="Verdana"/>
                <a:ea typeface="Verdana"/>
              </a:rPr>
              <a:t>Compiler Construction Notes Set:6-115 </a:t>
            </a:r>
            <a:endParaRPr lang="ko-KR" altLang="en-US" dirty="0" smtClean="0" sz="900" i="1"/>
          </a:p>
        </p:txBody>
      </p:sp>
      <p:sp>
        <p:nvSpPr>
          <p:cNvPr id="347" name="Rect 3"/>
          <p:cNvSpPr>
            <a:spLocks noGrp="1" noChangeArrowheads="1"/>
          </p:cNvSpPr>
          <p:nvPr/>
        </p:nvSpPr>
        <p:spPr>
          <a:xfrm rot="0">
            <a:off x="2057400" y="2941320"/>
            <a:ext cx="2384425" cy="186055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200">
                <a:solidFill>
                  <a:srgbClr val="000000"/>
                </a:solidFill>
                <a:latin typeface="Tahoma"/>
              </a:rPr>
              <a:t>E.truelist = makelist(nextquad());  </a:t>
            </a:r>
            <a:endParaRPr lang="ko-KR" altLang="en-US" dirty="0" smtClean="0" sz="1200"/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Rect 3"/>
          <p:cNvSpPr>
            <a:spLocks noGrp="1" noChangeArrowheads="1"/>
          </p:cNvSpPr>
          <p:nvPr/>
        </p:nvSpPr>
        <p:spPr>
          <a:xfrm rot="0">
            <a:off x="0" y="0"/>
            <a:ext cx="7797801" cy="10058401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116</a:t>
            </a:r>
            <a:endParaRPr lang="ko-KR" altLang="en-US" dirty="0" smtClean="0" sz="1200"/>
          </a:p>
          <a:p>
            <a:pPr marL="0" indent="0" defTabSz="15240" algn="l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records the value of </a:t>
            </a:r>
            <a:r>
              <a:rPr lang="en-US" altLang="ko-KR" dirty="0" smtClean="0" sz="1200">
                <a:solidFill>
                  <a:srgbClr val="000000"/>
                </a:solidFill>
                <a:latin typeface="Arial"/>
                <a:ea typeface="Arial"/>
              </a:rPr>
              <a:t>nextquad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which at this time is 104, the quad index of first quad of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E</a:t>
            </a:r>
            <a:r>
              <a:rPr lang="en-US" altLang="ko-KR" dirty="0" smtClean="0" sz="798">
                <a:solidFill>
                  <a:srgbClr val="000000"/>
                </a:solidFill>
                <a:latin typeface="Tahoma"/>
              </a:rPr>
              <a:t>2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. Reducing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e &lt; f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to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E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causes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E.truelist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to get {104},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E.falselist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 to get {105} and the  </a:t>
            </a:r>
            <a:endParaRPr lang="ko-KR" altLang="en-US" dirty="0" smtClean="0" sz="120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generation of quads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104: if e &lt; f goto _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105: goto _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We now reduce by the production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E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→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 E</a:t>
            </a:r>
            <a:r>
              <a:rPr lang="en-US" altLang="ko-KR" dirty="0" smtClean="0" sz="798">
                <a:solidFill>
                  <a:srgbClr val="000000"/>
                </a:solidFill>
                <a:latin typeface="Tahoma"/>
              </a:rPr>
              <a:t>1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</a:rPr>
              <a:t> and  M  E</a:t>
            </a:r>
            <a:r>
              <a:rPr lang="en-US" altLang="ko-KR" dirty="0" smtClean="0" sz="798">
                <a:solidFill>
                  <a:srgbClr val="000000"/>
                </a:solidFill>
                <a:latin typeface="Tahoma"/>
              </a:rPr>
              <a:t>2 </a:t>
            </a:r>
            <a:endParaRPr lang="ko-KR" altLang="en-US" dirty="0" smtClean="0" sz="798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Recall the semantic actions associated with this rule: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E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→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 E</a:t>
            </a:r>
            <a:r>
              <a:rPr lang="en-US" altLang="ko-KR" dirty="0" smtClean="0" sz="798">
                <a:solidFill>
                  <a:srgbClr val="000000"/>
                </a:solidFill>
                <a:latin typeface="Tahoma"/>
              </a:rPr>
              <a:t>1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</a:rPr>
              <a:t> and M  E</a:t>
            </a:r>
            <a:r>
              <a:rPr lang="en-US" altLang="ko-KR" dirty="0" smtClean="0" sz="798">
                <a:solidFill>
                  <a:srgbClr val="000000"/>
                </a:solidFill>
                <a:latin typeface="Tahoma"/>
              </a:rPr>
              <a:t>2 </a:t>
            </a:r>
            <a:endParaRPr lang="ko-KR" altLang="en-US" dirty="0" smtClean="0" sz="798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{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backpatch(E</a:t>
            </a:r>
            <a:r>
              <a:rPr lang="en-US" altLang="ko-KR" dirty="0" smtClean="0" sz="798">
                <a:solidFill>
                  <a:srgbClr val="000000"/>
                </a:solidFill>
                <a:latin typeface="Tahoma"/>
              </a:rPr>
              <a:t>1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</a:rPr>
              <a:t>.truelist, M.quad);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E.truelist = E</a:t>
            </a:r>
            <a:r>
              <a:rPr lang="en-US" altLang="ko-KR" dirty="0" smtClean="0" sz="798">
                <a:solidFill>
                  <a:srgbClr val="000000"/>
                </a:solidFill>
                <a:latin typeface="Tahoma"/>
              </a:rPr>
              <a:t>2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</a:rPr>
              <a:t>.truelist;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}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The six quadruples generated so far are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100: if a &lt; b goto _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101: goto _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102: if c &lt; d goto _ </a:t>
            </a:r>
            <a:endParaRPr lang="ko-KR" altLang="en-US" dirty="0" smtClean="0" sz="1200" b="1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103: goto _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104: if e &lt; f goto _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105: goto _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The semantic action calls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backpatch({102},104)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The backpatch fills in 104 as the target of the goto in quad 102.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100: if a &lt; b goto _ </a:t>
            </a:r>
            <a:endParaRPr lang="ko-KR" altLang="en-US" dirty="0" smtClean="0" sz="1200" b="1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101: goto _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102: if c &lt; d goto 104 </a:t>
            </a:r>
            <a:endParaRPr lang="ko-KR" altLang="en-US" dirty="0" smtClean="0" sz="1200" b="1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103: goto _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104: if e &lt; f goto _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105: goto _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The next two semantic actions define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E.truelist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and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 E.falselist.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This way, the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synthesized attributes propagate the attributes up the parse tree.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We now reduce by the production  </a:t>
            </a:r>
            <a:endParaRPr lang="ko-KR" altLang="en-US" dirty="0" smtClean="0" sz="1200"/>
          </a:p>
          <a:p>
            <a:pPr marL="0" indent="0" defTabSz="15240" algn="l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 i="1">
                <a:solidFill>
                  <a:srgbClr val="000000"/>
                </a:solidFill>
                <a:latin typeface="Verdana"/>
                <a:ea typeface="Verdana"/>
              </a:rPr>
              <a:t>Sohail Aslam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900" i="1">
                <a:solidFill>
                  <a:srgbClr val="000000"/>
                </a:solidFill>
                <a:latin typeface="Verdana"/>
                <a:ea typeface="Verdana"/>
              </a:rPr>
              <a:t>Compiler Construction Notes Set:6-116 </a:t>
            </a:r>
            <a:endParaRPr lang="ko-KR" altLang="en-US" dirty="0" smtClean="0" sz="900" i="1"/>
          </a:p>
        </p:txBody>
      </p:sp>
      <p:sp>
        <p:nvSpPr>
          <p:cNvPr id="350" name="Rect 3"/>
          <p:cNvSpPr>
            <a:spLocks noGrp="1" noChangeArrowheads="1"/>
          </p:cNvSpPr>
          <p:nvPr/>
        </p:nvSpPr>
        <p:spPr>
          <a:xfrm rot="0">
            <a:off x="2057400" y="3943985"/>
            <a:ext cx="3054985" cy="194945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200">
                <a:solidFill>
                  <a:srgbClr val="000000"/>
                </a:solidFill>
                <a:latin typeface="Tahoma"/>
              </a:rPr>
              <a:t>E.falselist =  merge(E</a:t>
            </a:r>
            <a:r>
              <a:rPr lang="en-US" altLang="ko-KR" dirty="0" smtClean="0" sz="798">
                <a:solidFill>
                  <a:srgbClr val="000000"/>
                </a:solidFill>
                <a:latin typeface="Tahoma"/>
              </a:rPr>
              <a:t>1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</a:rPr>
              <a:t>.falselist, E</a:t>
            </a:r>
            <a:r>
              <a:rPr lang="en-US" altLang="ko-KR" dirty="0" smtClean="0" sz="798">
                <a:solidFill>
                  <a:srgbClr val="000000"/>
                </a:solidFill>
                <a:latin typeface="Tahoma"/>
              </a:rPr>
              <a:t>2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</a:rPr>
              <a:t>.falselist); </a:t>
            </a:r>
            <a:endParaRPr lang="ko-KR" altLang="en-US" dirty="0" smtClean="0" sz="1200"/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3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92225" y="4568825"/>
            <a:ext cx="5078095" cy="2541905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52" name="Rect 3"/>
          <p:cNvSpPr>
            <a:spLocks noGrp="1" noChangeArrowheads="1"/>
          </p:cNvSpPr>
          <p:nvPr/>
        </p:nvSpPr>
        <p:spPr>
          <a:xfrm rot="0">
            <a:off x="0" y="0"/>
            <a:ext cx="7797801" cy="10058401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117</a:t>
            </a:r>
            <a:endParaRPr lang="ko-KR" altLang="en-US" dirty="0" smtClean="0" sz="1200"/>
          </a:p>
          <a:p>
            <a:pPr marL="0" indent="0" defTabSz="15240" algn="l">
              <a:lnSpc>
                <a:spcPts val="3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E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→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 E</a:t>
            </a:r>
            <a:r>
              <a:rPr lang="en-US" altLang="ko-KR" dirty="0" smtClean="0" sz="798">
                <a:solidFill>
                  <a:srgbClr val="000000"/>
                </a:solidFill>
                <a:latin typeface="Tahoma"/>
              </a:rPr>
              <a:t>1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</a:rPr>
              <a:t> or M  E</a:t>
            </a:r>
            <a:r>
              <a:rPr lang="en-US" altLang="ko-KR" dirty="0" smtClean="0" sz="798">
                <a:solidFill>
                  <a:srgbClr val="000000"/>
                </a:solidFill>
                <a:latin typeface="Tahoma"/>
              </a:rPr>
              <a:t>2 </a:t>
            </a:r>
            <a:endParaRPr lang="ko-KR" altLang="en-US" dirty="0" smtClean="0" sz="798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The semantic action calls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Arial"/>
              </a:rPr>
              <a:t>backpatch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({101},102)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which fills in 102 in statement 101: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100: if a &lt; b goto _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101: goto 102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102: if c &lt; d goto 104  </a:t>
            </a:r>
            <a:endParaRPr lang="ko-KR" altLang="en-US" dirty="0" smtClean="0" sz="1200" b="1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103: goto _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104: if e &lt; f goto _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105: goto _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The remaining goto’s will have their targets backpatched later in the parse. The attributed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parse tree at this stage is </a:t>
            </a:r>
            <a:endParaRPr lang="ko-KR" altLang="en-US" dirty="0" smtClean="0" sz="1200"/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E.t = {100, 104}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E.f = {103, 105}</a:t>
            </a:r>
            <a:endParaRPr lang="ko-KR" altLang="en-US" dirty="0" smtClean="0" sz="1200"/>
          </a:p>
          <a:p>
            <a:pPr marL="0" indent="0" defTabSz="15240" algn="l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or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E.t = {100}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E.t = {104}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E.f = {101} </a:t>
            </a:r>
            <a:endParaRPr lang="ko-KR" altLang="en-US" dirty="0" smtClean="0" sz="1200"/>
          </a:p>
          <a:p>
            <a:pPr marL="0" indent="0" defTabSz="15240" algn="l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a       &lt;         b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M.q = 104</a:t>
            </a:r>
            <a:endParaRPr lang="ko-KR" altLang="en-US" dirty="0" smtClean="0" sz="1200"/>
          </a:p>
          <a:p>
            <a:pPr marL="0" indent="0" defTabSz="15240" algn="l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E.t = {102}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E.t = {104}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E.f = {103}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E.f = {105}</a:t>
            </a:r>
            <a:endParaRPr lang="ko-KR" altLang="en-US" dirty="0" smtClean="0" sz="1200"/>
          </a:p>
          <a:p>
            <a:pPr marL="0" indent="0" defTabSz="15240" algn="l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c        &lt;         d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e        &lt;          f</a:t>
            </a:r>
            <a:endParaRPr lang="ko-KR" altLang="en-US" dirty="0" smtClean="0" sz="1200"/>
          </a:p>
          <a:p>
            <a:pPr marL="0" indent="0" defTabSz="15240" algn="l">
              <a:lnSpc>
                <a:spcPts val="17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 i="1">
                <a:solidFill>
                  <a:srgbClr val="000000"/>
                </a:solidFill>
                <a:latin typeface="Verdana"/>
                <a:ea typeface="Verdana"/>
              </a:rPr>
              <a:t>Sohail Aslam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900" i="1">
                <a:solidFill>
                  <a:srgbClr val="000000"/>
                </a:solidFill>
                <a:latin typeface="Verdana"/>
                <a:ea typeface="Verdana"/>
              </a:rPr>
              <a:t>Compiler Construction Notes Set:6-117 </a:t>
            </a:r>
            <a:endParaRPr lang="ko-KR" altLang="en-US" dirty="0" smtClean="0" sz="900" i="1"/>
          </a:p>
        </p:txBody>
      </p:sp>
      <p:sp>
        <p:nvSpPr>
          <p:cNvPr id="353" name="Rect 3"/>
          <p:cNvSpPr>
            <a:spLocks noGrp="1" noChangeArrowheads="1"/>
          </p:cNvSpPr>
          <p:nvPr/>
        </p:nvSpPr>
        <p:spPr>
          <a:xfrm rot="0">
            <a:off x="4611370" y="5388610"/>
            <a:ext cx="1198880" cy="186055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200">
                <a:solidFill>
                  <a:srgbClr val="000000"/>
                </a:solidFill>
                <a:latin typeface="Tahoma"/>
              </a:rPr>
              <a:t>E.f = {103, 105} </a:t>
            </a:r>
            <a:endParaRPr lang="ko-KR" altLang="en-US" dirty="0" smtClean="0" sz="1200"/>
          </a:p>
        </p:txBody>
      </p:sp>
      <p:sp>
        <p:nvSpPr>
          <p:cNvPr id="354" name="Rect 3"/>
          <p:cNvSpPr>
            <a:spLocks noGrp="1" noChangeArrowheads="1"/>
          </p:cNvSpPr>
          <p:nvPr/>
        </p:nvSpPr>
        <p:spPr>
          <a:xfrm rot="0">
            <a:off x="3261360" y="4800600"/>
            <a:ext cx="1805305" cy="1734185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200">
                <a:solidFill>
                  <a:srgbClr val="000000"/>
                </a:solidFill>
                <a:latin typeface="Tahoma"/>
              </a:rPr>
              <a:t>M.q = 102</a:t>
            </a:r>
            <a:endParaRPr lang="ko-KR" altLang="en-US" dirty="0" smtClean="0" sz="1200"/>
          </a:p>
          <a:p>
            <a:pPr marL="0" indent="0" defTabSz="1524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ε </a:t>
            </a:r>
            <a:endParaRPr lang="ko-KR" altLang="en-US" dirty="0" smtClean="0" sz="1200"/>
          </a:p>
          <a:p>
            <a:pPr marL="0" indent="0" defTabSz="15240" algn="l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and</a:t>
            </a:r>
            <a:endParaRPr lang="ko-KR" altLang="en-US" dirty="0" smtClean="0" sz="1200"/>
          </a:p>
          <a:p>
            <a:pPr marL="0" indent="0" defTabSz="1524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ε </a:t>
            </a:r>
            <a:endParaRPr lang="ko-KR" altLang="en-US" dirty="0" smtClean="0" sz="1200"/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Rect 3"/>
          <p:cNvSpPr>
            <a:spLocks noGrp="1" noChangeArrowheads="1"/>
          </p:cNvSpPr>
          <p:nvPr/>
        </p:nvSpPr>
        <p:spPr>
          <a:xfrm rot="0">
            <a:off x="0" y="0"/>
            <a:ext cx="7797801" cy="10058401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118</a:t>
            </a:r>
            <a:endParaRPr lang="ko-KR" altLang="en-US" dirty="0" smtClean="0" sz="1200"/>
          </a:p>
          <a:p>
            <a:pPr marL="0" indent="0" defTabSz="15240" algn="l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L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L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e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e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c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c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t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t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u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u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r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r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e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e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				4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4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1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1</a:t>
            </a:r>
            <a:endParaRPr lang="ko-KR" altLang="en-US" dirty="0" smtClean="0" sz="1800" b="1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Arial"/>
              </a:rPr>
              <a:t>Flow-of-Control Statements </a:t>
            </a:r>
            <a:endParaRPr lang="ko-KR" altLang="en-US" dirty="0" smtClean="0" sz="1200" b="1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We now use backpatching to translate flow-of-control statements in one pass. We will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use the same list-handling procedures as before.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S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→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if E then 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| 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if E then S else S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| 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while E do 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| 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begin L end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| 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A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L 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→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L ; S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| 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The semantic actions associated with each production are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1.						S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→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 if E then M</a:t>
            </a:r>
            <a:r>
              <a:rPr lang="en-US" altLang="ko-KR" dirty="0" smtClean="0" sz="798">
                <a:solidFill>
                  <a:srgbClr val="000000"/>
                </a:solidFill>
                <a:latin typeface="Tahoma"/>
              </a:rPr>
              <a:t>1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</a:rPr>
              <a:t> S</a:t>
            </a:r>
            <a:r>
              <a:rPr lang="en-US" altLang="ko-KR" dirty="0" smtClean="0" sz="798">
                <a:solidFill>
                  <a:srgbClr val="000000"/>
                </a:solidFill>
                <a:latin typeface="Tahoma"/>
              </a:rPr>
              <a:t>1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</a:rPr>
              <a:t> N else M</a:t>
            </a:r>
            <a:r>
              <a:rPr lang="en-US" altLang="ko-KR" dirty="0" smtClean="0" sz="798">
                <a:solidFill>
                  <a:srgbClr val="000000"/>
                </a:solidFill>
                <a:latin typeface="Tahoma"/>
              </a:rPr>
              <a:t>2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</a:rPr>
              <a:t> S</a:t>
            </a:r>
            <a:r>
              <a:rPr lang="en-US" altLang="ko-KR" dirty="0" smtClean="0" sz="798">
                <a:solidFill>
                  <a:srgbClr val="000000"/>
                </a:solidFill>
                <a:latin typeface="Tahoma"/>
              </a:rPr>
              <a:t>2 </a:t>
            </a:r>
            <a:endParaRPr lang="ko-KR" altLang="en-US" dirty="0" smtClean="0" sz="798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{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backpatch(E.truelist, M</a:t>
            </a:r>
            <a:r>
              <a:rPr lang="en-US" altLang="ko-KR" dirty="0" smtClean="0" sz="798">
                <a:solidFill>
                  <a:srgbClr val="000000"/>
                </a:solidFill>
                <a:latin typeface="Tahoma"/>
              </a:rPr>
              <a:t>1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</a:rPr>
              <a:t>.quad);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backpatch(E.falselist, M</a:t>
            </a:r>
            <a:r>
              <a:rPr lang="en-US" altLang="ko-KR" dirty="0" smtClean="0" sz="798">
                <a:solidFill>
                  <a:srgbClr val="000000"/>
                </a:solidFill>
                <a:latin typeface="Tahoma"/>
              </a:rPr>
              <a:t>2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</a:rPr>
              <a:t>.quad); 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}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2.						N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→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			ε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{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  N.nextlist = makelist(nextQuad()); 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  emit(‘goto_’);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}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3.						M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→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			ε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{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  M.quad = nextQuad(); 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}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4.						S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→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 if E then M S</a:t>
            </a:r>
            <a:r>
              <a:rPr lang="en-US" altLang="ko-KR" dirty="0" smtClean="0" sz="798">
                <a:solidFill>
                  <a:srgbClr val="000000"/>
                </a:solidFill>
                <a:latin typeface="Tahoma"/>
              </a:rPr>
              <a:t>1</a:t>
            </a:r>
            <a:endParaRPr lang="ko-KR" altLang="en-US" dirty="0" smtClean="0" sz="798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{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backpatch(E.truelist, M.quad);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}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5.						S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→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 while M</a:t>
            </a:r>
            <a:r>
              <a:rPr lang="en-US" altLang="ko-KR" dirty="0" smtClean="0" sz="798">
                <a:solidFill>
                  <a:srgbClr val="000000"/>
                </a:solidFill>
                <a:latin typeface="Tahoma"/>
              </a:rPr>
              <a:t>1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</a:rPr>
              <a:t> E do M</a:t>
            </a:r>
            <a:r>
              <a:rPr lang="en-US" altLang="ko-KR" dirty="0" smtClean="0" sz="798">
                <a:solidFill>
                  <a:srgbClr val="000000"/>
                </a:solidFill>
                <a:latin typeface="Tahoma"/>
              </a:rPr>
              <a:t>2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</a:rPr>
              <a:t> S</a:t>
            </a:r>
            <a:r>
              <a:rPr lang="en-US" altLang="ko-KR" dirty="0" smtClean="0" sz="798">
                <a:solidFill>
                  <a:srgbClr val="000000"/>
                </a:solidFill>
                <a:latin typeface="Tahoma"/>
              </a:rPr>
              <a:t>1</a:t>
            </a:r>
            <a:endParaRPr lang="ko-KR" altLang="en-US" dirty="0" smtClean="0" sz="798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{ </a:t>
            </a:r>
            <a:endParaRPr lang="ko-KR" altLang="en-US" dirty="0" smtClean="0" sz="1200"/>
          </a:p>
          <a:p>
            <a:pPr marL="0" indent="0" defTabSz="15240" algn="l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 i="1">
                <a:solidFill>
                  <a:srgbClr val="000000"/>
                </a:solidFill>
                <a:latin typeface="Verdana"/>
                <a:ea typeface="Verdana"/>
              </a:rPr>
              <a:t>Sohail Aslam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900" i="1">
                <a:solidFill>
                  <a:srgbClr val="000000"/>
                </a:solidFill>
                <a:latin typeface="Verdana"/>
                <a:ea typeface="Verdana"/>
              </a:rPr>
              <a:t>Compiler Construction Notes Set:6-118 </a:t>
            </a:r>
            <a:endParaRPr lang="ko-KR" altLang="en-US" dirty="0" smtClean="0" sz="900" i="1"/>
          </a:p>
        </p:txBody>
      </p:sp>
      <p:sp>
        <p:nvSpPr>
          <p:cNvPr id="357" name="Rect 3"/>
          <p:cNvSpPr>
            <a:spLocks noGrp="1" noChangeArrowheads="1"/>
          </p:cNvSpPr>
          <p:nvPr/>
        </p:nvSpPr>
        <p:spPr>
          <a:xfrm rot="0">
            <a:off x="2057400" y="4919345"/>
            <a:ext cx="4228465" cy="332867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200">
                <a:solidFill>
                  <a:srgbClr val="000000"/>
                </a:solidFill>
                <a:latin typeface="Tahoma"/>
              </a:rPr>
              <a:t>S.nextlist =  merge(S</a:t>
            </a:r>
            <a:r>
              <a:rPr lang="en-US" altLang="ko-KR" dirty="0" smtClean="0" sz="798">
                <a:solidFill>
                  <a:srgbClr val="000000"/>
                </a:solidFill>
                <a:latin typeface="Tahoma"/>
              </a:rPr>
              <a:t>1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</a:rPr>
              <a:t>.nextlist, merge( N.nextlist,S</a:t>
            </a:r>
            <a:r>
              <a:rPr lang="en-US" altLang="ko-KR" dirty="0" smtClean="0" sz="798">
                <a:solidFill>
                  <a:srgbClr val="000000"/>
                </a:solidFill>
                <a:latin typeface="Tahoma"/>
              </a:rPr>
              <a:t>2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</a:rPr>
              <a:t>.nextlist)); </a:t>
            </a:r>
            <a:endParaRPr lang="ko-KR" altLang="en-US" dirty="0" smtClean="0" sz="1200"/>
          </a:p>
          <a:p>
            <a:pPr marL="0" indent="0" defTabSz="15240" algn="l">
              <a:lnSpc>
                <a:spcPts val="23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200">
                <a:solidFill>
                  <a:srgbClr val="000000"/>
                </a:solidFill>
                <a:latin typeface="Tahoma"/>
              </a:rPr>
              <a:t>S.nextlist = merge(E.falselist,S</a:t>
            </a:r>
            <a:r>
              <a:rPr lang="en-US" altLang="ko-KR" dirty="0" smtClean="0" sz="798">
                <a:solidFill>
                  <a:srgbClr val="000000"/>
                </a:solidFill>
                <a:latin typeface="Tahoma"/>
              </a:rPr>
              <a:t>1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</a:rPr>
              <a:t>.nextlist); </a:t>
            </a:r>
            <a:endParaRPr lang="ko-KR" altLang="en-US" dirty="0" smtClean="0" sz="1200"/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Rect 3"/>
          <p:cNvSpPr>
            <a:spLocks noGrp="1" noChangeArrowheads="1"/>
          </p:cNvSpPr>
          <p:nvPr/>
        </p:nvSpPr>
        <p:spPr>
          <a:xfrm rot="0">
            <a:off x="0" y="0"/>
            <a:ext cx="7797801" cy="10058401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119</a:t>
            </a:r>
            <a:endParaRPr lang="ko-KR" altLang="en-US" dirty="0" smtClean="0" sz="1200"/>
          </a:p>
          <a:p>
            <a:pPr marL="0" indent="0" defTabSz="1524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backpatch(S</a:t>
            </a:r>
            <a:r>
              <a:rPr lang="en-US" altLang="ko-KR" dirty="0" smtClean="0" sz="798">
                <a:solidFill>
                  <a:srgbClr val="000000"/>
                </a:solidFill>
                <a:latin typeface="Tahoma"/>
              </a:rPr>
              <a:t>1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</a:rPr>
              <a:t>.nextlist, M</a:t>
            </a:r>
            <a:r>
              <a:rPr lang="en-US" altLang="ko-KR" dirty="0" smtClean="0" sz="798">
                <a:solidFill>
                  <a:srgbClr val="000000"/>
                </a:solidFill>
                <a:latin typeface="Tahoma"/>
              </a:rPr>
              <a:t>1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</a:rPr>
              <a:t>.quad); 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backpatch(E.truelist, M</a:t>
            </a:r>
            <a:r>
              <a:rPr lang="en-US" altLang="ko-KR" dirty="0" smtClean="0" sz="798">
                <a:solidFill>
                  <a:srgbClr val="000000"/>
                </a:solidFill>
                <a:latin typeface="Tahoma"/>
              </a:rPr>
              <a:t>2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</a:rPr>
              <a:t>.quad);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}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6.						S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→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 begin L end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{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  S.nextlist = L.nextlist;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}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7.						S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→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 A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{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  S.nextlist = nil; 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}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8.						S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→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 L</a:t>
            </a:r>
            <a:r>
              <a:rPr lang="en-US" altLang="ko-KR" dirty="0" smtClean="0" sz="798">
                <a:solidFill>
                  <a:srgbClr val="000000"/>
                </a:solidFill>
                <a:latin typeface="Tahoma"/>
              </a:rPr>
              <a:t>1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</a:rPr>
              <a:t> ; M 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{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backpatch(L</a:t>
            </a:r>
            <a:r>
              <a:rPr lang="en-US" altLang="ko-KR" dirty="0" smtClean="0" sz="798">
                <a:solidFill>
                  <a:srgbClr val="000000"/>
                </a:solidFill>
                <a:latin typeface="Tahoma"/>
              </a:rPr>
              <a:t>1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</a:rPr>
              <a:t>.nextlist, M.quad); 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L.nextlist = S.nextlist;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}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9.						L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→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 S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{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  L.nextlist = S.nextlist;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}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  <a:ea typeface="Times New Roman"/>
              </a:rPr>
              <a:t>Example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: Let go through the example with the following input statement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if a &lt; b or c &lt; d and e &lt; f then x = y+z else x = y-z 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The bottom-up parse will reduce the compound boolean expression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a &lt; b or c &lt; d and e &lt; f to E</a:t>
            </a:r>
            <a:r>
              <a:rPr lang="en-US" altLang="ko-KR" dirty="0" smtClean="0" sz="798">
                <a:solidFill>
                  <a:srgbClr val="000000"/>
                </a:solidFill>
                <a:latin typeface="Tahoma"/>
              </a:rPr>
              <a:t>1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</a:rPr>
              <a:t> or M E</a:t>
            </a:r>
            <a:r>
              <a:rPr lang="en-US" altLang="ko-KR" dirty="0" smtClean="0" sz="798">
                <a:solidFill>
                  <a:srgbClr val="000000"/>
                </a:solidFill>
                <a:latin typeface="Tahoma"/>
              </a:rPr>
              <a:t>2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which we have already covered in the previous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example. We thus assume that the quads for the boolean expression have been generated.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The sentential form at this stage is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if E</a:t>
            </a:r>
            <a:r>
              <a:rPr lang="en-US" altLang="ko-KR" dirty="0" smtClean="0" sz="798">
                <a:solidFill>
                  <a:srgbClr val="000000"/>
                </a:solidFill>
                <a:latin typeface="Tahoma"/>
              </a:rPr>
              <a:t>1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</a:rPr>
              <a:t> or M E</a:t>
            </a:r>
            <a:r>
              <a:rPr lang="en-US" altLang="ko-KR" dirty="0" smtClean="0" sz="798">
                <a:solidFill>
                  <a:srgbClr val="000000"/>
                </a:solidFill>
                <a:latin typeface="Tahoma"/>
              </a:rPr>
              <a:t>2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</a:rPr>
              <a:t> then x = y+z else x = y-z  </a:t>
            </a:r>
            <a:endParaRPr lang="ko-KR" altLang="en-US" dirty="0" smtClean="0" sz="120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The reduction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E </a:t>
            </a:r>
            <a:r>
              <a:rPr lang="en-US" altLang="ko-KR" dirty="0" smtClean="0" sz="1200">
                <a:solidFill>
                  <a:srgbClr val="000000"/>
                </a:solidFill>
                <a:latin typeface="Arial"/>
                <a:ea typeface="Arial"/>
              </a:rPr>
              <a:t>→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 E</a:t>
            </a:r>
            <a:r>
              <a:rPr lang="en-US" altLang="ko-KR" dirty="0" smtClean="0" sz="798">
                <a:solidFill>
                  <a:srgbClr val="000000"/>
                </a:solidFill>
                <a:latin typeface="Tahoma"/>
              </a:rPr>
              <a:t>1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</a:rPr>
              <a:t> or M E</a:t>
            </a:r>
            <a:r>
              <a:rPr lang="en-US" altLang="ko-KR" dirty="0" smtClean="0" sz="798">
                <a:solidFill>
                  <a:srgbClr val="000000"/>
                </a:solidFill>
                <a:latin typeface="Tahoma"/>
              </a:rPr>
              <a:t>2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yields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if E then x = y+z else x = y-z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The semantic actions define the synthesized attributes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E.truelist=[100,104]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and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E.falselist=[103,105]. </a:t>
            </a:r>
            <a:endParaRPr lang="ko-KR" altLang="en-US" dirty="0" smtClean="0" sz="1200"/>
          </a:p>
          <a:p>
            <a:pPr marL="0" indent="0" defTabSz="15240" algn="l">
              <a:lnSpc>
                <a:spcPts val="6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 i="1">
                <a:solidFill>
                  <a:srgbClr val="000000"/>
                </a:solidFill>
                <a:latin typeface="Verdana"/>
                <a:ea typeface="Verdana"/>
              </a:rPr>
              <a:t>Sohail Aslam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900" i="1">
                <a:solidFill>
                  <a:srgbClr val="000000"/>
                </a:solidFill>
                <a:latin typeface="Verdana"/>
                <a:ea typeface="Verdana"/>
              </a:rPr>
              <a:t>Compiler Construction Notes Set:6-119 </a:t>
            </a:r>
            <a:endParaRPr lang="ko-KR" altLang="en-US" dirty="0" smtClean="0" sz="900" i="1"/>
          </a:p>
        </p:txBody>
      </p:sp>
      <p:sp>
        <p:nvSpPr>
          <p:cNvPr id="360" name="Rect 3"/>
          <p:cNvSpPr>
            <a:spLocks noGrp="1" noChangeArrowheads="1"/>
          </p:cNvSpPr>
          <p:nvPr/>
        </p:nvSpPr>
        <p:spPr>
          <a:xfrm rot="0">
            <a:off x="2057400" y="1283335"/>
            <a:ext cx="3100705" cy="19177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200">
                <a:solidFill>
                  <a:srgbClr val="000000"/>
                </a:solidFill>
                <a:latin typeface="Tahoma"/>
              </a:rPr>
              <a:t>S.nextlist = E.falselist; emit( ‘goto’ M</a:t>
            </a:r>
            <a:r>
              <a:rPr lang="en-US" altLang="ko-KR" dirty="0" smtClean="0" sz="798">
                <a:solidFill>
                  <a:srgbClr val="000000"/>
                </a:solidFill>
                <a:latin typeface="Tahoma"/>
              </a:rPr>
              <a:t>1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</a:rPr>
              <a:t>.quad); </a:t>
            </a:r>
            <a:endParaRPr lang="ko-KR" altLang="en-US" dirty="0" smtClean="0" sz="1200"/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3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91310" y="6754495"/>
            <a:ext cx="398780" cy="19177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63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87550" y="6754495"/>
            <a:ext cx="1822450" cy="19177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63" name="Picture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91310" y="6955790"/>
            <a:ext cx="398780" cy="20383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63" name="Picture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987550" y="6955790"/>
            <a:ext cx="1822450" cy="20383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63" name="Picture 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591310" y="7159625"/>
            <a:ext cx="398780" cy="20447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63" name="Picture 8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987550" y="7159625"/>
            <a:ext cx="1822450" cy="20447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63" name="Picture 8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591310" y="7360920"/>
            <a:ext cx="398780" cy="20447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63" name="Picture 8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987550" y="7360920"/>
            <a:ext cx="1822450" cy="20447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63" name="Picture 8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591310" y="7565390"/>
            <a:ext cx="398780" cy="20383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63" name="Picture 8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987550" y="7565390"/>
            <a:ext cx="1822450" cy="20383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63" name="Picture 8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591310" y="7769225"/>
            <a:ext cx="398780" cy="20129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63" name="Picture 8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987550" y="7769225"/>
            <a:ext cx="1822450" cy="20129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63" name="Picture 8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591310" y="7970520"/>
            <a:ext cx="398780" cy="20447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63" name="Picture 8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1987550" y="7970520"/>
            <a:ext cx="1822450" cy="20447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63" name="Picture 8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1591310" y="8174990"/>
            <a:ext cx="398780" cy="20383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63" name="Picture 8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1987550" y="8174990"/>
            <a:ext cx="1822450" cy="20383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63" name="Picture 8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1591310" y="8375650"/>
            <a:ext cx="398780" cy="20447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63" name="Picture 8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1987550" y="8375650"/>
            <a:ext cx="1822450" cy="20447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63" name="Picture 8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1591310" y="8580120"/>
            <a:ext cx="398780" cy="20447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63" name="Picture 8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1987550" y="8580120"/>
            <a:ext cx="1822450" cy="20447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62" name="Rect 3"/>
          <p:cNvSpPr>
            <a:spLocks noGrp="1" noChangeArrowheads="1"/>
          </p:cNvSpPr>
          <p:nvPr/>
        </p:nvSpPr>
        <p:spPr>
          <a:xfrm rot="0">
            <a:off x="0" y="0"/>
            <a:ext cx="7797801" cy="10058401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120</a:t>
            </a:r>
            <a:endParaRPr lang="ko-KR" altLang="en-US" dirty="0" smtClean="0" sz="1200"/>
          </a:p>
          <a:p>
            <a:pPr marL="0" indent="0" defTabSz="15240" algn="l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We now trace the remaining bottom up parse and execute the semantic actions: </a:t>
            </a:r>
            <a:endParaRPr lang="ko-KR" altLang="en-US" dirty="0" smtClean="0" sz="1200"/>
          </a:p>
          <a:p>
            <a:pPr marL="0" indent="0" defTabSz="15240" algn="l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if E then M</a:t>
            </a:r>
            <a:r>
              <a:rPr lang="en-US" altLang="ko-KR" dirty="0" smtClean="0" sz="798">
                <a:solidFill>
                  <a:srgbClr val="000000"/>
                </a:solidFill>
                <a:latin typeface="Tahoma"/>
              </a:rPr>
              <a:t>1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</a:rPr>
              <a:t> x=y+z else x=y-z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M</a:t>
            </a:r>
            <a:r>
              <a:rPr lang="en-US" altLang="ko-KR" dirty="0" smtClean="0" sz="798">
                <a:solidFill>
                  <a:srgbClr val="000000"/>
                </a:solidFill>
                <a:latin typeface="Tahoma"/>
              </a:rPr>
              <a:t>1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→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			ε</a:t>
            </a:r>
            <a:endParaRPr lang="ko-KR" altLang="en-US" dirty="0" smtClean="0" sz="1200"/>
          </a:p>
          <a:p>
            <a:pPr marL="0" indent="0" defTabSz="15240" algn="l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⇒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 if E then M</a:t>
            </a:r>
            <a:r>
              <a:rPr lang="en-US" altLang="ko-KR" dirty="0" smtClean="0" sz="798">
                <a:solidFill>
                  <a:srgbClr val="000000"/>
                </a:solidFill>
                <a:latin typeface="Tahoma"/>
              </a:rPr>
              <a:t>1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</a:rPr>
              <a:t> A else x=y-z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A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→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 x=y+z  </a:t>
            </a:r>
            <a:endParaRPr lang="ko-KR" altLang="en-US" dirty="0" smtClean="0" sz="1200"/>
          </a:p>
          <a:p>
            <a:pPr marL="0" indent="0" defTabSz="15240" algn="l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⇒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 if E then M</a:t>
            </a:r>
            <a:r>
              <a:rPr lang="en-US" altLang="ko-KR" dirty="0" smtClean="0" sz="798">
                <a:solidFill>
                  <a:srgbClr val="000000"/>
                </a:solidFill>
                <a:latin typeface="Tahoma"/>
              </a:rPr>
              <a:t>1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</a:rPr>
              <a:t> S</a:t>
            </a:r>
            <a:r>
              <a:rPr lang="en-US" altLang="ko-KR" dirty="0" smtClean="0" sz="798">
                <a:solidFill>
                  <a:srgbClr val="000000"/>
                </a:solidFill>
                <a:latin typeface="Tahoma"/>
              </a:rPr>
              <a:t>1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</a:rPr>
              <a:t> else A 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S</a:t>
            </a:r>
            <a:r>
              <a:rPr lang="en-US" altLang="ko-KR" dirty="0" smtClean="0" sz="798">
                <a:solidFill>
                  <a:srgbClr val="000000"/>
                </a:solidFill>
                <a:latin typeface="Tahoma"/>
              </a:rPr>
              <a:t>1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→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		A  </a:t>
            </a:r>
            <a:endParaRPr lang="ko-KR" altLang="en-US" dirty="0" smtClean="0" sz="1200"/>
          </a:p>
          <a:p>
            <a:pPr marL="0" indent="0" defTabSz="15240" algn="l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⇒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 if E then M</a:t>
            </a:r>
            <a:r>
              <a:rPr lang="en-US" altLang="ko-KR" dirty="0" smtClean="0" sz="798">
                <a:solidFill>
                  <a:srgbClr val="000000"/>
                </a:solidFill>
                <a:latin typeface="Tahoma"/>
              </a:rPr>
              <a:t>1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</a:rPr>
              <a:t> S</a:t>
            </a:r>
            <a:r>
              <a:rPr lang="en-US" altLang="ko-KR" dirty="0" smtClean="0" sz="798">
                <a:solidFill>
                  <a:srgbClr val="000000"/>
                </a:solidFill>
                <a:latin typeface="Tahoma"/>
              </a:rPr>
              <a:t>1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</a:rPr>
              <a:t> N else x=y-z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N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→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			ε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 emit(‘goto _’ }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⇒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 if E then M</a:t>
            </a:r>
            <a:r>
              <a:rPr lang="en-US" altLang="ko-KR" dirty="0" smtClean="0" sz="798">
                <a:solidFill>
                  <a:srgbClr val="000000"/>
                </a:solidFill>
                <a:latin typeface="Tahoma"/>
              </a:rPr>
              <a:t>1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</a:rPr>
              <a:t> S</a:t>
            </a:r>
            <a:r>
              <a:rPr lang="en-US" altLang="ko-KR" dirty="0" smtClean="0" sz="798">
                <a:solidFill>
                  <a:srgbClr val="000000"/>
                </a:solidFill>
                <a:latin typeface="Tahoma"/>
              </a:rPr>
              <a:t>1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</a:rPr>
              <a:t> N else M</a:t>
            </a:r>
            <a:r>
              <a:rPr lang="en-US" altLang="ko-KR" dirty="0" smtClean="0" sz="798">
                <a:solidFill>
                  <a:srgbClr val="000000"/>
                </a:solidFill>
                <a:latin typeface="Tahoma"/>
              </a:rPr>
              <a:t>2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</a:rPr>
              <a:t> x=y-z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M</a:t>
            </a:r>
            <a:r>
              <a:rPr lang="en-US" altLang="ko-KR" dirty="0" smtClean="0" sz="798">
                <a:solidFill>
                  <a:srgbClr val="000000"/>
                </a:solidFill>
                <a:latin typeface="Tahoma"/>
              </a:rPr>
              <a:t>2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→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			ε</a:t>
            </a:r>
            <a:endParaRPr lang="ko-KR" altLang="en-US" dirty="0" smtClean="0" sz="1200"/>
          </a:p>
          <a:p>
            <a:pPr marL="0" indent="0" defTabSz="15240" algn="l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⇒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 if E then M</a:t>
            </a:r>
            <a:r>
              <a:rPr lang="en-US" altLang="ko-KR" dirty="0" smtClean="0" sz="798">
                <a:solidFill>
                  <a:srgbClr val="000000"/>
                </a:solidFill>
                <a:latin typeface="Tahoma"/>
              </a:rPr>
              <a:t>1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</a:rPr>
              <a:t> S</a:t>
            </a:r>
            <a:r>
              <a:rPr lang="en-US" altLang="ko-KR" dirty="0" smtClean="0" sz="798">
                <a:solidFill>
                  <a:srgbClr val="000000"/>
                </a:solidFill>
                <a:latin typeface="Tahoma"/>
              </a:rPr>
              <a:t>1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</a:rPr>
              <a:t> N else M</a:t>
            </a:r>
            <a:r>
              <a:rPr lang="en-US" altLang="ko-KR" dirty="0" smtClean="0" sz="798">
                <a:solidFill>
                  <a:srgbClr val="000000"/>
                </a:solidFill>
                <a:latin typeface="Tahoma"/>
              </a:rPr>
              <a:t>2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</a:rPr>
              <a:t> A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A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→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 x=y-z </a:t>
            </a:r>
            <a:endParaRPr lang="ko-KR" altLang="en-US" dirty="0" smtClean="0" sz="1200"/>
          </a:p>
          <a:p>
            <a:pPr marL="0" indent="0" defTabSz="15240" algn="l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⇒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 if E then M</a:t>
            </a:r>
            <a:r>
              <a:rPr lang="en-US" altLang="ko-KR" dirty="0" smtClean="0" sz="798">
                <a:solidFill>
                  <a:srgbClr val="000000"/>
                </a:solidFill>
                <a:latin typeface="Tahoma"/>
              </a:rPr>
              <a:t>1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</a:rPr>
              <a:t> S</a:t>
            </a:r>
            <a:r>
              <a:rPr lang="en-US" altLang="ko-KR" dirty="0" smtClean="0" sz="798">
                <a:solidFill>
                  <a:srgbClr val="000000"/>
                </a:solidFill>
                <a:latin typeface="Tahoma"/>
              </a:rPr>
              <a:t>1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</a:rPr>
              <a:t> N else M</a:t>
            </a:r>
            <a:r>
              <a:rPr lang="en-US" altLang="ko-KR" dirty="0" smtClean="0" sz="798">
                <a:solidFill>
                  <a:srgbClr val="000000"/>
                </a:solidFill>
                <a:latin typeface="Tahoma"/>
              </a:rPr>
              <a:t>2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</a:rPr>
              <a:t> S</a:t>
            </a:r>
            <a:r>
              <a:rPr lang="en-US" altLang="ko-KR" dirty="0" smtClean="0" sz="798">
                <a:solidFill>
                  <a:srgbClr val="000000"/>
                </a:solidFill>
                <a:latin typeface="Tahoma"/>
              </a:rPr>
              <a:t>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S</a:t>
            </a:r>
            <a:r>
              <a:rPr lang="en-US" altLang="ko-KR" dirty="0" smtClean="0" sz="798">
                <a:solidFill>
                  <a:srgbClr val="000000"/>
                </a:solidFill>
                <a:latin typeface="Tahoma"/>
              </a:rPr>
              <a:t>2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→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		A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⇒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 S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{ backpatch([100,104],106)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  backpatch([103,105],108)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 S.nextlist=[107]} </a:t>
            </a:r>
            <a:endParaRPr lang="ko-KR" altLang="en-US" dirty="0" smtClean="0" sz="1200"/>
          </a:p>
          <a:p>
            <a:pPr marL="0" indent="0" defTabSz="15240" algn="l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The array of quadruples at this stage will contain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 u="sng">
                <a:solidFill>
                  <a:srgbClr val="000000"/>
                </a:solidFill>
                <a:latin typeface="Tahoma"/>
                <a:ea typeface="Tahoma"/>
              </a:rPr>
              <a:t>100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1200" u="sng">
                <a:solidFill>
                  <a:srgbClr val="000000"/>
                </a:solidFill>
                <a:latin typeface="Tahoma"/>
                <a:ea typeface="Tahoma"/>
              </a:rPr>
              <a:t>if a &lt; b goto 106 </a:t>
            </a:r>
            <a:endParaRPr lang="ko-KR" altLang="en-US" dirty="0" smtClean="0" sz="1200" u="sng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 u="sng">
                <a:solidFill>
                  <a:srgbClr val="000000"/>
                </a:solidFill>
                <a:latin typeface="Tahoma"/>
                <a:ea typeface="Tahoma"/>
              </a:rPr>
              <a:t>101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1200" u="sng">
                <a:solidFill>
                  <a:srgbClr val="000000"/>
                </a:solidFill>
                <a:latin typeface="Tahoma"/>
                <a:ea typeface="Tahoma"/>
              </a:rPr>
              <a:t>goto 102 </a:t>
            </a:r>
            <a:endParaRPr lang="ko-KR" altLang="en-US" dirty="0" smtClean="0" sz="1200" u="sng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 u="sng">
                <a:solidFill>
                  <a:srgbClr val="000000"/>
                </a:solidFill>
                <a:latin typeface="Tahoma"/>
                <a:ea typeface="Tahoma"/>
              </a:rPr>
              <a:t>102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1200" u="sng">
                <a:solidFill>
                  <a:srgbClr val="000000"/>
                </a:solidFill>
                <a:latin typeface="Tahoma"/>
                <a:ea typeface="Tahoma"/>
              </a:rPr>
              <a:t>if c &lt; d goto 104 </a:t>
            </a:r>
            <a:endParaRPr lang="ko-KR" altLang="en-US" dirty="0" smtClean="0" sz="1200" u="sng"/>
          </a:p>
          <a:p>
            <a:pPr marL="0" indent="0" defTabSz="15240" algn="l">
              <a:lnSpc>
                <a:spcPts val="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 u="sng">
                <a:solidFill>
                  <a:srgbClr val="000000"/>
                </a:solidFill>
                <a:latin typeface="Tahoma"/>
                <a:ea typeface="Tahoma"/>
              </a:rPr>
              <a:t>103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1200" u="sng">
                <a:solidFill>
                  <a:srgbClr val="000000"/>
                </a:solidFill>
                <a:latin typeface="Tahoma"/>
                <a:ea typeface="Tahoma"/>
              </a:rPr>
              <a:t>goto 108 </a:t>
            </a:r>
            <a:endParaRPr lang="ko-KR" altLang="en-US" dirty="0" smtClean="0" sz="1200" u="sng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 u="sng">
                <a:solidFill>
                  <a:srgbClr val="000000"/>
                </a:solidFill>
                <a:latin typeface="Tahoma"/>
                <a:ea typeface="Tahoma"/>
              </a:rPr>
              <a:t>104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1200" u="sng">
                <a:solidFill>
                  <a:srgbClr val="000000"/>
                </a:solidFill>
                <a:latin typeface="Tahoma"/>
                <a:ea typeface="Tahoma"/>
              </a:rPr>
              <a:t>if e &lt; f goto 106 </a:t>
            </a:r>
            <a:endParaRPr lang="ko-KR" altLang="en-US" dirty="0" smtClean="0" sz="1200" u="sng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 u="sng">
                <a:solidFill>
                  <a:srgbClr val="000000"/>
                </a:solidFill>
                <a:latin typeface="Tahoma"/>
                <a:ea typeface="Tahoma"/>
              </a:rPr>
              <a:t>105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1200" u="sng">
                <a:solidFill>
                  <a:srgbClr val="000000"/>
                </a:solidFill>
                <a:latin typeface="Tahoma"/>
                <a:ea typeface="Tahoma"/>
              </a:rPr>
              <a:t>goto 108 </a:t>
            </a:r>
            <a:endParaRPr lang="ko-KR" altLang="en-US" dirty="0" smtClean="0" sz="1200" u="sng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 u="sng">
                <a:solidFill>
                  <a:srgbClr val="000000"/>
                </a:solidFill>
                <a:latin typeface="Tahoma"/>
                <a:ea typeface="Tahoma"/>
              </a:rPr>
              <a:t>106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1200" u="sng">
                <a:solidFill>
                  <a:srgbClr val="000000"/>
                </a:solidFill>
                <a:latin typeface="Tahoma"/>
                <a:ea typeface="Tahoma"/>
              </a:rPr>
              <a:t>x=y+z </a:t>
            </a:r>
            <a:endParaRPr lang="ko-KR" altLang="en-US" dirty="0" smtClean="0" sz="1200" u="sng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 u="sng">
                <a:solidFill>
                  <a:srgbClr val="000000"/>
                </a:solidFill>
                <a:latin typeface="Tahoma"/>
                <a:ea typeface="Tahoma"/>
              </a:rPr>
              <a:t>107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1200" u="sng">
                <a:solidFill>
                  <a:srgbClr val="000000"/>
                </a:solidFill>
                <a:latin typeface="Tahoma"/>
                <a:ea typeface="Tahoma"/>
              </a:rPr>
              <a:t>goto _ </a:t>
            </a:r>
            <a:endParaRPr lang="ko-KR" altLang="en-US" dirty="0" smtClean="0" sz="1200" u="sng"/>
          </a:p>
          <a:p>
            <a:pPr marL="0" indent="0" defTabSz="15240" algn="l">
              <a:lnSpc>
                <a:spcPts val="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 u="sng">
                <a:solidFill>
                  <a:srgbClr val="000000"/>
                </a:solidFill>
                <a:latin typeface="Tahoma"/>
                <a:ea typeface="Tahoma"/>
              </a:rPr>
              <a:t>108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1200" u="sng">
                <a:solidFill>
                  <a:srgbClr val="000000"/>
                </a:solidFill>
                <a:latin typeface="Tahoma"/>
                <a:ea typeface="Tahoma"/>
              </a:rPr>
              <a:t>x=y-z </a:t>
            </a:r>
            <a:endParaRPr lang="ko-KR" altLang="en-US" dirty="0" smtClean="0" sz="1200" u="sng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 u="sng">
                <a:solidFill>
                  <a:srgbClr val="000000"/>
                </a:solidFill>
                <a:latin typeface="Tahoma"/>
                <a:ea typeface="Tahoma"/>
              </a:rPr>
              <a:t>109 </a:t>
            </a:r>
            <a:endParaRPr lang="ko-KR" altLang="en-US" dirty="0" smtClean="0" sz="1200" u="sng"/>
          </a:p>
          <a:p>
            <a:pPr marL="0" indent="0" defTabSz="15240" algn="l">
              <a:lnSpc>
                <a:spcPts val="5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 i="1">
                <a:solidFill>
                  <a:srgbClr val="000000"/>
                </a:solidFill>
                <a:latin typeface="Verdana"/>
                <a:ea typeface="Verdana"/>
              </a:rPr>
              <a:t>Sohail Aslam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900" i="1">
                <a:solidFill>
                  <a:srgbClr val="000000"/>
                </a:solidFill>
                <a:latin typeface="Verdana"/>
                <a:ea typeface="Verdana"/>
              </a:rPr>
              <a:t>Compiler Construction Notes Set:6-120 </a:t>
            </a:r>
            <a:endParaRPr lang="ko-KR" altLang="en-US" dirty="0" smtClean="0" sz="900" i="1"/>
          </a:p>
        </p:txBody>
      </p:sp>
      <p:sp>
        <p:nvSpPr>
          <p:cNvPr id="363" name="Rect 3"/>
          <p:cNvSpPr>
            <a:spLocks noGrp="1" noChangeArrowheads="1"/>
          </p:cNvSpPr>
          <p:nvPr/>
        </p:nvSpPr>
        <p:spPr>
          <a:xfrm rot="0">
            <a:off x="4230370" y="1627505"/>
            <a:ext cx="1388110" cy="369443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200">
                <a:solidFill>
                  <a:srgbClr val="000000"/>
                </a:solidFill>
                <a:latin typeface="Tahoma"/>
              </a:rPr>
              <a:t>{ M</a:t>
            </a:r>
            <a:r>
              <a:rPr lang="en-US" altLang="ko-KR" dirty="0" smtClean="0" sz="798">
                <a:solidFill>
                  <a:srgbClr val="000000"/>
                </a:solidFill>
                <a:latin typeface="Tahoma"/>
              </a:rPr>
              <a:t>1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</a:rPr>
              <a:t>.quad = 106 } </a:t>
            </a:r>
            <a:endParaRPr lang="ko-KR" altLang="en-US" dirty="0" smtClean="0" sz="1200"/>
          </a:p>
          <a:p>
            <a:pPr marL="0" indent="0" defTabSz="15240" algn="l">
              <a:lnSpc>
                <a:spcPts val="2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200">
                <a:solidFill>
                  <a:srgbClr val="000000"/>
                </a:solidFill>
                <a:latin typeface="Tahoma"/>
              </a:rPr>
              <a:t>{ emit(‘x=y+z’) } </a:t>
            </a:r>
            <a:endParaRPr lang="ko-KR" altLang="en-US" dirty="0" smtClean="0" sz="1200"/>
          </a:p>
          <a:p>
            <a:pPr marL="0" indent="0" defTabSz="15240" algn="l">
              <a:lnSpc>
                <a:spcPts val="2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200">
                <a:solidFill>
                  <a:srgbClr val="000000"/>
                </a:solidFill>
                <a:latin typeface="Tahoma"/>
              </a:rPr>
              <a:t>{ S</a:t>
            </a:r>
            <a:r>
              <a:rPr lang="en-US" altLang="ko-KR" dirty="0" smtClean="0" sz="798">
                <a:solidFill>
                  <a:srgbClr val="000000"/>
                </a:solidFill>
                <a:latin typeface="Tahoma"/>
              </a:rPr>
              <a:t>1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</a:rPr>
              <a:t>.nextlist = nil} </a:t>
            </a:r>
            <a:endParaRPr lang="ko-KR" altLang="en-US" dirty="0" smtClean="0" sz="1200"/>
          </a:p>
          <a:p>
            <a:pPr marL="0" indent="0" defTabSz="15240" algn="l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200">
                <a:solidFill>
                  <a:srgbClr val="000000"/>
                </a:solidFill>
                <a:latin typeface="Tahoma"/>
              </a:rPr>
              <a:t>{ N.nextlist = [107] </a:t>
            </a:r>
            <a:endParaRPr lang="ko-KR" altLang="en-US" dirty="0" smtClean="0" sz="1200"/>
          </a:p>
          <a:p>
            <a:pPr marL="0" indent="0" defTabSz="15240" algn="l">
              <a:lnSpc>
                <a:spcPts val="4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200">
                <a:solidFill>
                  <a:srgbClr val="000000"/>
                </a:solidFill>
                <a:latin typeface="Tahoma"/>
              </a:rPr>
              <a:t>{ M</a:t>
            </a:r>
            <a:r>
              <a:rPr lang="en-US" altLang="ko-KR" dirty="0" smtClean="0" sz="798">
                <a:solidFill>
                  <a:srgbClr val="000000"/>
                </a:solidFill>
                <a:latin typeface="Tahoma"/>
              </a:rPr>
              <a:t>2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</a:rPr>
              <a:t>.quad = 108 } </a:t>
            </a:r>
            <a:endParaRPr lang="ko-KR" altLang="en-US" dirty="0" smtClean="0" sz="1200"/>
          </a:p>
          <a:p>
            <a:pPr marL="0" indent="0" defTabSz="15240" algn="l">
              <a:lnSpc>
                <a:spcPts val="2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200">
                <a:solidFill>
                  <a:srgbClr val="000000"/>
                </a:solidFill>
                <a:latin typeface="Tahoma"/>
              </a:rPr>
              <a:t>{ emit(‘x=y-z’) } </a:t>
            </a:r>
            <a:endParaRPr lang="ko-KR" altLang="en-US" dirty="0" smtClean="0" sz="1200"/>
          </a:p>
          <a:p>
            <a:pPr marL="0" indent="0" defTabSz="15240" algn="l">
              <a:lnSpc>
                <a:spcPts val="2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200">
                <a:solidFill>
                  <a:srgbClr val="000000"/>
                </a:solidFill>
                <a:latin typeface="Tahoma"/>
              </a:rPr>
              <a:t>{ S</a:t>
            </a:r>
            <a:r>
              <a:rPr lang="en-US" altLang="ko-KR" dirty="0" smtClean="0" sz="798">
                <a:solidFill>
                  <a:srgbClr val="000000"/>
                </a:solidFill>
                <a:latin typeface="Tahoma"/>
              </a:rPr>
              <a:t>2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</a:rPr>
              <a:t>.nextlist = nil } </a:t>
            </a:r>
            <a:endParaRPr lang="ko-KR" altLang="en-US" dirty="0" smtClean="0" sz="12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64335" y="2094230"/>
            <a:ext cx="3270250" cy="8991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4" name="Rect 3"/>
          <p:cNvSpPr>
            <a:spLocks noGrp="1" noChangeArrowheads="1"/>
          </p:cNvSpPr>
          <p:nvPr/>
        </p:nvSpPr>
        <p:spPr>
          <a:xfrm rot="0">
            <a:off x="0" y="0"/>
            <a:ext cx="7797801" cy="10058401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1 </a:t>
            </a:r>
            <a:endParaRPr lang="ko-KR" altLang="en-US" dirty="0" smtClean="0" sz="1200"/>
          </a:p>
          <a:p>
            <a:pPr marL="0" indent="0" defTabSz="1524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L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L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e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e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c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c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t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t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u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u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r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r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e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e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				5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5</a:t>
            </a:r>
            <a:endParaRPr lang="ko-KR" altLang="en-US" dirty="0" smtClean="0" sz="1800" b="1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424" b="1">
                <a:solidFill>
                  <a:srgbClr val="000000"/>
                </a:solidFill>
                <a:latin typeface="Arial"/>
              </a:rPr>
              <a:t>Lexical Analysis </a:t>
            </a:r>
            <a:endParaRPr lang="ko-KR" altLang="en-US" dirty="0" smtClean="0" sz="1424" b="1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The scanner is the first component of the front-end of a compiler; parser is the second  </a:t>
            </a:r>
            <a:endParaRPr lang="ko-KR" altLang="en-US" dirty="0" smtClean="0" sz="1200"/>
          </a:p>
          <a:p>
            <a:pPr marL="0" indent="0" defTabSz="1524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</a:t>
            </a:r>
            <a:r>
              <a:rPr lang="en-US" altLang="ko-KR" dirty="0" smtClean="0" sz="1170" i="1" b="1">
                <a:solidFill>
                  <a:srgbClr val="000000"/>
                </a:solidFill>
                <a:latin typeface="Arial"/>
              </a:rPr>
              <a:t>source</a:t>
            </a:r>
            <a:endParaRPr lang="ko-KR" altLang="en-US" dirty="0" smtClean="0" sz="1170" i="1" b="1"/>
          </a:p>
          <a:p>
            <a:pPr marL="0" indent="0" defTabSz="15240" algn="l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170" i="1" b="1">
                <a:solidFill>
                  <a:srgbClr val="000000"/>
                </a:solidFill>
                <a:latin typeface="Arial"/>
              </a:rPr>
              <a:t>errors</a:t>
            </a:r>
            <a:endParaRPr lang="ko-KR" altLang="en-US" dirty="0" smtClean="0" sz="1170" i="1" b="1"/>
          </a:p>
          <a:p>
            <a:pPr marL="0" indent="0" defTabSz="1524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The task of the scanner is to take a program written in some programming language as a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stream of characters and break it into a stream of tokens. This activity is called 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lexical </a:t>
            </a:r>
            <a:endParaRPr lang="ko-KR" altLang="en-US" dirty="0" smtClean="0" sz="1200" i="1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  <a:ea typeface="Times New Roman"/>
              </a:rPr>
              <a:t>analysis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. A token, however, contains more than just the words extracted from the input. </a:t>
            </a:r>
            <a:endParaRPr lang="ko-KR" altLang="en-US" dirty="0" smtClean="0" sz="120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The lexical analyzer partition input string into substrings, called 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words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, and classifies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them according to their role. </a:t>
            </a:r>
            <a:endParaRPr lang="ko-KR" altLang="en-US" dirty="0" smtClean="0" sz="120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Arial"/>
              </a:rPr>
              <a:t>Tokens </a:t>
            </a:r>
            <a:endParaRPr lang="ko-KR" altLang="en-US" dirty="0" smtClean="0" sz="1200" b="1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A token is a 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syntactic category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 in a sentence of a language. Consider the sentence: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  <a:ea typeface="Times New Roman"/>
              </a:rPr>
              <a:t>He wrote the program</a:t>
            </a:r>
            <a:endParaRPr lang="ko-KR" altLang="en-US" dirty="0" smtClean="0" sz="1200" i="1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of the natural language English. The words in the sentence are: “He”, “wrote”, “the” and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“program”. The blanks between words have been ignored. These words are classified as </a:t>
            </a:r>
            <a:endParaRPr lang="ko-KR" altLang="en-US" dirty="0" smtClean="0" sz="120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subject, verb, object etc. These are the roles.  Similarly, the sentence in a programming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language like C: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if(b == 0) a = b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the words are “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if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”, “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(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”, “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b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”, “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==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”, “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0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”, “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)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”, “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a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”, “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=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” and “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b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”. The roles are keyword,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variable, boolean operator, assignment operator. The pair &lt;role,word&gt; is given the name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  <a:ea typeface="Times New Roman"/>
              </a:rPr>
              <a:t>token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. Here are some familiar tokens in programming languages: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•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	Identifiers: 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x   y11  maxsize</a:t>
            </a:r>
            <a:endParaRPr lang="ko-KR" altLang="en-US" dirty="0" smtClean="0" sz="1200"/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•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	Keywords: 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if  else  while  for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•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	Integers: 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2  1000  -44   5L</a:t>
            </a:r>
            <a:endParaRPr lang="ko-KR" altLang="en-US" dirty="0" smtClean="0" sz="1200"/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•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	Floats: 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2.0  0.0034  1e5</a:t>
            </a:r>
            <a:endParaRPr lang="ko-KR" altLang="en-US" dirty="0" smtClean="0" sz="1200"/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•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	Symbols: 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( ) + * / { } &lt; &gt; ==</a:t>
            </a:r>
            <a:endParaRPr lang="ko-KR" altLang="en-US" dirty="0" smtClean="0" sz="1200"/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•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	Strings: 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“enter x”  “error”</a:t>
            </a:r>
            <a:endParaRPr lang="ko-KR" altLang="en-US" dirty="0" smtClean="0" sz="1200"/>
          </a:p>
          <a:p>
            <a:pPr marL="0" indent="0" defTabSz="15240" algn="l">
              <a:lnSpc>
                <a:spcPts val="7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 i="1">
                <a:solidFill>
                  <a:srgbClr val="000000"/>
                </a:solidFill>
                <a:latin typeface="Verdana"/>
                <a:ea typeface="Verdana"/>
              </a:rPr>
              <a:t>Sohail Aslam 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900" i="1">
                <a:solidFill>
                  <a:srgbClr val="000000"/>
                </a:solidFill>
                <a:latin typeface="Verdana"/>
                <a:ea typeface="Verdana"/>
              </a:rPr>
              <a:t>Compiler Construction Notes  </a:t>
            </a:r>
            <a:endParaRPr lang="ko-KR" altLang="en-US" dirty="0" smtClean="0" sz="900" i="1"/>
          </a:p>
        </p:txBody>
      </p:sp>
      <p:sp>
        <p:nvSpPr>
          <p:cNvPr id="35" name="Rect 3"/>
          <p:cNvSpPr>
            <a:spLocks noGrp="1" noChangeArrowheads="1"/>
          </p:cNvSpPr>
          <p:nvPr/>
        </p:nvSpPr>
        <p:spPr>
          <a:xfrm rot="0">
            <a:off x="2999105" y="2136775"/>
            <a:ext cx="1704975" cy="173355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170" i="1" b="1">
                <a:solidFill>
                  <a:srgbClr val="000000"/>
                </a:solidFill>
                <a:latin typeface="Arial"/>
              </a:rPr>
              <a:t>tokens</a:t>
            </a:r>
            <a:endParaRPr lang="ko-KR" altLang="en-US" dirty="0" smtClean="0" sz="1170" i="1" b="1"/>
          </a:p>
        </p:txBody>
      </p:sp>
      <p:sp>
        <p:nvSpPr>
          <p:cNvPr id="36" name="Rect 3"/>
          <p:cNvSpPr>
            <a:spLocks noGrp="1" noChangeArrowheads="1"/>
          </p:cNvSpPr>
          <p:nvPr/>
        </p:nvSpPr>
        <p:spPr>
          <a:xfrm rot="0">
            <a:off x="2353310" y="2221865"/>
            <a:ext cx="1778000" cy="17399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170" b="1">
                <a:solidFill>
                  <a:srgbClr val="000000"/>
                </a:solidFill>
                <a:latin typeface="Arial"/>
              </a:rPr>
              <a:t>scanner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</a:t>
            </a:r>
            <a:r>
              <a:rPr lang="en-US" altLang="ko-KR" dirty="0" smtClean="0" sz="1170" b="1">
                <a:solidFill>
                  <a:srgbClr val="000000"/>
                </a:solidFill>
                <a:latin typeface="Arial"/>
              </a:rPr>
              <a:t>parser</a:t>
            </a:r>
            <a:endParaRPr lang="ko-KR" altLang="en-US" dirty="0" smtClean="0" sz="1170" b="1"/>
          </a:p>
        </p:txBody>
      </p:sp>
      <p:sp>
        <p:nvSpPr>
          <p:cNvPr id="37" name="Rect 3"/>
          <p:cNvSpPr>
            <a:spLocks noGrp="1" noChangeArrowheads="1"/>
          </p:cNvSpPr>
          <p:nvPr/>
        </p:nvSpPr>
        <p:spPr>
          <a:xfrm rot="0">
            <a:off x="1791970" y="2307590"/>
            <a:ext cx="375920" cy="173355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170" i="1" b="1">
                <a:solidFill>
                  <a:srgbClr val="000000"/>
                </a:solidFill>
                <a:latin typeface="Arial"/>
              </a:rPr>
              <a:t>code</a:t>
            </a:r>
            <a:endParaRPr lang="ko-KR" altLang="en-US" dirty="0" smtClean="0" sz="1170" i="1" b="1"/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Rect 3"/>
          <p:cNvSpPr>
            <a:spLocks noGrp="1" noChangeArrowheads="1"/>
          </p:cNvSpPr>
          <p:nvPr/>
        </p:nvSpPr>
        <p:spPr>
          <a:xfrm rot="0">
            <a:off x="0" y="0"/>
            <a:ext cx="7797801" cy="10058401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121</a:t>
            </a:r>
            <a:endParaRPr lang="ko-KR" altLang="en-US" dirty="0" smtClean="0" sz="1200"/>
          </a:p>
          <a:p>
            <a:pPr marL="0" indent="0" defTabSz="15240" algn="l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Arial"/>
              </a:rPr>
              <a:t>Semantic Actions in YACC </a:t>
            </a:r>
            <a:endParaRPr lang="ko-KR" altLang="en-US" dirty="0" smtClean="0" sz="1200" b="1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The syntax-directed translation statements can be conveniently specified in YACC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The 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%union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will require more fields because the attributes vary. The actual mechanics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will be covered in the handout for the syntax-directed translation phase of the course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project </a:t>
            </a:r>
            <a:endParaRPr lang="ko-KR" altLang="en-US" dirty="0" smtClean="0" sz="1200"/>
          </a:p>
          <a:p>
            <a:pPr marL="0" indent="0" defTabSz="15240" algn="l">
              <a:lnSpc>
                <a:spcPts val="59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 i="1">
                <a:solidFill>
                  <a:srgbClr val="000000"/>
                </a:solidFill>
                <a:latin typeface="Verdana"/>
                <a:ea typeface="Verdana"/>
              </a:rPr>
              <a:t>Sohail Aslam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900" i="1">
                <a:solidFill>
                  <a:srgbClr val="000000"/>
                </a:solidFill>
                <a:latin typeface="Verdana"/>
                <a:ea typeface="Verdana"/>
              </a:rPr>
              <a:t>Compiler Construction Notes Set:6-121 </a:t>
            </a:r>
            <a:endParaRPr lang="ko-KR" altLang="en-US" dirty="0" smtClean="0" sz="900" i="1"/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Rect 3"/>
          <p:cNvSpPr>
            <a:spLocks noGrp="1" noChangeArrowheads="1"/>
          </p:cNvSpPr>
          <p:nvPr/>
        </p:nvSpPr>
        <p:spPr>
          <a:xfrm rot="0">
            <a:off x="0" y="0"/>
            <a:ext cx="7797801" cy="10058401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122</a:t>
            </a:r>
            <a:endParaRPr lang="ko-KR" altLang="en-US" dirty="0" smtClean="0" sz="1200"/>
          </a:p>
          <a:p>
            <a:pPr marL="0" indent="0" defTabSz="1524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L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L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e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e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c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c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t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t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u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u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r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r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e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e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				4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4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2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2</a:t>
            </a:r>
            <a:endParaRPr lang="ko-KR" altLang="en-US" dirty="0" smtClean="0" sz="1800" b="1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397" b="1">
                <a:solidFill>
                  <a:srgbClr val="000000"/>
                </a:solidFill>
                <a:latin typeface="Arial"/>
              </a:rPr>
              <a:t>Code Generation </a:t>
            </a:r>
            <a:endParaRPr lang="ko-KR" altLang="en-US" dirty="0" smtClean="0" sz="1397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The code generation problem is the task of mapping intermediate code to machine code.     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The generated code must be correct for obvious reasons. It should be efficient both in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terms of memory space and execution time.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The input to the code generation module of compiler is intermediate code (optimized or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not) and its task is typically to produce either machine code or assembly language code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for a target machine.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The code generation module has to tackle a number of issues.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•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	Memory management: mapping names to data objects in the run-time system.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•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	Instruction selection: the assembly language instructions to choose to encode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intermediate code statements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•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	Instruction scheduling: instruction chosen must utilize the CPU resources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effectively. Hardware stalls must be avoided.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•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	Register allocation: operands are placed in registers before executing machine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operation such as ADD, MULTIPLY etc. Most processors have a limited set of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registers available. The code generator has to make efficient use of this limited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resource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For our discussion, we will target a machine that has the following general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characteristics. Most actual processors are similar to such architecture.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The machine is byte-addressable with 4-byte words.  It has N general -purpose registers.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It uses two-address instructions of the form 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op source, destination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. The target assembly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language operations are:    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•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	MOV source, destination       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•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	ADD source, destination       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•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	SUB source, destination   (dest = dest – source)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•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	GOTO address       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•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	CJ  conditional jump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More instruction will be added to the instruction set as needed.  </a:t>
            </a:r>
            <a:endParaRPr lang="ko-KR" altLang="en-US" dirty="0" smtClean="0" sz="1200"/>
          </a:p>
          <a:p>
            <a:pPr marL="0" indent="0" defTabSz="15240" algn="l">
              <a:lnSpc>
                <a:spcPts val="9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 i="1">
                <a:solidFill>
                  <a:srgbClr val="000000"/>
                </a:solidFill>
                <a:latin typeface="Verdana"/>
                <a:ea typeface="Verdana"/>
              </a:rPr>
              <a:t>Sohail Aslam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900" i="1">
                <a:solidFill>
                  <a:srgbClr val="000000"/>
                </a:solidFill>
                <a:latin typeface="Verdana"/>
                <a:ea typeface="Verdana"/>
              </a:rPr>
              <a:t>Compiler Construction Notes Set:7-122 </a:t>
            </a:r>
            <a:endParaRPr lang="ko-KR" altLang="en-US" dirty="0" smtClean="0" sz="900" i="1"/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0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13815" y="1264920"/>
            <a:ext cx="1258570" cy="2286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70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72385" y="1264920"/>
            <a:ext cx="777240" cy="2286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70" name="Picture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46450" y="1264920"/>
            <a:ext cx="1856740" cy="2286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70" name="Picture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00015" y="1264920"/>
            <a:ext cx="1146175" cy="2286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70" name="Picture 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313815" y="1493520"/>
            <a:ext cx="1258570" cy="18605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70" name="Picture 8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572385" y="1493520"/>
            <a:ext cx="777240" cy="18605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70" name="Picture 8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346450" y="1493520"/>
            <a:ext cx="1856740" cy="18605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70" name="Picture 8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200015" y="1493520"/>
            <a:ext cx="1146175" cy="18605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70" name="Picture 8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313815" y="1688465"/>
            <a:ext cx="1258570" cy="18605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70" name="Picture 8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572385" y="1688465"/>
            <a:ext cx="777240" cy="18605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70" name="Picture 8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346450" y="1688465"/>
            <a:ext cx="1856740" cy="18605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70" name="Picture 8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200015" y="1688465"/>
            <a:ext cx="1146175" cy="18605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70" name="Picture 8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313815" y="1880870"/>
            <a:ext cx="1258570" cy="1854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70" name="Picture 8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2572385" y="1880870"/>
            <a:ext cx="777240" cy="1854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70" name="Picture 8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3346450" y="1880870"/>
            <a:ext cx="1856740" cy="1854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70" name="Picture 8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5200015" y="1880870"/>
            <a:ext cx="1146175" cy="1854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70" name="Picture 8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1313815" y="2075815"/>
            <a:ext cx="1258570" cy="21907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70" name="Picture 8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2572385" y="2075815"/>
            <a:ext cx="777240" cy="21907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70" name="Picture 8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3346450" y="2075815"/>
            <a:ext cx="1856740" cy="21907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70" name="Picture 8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5200015" y="2075815"/>
            <a:ext cx="1146175" cy="21907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70" name="Picture 8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1313815" y="2294890"/>
            <a:ext cx="1258570" cy="2108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70" name="Picture 8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2572385" y="2294890"/>
            <a:ext cx="777240" cy="2108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70" name="Picture 8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3346450" y="2294890"/>
            <a:ext cx="1856740" cy="2108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70" name="Picture 8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5200015" y="2294890"/>
            <a:ext cx="1146175" cy="2108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70" name="Picture 8"/>
          <p:cNvPicPr>
            <a:picLocks noChangeAspect="1"/>
          </p:cNvPicPr>
          <p:nvPr/>
        </p:nvPicPr>
        <p:blipFill>
          <a:blip r:embed="rId27" cstate="print"/>
          <a:stretch>
            <a:fillRect/>
          </a:stretch>
        </p:blipFill>
        <p:spPr>
          <a:xfrm>
            <a:off x="1313815" y="2505710"/>
            <a:ext cx="1258570" cy="1854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70" name="Picture 8"/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2572385" y="2505710"/>
            <a:ext cx="777240" cy="1854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70" name="Picture 8"/>
          <p:cNvPicPr>
            <a:picLocks noChangeAspect="1"/>
          </p:cNvPicPr>
          <p:nvPr/>
        </p:nvPicPr>
        <p:blipFill>
          <a:blip r:embed="rId29" cstate="print"/>
          <a:stretch>
            <a:fillRect/>
          </a:stretch>
        </p:blipFill>
        <p:spPr>
          <a:xfrm>
            <a:off x="3346450" y="2505710"/>
            <a:ext cx="1856740" cy="1854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70" name="Picture 8"/>
          <p:cNvPicPr>
            <a:picLocks noChangeAspect="1"/>
          </p:cNvPicPr>
          <p:nvPr/>
        </p:nvPicPr>
        <p:blipFill>
          <a:blip r:embed="rId30" cstate="print"/>
          <a:stretch>
            <a:fillRect/>
          </a:stretch>
        </p:blipFill>
        <p:spPr>
          <a:xfrm>
            <a:off x="5200015" y="2505710"/>
            <a:ext cx="1146175" cy="1854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70" name="Picture 8"/>
          <p:cNvPicPr>
            <a:picLocks noChangeAspect="1"/>
          </p:cNvPicPr>
          <p:nvPr/>
        </p:nvPicPr>
        <p:blipFill>
          <a:blip r:embed="rId31" cstate="print"/>
          <a:stretch>
            <a:fillRect/>
          </a:stretch>
        </p:blipFill>
        <p:spPr>
          <a:xfrm>
            <a:off x="1313815" y="2697480"/>
            <a:ext cx="1258570" cy="20129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70" name="Picture 8"/>
          <p:cNvPicPr>
            <a:picLocks noChangeAspect="1"/>
          </p:cNvPicPr>
          <p:nvPr/>
        </p:nvPicPr>
        <p:blipFill>
          <a:blip r:embed="rId32" cstate="print"/>
          <a:stretch>
            <a:fillRect/>
          </a:stretch>
        </p:blipFill>
        <p:spPr>
          <a:xfrm>
            <a:off x="2572385" y="2697480"/>
            <a:ext cx="777240" cy="20129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70" name="Picture 8"/>
          <p:cNvPicPr>
            <a:picLocks noChangeAspect="1"/>
          </p:cNvPicPr>
          <p:nvPr/>
        </p:nvPicPr>
        <p:blipFill>
          <a:blip r:embed="rId33" cstate="print"/>
          <a:stretch>
            <a:fillRect/>
          </a:stretch>
        </p:blipFill>
        <p:spPr>
          <a:xfrm>
            <a:off x="3346450" y="2697480"/>
            <a:ext cx="1856740" cy="20129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70" name="Picture 8"/>
          <p:cNvPicPr>
            <a:picLocks noChangeAspect="1"/>
          </p:cNvPicPr>
          <p:nvPr/>
        </p:nvPicPr>
        <p:blipFill>
          <a:blip r:embed="rId34" cstate="print"/>
          <a:stretch>
            <a:fillRect/>
          </a:stretch>
        </p:blipFill>
        <p:spPr>
          <a:xfrm>
            <a:off x="5200015" y="2697480"/>
            <a:ext cx="1146175" cy="20129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70" name="Picture 8"/>
          <p:cNvPicPr>
            <a:picLocks noChangeAspect="1"/>
          </p:cNvPicPr>
          <p:nvPr/>
        </p:nvPicPr>
        <p:blipFill>
          <a:blip r:embed="rId35" cstate="print"/>
          <a:stretch>
            <a:fillRect/>
          </a:stretch>
        </p:blipFill>
        <p:spPr>
          <a:xfrm>
            <a:off x="1313815" y="2907665"/>
            <a:ext cx="1258570" cy="18605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70" name="Picture 8"/>
          <p:cNvPicPr>
            <a:picLocks noChangeAspect="1"/>
          </p:cNvPicPr>
          <p:nvPr/>
        </p:nvPicPr>
        <p:blipFill>
          <a:blip r:embed="rId36" cstate="print"/>
          <a:stretch>
            <a:fillRect/>
          </a:stretch>
        </p:blipFill>
        <p:spPr>
          <a:xfrm>
            <a:off x="2572385" y="2907665"/>
            <a:ext cx="777240" cy="18605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70" name="Picture 8"/>
          <p:cNvPicPr>
            <a:picLocks noChangeAspect="1"/>
          </p:cNvPicPr>
          <p:nvPr/>
        </p:nvPicPr>
        <p:blipFill>
          <a:blip r:embed="rId37" cstate="print"/>
          <a:stretch>
            <a:fillRect/>
          </a:stretch>
        </p:blipFill>
        <p:spPr>
          <a:xfrm>
            <a:off x="3346450" y="2907665"/>
            <a:ext cx="1856740" cy="18605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70" name="Picture 8"/>
          <p:cNvPicPr>
            <a:picLocks noChangeAspect="1"/>
          </p:cNvPicPr>
          <p:nvPr/>
        </p:nvPicPr>
        <p:blipFill>
          <a:blip r:embed="rId38" cstate="print"/>
          <a:stretch>
            <a:fillRect/>
          </a:stretch>
        </p:blipFill>
        <p:spPr>
          <a:xfrm>
            <a:off x="5200015" y="2907665"/>
            <a:ext cx="1146175" cy="18605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70" name="Picture 8"/>
          <p:cNvPicPr>
            <a:picLocks noChangeAspect="1"/>
          </p:cNvPicPr>
          <p:nvPr/>
        </p:nvPicPr>
        <p:blipFill>
          <a:blip r:embed="rId39" cstate="print"/>
          <a:stretch>
            <a:fillRect/>
          </a:stretch>
        </p:blipFill>
        <p:spPr>
          <a:xfrm>
            <a:off x="1591310" y="6233160"/>
            <a:ext cx="1691640" cy="29273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70" name="Picture 8"/>
          <p:cNvPicPr>
            <a:picLocks noChangeAspect="1"/>
          </p:cNvPicPr>
          <p:nvPr/>
        </p:nvPicPr>
        <p:blipFill>
          <a:blip r:embed="rId40" cstate="print"/>
          <a:stretch>
            <a:fillRect/>
          </a:stretch>
        </p:blipFill>
        <p:spPr>
          <a:xfrm>
            <a:off x="3282950" y="6233160"/>
            <a:ext cx="2395220" cy="29273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70" name="Picture 8"/>
          <p:cNvPicPr>
            <a:picLocks noChangeAspect="1"/>
          </p:cNvPicPr>
          <p:nvPr/>
        </p:nvPicPr>
        <p:blipFill>
          <a:blip r:embed="rId41" cstate="print"/>
          <a:stretch>
            <a:fillRect/>
          </a:stretch>
        </p:blipFill>
        <p:spPr>
          <a:xfrm>
            <a:off x="1591310" y="6522720"/>
            <a:ext cx="1691640" cy="23177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70" name="Picture 8"/>
          <p:cNvPicPr>
            <a:picLocks noChangeAspect="1"/>
          </p:cNvPicPr>
          <p:nvPr/>
        </p:nvPicPr>
        <p:blipFill>
          <a:blip r:embed="rId42" cstate="print"/>
          <a:stretch>
            <a:fillRect/>
          </a:stretch>
        </p:blipFill>
        <p:spPr>
          <a:xfrm>
            <a:off x="3282950" y="6522720"/>
            <a:ext cx="2395220" cy="23177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70" name="Picture 8"/>
          <p:cNvPicPr>
            <a:picLocks noChangeAspect="1"/>
          </p:cNvPicPr>
          <p:nvPr/>
        </p:nvPicPr>
        <p:blipFill>
          <a:blip r:embed="rId43" cstate="print"/>
          <a:stretch>
            <a:fillRect/>
          </a:stretch>
        </p:blipFill>
        <p:spPr>
          <a:xfrm>
            <a:off x="1591310" y="6751320"/>
            <a:ext cx="1691640" cy="54546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70" name="Picture 8"/>
          <p:cNvPicPr>
            <a:picLocks noChangeAspect="1"/>
          </p:cNvPicPr>
          <p:nvPr/>
        </p:nvPicPr>
        <p:blipFill>
          <a:blip r:embed="rId44" cstate="print"/>
          <a:stretch>
            <a:fillRect/>
          </a:stretch>
        </p:blipFill>
        <p:spPr>
          <a:xfrm>
            <a:off x="3282950" y="6751320"/>
            <a:ext cx="2395220" cy="54546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70" name="Picture 8"/>
          <p:cNvPicPr>
            <a:picLocks noChangeAspect="1"/>
          </p:cNvPicPr>
          <p:nvPr/>
        </p:nvPicPr>
        <p:blipFill>
          <a:blip r:embed="rId45" cstate="print"/>
          <a:stretch>
            <a:fillRect/>
          </a:stretch>
        </p:blipFill>
        <p:spPr>
          <a:xfrm>
            <a:off x="1591310" y="7296785"/>
            <a:ext cx="1691640" cy="39052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70" name="Picture 8"/>
          <p:cNvPicPr>
            <a:picLocks noChangeAspect="1"/>
          </p:cNvPicPr>
          <p:nvPr/>
        </p:nvPicPr>
        <p:blipFill>
          <a:blip r:embed="rId46" cstate="print"/>
          <a:stretch>
            <a:fillRect/>
          </a:stretch>
        </p:blipFill>
        <p:spPr>
          <a:xfrm>
            <a:off x="3282950" y="7296785"/>
            <a:ext cx="2395220" cy="39052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70" name="Picture 8"/>
          <p:cNvPicPr>
            <a:picLocks noChangeAspect="1"/>
          </p:cNvPicPr>
          <p:nvPr/>
        </p:nvPicPr>
        <p:blipFill>
          <a:blip r:embed="rId47" cstate="print"/>
          <a:stretch>
            <a:fillRect/>
          </a:stretch>
        </p:blipFill>
        <p:spPr>
          <a:xfrm>
            <a:off x="1591310" y="7687310"/>
            <a:ext cx="1691640" cy="54546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70" name="Picture 8"/>
          <p:cNvPicPr>
            <a:picLocks noChangeAspect="1"/>
          </p:cNvPicPr>
          <p:nvPr/>
        </p:nvPicPr>
        <p:blipFill>
          <a:blip r:embed="rId48" cstate="print"/>
          <a:stretch>
            <a:fillRect/>
          </a:stretch>
        </p:blipFill>
        <p:spPr>
          <a:xfrm>
            <a:off x="3282950" y="7687310"/>
            <a:ext cx="2395220" cy="545465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69" name="Rect 3"/>
          <p:cNvSpPr>
            <a:spLocks noGrp="1" noChangeArrowheads="1"/>
          </p:cNvSpPr>
          <p:nvPr/>
        </p:nvSpPr>
        <p:spPr>
          <a:xfrm rot="0">
            <a:off x="0" y="0"/>
            <a:ext cx="7797801" cy="10058401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123</a:t>
            </a:r>
            <a:endParaRPr lang="ko-KR" altLang="en-US" dirty="0" smtClean="0" sz="1200"/>
          </a:p>
          <a:p>
            <a:pPr marL="0" indent="0" defTabSz="1524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The following table presents the addressing modes for source or destination operands.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Arial"/>
              </a:rPr>
              <a:t>MODE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Arial"/>
              </a:rPr>
              <a:t>FORM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Arial"/>
              </a:rPr>
              <a:t>ADDRESS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Arial"/>
              </a:rPr>
              <a:t>ADDED COST</a:t>
            </a:r>
            <a:endParaRPr lang="ko-KR" altLang="en-US" dirty="0" smtClean="0" sz="1200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</a:t>
            </a:r>
            <a:r>
              <a:rPr lang="en-US" altLang="ko-KR" dirty="0" smtClean="0" sz="1200" u="sng">
                <a:solidFill>
                  <a:srgbClr val="000000"/>
                </a:solidFill>
                <a:latin typeface="Arial"/>
              </a:rPr>
              <a:t>absolute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</a:t>
            </a:r>
            <a:r>
              <a:rPr lang="en-US" altLang="ko-KR" dirty="0" smtClean="0" sz="1200" u="sng">
                <a:solidFill>
                  <a:srgbClr val="000000"/>
                </a:solidFill>
                <a:latin typeface="Arial"/>
              </a:rPr>
              <a:t>M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 u="sng">
                <a:solidFill>
                  <a:srgbClr val="000000"/>
                </a:solidFill>
                <a:latin typeface="Arial"/>
              </a:rPr>
              <a:t>M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</a:t>
            </a:r>
            <a:r>
              <a:rPr lang="en-US" altLang="ko-KR" dirty="0" smtClean="0" sz="1200" u="sng">
                <a:solidFill>
                  <a:srgbClr val="000000"/>
                </a:solidFill>
                <a:latin typeface="Arial"/>
              </a:rPr>
              <a:t>1 </a:t>
            </a:r>
            <a:endParaRPr lang="ko-KR" altLang="en-US" dirty="0" smtClean="0" sz="1200" u="sng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</a:t>
            </a:r>
            <a:r>
              <a:rPr lang="en-US" altLang="ko-KR" dirty="0" smtClean="0" sz="1200" u="sng">
                <a:solidFill>
                  <a:srgbClr val="000000"/>
                </a:solidFill>
                <a:latin typeface="Arial"/>
              </a:rPr>
              <a:t>register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</a:t>
            </a:r>
            <a:r>
              <a:rPr lang="en-US" altLang="ko-KR" dirty="0" smtClean="0" sz="1200" u="sng">
                <a:solidFill>
                  <a:srgbClr val="000000"/>
                </a:solidFill>
                <a:latin typeface="Arial"/>
              </a:rPr>
              <a:t>R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</a:t>
            </a:r>
            <a:r>
              <a:rPr lang="en-US" altLang="ko-KR" dirty="0" smtClean="0" sz="1200" u="sng">
                <a:solidFill>
                  <a:srgbClr val="000000"/>
                </a:solidFill>
                <a:latin typeface="Arial"/>
              </a:rPr>
              <a:t>R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</a:t>
            </a:r>
            <a:r>
              <a:rPr lang="en-US" altLang="ko-KR" dirty="0" smtClean="0" sz="1200" u="sng">
                <a:solidFill>
                  <a:srgbClr val="000000"/>
                </a:solidFill>
                <a:latin typeface="Arial"/>
              </a:rPr>
              <a:t>0 </a:t>
            </a:r>
            <a:endParaRPr lang="ko-KR" altLang="en-US" dirty="0" smtClean="0" sz="1200" u="sng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</a:t>
            </a:r>
            <a:r>
              <a:rPr lang="en-US" altLang="ko-KR" dirty="0" smtClean="0" sz="1200" u="sng">
                <a:solidFill>
                  <a:srgbClr val="000000"/>
                </a:solidFill>
                <a:latin typeface="Arial"/>
              </a:rPr>
              <a:t>indexed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</a:t>
            </a:r>
            <a:r>
              <a:rPr lang="en-US" altLang="ko-KR" dirty="0" smtClean="0" sz="1200" u="sng">
                <a:solidFill>
                  <a:srgbClr val="000000"/>
                </a:solidFill>
                <a:latin typeface="Arial"/>
              </a:rPr>
              <a:t>c(R)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</a:t>
            </a:r>
            <a:r>
              <a:rPr lang="en-US" altLang="ko-KR" dirty="0" smtClean="0" sz="1200" u="sng">
                <a:solidFill>
                  <a:srgbClr val="000000"/>
                </a:solidFill>
                <a:latin typeface="Arial"/>
              </a:rPr>
              <a:t>c + contents(R)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</a:t>
            </a:r>
            <a:r>
              <a:rPr lang="en-US" altLang="ko-KR" dirty="0" smtClean="0" sz="1200" u="sng">
                <a:solidFill>
                  <a:srgbClr val="000000"/>
                </a:solidFill>
                <a:latin typeface="Arial"/>
              </a:rPr>
              <a:t>1 </a:t>
            </a:r>
            <a:endParaRPr lang="ko-KR" altLang="en-US" dirty="0" smtClean="0" sz="1200" u="sng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Arial"/>
              </a:rPr>
              <a:t>indirect register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Arial"/>
              </a:rPr>
              <a:t>*R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Arial"/>
              </a:rPr>
              <a:t>contents(R)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Arial"/>
              </a:rPr>
              <a:t>0 </a:t>
            </a:r>
            <a:endParaRPr lang="ko-KR" altLang="en-US" dirty="0" smtClean="0" sz="1200"/>
          </a:p>
          <a:p>
            <a:pPr marL="0" indent="0" defTabSz="15240" algn="l">
              <a:lnSpc>
                <a:spcPts val="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Arial"/>
              </a:rPr>
              <a:t>indirect indexed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Arial"/>
              </a:rPr>
              <a:t>*c(R)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Arial"/>
              </a:rPr>
              <a:t>contents(c+contents(R))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Arial"/>
              </a:rPr>
              <a:t>1 </a:t>
            </a:r>
            <a:endParaRPr lang="ko-KR" altLang="en-US" dirty="0" smtClean="0" sz="1200"/>
          </a:p>
          <a:p>
            <a:pPr marL="0" indent="0" defTabSz="15240" algn="l">
              <a:lnSpc>
                <a:spcPts val="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</a:t>
            </a:r>
            <a:r>
              <a:rPr lang="en-US" altLang="ko-KR" dirty="0" smtClean="0" sz="1200" u="sng">
                <a:solidFill>
                  <a:srgbClr val="000000"/>
                </a:solidFill>
                <a:latin typeface="Arial"/>
              </a:rPr>
              <a:t>literal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</a:t>
            </a:r>
            <a:r>
              <a:rPr lang="en-US" altLang="ko-KR" dirty="0" smtClean="0" sz="1200" u="sng">
                <a:solidFill>
                  <a:srgbClr val="000000"/>
                </a:solidFill>
                <a:latin typeface="Arial"/>
              </a:rPr>
              <a:t>#c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 u="sng">
                <a:solidFill>
                  <a:srgbClr val="000000"/>
                </a:solidFill>
                <a:latin typeface="Arial"/>
              </a:rPr>
              <a:t>c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</a:t>
            </a:r>
            <a:r>
              <a:rPr lang="en-US" altLang="ko-KR" dirty="0" smtClean="0" sz="1200" u="sng">
                <a:solidFill>
                  <a:srgbClr val="000000"/>
                </a:solidFill>
                <a:latin typeface="Arial"/>
              </a:rPr>
              <a:t>1 </a:t>
            </a:r>
            <a:endParaRPr lang="ko-KR" altLang="en-US" dirty="0" smtClean="0" sz="1200" u="sng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Arial"/>
              </a:rPr>
              <a:t>stack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Arial"/>
              </a:rPr>
              <a:t>SP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Arial"/>
              </a:rPr>
              <a:t>SP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Arial"/>
              </a:rPr>
              <a:t>0 </a:t>
            </a:r>
            <a:endParaRPr lang="ko-KR" altLang="en-US" dirty="0" smtClean="0" sz="1200"/>
          </a:p>
          <a:p>
            <a:pPr marL="0" indent="0" defTabSz="15240" algn="l">
              <a:lnSpc>
                <a:spcPts val="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</a:t>
            </a:r>
            <a:r>
              <a:rPr lang="en-US" altLang="ko-KR" dirty="0" smtClean="0" sz="1200" u="sng">
                <a:solidFill>
                  <a:srgbClr val="000000"/>
                </a:solidFill>
                <a:latin typeface="Arial"/>
              </a:rPr>
              <a:t>indexed stack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</a:t>
            </a:r>
            <a:r>
              <a:rPr lang="en-US" altLang="ko-KR" dirty="0" smtClean="0" sz="1200" u="sng">
                <a:solidFill>
                  <a:srgbClr val="000000"/>
                </a:solidFill>
                <a:latin typeface="Arial"/>
              </a:rPr>
              <a:t>c(SP)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</a:t>
            </a:r>
            <a:r>
              <a:rPr lang="en-US" altLang="ko-KR" dirty="0" smtClean="0" sz="1200" u="sng">
                <a:solidFill>
                  <a:srgbClr val="000000"/>
                </a:solidFill>
                <a:latin typeface="Arial"/>
              </a:rPr>
              <a:t>c + contents(SP)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</a:t>
            </a:r>
            <a:r>
              <a:rPr lang="en-US" altLang="ko-KR" dirty="0" smtClean="0" sz="1200" u="sng">
                <a:solidFill>
                  <a:srgbClr val="000000"/>
                </a:solidFill>
                <a:latin typeface="Arial"/>
              </a:rPr>
              <a:t>1 </a:t>
            </a:r>
            <a:endParaRPr lang="ko-KR" altLang="en-US" dirty="0" smtClean="0" sz="1200" u="sng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We associate a cost with each instruction. This will allow us to compute the cost of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generated code. The cost corresponds to length of instruction. For example the instruction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MOV R0,R1   ; R0 = c(R1)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has cost 1 while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MOV R5,M     ; M = c(R5)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has cost 2: 1 for instruction, 1 additional for memory address. The column title “ADDED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COST” indicates this additional cost.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Arial"/>
              </a:rPr>
              <a:t>Simple Code Generation </a:t>
            </a:r>
            <a:endParaRPr lang="ko-KR" altLang="en-US" dirty="0" smtClean="0" sz="1200" b="1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We start with a simple code generation strategy: define a target code sequence for each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intermediate code (such as 3-address code) statement type.  Thus,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Intermediate code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becomes… </a:t>
            </a:r>
            <a:endParaRPr lang="ko-KR" altLang="en-US" dirty="0" smtClean="0" sz="1200"/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Arial"/>
              </a:rPr>
              <a:t>a = b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Arial"/>
              </a:rPr>
              <a:t>MOV b,a </a:t>
            </a:r>
            <a:endParaRPr lang="ko-KR" altLang="en-US" dirty="0" smtClean="0" sz="1200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Arial"/>
              </a:rPr>
              <a:t>a = b[c]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Arial"/>
              </a:rPr>
              <a:t>MOV addr(b),R0 </a:t>
            </a:r>
            <a:endParaRPr lang="ko-KR" altLang="en-US" dirty="0" smtClean="0" sz="120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 u="sng">
                <a:solidFill>
                  <a:srgbClr val="000000"/>
                </a:solidFill>
                <a:latin typeface="Arial"/>
              </a:rPr>
              <a:t>MOV *R0,a </a:t>
            </a:r>
            <a:endParaRPr lang="ko-KR" altLang="en-US" dirty="0" smtClean="0" sz="1200" u="sng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Arial"/>
              </a:rPr>
              <a:t>a = b + c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Arial"/>
              </a:rPr>
              <a:t>MOV b,a </a:t>
            </a:r>
            <a:endParaRPr lang="ko-KR" altLang="en-US" dirty="0" smtClean="0" sz="1200"/>
          </a:p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Arial"/>
              </a:rPr>
              <a:t>a[b] = c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Arial"/>
              </a:rPr>
              <a:t>MOV addr(a),R0 </a:t>
            </a:r>
            <a:endParaRPr lang="ko-KR" altLang="en-US" dirty="0" smtClean="0" sz="120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 u="sng">
                <a:solidFill>
                  <a:srgbClr val="000000"/>
                </a:solidFill>
                <a:latin typeface="Arial"/>
              </a:rPr>
              <a:t>MOV c,*R0 </a:t>
            </a:r>
            <a:endParaRPr lang="ko-KR" altLang="en-US" dirty="0" smtClean="0" sz="1200" u="sng"/>
          </a:p>
          <a:p>
            <a:pPr marL="0" indent="0" defTabSz="15240" algn="l">
              <a:lnSpc>
                <a:spcPts val="9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900" i="1">
                <a:solidFill>
                  <a:srgbClr val="000000"/>
                </a:solidFill>
                <a:latin typeface="Verdana"/>
                <a:ea typeface="Verdana"/>
              </a:rPr>
              <a:t>Sohail Aslam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900" i="1">
                <a:solidFill>
                  <a:srgbClr val="000000"/>
                </a:solidFill>
                <a:latin typeface="Verdana"/>
                <a:ea typeface="Verdana"/>
              </a:rPr>
              <a:t>Compiler Construction Notes Set:7-123 </a:t>
            </a:r>
            <a:endParaRPr lang="ko-KR" altLang="en-US" dirty="0" smtClean="0" sz="900" i="1"/>
          </a:p>
        </p:txBody>
      </p:sp>
      <p:sp>
        <p:nvSpPr>
          <p:cNvPr id="370" name="Rect 3"/>
          <p:cNvSpPr>
            <a:spLocks noGrp="1" noChangeArrowheads="1"/>
          </p:cNvSpPr>
          <p:nvPr/>
        </p:nvSpPr>
        <p:spPr>
          <a:xfrm rot="0">
            <a:off x="3371215" y="6934200"/>
            <a:ext cx="787400" cy="110617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200">
                <a:solidFill>
                  <a:srgbClr val="000000"/>
                </a:solidFill>
                <a:latin typeface="Arial"/>
              </a:rPr>
              <a:t>ADD c, R0 </a:t>
            </a:r>
            <a:endParaRPr lang="ko-KR" altLang="en-US" dirty="0" smtClean="0" sz="1200"/>
          </a:p>
          <a:p>
            <a:pPr marL="0" indent="0" defTabSz="15240" algn="l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200">
                <a:solidFill>
                  <a:srgbClr val="000000"/>
                </a:solidFill>
                <a:latin typeface="Arial"/>
              </a:rPr>
              <a:t>ADD c,a </a:t>
            </a:r>
            <a:endParaRPr lang="ko-KR" altLang="en-US" dirty="0" smtClean="0" sz="1200"/>
          </a:p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200">
                <a:solidFill>
                  <a:srgbClr val="000000"/>
                </a:solidFill>
                <a:latin typeface="Arial"/>
              </a:rPr>
              <a:t>ADD b,R0 </a:t>
            </a:r>
            <a:endParaRPr lang="ko-KR" altLang="en-US" dirty="0" smtClean="0" sz="1200"/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Rect 3"/>
          <p:cNvSpPr>
            <a:spLocks noGrp="1" noChangeArrowheads="1"/>
          </p:cNvSpPr>
          <p:nvPr/>
        </p:nvSpPr>
        <p:spPr>
          <a:xfrm rot="0">
            <a:off x="0" y="0"/>
            <a:ext cx="7797801" cy="10058401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124</a:t>
            </a:r>
            <a:endParaRPr lang="ko-KR" altLang="en-US" dirty="0" smtClean="0" sz="1200"/>
          </a:p>
          <a:p>
            <a:pPr marL="0" indent="0" defTabSz="1524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Consider the C statement:   a[i] = b[c[j]]; the simple code generator will emit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Arial"/>
              </a:rPr>
              <a:t>t1 := c[j]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Arial"/>
              </a:rPr>
              <a:t>MOV addr(c), R0      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Arial"/>
              </a:rPr>
              <a:t>MOV *R0, t1  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Arial"/>
              </a:rPr>
              <a:t>t2 := b[t1]      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Arial"/>
              </a:rPr>
              <a:t>MOV addr(b), R0        </a:t>
            </a:r>
            <a:endParaRPr lang="ko-KR" altLang="en-US" dirty="0" smtClean="0" sz="120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Arial"/>
              </a:rPr>
              <a:t>MOV *R0, t2  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Arial"/>
              </a:rPr>
              <a:t>a[i] := t2        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Arial"/>
              </a:rPr>
              <a:t>MOV address(a), R0     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Arial"/>
              </a:rPr>
              <a:t>MOV t2, *R0   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The cost of this code is 18 and we are forced to allocate space for two temporaries.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While the simple approach works, it does not produce good code. There a number of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reasons for this. The generator considers each IR (3-address in this case) alone and makes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local decision.  It does not take temporary variables into account. One optimization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possible is to get rid of the temporaries: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Arial"/>
              </a:rPr>
              <a:t>MOV addr(c), R0    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Arial"/>
              </a:rPr>
              <a:t>ADD j, R0    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Arial"/>
              </a:rPr>
              <a:t>MOV addr(b), R1    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Arial"/>
              </a:rPr>
              <a:t>ADD *R0, R1    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Arial"/>
              </a:rPr>
              <a:t>MOV addr(a), R2    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Arial"/>
              </a:rPr>
              <a:t>ADD i, R2    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Arial"/>
              </a:rPr>
              <a:t>MOV *R1, *R2  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The cost of this code is 12. We can optimize further: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MOV addr(c), R0    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ADD j, R0    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MOV addr(a), R2    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ADD i, R2    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MOV *addr(b)(R0), *R2  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The cost of this code is 10. What is needed is a way to generate machine code based on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past and future use of the data.     </a:t>
            </a:r>
            <a:endParaRPr lang="ko-KR" altLang="en-US" dirty="0" smtClean="0" sz="1200"/>
          </a:p>
          <a:p>
            <a:pPr marL="0" indent="0" defTabSz="15240" algn="l">
              <a:lnSpc>
                <a:spcPts val="17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 i="1">
                <a:solidFill>
                  <a:srgbClr val="000000"/>
                </a:solidFill>
                <a:latin typeface="Verdana"/>
                <a:ea typeface="Verdana"/>
              </a:rPr>
              <a:t>Sohail Aslam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900" i="1">
                <a:solidFill>
                  <a:srgbClr val="000000"/>
                </a:solidFill>
                <a:latin typeface="Verdana"/>
                <a:ea typeface="Verdana"/>
              </a:rPr>
              <a:t>Compiler Construction Notes Set:7-124 </a:t>
            </a:r>
            <a:endParaRPr lang="ko-KR" altLang="en-US" dirty="0" smtClean="0" sz="900" i="1"/>
          </a:p>
        </p:txBody>
      </p:sp>
      <p:sp>
        <p:nvSpPr>
          <p:cNvPr id="373" name="Rect 3"/>
          <p:cNvSpPr>
            <a:spLocks noGrp="1" noChangeArrowheads="1"/>
          </p:cNvSpPr>
          <p:nvPr/>
        </p:nvSpPr>
        <p:spPr>
          <a:xfrm rot="0">
            <a:off x="2858770" y="1435735"/>
            <a:ext cx="1135380" cy="1224915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200">
                <a:solidFill>
                  <a:srgbClr val="000000"/>
                </a:solidFill>
                <a:latin typeface="Arial"/>
              </a:rPr>
              <a:t>ADD j, R0        </a:t>
            </a:r>
            <a:endParaRPr lang="ko-KR" altLang="en-US" dirty="0" smtClean="0" sz="1200"/>
          </a:p>
          <a:p>
            <a:pPr marL="0" indent="0" defTabSz="15240" algn="l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200">
                <a:solidFill>
                  <a:srgbClr val="000000"/>
                </a:solidFill>
                <a:latin typeface="Arial"/>
              </a:rPr>
              <a:t>ADD t1, R0        </a:t>
            </a:r>
            <a:endParaRPr lang="ko-KR" altLang="en-US" dirty="0" smtClean="0" sz="1200"/>
          </a:p>
          <a:p>
            <a:pPr marL="0" indent="0" defTabSz="15240" algn="l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200">
                <a:solidFill>
                  <a:srgbClr val="000000"/>
                </a:solidFill>
                <a:latin typeface="Arial"/>
              </a:rPr>
              <a:t>ADD i, R0        </a:t>
            </a:r>
            <a:endParaRPr lang="ko-KR" altLang="en-US" dirty="0" smtClean="0" sz="1200"/>
          </a:p>
        </p:txBody>
      </p:sp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Rect 3"/>
          <p:cNvSpPr>
            <a:spLocks noGrp="1" noChangeArrowheads="1"/>
          </p:cNvSpPr>
          <p:nvPr/>
        </p:nvSpPr>
        <p:spPr>
          <a:xfrm rot="0">
            <a:off x="0" y="0"/>
            <a:ext cx="7797801" cy="10058401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125</a:t>
            </a:r>
            <a:endParaRPr lang="ko-KR" altLang="en-US" dirty="0" smtClean="0" sz="1200"/>
          </a:p>
          <a:p>
            <a:pPr marL="0" indent="0" defTabSz="1524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L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L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e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e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c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c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t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t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u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u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r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r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e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e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				4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4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3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3</a:t>
            </a:r>
            <a:endParaRPr lang="ko-KR" altLang="en-US" dirty="0" smtClean="0" sz="1800" b="1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397" b="1">
                <a:solidFill>
                  <a:srgbClr val="000000"/>
                </a:solidFill>
                <a:latin typeface="Arial"/>
              </a:rPr>
              <a:t>Control Flow Graph - CFG </a:t>
            </a:r>
            <a:endParaRPr lang="ko-KR" altLang="en-US" dirty="0" smtClean="0" sz="1397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A 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control flow graph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 is the triplet CFG = &lt; V, E, Entry &gt;, where V = vertices or nodes,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representing an instruction or 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basic block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 (group of statements), E = (V x V) edges,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potential flow of control. Entry is an element of V, the unique program entry.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Arial"/>
              </a:rPr>
              <a:t>Basic Blocks </a:t>
            </a:r>
            <a:endParaRPr lang="ko-KR" altLang="en-US" dirty="0" smtClean="0" sz="1200" b="1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A 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basic block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 is a sequence of consecutive statements with single entry/single exit. Flow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of control only enters at the beginning and only leaves at the end. The can be variants of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basic blocks with single entry/multiple exit, multiple entry/single exit.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Arial"/>
              </a:rPr>
              <a:t>Generating CFGs </a:t>
            </a:r>
            <a:endParaRPr lang="ko-KR" altLang="en-US" dirty="0" smtClean="0" sz="1200" b="1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In order to generate a CFG, we partition the intermediate code (3-address code, for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example) into basic blocks. Edges are added corresponding to control flow between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blocks. An unconditional goto in the IR will lead to a single edge to another or the same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block. A conditional goto will lead to multiple edges. If there is no goto at the end of a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block, the control passes to first statement of next block.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Here is the algorithm for partitioning intermediate code into basic blocks. The input to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the algorithm is a sequence of three-address statements. The algorithm will output a list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of basic blocks with each three-address statements in exactly one block.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i="1" b="1">
                <a:solidFill>
                  <a:srgbClr val="000000"/>
                </a:solidFill>
                <a:latin typeface="Times New Roman"/>
                <a:ea typeface="Times New Roman"/>
              </a:rPr>
              <a:t>Algorithm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: partition 3-address statements into basic blocks: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1.							Determine the set of leaders – the first statements of basic blocks. The rules are: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•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	The first statement is a 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leader</a:t>
            </a:r>
            <a:endParaRPr lang="ko-KR" altLang="en-US" dirty="0" smtClean="0" sz="1200" i="1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•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	Any statement that is the target of a conditional or unconditional goto is a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leader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•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	Any statement that immediately follows a goto or conditional goto is a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leader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2.							For each leader, its basic block consists of the leader and all statements up to but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not including the next leader or the end of the program </a:t>
            </a:r>
            <a:endParaRPr lang="ko-KR" altLang="en-US" dirty="0" smtClean="0" sz="1200"/>
          </a:p>
          <a:p>
            <a:pPr marL="0" indent="0" defTabSz="15240" algn="l">
              <a:lnSpc>
                <a:spcPts val="14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 i="1">
                <a:solidFill>
                  <a:srgbClr val="000000"/>
                </a:solidFill>
                <a:latin typeface="Verdana"/>
                <a:ea typeface="Verdana"/>
              </a:rPr>
              <a:t>Sohail Aslam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900" i="1">
                <a:solidFill>
                  <a:srgbClr val="000000"/>
                </a:solidFill>
                <a:latin typeface="Verdana"/>
                <a:ea typeface="Verdana"/>
              </a:rPr>
              <a:t>Compiler Construction Notes Set:7-125 </a:t>
            </a:r>
            <a:endParaRPr lang="ko-KR" altLang="en-US" dirty="0" smtClean="0" sz="900" i="1"/>
          </a:p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10640" y="5840095"/>
            <a:ext cx="3755390" cy="2350135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77" name="Rect 3"/>
          <p:cNvSpPr>
            <a:spLocks noGrp="1" noChangeArrowheads="1"/>
          </p:cNvSpPr>
          <p:nvPr/>
        </p:nvSpPr>
        <p:spPr>
          <a:xfrm rot="0">
            <a:off x="0" y="0"/>
            <a:ext cx="7797801" cy="10058401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126</a:t>
            </a:r>
            <a:endParaRPr lang="ko-KR" altLang="en-US" dirty="0" smtClean="0" sz="1200"/>
          </a:p>
          <a:p>
            <a:pPr marL="0" indent="0" defTabSz="1524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Example: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consider the C fragment for computing dot product a</a:t>
            </a:r>
            <a:r>
              <a:rPr lang="en-US" altLang="ko-KR" dirty="0" smtClean="0" sz="798">
                <a:solidFill>
                  <a:srgbClr val="000000"/>
                </a:solidFill>
                <a:latin typeface="Times New Roman"/>
              </a:rPr>
              <a:t>T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b of two vectors a and b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of length 20 </a:t>
            </a:r>
            <a:endParaRPr lang="ko-KR" altLang="en-US" dirty="0" smtClean="0" sz="1200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a</a:t>
            </a:r>
            <a:r>
              <a:rPr lang="en-US" altLang="ko-KR" dirty="0" smtClean="0" sz="798">
                <a:solidFill>
                  <a:srgbClr val="000000"/>
                </a:solidFill>
                <a:latin typeface="Times New Roman"/>
              </a:rPr>
              <a:t>T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b= a</a:t>
            </a:r>
            <a:r>
              <a:rPr lang="en-US" altLang="ko-KR" dirty="0" smtClean="0" sz="798">
                <a:solidFill>
                  <a:srgbClr val="000000"/>
                </a:solidFill>
                <a:latin typeface="Times New Roman"/>
              </a:rPr>
              <a:t>1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b</a:t>
            </a:r>
            <a:r>
              <a:rPr lang="en-US" altLang="ko-KR" dirty="0" smtClean="0" sz="798">
                <a:solidFill>
                  <a:srgbClr val="000000"/>
                </a:solidFill>
                <a:latin typeface="Times New Roman"/>
              </a:rPr>
              <a:t>1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 + a</a:t>
            </a:r>
            <a:r>
              <a:rPr lang="en-US" altLang="ko-KR" dirty="0" smtClean="0" sz="798">
                <a:solidFill>
                  <a:srgbClr val="000000"/>
                </a:solidFill>
                <a:latin typeface="Times New Roman"/>
              </a:rPr>
              <a:t>2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b</a:t>
            </a:r>
            <a:r>
              <a:rPr lang="en-US" altLang="ko-KR" dirty="0" smtClean="0" sz="798">
                <a:solidFill>
                  <a:srgbClr val="000000"/>
                </a:solidFill>
                <a:latin typeface="Times New Roman"/>
              </a:rPr>
              <a:t>2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 + ......... + a</a:t>
            </a:r>
            <a:r>
              <a:rPr lang="en-US" altLang="ko-KR" dirty="0" smtClean="0" sz="798">
                <a:solidFill>
                  <a:srgbClr val="000000"/>
                </a:solidFill>
                <a:latin typeface="Times New Roman"/>
              </a:rPr>
              <a:t>20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b</a:t>
            </a:r>
            <a:r>
              <a:rPr lang="en-US" altLang="ko-KR" dirty="0" smtClean="0" sz="798">
                <a:solidFill>
                  <a:srgbClr val="000000"/>
                </a:solidFill>
                <a:latin typeface="Times New Roman"/>
              </a:rPr>
              <a:t>20</a:t>
            </a:r>
            <a:endParaRPr lang="ko-KR" altLang="en-US" dirty="0" smtClean="0" sz="798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prod = 0;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i = 1;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do {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prod = prod + a[i]*b[i];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i = i + 1;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} while ( i &lt;= 20 );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The 3-address code for the dot product with the two leaders highlighted  </a:t>
            </a:r>
            <a:endParaRPr lang="ko-KR" altLang="en-US" dirty="0" smtClean="0" sz="120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prod = 0 </a:t>
            </a:r>
            <a:endParaRPr lang="ko-KR" altLang="en-US" dirty="0" smtClean="0" sz="1200" b="1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i = 1 </a:t>
            </a:r>
            <a:endParaRPr lang="ko-KR" altLang="en-US" dirty="0" smtClean="0" sz="120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t1 = 4*i 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</a:rPr>
              <a:t>   /* offset */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t2 = a[t1]  /* a[i] */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t3 = 4*i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t4 = b[t3]  /* b[i] */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t5 = t2*t4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t6 = prod+t5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prod = t6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10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t7 = i+1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11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i = t7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12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if i &lt;= 20 goto (3)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The two basic blocks are </a:t>
            </a:r>
            <a:endParaRPr lang="ko-KR" altLang="en-US" dirty="0" smtClean="0" sz="120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prod = 0 </a:t>
            </a:r>
            <a:endParaRPr lang="ko-KR" altLang="en-US" dirty="0" smtClean="0" sz="1200" b="1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i = 1 </a:t>
            </a:r>
            <a:endParaRPr lang="ko-KR" altLang="en-US" dirty="0" smtClean="0" sz="120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t1 = 4*i 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</a:rPr>
              <a:t>   /* offset */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t2 = a[t1]  /* a[i] */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t3 = 4*i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t4 = b[t3]  /* b[i] */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t5 = t2*t4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t6 = prod+t5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prod = t6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10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t7 = i+1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11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i = t7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12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if i &lt;= 20 goto (3) </a:t>
            </a:r>
            <a:endParaRPr lang="ko-KR" altLang="en-US" dirty="0" smtClean="0" sz="1200"/>
          </a:p>
          <a:p>
            <a:pPr marL="0" indent="0" defTabSz="15240" algn="l">
              <a:lnSpc>
                <a:spcPts val="1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 i="1">
                <a:solidFill>
                  <a:srgbClr val="000000"/>
                </a:solidFill>
                <a:latin typeface="Verdana"/>
                <a:ea typeface="Verdana"/>
              </a:rPr>
              <a:t>Sohail Aslam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900" i="1">
                <a:solidFill>
                  <a:srgbClr val="000000"/>
                </a:solidFill>
                <a:latin typeface="Verdana"/>
                <a:ea typeface="Verdana"/>
              </a:rPr>
              <a:t>Compiler Construction Notes Set:7-126 </a:t>
            </a:r>
            <a:endParaRPr lang="ko-KR" altLang="en-US" dirty="0" smtClean="0" sz="900" i="1"/>
          </a:p>
        </p:txBody>
      </p:sp>
      <p:sp>
        <p:nvSpPr>
          <p:cNvPr id="378" name="Rect 3"/>
          <p:cNvSpPr>
            <a:spLocks noGrp="1" noChangeArrowheads="1"/>
          </p:cNvSpPr>
          <p:nvPr/>
        </p:nvSpPr>
        <p:spPr>
          <a:xfrm rot="0">
            <a:off x="4507865" y="6004560"/>
            <a:ext cx="193040" cy="54864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B</a:t>
            </a:r>
            <a:r>
              <a:rPr lang="en-US" altLang="ko-KR" dirty="0" smtClean="0" sz="101">
                <a:solidFill>
                  <a:srgbClr val="000000"/>
                </a:solidFill>
                <a:latin typeface="ZWAdobeF"/>
                <a:ea typeface="ZWAdobeF"/>
              </a:rPr>
              <a:t>B</a:t>
            </a:r>
            <a:r>
              <a:rPr lang="en-US" altLang="ko-KR" dirty="0" smtClean="0" sz="798">
                <a:solidFill>
                  <a:srgbClr val="000000"/>
                </a:solidFill>
                <a:latin typeface="Times New Roman"/>
                <a:ea typeface="Times New Roman"/>
              </a:rPr>
              <a:t>1</a:t>
            </a:r>
            <a:endParaRPr lang="ko-KR" altLang="en-US" dirty="0" smtClean="0" sz="798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B</a:t>
            </a:r>
            <a:r>
              <a:rPr lang="en-US" altLang="ko-KR" dirty="0" smtClean="0" sz="101">
                <a:solidFill>
                  <a:srgbClr val="000000"/>
                </a:solidFill>
                <a:latin typeface="ZWAdobeF"/>
                <a:ea typeface="ZWAdobeF"/>
              </a:rPr>
              <a:t>B</a:t>
            </a:r>
            <a:r>
              <a:rPr lang="en-US" altLang="ko-KR" dirty="0" smtClean="0" sz="798">
                <a:solidFill>
                  <a:srgbClr val="000000"/>
                </a:solidFill>
                <a:latin typeface="Times New Roman"/>
                <a:ea typeface="Times New Roman"/>
              </a:rPr>
              <a:t>2</a:t>
            </a:r>
            <a:endParaRPr lang="ko-KR" altLang="en-US" dirty="0" smtClean="0" sz="798"/>
          </a:p>
        </p:txBody>
      </p:sp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1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09090" y="1618615"/>
            <a:ext cx="2871470" cy="35052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80" name="Rect 3"/>
          <p:cNvSpPr>
            <a:spLocks noGrp="1" noChangeArrowheads="1"/>
          </p:cNvSpPr>
          <p:nvPr/>
        </p:nvSpPr>
        <p:spPr>
          <a:xfrm rot="0">
            <a:off x="0" y="0"/>
            <a:ext cx="7797801" cy="10058401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127</a:t>
            </a:r>
            <a:endParaRPr lang="ko-KR" altLang="en-US" dirty="0" smtClean="0" sz="1200"/>
          </a:p>
          <a:p>
            <a:pPr marL="0" indent="0" defTabSz="1524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This yields the following CFG; note that the target of the condition goto at the end of the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second block has been replaced by reference to block 2. </a:t>
            </a:r>
            <a:endParaRPr lang="ko-KR" altLang="en-US" dirty="0" smtClean="0" sz="1200"/>
          </a:p>
          <a:p>
            <a:pPr marL="0" indent="0" defTabSz="15240" algn="l">
              <a:lnSpc>
                <a:spcPts val="4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prod = 0 </a:t>
            </a:r>
            <a:endParaRPr lang="ko-KR" altLang="en-US" dirty="0" smtClean="0" sz="1200"/>
          </a:p>
          <a:p>
            <a:pPr marL="0" indent="0" defTabSz="15240" algn="l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t1 = 4*i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t2 = a[t1] 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Arial"/>
              </a:rPr>
              <a:t>B</a:t>
            </a:r>
            <a:r>
              <a:rPr lang="en-US" altLang="ko-KR" dirty="0" smtClean="0" sz="798">
                <a:solidFill>
                  <a:srgbClr val="000000"/>
                </a:solidFill>
                <a:latin typeface="Arial"/>
              </a:rPr>
              <a:t>2 </a:t>
            </a:r>
            <a:endParaRPr lang="ko-KR" altLang="en-US" dirty="0" smtClean="0" sz="798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t3 = 4*i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t4 = b[t3]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t5 = t2*t4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t6 = prod+t5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prod = t6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t7 = i+1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i = t7 </a:t>
            </a:r>
            <a:endParaRPr lang="ko-KR" altLang="en-US" dirty="0" smtClean="0" sz="120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if i &lt;= 20 goto B</a:t>
            </a:r>
            <a:r>
              <a:rPr lang="en-US" altLang="ko-KR" dirty="0" smtClean="0" sz="798">
                <a:solidFill>
                  <a:srgbClr val="000000"/>
                </a:solidFill>
                <a:latin typeface="Courier New"/>
              </a:rPr>
              <a:t>2 </a:t>
            </a:r>
            <a:endParaRPr lang="ko-KR" altLang="en-US" dirty="0" smtClean="0" sz="798"/>
          </a:p>
          <a:p>
            <a:pPr marL="0" indent="0" defTabSz="15240" algn="l">
              <a:lnSpc>
                <a:spcPts val="9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Let us consider a more complex example. Here is the quicksort algorithm encoded as a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recursive function in C++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i = 1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Quick Sort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void quicksort(int m, int n)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{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int i,j,v,x; 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if( n &lt;= m ) return; </a:t>
            </a:r>
            <a:endParaRPr lang="ko-KR" altLang="en-US" dirty="0" smtClean="0" sz="120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i=m-1; j=n; v=a[n]; </a:t>
            </a:r>
            <a:endParaRPr lang="ko-KR" altLang="en-US" dirty="0" smtClean="0" sz="1200" b="1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while(true) { </a:t>
            </a:r>
            <a:endParaRPr lang="ko-KR" altLang="en-US" dirty="0" smtClean="0" sz="1200" b="1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do i=i+1; while( a[i] &lt; v);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do j=j-1; while( a[j] &gt; v); </a:t>
            </a:r>
            <a:endParaRPr lang="ko-KR" altLang="en-US" dirty="0" smtClean="0" sz="1200" b="1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i( i &gt;= j ) break; </a:t>
            </a:r>
            <a:endParaRPr lang="ko-KR" altLang="en-US" dirty="0" smtClean="0" sz="1200" b="1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x=a[i]; a[i]=a[j]; a[j]=x;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} </a:t>
            </a:r>
            <a:endParaRPr lang="ko-KR" altLang="en-US" dirty="0" smtClean="0" sz="1200" b="1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x=a[i]; a[i]=a[n]; a[n]=x; </a:t>
            </a:r>
            <a:endParaRPr lang="ko-KR" altLang="en-US" dirty="0" smtClean="0" sz="1200" b="1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quicksort(m,j); quicksort(i+1,n);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} </a:t>
            </a:r>
            <a:endParaRPr lang="ko-KR" altLang="en-US" dirty="0" smtClean="0" sz="1200"/>
          </a:p>
          <a:p>
            <a:pPr marL="0" indent="0" defTabSz="15240" algn="l">
              <a:lnSpc>
                <a:spcPts val="5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 i="1">
                <a:solidFill>
                  <a:srgbClr val="000000"/>
                </a:solidFill>
                <a:latin typeface="Verdana"/>
                <a:ea typeface="Verdana"/>
              </a:rPr>
              <a:t>Sohail Aslam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900" i="1">
                <a:solidFill>
                  <a:srgbClr val="000000"/>
                </a:solidFill>
                <a:latin typeface="Verdana"/>
                <a:ea typeface="Verdana"/>
              </a:rPr>
              <a:t>Compiler Construction Notes Set:7-127 </a:t>
            </a:r>
            <a:endParaRPr lang="ko-KR" altLang="en-US" dirty="0" smtClean="0" sz="900" i="1"/>
          </a:p>
        </p:txBody>
      </p:sp>
      <p:sp>
        <p:nvSpPr>
          <p:cNvPr id="381" name="Rect 3"/>
          <p:cNvSpPr>
            <a:spLocks noGrp="1" noChangeArrowheads="1"/>
          </p:cNvSpPr>
          <p:nvPr/>
        </p:nvSpPr>
        <p:spPr>
          <a:xfrm rot="0">
            <a:off x="4187825" y="1789430"/>
            <a:ext cx="211455" cy="18542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200">
                <a:solidFill>
                  <a:srgbClr val="000000"/>
                </a:solidFill>
                <a:latin typeface="Arial"/>
              </a:rPr>
              <a:t>B</a:t>
            </a:r>
            <a:r>
              <a:rPr lang="en-US" altLang="ko-KR" dirty="0" smtClean="0" sz="798">
                <a:solidFill>
                  <a:srgbClr val="000000"/>
                </a:solidFill>
                <a:latin typeface="Arial"/>
              </a:rPr>
              <a:t>1 </a:t>
            </a:r>
            <a:endParaRPr lang="ko-KR" altLang="en-US" dirty="0" smtClean="0" sz="798"/>
          </a:p>
        </p:txBody>
      </p:sp>
      <p:sp>
        <p:nvSpPr>
          <p:cNvPr id="382" name="Rect 3"/>
          <p:cNvSpPr>
            <a:spLocks noGrp="1" noChangeArrowheads="1"/>
          </p:cNvSpPr>
          <p:nvPr/>
        </p:nvSpPr>
        <p:spPr>
          <a:xfrm rot="0">
            <a:off x="2767330" y="1938655"/>
            <a:ext cx="574040" cy="158115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200">
                <a:solidFill>
                  <a:srgbClr val="000000"/>
                </a:solidFill>
                <a:latin typeface="Courier New"/>
              </a:rPr>
              <a:t>i = 1 </a:t>
            </a:r>
            <a:endParaRPr lang="ko-KR" altLang="en-US" dirty="0" smtClean="0" sz="1200"/>
          </a:p>
        </p:txBody>
      </p:sp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5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22375" y="1231265"/>
            <a:ext cx="5495290" cy="29718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84" name="Rect 3"/>
          <p:cNvSpPr>
            <a:spLocks noGrp="1" noChangeArrowheads="1"/>
          </p:cNvSpPr>
          <p:nvPr/>
        </p:nvSpPr>
        <p:spPr>
          <a:xfrm rot="0">
            <a:off x="0" y="0"/>
            <a:ext cx="7797801" cy="10058401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128</a:t>
            </a:r>
            <a:endParaRPr lang="ko-KR" altLang="en-US" dirty="0" smtClean="0" sz="1200"/>
          </a:p>
          <a:p>
            <a:pPr marL="0" indent="0" defTabSz="1524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The 3-address for the highlighted portion of the routine (the recursive calls have been left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out) with the leaders highlighted and the resulting CFG is </a:t>
            </a:r>
            <a:endParaRPr lang="ko-KR" altLang="en-US" dirty="0" smtClean="0" sz="120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(1) i := m – 1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(16)  t7 := 4 * i  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(2) j := n 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(17)  t8 := 4 * j   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(3) t1 := 4 * n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(18)  t9 := a[t8]   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(4) v := a[t1]               (19)  a[t7] := t9    </a:t>
            </a:r>
            <a:endParaRPr lang="ko-KR" altLang="en-US" dirty="0" smtClean="0" sz="120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(5) i := i + 1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</a:rPr>
              <a:t>               (20)  t10 := 4 * j   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(6) t2 := 4 * i              (21)  a[t10] := x   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(7) t3 := a[t2]              (22)  goto (5)    </a:t>
            </a:r>
            <a:endParaRPr lang="ko-KR" altLang="en-US" dirty="0" smtClean="0" sz="120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(8) if t3 &lt; v goto (5)      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</a:rPr>
              <a:t>						(23)  t11 := 4 * i</a:t>
            </a:r>
            <a:endParaRPr lang="ko-KR" altLang="en-US" dirty="0" smtClean="0" sz="1200" b="1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(9) j := j - 1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</a:rPr>
              <a:t>               (24)  x := a[t11]   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(10) t4 := 4 * j              (25)  t12 := 4 * i   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(11) t5 := a[t4]              (26)  t13 := 4 * n   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(12) If t5 &gt; v goto (9)      (27)  t14 := a[t13]    </a:t>
            </a:r>
            <a:endParaRPr lang="ko-KR" altLang="en-US" dirty="0" smtClean="0" sz="120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(13) if i &gt;= j goto (23)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</a:rPr>
              <a:t>     (28)  a[t12] := t14  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(14) t6 := 4*i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</a:rPr>
              <a:t>                (29)  t15 := 4 * n   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(16) x := a[t6]               (30)  a[t15] := x     </a:t>
            </a:r>
            <a:endParaRPr lang="ko-KR" altLang="en-US" dirty="0" smtClean="0" sz="1200"/>
          </a:p>
          <a:p>
            <a:pPr marL="0" indent="0" defTabSz="15240" algn="l">
              <a:lnSpc>
                <a:spcPts val="4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Arial"/>
              </a:rPr>
              <a:t>Basic Block Code Generation </a:t>
            </a:r>
            <a:endParaRPr lang="ko-KR" altLang="en-US" dirty="0" smtClean="0" sz="1200" b="1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The code generation can carried out at the basic block level. A number of strategies are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available to generate code from a basic block. The three we will discuss are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1.							Basic  - using liveness information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2.							Using DAGS  - node numbering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3.							Register Allocation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In case of the basic code generation strategy, the generator deals with each basic block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individually to emit machine code for the block using liveness information. At the end of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the block, the generator emits code to save any live values left in registers.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Arial"/>
              </a:rPr>
              <a:t>Computing Live/Next Use Information </a:t>
            </a:r>
            <a:endParaRPr lang="ko-KR" altLang="en-US" dirty="0" smtClean="0" sz="1200" b="1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For the statement: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x = y + z 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x has a 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next use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 if there is a statement s that references x and there is some way for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control to flow from the original statement to s.    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x = y + z 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......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......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s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t1 = x – t3 </a:t>
            </a:r>
            <a:endParaRPr lang="ko-KR" altLang="en-US" dirty="0" smtClean="0" sz="1200"/>
          </a:p>
          <a:p>
            <a:pPr marL="0" indent="0" defTabSz="15240" algn="l">
              <a:lnSpc>
                <a:spcPts val="3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 i="1">
                <a:solidFill>
                  <a:srgbClr val="000000"/>
                </a:solidFill>
                <a:latin typeface="Verdana"/>
                <a:ea typeface="Verdana"/>
              </a:rPr>
              <a:t>Sohail Aslam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900" i="1">
                <a:solidFill>
                  <a:srgbClr val="000000"/>
                </a:solidFill>
                <a:latin typeface="Verdana"/>
                <a:ea typeface="Verdana"/>
              </a:rPr>
              <a:t>Compiler Construction Notes Set:7-128 </a:t>
            </a:r>
            <a:endParaRPr lang="ko-KR" altLang="en-US" dirty="0" smtClean="0" sz="900" i="1"/>
          </a:p>
        </p:txBody>
      </p:sp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Rect 3"/>
          <p:cNvSpPr>
            <a:spLocks noGrp="1" noChangeArrowheads="1"/>
          </p:cNvSpPr>
          <p:nvPr/>
        </p:nvSpPr>
        <p:spPr>
          <a:xfrm rot="0">
            <a:off x="0" y="0"/>
            <a:ext cx="7797801" cy="10058401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129</a:t>
            </a:r>
            <a:endParaRPr lang="ko-KR" altLang="en-US" dirty="0" smtClean="0" sz="1200"/>
          </a:p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A variable is 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live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 at a given point in time if it has a next use. Liveness tells us whether we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care about the value held by a variable. Here is the algorithm for computing live status of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variables in a basic block”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i="1" b="1">
                <a:solidFill>
                  <a:srgbClr val="000000"/>
                </a:solidFill>
                <a:latin typeface="Times New Roman"/>
                <a:ea typeface="Times New Roman"/>
              </a:rPr>
              <a:t>Algorithm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: Computing live status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i="1" b="1">
                <a:solidFill>
                  <a:srgbClr val="000000"/>
                </a:solidFill>
                <a:latin typeface="Times New Roman"/>
                <a:ea typeface="Times New Roman"/>
              </a:rPr>
              <a:t>Input:</a:t>
            </a:r>
            <a:endParaRPr lang="ko-KR" altLang="en-US" dirty="0" smtClean="0" sz="1200" i="1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A basic block.  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i="1" b="1">
                <a:solidFill>
                  <a:srgbClr val="000000"/>
                </a:solidFill>
                <a:latin typeface="Times New Roman"/>
                <a:ea typeface="Times New Roman"/>
              </a:rPr>
              <a:t>Output:  </a:t>
            </a:r>
            <a:endParaRPr lang="ko-KR" altLang="en-US" dirty="0" smtClean="0" sz="1200" i="1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For each statement, set of live variables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i="1" b="1">
                <a:solidFill>
                  <a:srgbClr val="000000"/>
                </a:solidFill>
                <a:latin typeface="Times New Roman"/>
                <a:ea typeface="Times New Roman"/>
              </a:rPr>
              <a:t>Method: </a:t>
            </a:r>
            <a:endParaRPr lang="ko-KR" altLang="en-US" dirty="0" smtClean="0" sz="1200" i="1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1.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Initially all non-temporary variables go into live set.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2.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for i = last statement to first statement:  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for statement i:  x = y op z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attach to statement i, current live set.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remove x from set.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add y and z to set.  </a:t>
            </a:r>
            <a:endParaRPr lang="ko-KR" altLang="en-US" dirty="0" smtClean="0" sz="1200"/>
          </a:p>
          <a:p>
            <a:pPr marL="0" indent="0" defTabSz="15240" algn="l">
              <a:lnSpc>
                <a:spcPts val="4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 i="1">
                <a:solidFill>
                  <a:srgbClr val="000000"/>
                </a:solidFill>
                <a:latin typeface="Verdana"/>
                <a:ea typeface="Verdana"/>
              </a:rPr>
              <a:t>Sohail Aslam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900" i="1">
                <a:solidFill>
                  <a:srgbClr val="000000"/>
                </a:solidFill>
                <a:latin typeface="Verdana"/>
                <a:ea typeface="Verdana"/>
              </a:rPr>
              <a:t>Compiler Construction Notes Set:7-129 </a:t>
            </a:r>
            <a:endParaRPr lang="ko-KR" altLang="en-US" dirty="0" smtClean="0" sz="900" i="1"/>
          </a:p>
        </p:txBody>
      </p:sp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12135" y="3237230"/>
            <a:ext cx="79375" cy="2124075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88" name="Rect 3"/>
          <p:cNvSpPr>
            <a:spLocks noGrp="1" noChangeArrowheads="1"/>
          </p:cNvSpPr>
          <p:nvPr/>
        </p:nvSpPr>
        <p:spPr>
          <a:xfrm rot="0">
            <a:off x="0" y="0"/>
            <a:ext cx="7797801" cy="10058401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130</a:t>
            </a:r>
            <a:endParaRPr lang="ko-KR" altLang="en-US" dirty="0" smtClean="0" sz="1200"/>
          </a:p>
          <a:p>
            <a:pPr marL="0" indent="0" defTabSz="1524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L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L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e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e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c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c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t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t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u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u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r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r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e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e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				4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4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4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4</a:t>
            </a:r>
            <a:endParaRPr lang="ko-KR" altLang="en-US" dirty="0" smtClean="0" sz="1800" b="1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Example: let us apply the algorithm to the following segment of 3-address code: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a = b + c  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t1 = a * a  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b = t1 + a  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 = t1 * b  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t2 = c + b  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a = t2 + t2     </a:t>
            </a:r>
            <a:endParaRPr lang="ko-KR" altLang="en-US" dirty="0" smtClean="0" sz="1200"/>
          </a:p>
          <a:p>
            <a:pPr marL="0" indent="0" defTabSz="15240" algn="l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live =  {b,c}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a = b + c  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live =  {a}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t1 = a * a  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live =  {a,t1}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b = t1 + a  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live = { b,t1}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 = t1 * b  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live =  {b,c}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t2 = c + b  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live = {b,c,t2}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a = t2 + t2   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live = {a,b,c}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Arial"/>
              </a:rPr>
              <a:t>Basic Code Generation </a:t>
            </a:r>
            <a:endParaRPr lang="ko-KR" altLang="en-US" dirty="0" smtClean="0" sz="1200" b="1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With live/next use information computed, the basic code generation algorithm proceeds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as follows. Process the 3-address instructions from beginning to end of a block. For each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instruction, use machine registers to hold operands whenever possible. A non-live value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in a register can be discarded, freeing that register. The code generator uses two data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structures for keeping track of register usage: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1.							Register descriptor  - register status (empty, inuse) and contents (one or more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"values")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2.							Address descriptor  - the location (or locations) where the current value for a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variable can be found (register, stack, memory)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i="1" b="1">
                <a:solidFill>
                  <a:srgbClr val="000000"/>
                </a:solidFill>
                <a:latin typeface="Times New Roman"/>
                <a:ea typeface="Times New Roman"/>
              </a:rPr>
              <a:t>Instruction type: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 x = y op z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1. If y is non-live and in register R (alone) then generate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OP z’, R  </a:t>
            </a:r>
            <a:endParaRPr lang="ko-KR" altLang="en-US" dirty="0" smtClean="0" sz="1200"/>
          </a:p>
          <a:p>
            <a:pPr marL="0" indent="0" defTabSz="15240" algn="l">
              <a:lnSpc>
                <a:spcPts val="6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 i="1">
                <a:solidFill>
                  <a:srgbClr val="000000"/>
                </a:solidFill>
                <a:latin typeface="Verdana"/>
                <a:ea typeface="Verdana"/>
              </a:rPr>
              <a:t>Sohail Aslam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900" i="1">
                <a:solidFill>
                  <a:srgbClr val="000000"/>
                </a:solidFill>
                <a:latin typeface="Verdana"/>
                <a:ea typeface="Verdana"/>
              </a:rPr>
              <a:t>Compiler Construction Notes Set:7-130 </a:t>
            </a:r>
            <a:endParaRPr lang="ko-KR" altLang="en-US" dirty="0" smtClean="0" sz="900" i="1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 3"/>
          <p:cNvSpPr>
            <a:spLocks noGrp="1" noChangeArrowheads="1"/>
          </p:cNvSpPr>
          <p:nvPr/>
        </p:nvSpPr>
        <p:spPr>
          <a:xfrm rot="0">
            <a:off x="0" y="0"/>
            <a:ext cx="7797801" cy="10058401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2 </a:t>
            </a:r>
            <a:endParaRPr lang="ko-KR" altLang="en-US" dirty="0" smtClean="0" sz="1200"/>
          </a:p>
          <a:p>
            <a:pPr marL="0" indent="0" defTabSz="1524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Arial"/>
              </a:rPr>
              <a:t>Ad-hoc Lexer </a:t>
            </a:r>
            <a:endParaRPr lang="ko-KR" altLang="en-US" dirty="0" smtClean="0" sz="1200" b="1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The task of writing a scanner is fairly straight forward. We can hand-write code to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generate tokens. We do this by partitioning the input string by reading left-to-right,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recognizing one token at a time. We will need to look-ahead in order to decide where one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token ends and the next token begins. The following C++ code present is template for a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Lexer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class. An object of this class can produce the desired tokens from the input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stream. </a:t>
            </a:r>
            <a:endParaRPr lang="ko-KR" altLang="en-US" dirty="0" smtClean="0" sz="1200"/>
          </a:p>
          <a:p>
            <a:pPr marL="0" indent="0" defTabSz="15240" algn="l">
              <a:lnSpc>
                <a:spcPts val="2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class Lexer 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{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Inputstream s;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char next;  //</a:t>
            </a:r>
            <a:r>
              <a:rPr lang="en-US" altLang="ko-KR" dirty="0" smtClean="0" sz="1200" i="1">
                <a:solidFill>
                  <a:srgbClr val="000000"/>
                </a:solidFill>
                <a:latin typeface="Courier New"/>
              </a:rPr>
              <a:t>look ahead </a:t>
            </a:r>
            <a:endParaRPr lang="ko-KR" altLang="en-US" dirty="0" smtClean="0" sz="1200" i="1"/>
          </a:p>
          <a:p>
            <a:pPr marL="0" indent="0" defTabSz="15240" algn="l">
              <a:lnSpc>
                <a:spcPts val="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Lexer(Inputstream _s)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{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s = _s;  </a:t>
            </a:r>
            <a:endParaRPr lang="ko-KR" altLang="en-US" dirty="0" smtClean="0" sz="1200"/>
          </a:p>
          <a:p>
            <a:pPr marL="0" indent="0" defTabSz="15240" algn="l">
              <a:lnSpc>
                <a:spcPts val="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next = s.read();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}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Token nextToken() { 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if( idChar(next) )return readId();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if( number(next) )return readNumber();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if( next == ‘”’ ) return readString();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... </a:t>
            </a:r>
            <a:endParaRPr lang="ko-KR" altLang="en-US" dirty="0" smtClean="0" sz="1200"/>
          </a:p>
          <a:p>
            <a:pPr marL="0" indent="0" defTabSz="15240" algn="l">
              <a:lnSpc>
                <a:spcPts val="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...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}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Token readId() {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string id = “”;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while(true){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char c = input.read();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if(idChar(c) == false)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return new Token(TID,id); </a:t>
            </a:r>
            <a:endParaRPr lang="ko-KR" altLang="en-US" dirty="0" smtClean="0" sz="1200"/>
          </a:p>
          <a:p>
            <a:pPr marL="0" indent="0" defTabSz="15240" algn="l">
              <a:lnSpc>
                <a:spcPts val="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id = id + string(c);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}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}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boolean idChar(char c)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{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if( isAlpha(c) ) return true;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if( isDigit(c) ) return true;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if( c == ‘_’ )  return true; </a:t>
            </a:r>
            <a:endParaRPr lang="ko-KR" altLang="en-US" dirty="0" smtClean="0" sz="1200"/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return false;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}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Token readNumber(){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string num = “”;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while(true){ </a:t>
            </a:r>
            <a:endParaRPr lang="ko-KR" altLang="en-US" dirty="0" smtClean="0" sz="1200"/>
          </a:p>
          <a:p>
            <a:pPr marL="0" indent="0" defTabSz="15240" algn="l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 i="1">
                <a:solidFill>
                  <a:srgbClr val="000000"/>
                </a:solidFill>
                <a:latin typeface="Verdana"/>
                <a:ea typeface="Verdana"/>
              </a:rPr>
              <a:t>Sohail Aslam 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900" i="1">
                <a:solidFill>
                  <a:srgbClr val="000000"/>
                </a:solidFill>
                <a:latin typeface="Verdana"/>
                <a:ea typeface="Verdana"/>
              </a:rPr>
              <a:t>Compiler Construction Notes  </a:t>
            </a:r>
            <a:endParaRPr lang="ko-KR" altLang="en-US" dirty="0" smtClean="0" sz="900" i="1"/>
          </a:p>
        </p:txBody>
      </p:sp>
    </p:spTree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Rect 3"/>
          <p:cNvSpPr>
            <a:spLocks noGrp="1" noChangeArrowheads="1"/>
          </p:cNvSpPr>
          <p:nvPr/>
        </p:nvSpPr>
        <p:spPr>
          <a:xfrm rot="0">
            <a:off x="0" y="0"/>
            <a:ext cx="7797801" cy="10058401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131</a:t>
            </a:r>
            <a:endParaRPr lang="ko-KR" altLang="en-US" dirty="0" smtClean="0" sz="1200"/>
          </a:p>
          <a:p>
            <a:pPr marL="0" indent="0" defTabSz="1524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where z’ = best location for z. i.e., lookup address descriptor for z. Prefer register location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if z is present in a register. </a:t>
            </a:r>
            <a:endParaRPr lang="ko-KR" altLang="en-US" dirty="0" smtClean="0" sz="1200"/>
          </a:p>
          <a:p>
            <a:pPr marL="0" indent="0" defTabSz="15240" algn="l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2. If operation is commutative, z is non-live and is in register R (alone), generate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OP y’, R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(y’ = best location for y)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3. If there is a free register R, generate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MOV y’, R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OP z’, R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4.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Use a memory location. Generate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MOV y’,x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OP z’,x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After generating machine instructions, update information about the current best location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of x. If x is in a register, update that register’s information (descriptor). If y and/or z are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not live after this instruction, update register and address descriptors according.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Let us return to the 3-address code example and apply the basic code generation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algorithm. Recall the basic block with liveness information: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live =  {b,c}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a = b + c  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live =  {a}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t1 = a * a  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live =  {a,t1}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b = t1 + a  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live = { b,t1}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 = t1 * b  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live =  {b,c}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t2 = c + b  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live = {b,c,t2}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a = t2 + t2   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live = {a,b,c}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Initially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three registers: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     ( -, -, -) all empty   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current values: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(a,b,c,t1,t2) = (m,m,m, -, -)  </a:t>
            </a:r>
            <a:endParaRPr lang="ko-KR" altLang="en-US" dirty="0" smtClean="0" sz="1200"/>
          </a:p>
          <a:p>
            <a:pPr marL="0" indent="0" defTabSz="15240" algn="l">
              <a:lnSpc>
                <a:spcPts val="3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 i="1">
                <a:solidFill>
                  <a:srgbClr val="000000"/>
                </a:solidFill>
                <a:latin typeface="Verdana"/>
                <a:ea typeface="Verdana"/>
              </a:rPr>
              <a:t>Sohail Aslam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900" i="1">
                <a:solidFill>
                  <a:srgbClr val="000000"/>
                </a:solidFill>
                <a:latin typeface="Verdana"/>
                <a:ea typeface="Verdana"/>
              </a:rPr>
              <a:t>Compiler Construction Notes Set:7-131 </a:t>
            </a:r>
            <a:endParaRPr lang="ko-KR" altLang="en-US" dirty="0" smtClean="0" sz="900" i="1"/>
          </a:p>
        </p:txBody>
      </p:sp>
    </p:spTree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Rect 3"/>
          <p:cNvSpPr>
            <a:spLocks noGrp="1" noChangeArrowheads="1"/>
          </p:cNvSpPr>
          <p:nvPr/>
        </p:nvSpPr>
        <p:spPr>
          <a:xfrm rot="0">
            <a:off x="0" y="0"/>
            <a:ext cx="7797801" cy="10058401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132</a:t>
            </a:r>
            <a:endParaRPr lang="ko-KR" altLang="en-US" dirty="0" smtClean="0" sz="1200"/>
          </a:p>
          <a:p>
            <a:pPr marL="0" indent="0" defTabSz="1524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1: a = b + c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, 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Live = a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getreg(): L = R1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MOV b,R1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ADD c,R1       ; R1 := R1 + c           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Registers: (a, -, -)           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current values: (R1,m,m, -, -)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2: t1 = a * a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,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Live = a,t1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L = R2 (since a is live)  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MOV R1,R2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MUL R2,R2  ; R2 = R2* R2           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Registers: (a,t1, -)        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current values: (R1,m,m,R2, -)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3: b = t1 + a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,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Live = b,t1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Since a is not live L = R1  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ADD R2,R1    ; R1 = R1+R2      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Registers: (b,t1, -)     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current values: (m,R1,m,R2, -) 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4: c = t1 * b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,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Live = b,c   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Since t1 is not live L = R2  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MUL R1,R2    ; R2 = R1*R2      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Registers: (b,c, -)    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current values: (m,R1,R2, -, -)  </a:t>
            </a:r>
            <a:endParaRPr lang="ko-KR" altLang="en-US" dirty="0" smtClean="0" sz="120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5: t2 = c + b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,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Live = b,c,t2   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L = R3  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MOV R2,R3  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ADD R1,R3     ; R3 = R1+R2     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Registers: (b,c,t2)     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current values: (m,R1,R2, -,R3)   </a:t>
            </a:r>
            <a:endParaRPr lang="ko-KR" altLang="en-US" dirty="0" smtClean="0" sz="120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6: a = t2 + t2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,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Live = a,b,c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ADD R3,R3   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Registers: (b,c,a)     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current values: (R3,R1,R2,-,R3) </a:t>
            </a:r>
            <a:endParaRPr lang="ko-KR" altLang="en-US" dirty="0" smtClean="0" sz="1200"/>
          </a:p>
          <a:p>
            <a:pPr marL="0" indent="0" defTabSz="15240" algn="l">
              <a:lnSpc>
                <a:spcPts val="5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 i="1">
                <a:solidFill>
                  <a:srgbClr val="000000"/>
                </a:solidFill>
                <a:latin typeface="Verdana"/>
                <a:ea typeface="Verdana"/>
              </a:rPr>
              <a:t>Sohail Aslam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900" i="1">
                <a:solidFill>
                  <a:srgbClr val="000000"/>
                </a:solidFill>
                <a:latin typeface="Verdana"/>
                <a:ea typeface="Verdana"/>
              </a:rPr>
              <a:t>Compiler Construction Notes Set:7-132 </a:t>
            </a:r>
            <a:endParaRPr lang="ko-KR" altLang="en-US" dirty="0" smtClean="0" sz="900" i="1"/>
          </a:p>
        </p:txBody>
      </p:sp>
    </p:spTree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Rect 3"/>
          <p:cNvSpPr>
            <a:spLocks noGrp="1" noChangeArrowheads="1"/>
          </p:cNvSpPr>
          <p:nvPr/>
        </p:nvSpPr>
        <p:spPr>
          <a:xfrm rot="0">
            <a:off x="0" y="0"/>
            <a:ext cx="7797801" cy="10058401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133</a:t>
            </a:r>
            <a:endParaRPr lang="ko-KR" altLang="en-US" dirty="0" smtClean="0" sz="1200"/>
          </a:p>
          <a:p>
            <a:pPr marL="0" indent="0" defTabSz="1524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End of block 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move all live variables to memory:     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MOV R3,a     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MOV R1,b     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MOV R2,c     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all registers available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Thus the machine code (assembly language) generated is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; a := b + c  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LOAD b,R1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ADD c,R1       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; R1 := R1 + c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; t1 := a * a  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MOV R1,R2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MUL R2,R2   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; R2 = R2* R2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; b := t1 + a  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ADD R2,R1    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; R1 = R1+R2 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; c := t1 * b  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MUL R1,R2    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; R2 = R1*R2 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; t2 := c + b  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MOV R2,R3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ADD R1,R3     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; R3 = R1+R2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; a := t2 + t2   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ADD R3,R3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MOV R3,a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; mov live     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MOV R1,b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; var to memory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MOV R2,c </a:t>
            </a:r>
            <a:endParaRPr lang="ko-KR" altLang="en-US" dirty="0" smtClean="0" sz="1200"/>
          </a:p>
          <a:p>
            <a:pPr marL="0" indent="0" defTabSz="15240" algn="l">
              <a:lnSpc>
                <a:spcPts val="30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 i="1">
                <a:solidFill>
                  <a:srgbClr val="000000"/>
                </a:solidFill>
                <a:latin typeface="Verdana"/>
                <a:ea typeface="Verdana"/>
              </a:rPr>
              <a:t>Sohail Aslam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900" i="1">
                <a:solidFill>
                  <a:srgbClr val="000000"/>
                </a:solidFill>
                <a:latin typeface="Verdana"/>
                <a:ea typeface="Verdana"/>
              </a:rPr>
              <a:t>Compiler Construction Notes Set:7-133 </a:t>
            </a:r>
            <a:endParaRPr lang="ko-KR" altLang="en-US" dirty="0" smtClean="0" sz="900" i="1"/>
          </a:p>
        </p:txBody>
      </p:sp>
    </p:spTree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Rect 3"/>
          <p:cNvSpPr>
            <a:spLocks noGrp="1" noChangeArrowheads="1"/>
          </p:cNvSpPr>
          <p:nvPr/>
        </p:nvSpPr>
        <p:spPr>
          <a:xfrm rot="0">
            <a:off x="0" y="0"/>
            <a:ext cx="7797801" cy="10058401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134</a:t>
            </a:r>
            <a:endParaRPr lang="ko-KR" altLang="en-US" dirty="0" smtClean="0" sz="1200"/>
          </a:p>
          <a:p>
            <a:pPr marL="0" indent="0" defTabSz="1524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L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L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e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e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c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c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t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t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u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u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r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r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e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e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				4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4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5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5</a:t>
            </a:r>
            <a:endParaRPr lang="ko-KR" altLang="en-US" dirty="0" smtClean="0" sz="1800" b="1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Liveness information allows us to keep values in registers if they will be used later. An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obvious concern is why do we assume all variables are live at the end of blocks? Why do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we need to save live variables at the end?  It seems reasonable to perceive that we might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have to reload them in the next block. To do this, we need to determine live/next use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information across blocks and not just within a block. This requires global data-flow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analysis.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Arial"/>
              </a:rPr>
              <a:t>Global Data-Flow Analysis </a:t>
            </a:r>
            <a:endParaRPr lang="ko-KR" altLang="en-US" dirty="0" smtClean="0" sz="1200" b="1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A Directed Acyclic Graph (DAG) for a basic block has the following labels for the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nodes: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•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	Leaves are labeled by unique identifiers. 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•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	Interior nodes are labeled by operator symbols. 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•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	Nodes can have multiple labels since they represent computed values.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i="1" b="1">
                <a:solidFill>
                  <a:srgbClr val="000000"/>
                </a:solidFill>
                <a:latin typeface="Times New Roman"/>
                <a:ea typeface="Times New Roman"/>
              </a:rPr>
              <a:t>Algorithm: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 Generate DAG from 3-address code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For statement i: x = y op z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•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	if y op z node exists,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add x to the label for that node.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else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add node for y op z. 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•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	if y or z exist in the dag,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point to existing locations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else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add leaves for y and/or z and have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the op node point to them.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•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	label the op node with x.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•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	if x existed previously as a leaf,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subscript that previous entry. 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•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	if x is associated with other interior nodes,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remove them from that list.    </a:t>
            </a:r>
            <a:endParaRPr lang="ko-KR" altLang="en-US" dirty="0" smtClean="0" sz="1200"/>
          </a:p>
          <a:p>
            <a:pPr marL="0" indent="0" defTabSz="15240" algn="l">
              <a:lnSpc>
                <a:spcPts val="15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 i="1">
                <a:solidFill>
                  <a:srgbClr val="000000"/>
                </a:solidFill>
                <a:latin typeface="Verdana"/>
                <a:ea typeface="Verdana"/>
              </a:rPr>
              <a:t>Sohail Aslam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900" i="1">
                <a:solidFill>
                  <a:srgbClr val="000000"/>
                </a:solidFill>
                <a:latin typeface="Verdana"/>
                <a:ea typeface="Verdana"/>
              </a:rPr>
              <a:t>Compiler Construction Notes Set:7-134 </a:t>
            </a:r>
            <a:endParaRPr lang="ko-KR" altLang="en-US" dirty="0" smtClean="0" sz="900" i="1"/>
          </a:p>
        </p:txBody>
      </p:sp>
    </p:spTree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7175" y="1264920"/>
            <a:ext cx="4592955" cy="326771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99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7175" y="5407025"/>
            <a:ext cx="4876800" cy="264287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98" name="Rect 3"/>
          <p:cNvSpPr>
            <a:spLocks noGrp="1" noChangeArrowheads="1"/>
          </p:cNvSpPr>
          <p:nvPr/>
        </p:nvSpPr>
        <p:spPr>
          <a:xfrm rot="0">
            <a:off x="0" y="0"/>
            <a:ext cx="7797801" cy="10058401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135</a:t>
            </a:r>
            <a:endParaRPr lang="ko-KR" altLang="en-US" dirty="0" smtClean="0" sz="1200"/>
          </a:p>
          <a:p>
            <a:pPr marL="0" indent="0" defTabSz="1524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Here and an example of the DAG generated for the 3-address code </a:t>
            </a:r>
            <a:endParaRPr lang="ko-KR" altLang="en-US" dirty="0" smtClean="0" sz="1200"/>
          </a:p>
          <a:p>
            <a:pPr marL="0" indent="0" defTabSz="1524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Arial"/>
              </a:rPr>
              <a:t>+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</a:t>
            </a:r>
            <a:r>
              <a:rPr lang="en-US" altLang="ko-KR" dirty="0" smtClean="0" sz="1200">
                <a:solidFill>
                  <a:srgbClr val="000000"/>
                </a:solidFill>
                <a:latin typeface="Arial"/>
              </a:rPr>
              <a:t>a </a:t>
            </a:r>
            <a:endParaRPr lang="ko-KR" altLang="en-US" dirty="0" smtClean="0" sz="1200"/>
          </a:p>
          <a:p>
            <a:pPr marL="0" indent="0" defTabSz="1524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a = b + c             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b = t1 + a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c = t1 * b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t2 = c + b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a = t2 + t2 </a:t>
            </a:r>
            <a:endParaRPr lang="ko-KR" altLang="en-US" dirty="0" smtClean="0" sz="120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Arial"/>
              </a:rPr>
              <a:t>t1 </a:t>
            </a:r>
            <a:endParaRPr lang="ko-KR" altLang="en-US" dirty="0" smtClean="0" sz="1200"/>
          </a:p>
          <a:p>
            <a:pPr marL="0" indent="0" defTabSz="15240" algn="l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Arial"/>
              </a:rPr>
              <a:t>+</a:t>
            </a:r>
            <a:endParaRPr lang="ko-KR" altLang="en-US" dirty="0" smtClean="0" sz="1200"/>
          </a:p>
          <a:p>
            <a:pPr marL="0" indent="0" defTabSz="15240" algn="l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Arial"/>
              </a:rPr>
              <a:t>b’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Arial"/>
              </a:rPr>
              <a:t>c’ </a:t>
            </a:r>
            <a:endParaRPr lang="ko-KR" altLang="en-US" dirty="0" smtClean="0" sz="1200"/>
          </a:p>
          <a:p>
            <a:pPr marL="0" indent="0" defTabSz="15240" algn="l">
              <a:lnSpc>
                <a:spcPts val="5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Here is another example  </a:t>
            </a:r>
            <a:endParaRPr lang="ko-KR" altLang="en-US" dirty="0" smtClean="0" sz="1200"/>
          </a:p>
          <a:p>
            <a:pPr marL="0" indent="0" defTabSz="15240" algn="l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t1 = 4 * i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t2 = a[t1]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t3 = 4 * i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t4 = b[t3]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t5 = t2 * t4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t6 = p + t5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p = t6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t7 = i + 1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i = t7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if i &lt;20 goto (1)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97">
                <a:solidFill>
                  <a:srgbClr val="000000"/>
                </a:solidFill>
                <a:latin typeface="Arial"/>
              </a:rPr>
              <a:t>a                b           4               i’           1 </a:t>
            </a:r>
            <a:endParaRPr lang="ko-KR" altLang="en-US" dirty="0" smtClean="0" sz="1097"/>
          </a:p>
          <a:p>
            <a:pPr marL="0" indent="0" defTabSz="15240" algn="l">
              <a:lnSpc>
                <a:spcPts val="14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900" i="1">
                <a:solidFill>
                  <a:srgbClr val="000000"/>
                </a:solidFill>
                <a:latin typeface="Verdana"/>
                <a:ea typeface="Verdana"/>
              </a:rPr>
              <a:t>Sohail Aslam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900" i="1">
                <a:solidFill>
                  <a:srgbClr val="000000"/>
                </a:solidFill>
                <a:latin typeface="Verdana"/>
                <a:ea typeface="Verdana"/>
              </a:rPr>
              <a:t>Compiler Construction Notes Set:7-135 </a:t>
            </a:r>
            <a:endParaRPr lang="ko-KR" altLang="en-US" dirty="0" smtClean="0" sz="900" i="1"/>
          </a:p>
        </p:txBody>
      </p:sp>
      <p:sp>
        <p:nvSpPr>
          <p:cNvPr id="399" name="Rect 3"/>
          <p:cNvSpPr>
            <a:spLocks noGrp="1" noChangeArrowheads="1"/>
          </p:cNvSpPr>
          <p:nvPr/>
        </p:nvSpPr>
        <p:spPr>
          <a:xfrm rot="0">
            <a:off x="5681345" y="6504305"/>
            <a:ext cx="144145" cy="164465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097">
                <a:solidFill>
                  <a:srgbClr val="000000"/>
                </a:solidFill>
                <a:latin typeface="Arial"/>
              </a:rPr>
              <a:t>&lt; </a:t>
            </a:r>
            <a:endParaRPr lang="ko-KR" altLang="en-US" dirty="0" smtClean="0" sz="1097"/>
          </a:p>
        </p:txBody>
      </p:sp>
      <p:sp>
        <p:nvSpPr>
          <p:cNvPr id="400" name="Rect 3"/>
          <p:cNvSpPr>
            <a:spLocks noGrp="1" noChangeArrowheads="1"/>
          </p:cNvSpPr>
          <p:nvPr/>
        </p:nvSpPr>
        <p:spPr>
          <a:xfrm rot="0">
            <a:off x="4636135" y="6428105"/>
            <a:ext cx="1482090" cy="161925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097">
                <a:solidFill>
                  <a:srgbClr val="000000"/>
                </a:solidFill>
                <a:latin typeface="Arial"/>
              </a:rPr>
              <a:t>t4 </a:t>
            </a:r>
            <a:endParaRPr lang="ko-KR" altLang="en-US" dirty="0" smtClean="0" sz="1097"/>
          </a:p>
        </p:txBody>
      </p:sp>
      <p:sp>
        <p:nvSpPr>
          <p:cNvPr id="401" name="Rect 3"/>
          <p:cNvSpPr>
            <a:spLocks noGrp="1" noChangeArrowheads="1"/>
          </p:cNvSpPr>
          <p:nvPr/>
        </p:nvSpPr>
        <p:spPr>
          <a:xfrm rot="0">
            <a:off x="3913505" y="2127250"/>
            <a:ext cx="677545" cy="460248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200">
                <a:solidFill>
                  <a:srgbClr val="000000"/>
                </a:solidFill>
                <a:latin typeface="Arial"/>
              </a:rPr>
              <a:t>c </a:t>
            </a:r>
            <a:endParaRPr lang="ko-KR" altLang="en-US" dirty="0" smtClean="0" sz="1200"/>
          </a:p>
          <a:p>
            <a:pPr marL="0" indent="0" defTabSz="15240" algn="l">
              <a:lnSpc>
                <a:spcPts val="33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</a:t>
            </a:r>
            <a:r>
              <a:rPr lang="en-US" altLang="ko-KR" dirty="0" smtClean="0" sz="1097">
                <a:solidFill>
                  <a:srgbClr val="000000"/>
                </a:solidFill>
                <a:latin typeface="Arial"/>
              </a:rPr>
              <a:t>[ ] </a:t>
            </a:r>
            <a:endParaRPr lang="ko-KR" altLang="en-US" dirty="0" smtClean="0" sz="1097"/>
          </a:p>
        </p:txBody>
      </p:sp>
      <p:sp>
        <p:nvSpPr>
          <p:cNvPr id="402" name="Rect 3"/>
          <p:cNvSpPr>
            <a:spLocks noGrp="1" noChangeArrowheads="1"/>
          </p:cNvSpPr>
          <p:nvPr/>
        </p:nvSpPr>
        <p:spPr>
          <a:xfrm rot="0">
            <a:off x="3691255" y="1801495"/>
            <a:ext cx="2235200" cy="5446395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Arial"/>
              </a:rPr>
              <a:t>+ </a:t>
            </a:r>
            <a:endParaRPr lang="ko-KR" altLang="en-US" dirty="0" smtClean="0" sz="1200"/>
          </a:p>
          <a:p>
            <a:pPr marL="0" indent="0" defTabSz="15240" algn="l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</a:t>
            </a:r>
            <a:r>
              <a:rPr lang="en-US" altLang="ko-KR" dirty="0" smtClean="0" sz="1200">
                <a:solidFill>
                  <a:srgbClr val="000000"/>
                </a:solidFill>
                <a:latin typeface="Arial"/>
              </a:rPr>
              <a:t>* </a:t>
            </a:r>
            <a:endParaRPr lang="ko-KR" altLang="en-US" dirty="0" smtClean="0" sz="1200"/>
          </a:p>
          <a:p>
            <a:pPr marL="0" indent="0" defTabSz="15240" algn="l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200">
                <a:solidFill>
                  <a:srgbClr val="000000"/>
                </a:solidFill>
                <a:latin typeface="Arial"/>
              </a:rPr>
              <a:t>+ </a:t>
            </a:r>
            <a:endParaRPr lang="ko-KR" altLang="en-US" dirty="0" smtClean="0" sz="1200"/>
          </a:p>
          <a:p>
            <a:pPr marL="0" indent="0" defTabSz="15240" algn="l">
              <a:lnSpc>
                <a:spcPts val="2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</a:t>
            </a:r>
            <a:r>
              <a:rPr lang="en-US" altLang="ko-KR" dirty="0" smtClean="0" sz="1097">
                <a:solidFill>
                  <a:srgbClr val="000000"/>
                </a:solidFill>
                <a:latin typeface="Arial"/>
              </a:rPr>
              <a:t>t6,p </a:t>
            </a:r>
            <a:endParaRPr lang="ko-KR" altLang="en-US" dirty="0" smtClean="0" sz="1097"/>
          </a:p>
          <a:p>
            <a:pPr marL="0" indent="0" defTabSz="15240" algn="l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</a:t>
            </a:r>
            <a:r>
              <a:rPr lang="en-US" altLang="ko-KR" dirty="0" smtClean="0" sz="1097">
                <a:solidFill>
                  <a:srgbClr val="000000"/>
                </a:solidFill>
                <a:latin typeface="Arial"/>
              </a:rPr>
              <a:t>t5 </a:t>
            </a:r>
            <a:endParaRPr lang="ko-KR" altLang="en-US" dirty="0" smtClean="0" sz="1097"/>
          </a:p>
          <a:p>
            <a:pPr marL="0" indent="0" defTabSz="15240" algn="l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</a:t>
            </a:r>
            <a:r>
              <a:rPr lang="en-US" altLang="ko-KR" dirty="0" smtClean="0" sz="1097">
                <a:solidFill>
                  <a:srgbClr val="000000"/>
                </a:solidFill>
                <a:latin typeface="Arial"/>
              </a:rPr>
              <a:t>t2 </a:t>
            </a:r>
            <a:endParaRPr lang="ko-KR" altLang="en-US" dirty="0" smtClean="0" sz="1097"/>
          </a:p>
          <a:p>
            <a:pPr marL="0" indent="0" defTabSz="15240" algn="l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						</a:t>
            </a:r>
            <a:r>
              <a:rPr lang="en-US" altLang="ko-KR" dirty="0" smtClean="0" sz="1097">
                <a:solidFill>
                  <a:srgbClr val="000000"/>
                </a:solidFill>
                <a:latin typeface="Arial"/>
              </a:rPr>
              <a:t>t7,i </a:t>
            </a:r>
            <a:endParaRPr lang="ko-KR" altLang="en-US" dirty="0" smtClean="0" sz="1097"/>
          </a:p>
        </p:txBody>
      </p:sp>
      <p:sp>
        <p:nvSpPr>
          <p:cNvPr id="403" name="Rect 3"/>
          <p:cNvSpPr>
            <a:spLocks noGrp="1" noChangeArrowheads="1"/>
          </p:cNvSpPr>
          <p:nvPr/>
        </p:nvSpPr>
        <p:spPr>
          <a:xfrm rot="0">
            <a:off x="1713230" y="1758950"/>
            <a:ext cx="4612640" cy="552577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Arial"/>
              </a:rPr>
              <a:t>t2 </a:t>
            </a:r>
            <a:endParaRPr lang="ko-KR" altLang="en-US" dirty="0" smtClean="0" sz="1200"/>
          </a:p>
          <a:p>
            <a:pPr marL="0" indent="0" defTabSz="15240" algn="l">
              <a:lnSpc>
                <a:spcPts val="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t1 = a * a </a:t>
            </a:r>
            <a:endParaRPr lang="ko-KR" altLang="en-US" dirty="0" smtClean="0" sz="1200"/>
          </a:p>
          <a:p>
            <a:pPr marL="0" indent="0" defTabSz="15240" algn="l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Arial"/>
              </a:rPr>
              <a:t>b </a:t>
            </a:r>
            <a:endParaRPr lang="ko-KR" altLang="en-US" dirty="0" smtClean="0" sz="1200"/>
          </a:p>
          <a:p>
            <a:pPr marL="0" indent="0" defTabSz="1524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Arial"/>
              </a:rPr>
              <a:t>* </a:t>
            </a:r>
            <a:endParaRPr lang="ko-KR" altLang="en-US" dirty="0" smtClean="0" sz="1200"/>
          </a:p>
          <a:p>
            <a:pPr marL="0" indent="0" defTabSz="15240" algn="l">
              <a:lnSpc>
                <a:spcPts val="18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		</a:t>
            </a:r>
            <a:r>
              <a:rPr lang="en-US" altLang="ko-KR" dirty="0" smtClean="0" sz="1097">
                <a:solidFill>
                  <a:srgbClr val="000000"/>
                </a:solidFill>
                <a:latin typeface="Arial"/>
              </a:rPr>
              <a:t>+ </a:t>
            </a:r>
            <a:endParaRPr lang="ko-KR" altLang="en-US" dirty="0" smtClean="0" sz="1097"/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</a:t>
            </a:r>
            <a:r>
              <a:rPr lang="en-US" altLang="ko-KR" dirty="0" smtClean="0" sz="1097">
                <a:solidFill>
                  <a:srgbClr val="000000"/>
                </a:solidFill>
                <a:latin typeface="Arial"/>
              </a:rPr>
              <a:t>p’ </a:t>
            </a:r>
            <a:endParaRPr lang="ko-KR" altLang="en-US" dirty="0" smtClean="0" sz="1097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																															</a:t>
            </a:r>
            <a:r>
              <a:rPr lang="en-US" altLang="ko-KR" dirty="0" smtClean="0" sz="1097">
                <a:solidFill>
                  <a:srgbClr val="000000"/>
                </a:solidFill>
                <a:latin typeface="Arial"/>
              </a:rPr>
              <a:t>* </a:t>
            </a:r>
            <a:endParaRPr lang="ko-KR" altLang="en-US" dirty="0" smtClean="0" sz="1097"/>
          </a:p>
          <a:p>
            <a:pPr marL="0" indent="0" defTabSz="15240" algn="l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	</a:t>
            </a:r>
            <a:r>
              <a:rPr lang="en-US" altLang="ko-KR" dirty="0" smtClean="0" sz="1097">
                <a:solidFill>
                  <a:srgbClr val="000000"/>
                </a:solidFill>
                <a:latin typeface="Arial"/>
              </a:rPr>
              <a:t>[ ] </a:t>
            </a:r>
            <a:endParaRPr lang="ko-KR" altLang="en-US" dirty="0" smtClean="0" sz="1097"/>
          </a:p>
          <a:p>
            <a:pPr marL="0" indent="0" defTabSz="1524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97">
                <a:solidFill>
                  <a:srgbClr val="000000"/>
                </a:solidFill>
                <a:latin typeface="Arial"/>
              </a:rPr>
              <a:t>t1,t3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</a:t>
            </a:r>
            <a:r>
              <a:rPr lang="en-US" altLang="ko-KR" dirty="0" smtClean="0" sz="1097">
                <a:solidFill>
                  <a:srgbClr val="000000"/>
                </a:solidFill>
                <a:latin typeface="Arial"/>
              </a:rPr>
              <a:t>20 </a:t>
            </a:r>
            <a:endParaRPr lang="ko-KR" altLang="en-US" dirty="0" smtClean="0" sz="1097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097">
                <a:solidFill>
                  <a:srgbClr val="000000"/>
                </a:solidFill>
                <a:latin typeface="Arial"/>
              </a:rPr>
              <a:t>*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</a:t>
            </a:r>
            <a:r>
              <a:rPr lang="en-US" altLang="ko-KR" dirty="0" smtClean="0" sz="1097">
                <a:solidFill>
                  <a:srgbClr val="000000"/>
                </a:solidFill>
                <a:latin typeface="Arial"/>
              </a:rPr>
              <a:t>+ </a:t>
            </a:r>
            <a:endParaRPr lang="ko-KR" altLang="en-US" dirty="0" smtClean="0" sz="1097"/>
          </a:p>
        </p:txBody>
      </p:sp>
    </p:spTree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6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7585" y="2712720"/>
            <a:ext cx="2822575" cy="2609215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05" name="Rect 3"/>
          <p:cNvSpPr>
            <a:spLocks noGrp="1" noChangeArrowheads="1"/>
          </p:cNvSpPr>
          <p:nvPr/>
        </p:nvSpPr>
        <p:spPr>
          <a:xfrm rot="0">
            <a:off x="0" y="0"/>
            <a:ext cx="7797801" cy="10058401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136</a:t>
            </a:r>
            <a:endParaRPr lang="ko-KR" altLang="en-US" dirty="0" smtClean="0" sz="1200"/>
          </a:p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Arial"/>
              </a:rPr>
              <a:t>DAGs and optimization </a:t>
            </a:r>
            <a:endParaRPr lang="ko-KR" altLang="en-US" dirty="0" smtClean="0" sz="1200" b="1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DAGs play an important role in code optimization. It is possible to detect 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common sub-</a:t>
            </a:r>
            <a:endParaRPr lang="ko-KR" altLang="en-US" dirty="0" smtClean="0" sz="1200" i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  <a:ea typeface="Times New Roman"/>
              </a:rPr>
              <a:t>expressions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 and eliminate them; a node in the DAG with more than one parent is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common sub-expression.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The order in which the DAG is traversed can lead to better code. For example, the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following DAG can be traversed in two ways: </a:t>
            </a:r>
            <a:endParaRPr lang="ko-KR" altLang="en-US" dirty="0" smtClean="0" sz="1200"/>
          </a:p>
          <a:p>
            <a:pPr marL="0" indent="0" defTabSz="15240" algn="l">
              <a:lnSpc>
                <a:spcPts val="3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Arial"/>
              </a:rPr>
              <a:t>-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</a:t>
            </a:r>
            <a:r>
              <a:rPr lang="en-US" altLang="ko-KR" dirty="0" smtClean="0" sz="1200">
                <a:solidFill>
                  <a:srgbClr val="000000"/>
                </a:solidFill>
                <a:latin typeface="Arial"/>
              </a:rPr>
              <a:t>t4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Arial"/>
              </a:rPr>
              <a:t>+ </a:t>
            </a:r>
            <a:endParaRPr lang="ko-KR" altLang="en-US" dirty="0" smtClean="0" sz="1200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Arial"/>
              </a:rPr>
              <a:t>a </a:t>
            </a:r>
            <a:endParaRPr lang="ko-KR" altLang="en-US" dirty="0" smtClean="0" sz="1200"/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Arial"/>
              </a:rPr>
              <a:t>c </a:t>
            </a:r>
            <a:endParaRPr lang="ko-KR" altLang="en-US" dirty="0" smtClean="0" sz="1200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																													</a:t>
            </a:r>
            <a:r>
              <a:rPr lang="en-US" altLang="ko-KR" dirty="0" smtClean="0" sz="1200" i="1" b="1">
                <a:solidFill>
                  <a:srgbClr val="000000"/>
                </a:solidFill>
                <a:latin typeface="Times New Roman"/>
                <a:ea typeface="Times New Roman"/>
              </a:rPr>
              <a:t>Order 1 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</a:t>
            </a:r>
            <a:r>
              <a:rPr lang="en-US" altLang="ko-KR" dirty="0" smtClean="0" sz="1200" i="1" b="1">
                <a:solidFill>
                  <a:srgbClr val="000000"/>
                </a:solidFill>
                <a:latin typeface="Times New Roman"/>
                <a:ea typeface="Times New Roman"/>
              </a:rPr>
              <a:t>Order 2 </a:t>
            </a:r>
            <a:endParaRPr lang="ko-KR" altLang="en-US" dirty="0" smtClean="0" sz="1200" i="1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t1 = a + b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t2 = c + d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t2 = c + d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t3 = e – t2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t3 = e – t2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t1 = a + b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t4 = t1 – t3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t4 = t1 – t3 </a:t>
            </a:r>
            <a:endParaRPr lang="ko-KR" altLang="en-US" dirty="0" smtClean="0" sz="1200"/>
          </a:p>
          <a:p>
            <a:pPr marL="0" indent="0" defTabSz="15240" algn="l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The code generated for order one with 2 registers is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MOV a, R0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ADD b,R0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MOV c, R1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ADD D, R1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MOV R0,t1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MOV e, R0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SUB R1,R0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MOV t1,R1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SUB R0, R1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MOV R1,t4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Ten machine instructions are generated.  </a:t>
            </a:r>
            <a:endParaRPr lang="ko-KR" altLang="en-US" dirty="0" smtClean="0" sz="1200"/>
          </a:p>
          <a:p>
            <a:pPr marL="0" indent="0" defTabSz="15240" algn="l">
              <a:lnSpc>
                <a:spcPts val="12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 i="1">
                <a:solidFill>
                  <a:srgbClr val="000000"/>
                </a:solidFill>
                <a:latin typeface="Verdana"/>
                <a:ea typeface="Verdana"/>
              </a:rPr>
              <a:t>Sohail Aslam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900" i="1">
                <a:solidFill>
                  <a:srgbClr val="000000"/>
                </a:solidFill>
                <a:latin typeface="Verdana"/>
                <a:ea typeface="Verdana"/>
              </a:rPr>
              <a:t>Compiler Construction Notes Set:7-136 </a:t>
            </a:r>
            <a:endParaRPr lang="ko-KR" altLang="en-US" dirty="0" smtClean="0" sz="900" i="1"/>
          </a:p>
        </p:txBody>
      </p:sp>
      <p:sp>
        <p:nvSpPr>
          <p:cNvPr id="406" name="Rect 3"/>
          <p:cNvSpPr>
            <a:spLocks noGrp="1" noChangeArrowheads="1"/>
          </p:cNvSpPr>
          <p:nvPr/>
        </p:nvSpPr>
        <p:spPr>
          <a:xfrm rot="0">
            <a:off x="4441190" y="3352800"/>
            <a:ext cx="299720" cy="438785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</a:t>
            </a:r>
            <a:r>
              <a:rPr lang="en-US" altLang="ko-KR" dirty="0" smtClean="0" sz="1200">
                <a:solidFill>
                  <a:srgbClr val="000000"/>
                </a:solidFill>
                <a:latin typeface="Arial"/>
              </a:rPr>
              <a:t>t2 </a:t>
            </a:r>
            <a:endParaRPr lang="ko-KR" altLang="en-US" dirty="0" smtClean="0" sz="1200"/>
          </a:p>
          <a:p>
            <a:pPr marL="0" indent="0" defTabSz="15240" algn="l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200">
                <a:solidFill>
                  <a:srgbClr val="000000"/>
                </a:solidFill>
                <a:latin typeface="Arial"/>
              </a:rPr>
              <a:t>+</a:t>
            </a:r>
            <a:endParaRPr lang="ko-KR" altLang="en-US" dirty="0" smtClean="0" sz="1200"/>
          </a:p>
        </p:txBody>
      </p:sp>
      <p:sp>
        <p:nvSpPr>
          <p:cNvPr id="407" name="Rect 3"/>
          <p:cNvSpPr>
            <a:spLocks noGrp="1" noChangeArrowheads="1"/>
          </p:cNvSpPr>
          <p:nvPr/>
        </p:nvSpPr>
        <p:spPr>
          <a:xfrm rot="0">
            <a:off x="3666490" y="3291840"/>
            <a:ext cx="375920" cy="52705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Arial"/>
              </a:rPr>
              <a:t>- </a:t>
            </a:r>
            <a:endParaRPr lang="ko-KR" altLang="en-US" dirty="0" smtClean="0" sz="120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200">
                <a:solidFill>
                  <a:srgbClr val="000000"/>
                </a:solidFill>
                <a:latin typeface="Arial"/>
              </a:rPr>
              <a:t>e </a:t>
            </a:r>
            <a:endParaRPr lang="ko-KR" altLang="en-US" dirty="0" smtClean="0" sz="1200"/>
          </a:p>
        </p:txBody>
      </p:sp>
      <p:sp>
        <p:nvSpPr>
          <p:cNvPr id="408" name="Rect 3"/>
          <p:cNvSpPr>
            <a:spLocks noGrp="1" noChangeArrowheads="1"/>
          </p:cNvSpPr>
          <p:nvPr/>
        </p:nvSpPr>
        <p:spPr>
          <a:xfrm rot="0">
            <a:off x="3145790" y="3252470"/>
            <a:ext cx="1661795" cy="895985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200">
                <a:solidFill>
                  <a:srgbClr val="000000"/>
                </a:solidFill>
                <a:latin typeface="Arial"/>
              </a:rPr>
              <a:t>t1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Arial"/>
              </a:rPr>
              <a:t>t3 </a:t>
            </a:r>
            <a:endParaRPr lang="ko-KR" altLang="en-US" dirty="0" smtClean="0" sz="1200"/>
          </a:p>
          <a:p>
            <a:pPr marL="0" indent="0" defTabSz="1524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</a:t>
            </a:r>
            <a:r>
              <a:rPr lang="en-US" altLang="ko-KR" dirty="0" smtClean="0" sz="1200">
                <a:solidFill>
                  <a:srgbClr val="000000"/>
                </a:solidFill>
                <a:latin typeface="Arial"/>
              </a:rPr>
              <a:t>b </a:t>
            </a:r>
            <a:endParaRPr lang="ko-KR" altLang="en-US" dirty="0" smtClean="0" sz="1200"/>
          </a:p>
          <a:p>
            <a:pPr marL="0" indent="0" defTabSz="15240" algn="l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Arial"/>
              </a:rPr>
              <a:t>d </a:t>
            </a:r>
            <a:endParaRPr lang="ko-KR" altLang="en-US" dirty="0" smtClean="0" sz="1200"/>
          </a:p>
        </p:txBody>
      </p:sp>
    </p:spTree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Rect 3"/>
          <p:cNvSpPr>
            <a:spLocks noGrp="1" noChangeArrowheads="1"/>
          </p:cNvSpPr>
          <p:nvPr/>
        </p:nvSpPr>
        <p:spPr>
          <a:xfrm rot="0">
            <a:off x="0" y="0"/>
            <a:ext cx="7797801" cy="10058401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137</a:t>
            </a:r>
            <a:endParaRPr lang="ko-KR" altLang="en-US" dirty="0" smtClean="0" sz="1200"/>
          </a:p>
          <a:p>
            <a:pPr marL="0" indent="0" defTabSz="1524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Whereas, order #2 with 2 registers leads to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MOV c, R0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ADD D, R0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MOV e, R1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SUB R0,R1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MOV a,R0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ADD b, R0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MOV R0,t4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Only seven instructions are required, a saving of three machine instructions.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Reordering improved code because computation of t4 immediately followed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computation of t1, its left operand. t1 must be in a register and it is.</a:t>
            </a:r>
            <a:endParaRPr lang="ko-KR" altLang="en-US" dirty="0" smtClean="0" sz="1200"/>
          </a:p>
          <a:p>
            <a:pPr marL="0" indent="0" defTabSz="15240" algn="l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Arial"/>
              </a:rPr>
              <a:t>Register Allocation </a:t>
            </a:r>
            <a:endParaRPr lang="ko-KR" altLang="en-US" dirty="0" smtClean="0" sz="1200" b="1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Registers in a machine are a scarce resource. The issue faced by the code generator is this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how to best use the bounded number of registers. The matter is complicated by the fact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that a few registers are reserved for special purposes. For example, the program counter is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kept in a registers. A register is used for the keeping track of the top of the function call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stack. Certain operators require multiple registers, often in pairs. Division is an example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of such an operator.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The general register allocation problem is NP-complete. Heuristic algorithms exist to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solve the problem. One such strategy is the by using the 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graph coloring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 algorithm: given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a graph, color the nodes with different colors such that no two nodes that have an edge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between them have the same color. Here is how the graph coloring algorithm can be used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to compute register allocation for K registers in a machine.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i="1" b="1">
                <a:solidFill>
                  <a:srgbClr val="000000"/>
                </a:solidFill>
                <a:latin typeface="Times New Roman"/>
                <a:ea typeface="Times New Roman"/>
              </a:rPr>
              <a:t>Algorithm: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 K registers allocation with graph coloring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1.							Compute liveness information.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2.							Create interference graph G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3.							one node for each variable, an edge connects two variables if one is live at a point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where the other is defined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4.							Simplify: for any node m with less than K neighbors, remove it from the graph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and push it onto a stack. If (G - m ) can be colored  with K colors, so can G.  If we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reduce the entire graph, goto step 5.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5.							Spill: if we get to the point where we are left with only nodes with degree &gt;= K,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mark some node for potential spilling (to memory).  Remove and push onto stack.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Back to step 3. </a:t>
            </a:r>
            <a:endParaRPr lang="ko-KR" altLang="en-US" dirty="0" smtClean="0" sz="1200"/>
          </a:p>
          <a:p>
            <a:pPr marL="0" indent="0" defTabSz="15240" algn="l">
              <a:lnSpc>
                <a:spcPts val="4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 i="1">
                <a:solidFill>
                  <a:srgbClr val="000000"/>
                </a:solidFill>
                <a:latin typeface="Verdana"/>
                <a:ea typeface="Verdana"/>
              </a:rPr>
              <a:t>Sohail Aslam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900" i="1">
                <a:solidFill>
                  <a:srgbClr val="000000"/>
                </a:solidFill>
                <a:latin typeface="Verdana"/>
                <a:ea typeface="Verdana"/>
              </a:rPr>
              <a:t>Compiler Construction Notes Set:7-137 </a:t>
            </a:r>
            <a:endParaRPr lang="ko-KR" altLang="en-US" dirty="0" smtClean="0" sz="900" i="1"/>
          </a:p>
        </p:txBody>
      </p:sp>
    </p:spTree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3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28215" y="4410710"/>
            <a:ext cx="1374775" cy="8102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13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72055" y="6702425"/>
            <a:ext cx="1822450" cy="868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12" name="Rect 3"/>
          <p:cNvSpPr>
            <a:spLocks noGrp="1" noChangeArrowheads="1"/>
          </p:cNvSpPr>
          <p:nvPr/>
        </p:nvSpPr>
        <p:spPr>
          <a:xfrm rot="0">
            <a:off x="0" y="0"/>
            <a:ext cx="7797801" cy="10058401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138</a:t>
            </a:r>
            <a:endParaRPr lang="ko-KR" altLang="en-US" dirty="0" smtClean="0" sz="1200"/>
          </a:p>
          <a:p>
            <a:pPr marL="0" indent="0" defTabSz="1524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6.							Assign colors: starting with empty graph, rebuild graph by popping elements off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the stack and assigning a color different from neighbors. Potential spill nodes may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or may not be colorable.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Process may require iterations and rewriting of some of the code to create more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temporaries.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Let us apply the algorithm to the following 3-address code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 i="1" b="1">
                <a:solidFill>
                  <a:srgbClr val="000000"/>
                </a:solidFill>
                <a:latin typeface="Times New Roman"/>
                <a:ea typeface="Times New Roman"/>
              </a:rPr>
              <a:t>live </a:t>
            </a:r>
            <a:endParaRPr lang="ko-KR" altLang="en-US" dirty="0" smtClean="0" sz="1200" i="1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a 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= b +  c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{a}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t1 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= a * a 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{t1,a}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b 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= t1 + a 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{b,t1}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 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= t1 * b 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{b,c}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t2 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= c + b 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{b,c,t2}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a 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= t2 + t2 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{a,b,c}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The interference graph generated is </a:t>
            </a:r>
            <a:endParaRPr lang="ko-KR" altLang="en-US" dirty="0" smtClean="0" sz="1200"/>
          </a:p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Arial"/>
              </a:rPr>
              <a:t>a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Arial"/>
              </a:rPr>
              <a:t>c </a:t>
            </a:r>
            <a:endParaRPr lang="ko-KR" altLang="en-US" dirty="0" smtClean="0" sz="1200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Arial"/>
              </a:rPr>
              <a:t>t1 </a:t>
            </a:r>
            <a:endParaRPr lang="ko-KR" altLang="en-US" dirty="0" smtClean="0" sz="1200"/>
          </a:p>
          <a:p>
            <a:pPr marL="0" indent="0" defTabSz="15240" algn="l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Arial"/>
              </a:rPr>
              <a:t>b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Arial"/>
              </a:rPr>
              <a:t>t2 </a:t>
            </a:r>
            <a:endParaRPr lang="ko-KR" altLang="en-US" dirty="0" smtClean="0" sz="1200"/>
          </a:p>
          <a:p>
            <a:pPr marL="0" indent="0" defTabSz="15240" algn="l">
              <a:lnSpc>
                <a:spcPts val="5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Upon coloring the nodes, the final register allocation assuming 3 registers is </a:t>
            </a:r>
            <a:endParaRPr lang="ko-KR" altLang="en-US" dirty="0" smtClean="0" sz="1200"/>
          </a:p>
          <a:p>
            <a:pPr marL="0" indent="0" defTabSz="1524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CC9A"/>
                </a:solidFill>
                <a:latin typeface="Times New Roman"/>
                <a:ea typeface="Times New Roman"/>
              </a:rPr>
              <a:t>R1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</a:t>
            </a:r>
            <a:r>
              <a:rPr lang="en-US" altLang="ko-KR" dirty="0" smtClean="0" sz="1200">
                <a:solidFill>
                  <a:srgbClr val="FF0000"/>
                </a:solidFill>
                <a:latin typeface="Times New Roman"/>
                <a:ea typeface="Times New Roman"/>
              </a:rPr>
              <a:t>R2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Arial"/>
              </a:rPr>
              <a:t>a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Arial"/>
              </a:rPr>
              <a:t>c </a:t>
            </a:r>
            <a:endParaRPr lang="ko-KR" altLang="en-US" dirty="0" smtClean="0" sz="1200"/>
          </a:p>
          <a:p>
            <a:pPr marL="0" indent="0" defTabSz="15240" algn="l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Arial"/>
              </a:rPr>
              <a:t>t1 </a:t>
            </a:r>
            <a:endParaRPr lang="ko-KR" altLang="en-US" dirty="0" smtClean="0" sz="1200"/>
          </a:p>
          <a:p>
            <a:pPr marL="0" indent="0" defTabSz="15240" algn="l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Arial"/>
              </a:rPr>
              <a:t>b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Arial"/>
              </a:rPr>
              <a:t>t2 </a:t>
            </a:r>
            <a:endParaRPr lang="ko-KR" altLang="en-US" dirty="0" smtClean="0" sz="1200"/>
          </a:p>
          <a:p>
            <a:pPr marL="0" indent="0" defTabSz="15240" algn="l">
              <a:lnSpc>
                <a:spcPts val="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3333CC"/>
                </a:solidFill>
                <a:latin typeface="Times New Roman"/>
                <a:ea typeface="Times New Roman"/>
              </a:rPr>
              <a:t>R3 </a:t>
            </a:r>
            <a:endParaRPr lang="ko-KR" altLang="en-US" dirty="0" smtClean="0" sz="1200"/>
          </a:p>
          <a:p>
            <a:pPr marL="0" indent="0" defTabSz="15240" algn="l">
              <a:lnSpc>
                <a:spcPts val="12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 i="1">
                <a:solidFill>
                  <a:srgbClr val="000000"/>
                </a:solidFill>
                <a:latin typeface="Verdana"/>
                <a:ea typeface="Verdana"/>
              </a:rPr>
              <a:t>Sohail Aslam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900" i="1">
                <a:solidFill>
                  <a:srgbClr val="000000"/>
                </a:solidFill>
                <a:latin typeface="Verdana"/>
                <a:ea typeface="Verdana"/>
              </a:rPr>
              <a:t>Compiler Construction Notes Set:7-138 </a:t>
            </a:r>
            <a:endParaRPr lang="ko-KR" altLang="en-US" dirty="0" smtClean="0" sz="900" i="1"/>
          </a:p>
        </p:txBody>
      </p:sp>
      <p:sp>
        <p:nvSpPr>
          <p:cNvPr id="413" name="Rect 3"/>
          <p:cNvSpPr>
            <a:spLocks noGrp="1" noChangeArrowheads="1"/>
          </p:cNvSpPr>
          <p:nvPr/>
        </p:nvSpPr>
        <p:spPr>
          <a:xfrm rot="0">
            <a:off x="4248785" y="7720330"/>
            <a:ext cx="238760" cy="17399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200">
                <a:solidFill>
                  <a:srgbClr val="00CC9A"/>
                </a:solidFill>
                <a:latin typeface="Times New Roman"/>
              </a:rPr>
              <a:t>R1 </a:t>
            </a:r>
            <a:endParaRPr lang="ko-KR" altLang="en-US" dirty="0" smtClean="0" sz="12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 3"/>
          <p:cNvSpPr>
            <a:spLocks noGrp="1" noChangeArrowheads="1"/>
          </p:cNvSpPr>
          <p:nvPr/>
        </p:nvSpPr>
        <p:spPr>
          <a:xfrm rot="0">
            <a:off x="0" y="0"/>
            <a:ext cx="7797801" cy="10058401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3 </a:t>
            </a:r>
            <a:endParaRPr lang="ko-KR" altLang="en-US" dirty="0" smtClean="0" sz="1200"/>
          </a:p>
          <a:p>
            <a:pPr marL="0" indent="0" defTabSz="15240" algn="l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next = input.read();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if( !isNumber(next))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return new Token(TNUM,num);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num = num+string(next); </a:t>
            </a:r>
            <a:endParaRPr lang="ko-KR" altLang="en-US" dirty="0" smtClean="0" sz="1200"/>
          </a:p>
          <a:p>
            <a:pPr marL="0" indent="0" defTabSz="15240" algn="l">
              <a:lnSpc>
                <a:spcPts val="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}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} </a:t>
            </a:r>
            <a:endParaRPr lang="ko-KR" altLang="en-US" dirty="0" smtClean="0" sz="1200"/>
          </a:p>
          <a:p>
            <a:pPr marL="0" indent="0" defTabSz="15240" algn="l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This works ok, however, there are some problem that we need to tackle. </a:t>
            </a:r>
            <a:endParaRPr lang="ko-KR" altLang="en-US" dirty="0" smtClean="0" sz="120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•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	We do not know what kind of token we are going to read from seeing first </a:t>
            </a:r>
            <a:endParaRPr lang="ko-KR" altLang="en-US" dirty="0" smtClean="0" sz="120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character. </a:t>
            </a:r>
            <a:endParaRPr lang="ko-KR" altLang="en-US" dirty="0" smtClean="0" sz="1200"/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•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	If token begins with “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i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”, is it an identifier “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i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” or keyword “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if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”? </a:t>
            </a:r>
            <a:endParaRPr lang="ko-KR" altLang="en-US" dirty="0" smtClean="0" sz="1200"/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•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	If token begins with “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=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”, is it “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=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” or “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==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”?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We can extend the 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Lexer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class but there are a number of other issues that can make the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task of hand-writing a lexer tedious. We need a more principled approach. The most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frequently used approach is to use a 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lexer generator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 that generates efficient tokenizer </a:t>
            </a:r>
            <a:endParaRPr lang="ko-KR" altLang="en-US" dirty="0" smtClean="0" sz="120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  <a:ea typeface="Times New Roman"/>
              </a:rPr>
              <a:t>automatically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. </a:t>
            </a:r>
            <a:endParaRPr lang="ko-KR" altLang="en-US" dirty="0" smtClean="0" sz="1200"/>
          </a:p>
          <a:p>
            <a:pPr marL="0" indent="0" defTabSz="15240" algn="l">
              <a:lnSpc>
                <a:spcPts val="40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 i="1">
                <a:solidFill>
                  <a:srgbClr val="000000"/>
                </a:solidFill>
                <a:latin typeface="Verdana"/>
                <a:ea typeface="Verdana"/>
              </a:rPr>
              <a:t>Sohail Aslam 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900" i="1">
                <a:solidFill>
                  <a:srgbClr val="000000"/>
                </a:solidFill>
                <a:latin typeface="Verdana"/>
                <a:ea typeface="Verdana"/>
              </a:rPr>
              <a:t>Compiler Construction Notes  </a:t>
            </a:r>
            <a:endParaRPr lang="ko-KR" altLang="en-US" dirty="0" smtClean="0" sz="900" i="1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 3"/>
          <p:cNvSpPr>
            <a:spLocks noGrp="1" noChangeArrowheads="1"/>
          </p:cNvSpPr>
          <p:nvPr/>
        </p:nvSpPr>
        <p:spPr>
          <a:xfrm rot="0">
            <a:off x="0" y="0"/>
            <a:ext cx="7797801" cy="10058401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1 </a:t>
            </a:r>
            <a:endParaRPr lang="ko-KR" altLang="en-US" dirty="0" smtClean="0" sz="1200"/>
          </a:p>
          <a:p>
            <a:pPr marL="0" indent="0" defTabSz="1524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L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L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e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e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c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c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t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t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u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u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r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r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e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e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				6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6</a:t>
            </a:r>
            <a:endParaRPr lang="ko-KR" altLang="en-US" dirty="0" smtClean="0" sz="1800" b="1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Arial"/>
              </a:rPr>
              <a:t>How to Describe Tokens? </a:t>
            </a:r>
            <a:endParaRPr lang="ko-KR" altLang="en-US" dirty="0" smtClean="0" sz="1200" b="1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  <a:ea typeface="Times New Roman"/>
              </a:rPr>
              <a:t>Regular Languages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 are the most popular for specifying tokens because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•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	These are based on simple and useful theory,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•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	Are easy to understand and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•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	Efficient implementations exist for generating lexical analysers based on such </a:t>
            </a:r>
            <a:endParaRPr lang="ko-KR" altLang="en-US" dirty="0" smtClean="0" sz="120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languages. </a:t>
            </a:r>
            <a:endParaRPr lang="ko-KR" altLang="en-US" dirty="0" smtClean="0" sz="1200"/>
          </a:p>
          <a:p>
            <a:pPr marL="0" indent="0" defTabSz="15240" algn="l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Arial"/>
              </a:rPr>
              <a:t>Languages </a:t>
            </a:r>
            <a:endParaRPr lang="ko-KR" altLang="en-US" dirty="0" smtClean="0" sz="1200" b="1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Let 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Σ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?e a set of characters. 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Σ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is called the 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alphabet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. A 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language over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		Σ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is set of strings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of characters drawn from 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Σ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.?Here are some examples of languages: </a:t>
            </a:r>
            <a:endParaRPr lang="ko-KR" altLang="en-US" dirty="0" smtClean="0" sz="120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•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	Alphabet = English characters </a:t>
            </a:r>
            <a:endParaRPr lang="ko-KR" altLang="en-US" dirty="0" smtClean="0" sz="120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Language = English sentences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•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	Alphabet = ASCII </a:t>
            </a:r>
            <a:endParaRPr lang="ko-KR" altLang="en-US" dirty="0" smtClean="0" sz="120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Language = C++, Java, C# programs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Languages are sets of strings (finite sequence of characters). We need some notation for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specifying which sets we want. For lexical analysis we care about 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regular languages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.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Regular languages can be described using 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regular expressions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. Each regular expression is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a notation for a regular language (a set of words). If 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A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 is a regular expression, we write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L(A)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 to refer to language denoted by 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	A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. </a:t>
            </a:r>
            <a:endParaRPr lang="ko-KR" altLang="en-US" dirty="0" smtClean="0" sz="120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Arial"/>
              </a:rPr>
              <a:t>Regular Expression </a:t>
            </a:r>
            <a:endParaRPr lang="ko-KR" altLang="en-US" dirty="0" smtClean="0" sz="1200" b="1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A 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regular expression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 (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RE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) is defined inductively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a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ordinary character from 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Σ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Symbol"/>
                <a:ea typeface="Symbol"/>
              </a:rPr>
              <a:t>e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the empty string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R|S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either R or 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RS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R followed by S (concatenation) </a:t>
            </a:r>
            <a:endParaRPr lang="ko-KR" altLang="en-US" dirty="0" smtClean="0" sz="1200"/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R*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concatenation of R zero or more times (R* =  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ε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|R|RR|RRR...) </a:t>
            </a:r>
            <a:endParaRPr lang="ko-KR" altLang="en-US" dirty="0" smtClean="0" sz="120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Regular expression extensions are used as convenient notation of complex RE: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R? </a:t>
            </a:r>
            <a:endParaRPr lang="ko-KR" altLang="en-US" dirty="0" smtClean="0" sz="1200"/>
          </a:p>
          <a:p>
            <a:pPr marL="0" indent="0" defTabSz="15240" algn="l">
              <a:lnSpc>
                <a:spcPts val="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RR* (one or more R)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(R)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R     (grouping)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[abc] a|b|c (any of listed) </a:t>
            </a:r>
            <a:endParaRPr lang="ko-KR" altLang="en-US" dirty="0" smtClean="0" sz="120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[a-z] a|b|....|z (range)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[^ab] c|d|... (anything but ‘a’‘b’) </a:t>
            </a:r>
            <a:endParaRPr lang="ko-KR" altLang="en-US" dirty="0" smtClean="0" sz="1200"/>
          </a:p>
          <a:p>
            <a:pPr marL="0" indent="0" defTabSz="15240" algn="l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 i="1">
                <a:solidFill>
                  <a:srgbClr val="000000"/>
                </a:solidFill>
                <a:latin typeface="Verdana"/>
                <a:ea typeface="Verdana"/>
              </a:rPr>
              <a:t>Sohail Aslam 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900" i="1">
                <a:solidFill>
                  <a:srgbClr val="000000"/>
                </a:solidFill>
                <a:latin typeface="Verdana"/>
                <a:ea typeface="Verdana"/>
              </a:rPr>
              <a:t>Compiler Construction Notes  </a:t>
            </a:r>
            <a:endParaRPr lang="ko-KR" altLang="en-US" dirty="0" smtClean="0" sz="900" i="1"/>
          </a:p>
        </p:txBody>
      </p:sp>
      <p:sp>
        <p:nvSpPr>
          <p:cNvPr id="44" name="Rect 3"/>
          <p:cNvSpPr>
            <a:spLocks noGrp="1" noChangeArrowheads="1"/>
          </p:cNvSpPr>
          <p:nvPr/>
        </p:nvSpPr>
        <p:spPr>
          <a:xfrm rot="0">
            <a:off x="2066290" y="8028305"/>
            <a:ext cx="1293495" cy="192405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200">
                <a:solidFill>
                  <a:srgbClr val="000000"/>
                </a:solidFill>
                <a:latin typeface="Symbol"/>
              </a:rPr>
              <a:t>ε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| R (zero or one R) </a:t>
            </a:r>
            <a:endParaRPr lang="ko-KR" altLang="en-US" dirty="0" smtClean="0" sz="1200"/>
          </a:p>
        </p:txBody>
      </p:sp>
      <p:sp>
        <p:nvSpPr>
          <p:cNvPr id="45" name="Rect 3"/>
          <p:cNvSpPr>
            <a:spLocks noGrp="1" noChangeArrowheads="1"/>
          </p:cNvSpPr>
          <p:nvPr/>
        </p:nvSpPr>
        <p:spPr>
          <a:xfrm rot="0">
            <a:off x="1609090" y="8199120"/>
            <a:ext cx="180975" cy="19177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R</a:t>
            </a:r>
            <a:r>
              <a:rPr lang="en-US" altLang="ko-KR" dirty="0" smtClean="0" sz="825">
                <a:solidFill>
                  <a:srgbClr val="000000"/>
                </a:solidFill>
                <a:latin typeface="Times New Roman"/>
              </a:rPr>
              <a:t>+</a:t>
            </a:r>
            <a:endParaRPr lang="ko-KR" altLang="en-US" dirty="0" smtClean="0" sz="825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03830" y="4550410"/>
            <a:ext cx="1688465" cy="114617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8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70120" y="5151120"/>
            <a:ext cx="79375" cy="24066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8" name="Picture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37030" y="8199120"/>
            <a:ext cx="1670050" cy="40259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7" name="Rect 3"/>
          <p:cNvSpPr>
            <a:spLocks noGrp="1" noChangeArrowheads="1"/>
          </p:cNvSpPr>
          <p:nvPr/>
        </p:nvSpPr>
        <p:spPr>
          <a:xfrm rot="0">
            <a:off x="0" y="0"/>
            <a:ext cx="7797801" cy="10058401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2 </a:t>
            </a:r>
            <a:endParaRPr lang="ko-KR" altLang="en-US" dirty="0" smtClean="0" sz="1200"/>
          </a:p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Here are some Regular Expressions and the strings of the language denoted by the RE.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 u="sng">
                <a:solidFill>
                  <a:srgbClr val="000000"/>
                </a:solidFill>
                <a:latin typeface="Times New Roman"/>
                <a:ea typeface="Times New Roman"/>
              </a:rPr>
              <a:t>RE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</a:t>
            </a:r>
            <a:r>
              <a:rPr lang="en-US" altLang="ko-KR" dirty="0" smtClean="0" sz="1200" u="sng">
                <a:solidFill>
                  <a:srgbClr val="000000"/>
                </a:solidFill>
                <a:latin typeface="Times New Roman"/>
                <a:ea typeface="Times New Roman"/>
              </a:rPr>
              <a:t>Strings in L(R) </a:t>
            </a:r>
            <a:endParaRPr lang="ko-KR" altLang="en-US" dirty="0" smtClean="0" sz="1200" u="sng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a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 “a” </a:t>
            </a:r>
            <a:endParaRPr lang="ko-KR" altLang="en-US" dirty="0" smtClean="0" sz="120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ab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 “ab”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a|b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 “a”  “b”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(ab)*  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“ab” “b”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Here are examples of common tokens found in programming languages.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digit  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‘0’|’1’|’2’|’3’|’4’|’5’|’6’|’7’|’8’|’9’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integer 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digit digit* 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identifier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[a-zA-Z_][a-zA-Z0-9_]*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Arial"/>
              </a:rPr>
              <a:t>Finite Automaton </a:t>
            </a:r>
            <a:endParaRPr lang="ko-KR" altLang="en-US" dirty="0" smtClean="0" sz="1200" b="1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We need mechanism to determine if an input string 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w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 belongs to 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L(R),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the language </a:t>
            </a:r>
            <a:endParaRPr lang="ko-KR" altLang="en-US" dirty="0" smtClean="0" sz="120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denoted by regular expression 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	R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. Such a mechanism is called an 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acceptor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.  </a:t>
            </a:r>
            <a:endParaRPr lang="ko-KR" altLang="en-US" dirty="0" smtClean="0" sz="1200"/>
          </a:p>
          <a:p>
            <a:pPr marL="0" indent="0" defTabSz="1524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</a:t>
            </a:r>
            <a:r>
              <a:rPr lang="en-US" altLang="ko-KR" dirty="0" smtClean="0" sz="1499">
                <a:solidFill>
                  <a:srgbClr val="000000"/>
                </a:solidFill>
                <a:latin typeface="Arial"/>
              </a:rPr>
              <a:t>input </a:t>
            </a:r>
            <a:endParaRPr lang="ko-KR" altLang="en-US" dirty="0" smtClean="0" sz="1499"/>
          </a:p>
          <a:p>
            <a:pPr marL="0" indent="0" defTabSz="1524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							</a:t>
            </a:r>
            <a:r>
              <a:rPr lang="en-US" altLang="ko-KR" dirty="0" smtClean="0" sz="1499">
                <a:solidFill>
                  <a:srgbClr val="000000"/>
                </a:solidFill>
                <a:latin typeface="Arial"/>
              </a:rPr>
              <a:t>string</a:t>
            </a:r>
            <a:endParaRPr lang="ko-KR" altLang="en-US" dirty="0" smtClean="0" sz="1499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</a:t>
            </a:r>
            <a:r>
              <a:rPr lang="en-US" altLang="ko-KR" dirty="0" smtClean="0" sz="1499">
                <a:solidFill>
                  <a:srgbClr val="000000"/>
                </a:solidFill>
                <a:latin typeface="Arial"/>
              </a:rPr>
              <a:t>language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</a:t>
            </a:r>
            <a:r>
              <a:rPr lang="en-US" altLang="ko-KR" dirty="0" smtClean="0" sz="1499" i="1">
                <a:solidFill>
                  <a:srgbClr val="000000"/>
                </a:solidFill>
                <a:latin typeface="Arial"/>
              </a:rPr>
              <a:t>L</a:t>
            </a:r>
            <a:endParaRPr lang="ko-KR" altLang="en-US" dirty="0" smtClean="0" sz="1499" i="1"/>
          </a:p>
          <a:p>
            <a:pPr marL="0" indent="0" defTabSz="15240" algn="l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The acceptor is based on Finite Automata (FA). A 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Finite Automaton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 consists of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•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	An input alphabet 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Σ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•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	A set of states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•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	A start (initial) state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•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	A set of transitions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•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	A set of accepting (final) states  </a:t>
            </a:r>
            <a:endParaRPr lang="ko-KR" altLang="en-US" dirty="0" smtClean="0" sz="120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A finite automaton 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accepts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 a string if we can follow transitions labeled with characters in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the string from start state to some accepting state.  Here are some examples of FA. </a:t>
            </a:r>
            <a:endParaRPr lang="ko-KR" altLang="en-US" dirty="0" smtClean="0" sz="120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•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	A FA that accepts only “1” </a:t>
            </a:r>
            <a:endParaRPr lang="ko-KR" altLang="en-US" dirty="0" smtClean="0" sz="1200"/>
          </a:p>
          <a:p>
            <a:pPr marL="0" indent="0" defTabSz="15240" algn="l">
              <a:lnSpc>
                <a:spcPts val="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450" b="1">
                <a:solidFill>
                  <a:srgbClr val="000000"/>
                </a:solidFill>
                <a:latin typeface="Arial"/>
              </a:rPr>
              <a:t>1</a:t>
            </a:r>
            <a:endParaRPr lang="ko-KR" altLang="en-US" dirty="0" smtClean="0" sz="1450" b="1"/>
          </a:p>
          <a:p>
            <a:pPr marL="0" indent="0" defTabSz="15240" algn="l">
              <a:lnSpc>
                <a:spcPts val="4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•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	A FA that accepts any number of 1’s followed by a single 0 </a:t>
            </a:r>
            <a:endParaRPr lang="ko-KR" altLang="en-US" dirty="0" smtClean="0" sz="1200"/>
          </a:p>
          <a:p>
            <a:pPr marL="0" indent="0" defTabSz="15240" algn="l">
              <a:lnSpc>
                <a:spcPts val="3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 i="1">
                <a:solidFill>
                  <a:srgbClr val="000000"/>
                </a:solidFill>
                <a:latin typeface="Verdana"/>
                <a:ea typeface="Verdana"/>
              </a:rPr>
              <a:t>Sohail Aslam 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900" i="1">
                <a:solidFill>
                  <a:srgbClr val="000000"/>
                </a:solidFill>
                <a:latin typeface="Verdana"/>
                <a:ea typeface="Verdana"/>
              </a:rPr>
              <a:t>Compiler Construction Notes  </a:t>
            </a:r>
            <a:endParaRPr lang="ko-KR" altLang="en-US" dirty="0" smtClean="0" sz="900" i="1"/>
          </a:p>
        </p:txBody>
      </p:sp>
      <p:sp>
        <p:nvSpPr>
          <p:cNvPr id="48" name="Rect 3"/>
          <p:cNvSpPr>
            <a:spLocks noGrp="1" noChangeArrowheads="1"/>
          </p:cNvSpPr>
          <p:nvPr/>
        </p:nvSpPr>
        <p:spPr>
          <a:xfrm rot="0">
            <a:off x="2523490" y="2145665"/>
            <a:ext cx="2570480" cy="3234055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 “” “ab”  “abab” ... </a:t>
            </a:r>
            <a:endParaRPr lang="ko-KR" altLang="en-US" dirty="0" smtClean="0" sz="1200"/>
          </a:p>
          <a:p>
            <a:pPr marL="0" indent="0" defTabSz="15240" algn="l">
              <a:lnSpc>
                <a:spcPts val="19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</a:t>
            </a:r>
            <a:r>
              <a:rPr lang="en-US" altLang="ko-KR" dirty="0" smtClean="0" sz="1499">
                <a:solidFill>
                  <a:srgbClr val="000000"/>
                </a:solidFill>
                <a:latin typeface="Arial"/>
              </a:rPr>
              <a:t>yes, if </a:t>
            </a:r>
            <a:r>
              <a:rPr lang="en-US" altLang="ko-KR" dirty="0" smtClean="0" sz="1499" i="1">
                <a:solidFill>
                  <a:srgbClr val="000000"/>
                </a:solidFill>
                <a:latin typeface="Arial"/>
              </a:rPr>
              <a:t>w</a:t>
            </a:r>
            <a:r>
              <a:rPr lang="en-US" altLang="ko-KR" dirty="0" smtClean="0" sz="1499">
                <a:solidFill>
                  <a:srgbClr val="000000"/>
                </a:solidFill>
                <a:latin typeface="Symbol"/>
                <a:ea typeface="Symbol"/>
              </a:rPr>
              <a:t>	 ε</a:t>
            </a:r>
            <a:r>
              <a:rPr lang="en-US" altLang="ko-KR" dirty="0" smtClean="0" sz="1499" i="1">
                <a:solidFill>
                  <a:srgbClr val="000000"/>
                </a:solidFill>
                <a:latin typeface="Arial"/>
                <a:ea typeface="Arial"/>
              </a:rPr>
              <a:t> L</a:t>
            </a:r>
            <a:endParaRPr lang="ko-KR" altLang="en-US" dirty="0" smtClean="0" sz="1499" i="1"/>
          </a:p>
          <a:p>
            <a:pPr marL="0" indent="0" defTabSz="15240" algn="l">
              <a:lnSpc>
                <a:spcPts val="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</a:t>
            </a:r>
            <a:r>
              <a:rPr lang="en-US" altLang="ko-KR" dirty="0" smtClean="0" sz="1499">
                <a:solidFill>
                  <a:srgbClr val="000000"/>
                </a:solidFill>
                <a:latin typeface="Arial"/>
              </a:rPr>
              <a:t>no, if </a:t>
            </a:r>
            <a:r>
              <a:rPr lang="en-US" altLang="ko-KR" dirty="0" smtClean="0" sz="1499" i="1">
                <a:solidFill>
                  <a:srgbClr val="000000"/>
                </a:solidFill>
                <a:latin typeface="Arial"/>
              </a:rPr>
              <a:t>w</a:t>
            </a:r>
            <a:r>
              <a:rPr lang="en-US" altLang="ko-KR" dirty="0" smtClean="0" sz="1499">
                <a:solidFill>
                  <a:srgbClr val="000000"/>
                </a:solidFill>
                <a:latin typeface="Symbol"/>
                <a:ea typeface="Symbol"/>
              </a:rPr>
              <a:t>	 ε</a:t>
            </a:r>
            <a:r>
              <a:rPr lang="en-US" altLang="ko-KR" dirty="0" smtClean="0" sz="1499" i="1">
                <a:solidFill>
                  <a:srgbClr val="000000"/>
                </a:solidFill>
                <a:latin typeface="Arial"/>
                <a:ea typeface="Arial"/>
              </a:rPr>
              <a:t> L</a:t>
            </a:r>
            <a:endParaRPr lang="ko-KR" altLang="en-US" dirty="0" smtClean="0" sz="1499" i="1"/>
          </a:p>
        </p:txBody>
      </p:sp>
      <p:sp>
        <p:nvSpPr>
          <p:cNvPr id="49" name="Rect 3"/>
          <p:cNvSpPr>
            <a:spLocks noGrp="1" noChangeArrowheads="1"/>
          </p:cNvSpPr>
          <p:nvPr/>
        </p:nvSpPr>
        <p:spPr>
          <a:xfrm rot="0">
            <a:off x="1609090" y="2313305"/>
            <a:ext cx="2092325" cy="2861945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(a|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ε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)b    </a:t>
            </a:r>
            <a:endParaRPr lang="ko-KR" altLang="en-US" dirty="0" smtClean="0" sz="1200"/>
          </a:p>
          <a:p>
            <a:pPr marL="0" indent="0" defTabSz="15240" algn="l">
              <a:lnSpc>
                <a:spcPts val="17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</a:t>
            </a:r>
            <a:r>
              <a:rPr lang="en-US" altLang="ko-KR" dirty="0" smtClean="0" sz="1499" i="1">
                <a:solidFill>
                  <a:srgbClr val="000000"/>
                </a:solidFill>
                <a:latin typeface="Arial"/>
              </a:rPr>
              <a:t>w</a:t>
            </a:r>
            <a:endParaRPr lang="ko-KR" altLang="en-US" dirty="0" smtClean="0" sz="1499" i="1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</a:t>
            </a:r>
            <a:r>
              <a:rPr lang="en-US" altLang="ko-KR" dirty="0" smtClean="0" sz="1499">
                <a:solidFill>
                  <a:srgbClr val="000000"/>
                </a:solidFill>
                <a:latin typeface="Arial"/>
              </a:rPr>
              <a:t>acceptor</a:t>
            </a:r>
            <a:endParaRPr lang="ko-KR" altLang="en-US" dirty="0" smtClean="0" sz="1499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94230" y="1322705"/>
            <a:ext cx="1831340" cy="75628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2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45920" y="2874010"/>
            <a:ext cx="2298065" cy="688975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1" name="Rect 3"/>
          <p:cNvSpPr>
            <a:spLocks noGrp="1" noChangeArrowheads="1"/>
          </p:cNvSpPr>
          <p:nvPr/>
        </p:nvSpPr>
        <p:spPr>
          <a:xfrm rot="0">
            <a:off x="0" y="0"/>
            <a:ext cx="7797801" cy="10058401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3 </a:t>
            </a:r>
            <a:endParaRPr lang="ko-KR" altLang="en-US" dirty="0" smtClean="0" sz="1200"/>
          </a:p>
          <a:p>
            <a:pPr marL="0" indent="0" defTabSz="15240" algn="l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605" b="1">
                <a:solidFill>
                  <a:srgbClr val="000000"/>
                </a:solidFill>
                <a:latin typeface="Arial"/>
              </a:rPr>
              <a:t>1</a:t>
            </a:r>
            <a:endParaRPr lang="ko-KR" altLang="en-US" dirty="0" smtClean="0" sz="1605" b="1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605" b="1">
                <a:solidFill>
                  <a:srgbClr val="000000"/>
                </a:solidFill>
                <a:latin typeface="Arial"/>
              </a:rPr>
              <a:t>0</a:t>
            </a:r>
            <a:endParaRPr lang="ko-KR" altLang="en-US" dirty="0" smtClean="0" sz="1605" b="1"/>
          </a:p>
          <a:p>
            <a:pPr marL="0" indent="0" defTabSz="15240" algn="l">
              <a:lnSpc>
                <a:spcPts val="5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•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	A FA that accepts ab*a (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Σ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: {a,b})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616" b="1">
                <a:solidFill>
                  <a:srgbClr val="000000"/>
                </a:solidFill>
                <a:latin typeface="Arial"/>
              </a:rPr>
              <a:t>b</a:t>
            </a:r>
            <a:endParaRPr lang="ko-KR" altLang="en-US" dirty="0" smtClean="0" sz="1616" b="1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616" b="1">
                <a:solidFill>
                  <a:srgbClr val="000000"/>
                </a:solidFill>
                <a:latin typeface="Arial"/>
              </a:rPr>
              <a:t>a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</a:t>
            </a:r>
            <a:r>
              <a:rPr lang="en-US" altLang="ko-KR" dirty="0" smtClean="0" sz="1616" b="1">
                <a:solidFill>
                  <a:srgbClr val="000000"/>
                </a:solidFill>
                <a:latin typeface="Arial"/>
              </a:rPr>
              <a:t>a</a:t>
            </a:r>
            <a:endParaRPr lang="ko-KR" altLang="en-US" dirty="0" smtClean="0" sz="1616" b="1"/>
          </a:p>
          <a:p>
            <a:pPr marL="0" indent="0" defTabSz="15240" algn="l">
              <a:lnSpc>
                <a:spcPts val="48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900" i="1">
                <a:solidFill>
                  <a:srgbClr val="000000"/>
                </a:solidFill>
                <a:latin typeface="Verdana"/>
                <a:ea typeface="Verdana"/>
              </a:rPr>
              <a:t>Sohail Aslam 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900" i="1">
                <a:solidFill>
                  <a:srgbClr val="000000"/>
                </a:solidFill>
                <a:latin typeface="Verdana"/>
                <a:ea typeface="Verdana"/>
              </a:rPr>
              <a:t>Compiler Construction Notes  </a:t>
            </a:r>
            <a:endParaRPr lang="ko-KR" altLang="en-US" dirty="0" smtClean="0" sz="900" i="1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03120" y="2218690"/>
            <a:ext cx="2033270" cy="61277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4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45335" y="3035935"/>
            <a:ext cx="1965960" cy="162433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3" name="Rect 3"/>
          <p:cNvSpPr>
            <a:spLocks noGrp="1" noChangeArrowheads="1"/>
          </p:cNvSpPr>
          <p:nvPr/>
        </p:nvSpPr>
        <p:spPr>
          <a:xfrm rot="0">
            <a:off x="0" y="0"/>
            <a:ext cx="7797801" cy="10058401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1 </a:t>
            </a:r>
            <a:endParaRPr lang="ko-KR" altLang="en-US" dirty="0" smtClean="0" sz="1200"/>
          </a:p>
          <a:p>
            <a:pPr marL="0" indent="0" defTabSz="1524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L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L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e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e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c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c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t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t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u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u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r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r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e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e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				7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7</a:t>
            </a:r>
            <a:endParaRPr lang="ko-KR" altLang="en-US" dirty="0" smtClean="0" sz="1800" b="1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Arial"/>
              </a:rPr>
              <a:t>Table Encoding of FA </a:t>
            </a:r>
            <a:endParaRPr lang="ko-KR" altLang="en-US" dirty="0" smtClean="0" sz="1200" b="1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A FA can be encoded as a table. This is called a 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transition table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. The following example </a:t>
            </a:r>
            <a:endParaRPr lang="ko-KR" altLang="en-US" dirty="0" smtClean="0" sz="120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shows a FA encoded as a table. </a:t>
            </a:r>
            <a:endParaRPr lang="ko-KR" altLang="en-US" dirty="0" smtClean="0" sz="1200"/>
          </a:p>
          <a:p>
            <a:pPr marL="0" indent="0" defTabSz="15240" algn="l">
              <a:lnSpc>
                <a:spcPts val="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427" b="1">
                <a:solidFill>
                  <a:srgbClr val="000000"/>
                </a:solidFill>
                <a:latin typeface="Arial"/>
              </a:rPr>
              <a:t>b</a:t>
            </a:r>
            <a:endParaRPr lang="ko-KR" altLang="en-US" dirty="0" smtClean="0" sz="1427" b="1"/>
          </a:p>
          <a:p>
            <a:pPr marL="0" indent="0" defTabSz="1524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564" i="1">
                <a:solidFill>
                  <a:srgbClr val="000000"/>
                </a:solidFill>
                <a:latin typeface="Arial"/>
              </a:rPr>
              <a:t>0</a:t>
            </a:r>
            <a:endParaRPr lang="ko-KR" altLang="en-US" dirty="0" smtClean="0" sz="1564" i="1"/>
          </a:p>
          <a:p>
            <a:pPr marL="0" indent="0" defTabSz="15240" algn="l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424" b="1">
                <a:solidFill>
                  <a:srgbClr val="000000"/>
                </a:solidFill>
                <a:latin typeface="Verdana"/>
                <a:ea typeface="Verdana"/>
              </a:rPr>
              <a:t>a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</a:t>
            </a:r>
            <a:r>
              <a:rPr lang="en-US" altLang="ko-KR" dirty="0" smtClean="0" sz="1424" b="1">
                <a:solidFill>
                  <a:srgbClr val="000000"/>
                </a:solidFill>
                <a:latin typeface="Verdana"/>
                <a:ea typeface="Verdana"/>
              </a:rPr>
              <a:t>b </a:t>
            </a:r>
            <a:endParaRPr lang="ko-KR" altLang="en-US" dirty="0" smtClean="0" sz="1424" b="1"/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</a:t>
            </a:r>
            <a:r>
              <a:rPr lang="en-US" altLang="ko-KR" dirty="0" smtClean="0" sz="1200" i="1" b="1">
                <a:solidFill>
                  <a:srgbClr val="000000"/>
                </a:solidFill>
                <a:latin typeface="Verdana"/>
                <a:ea typeface="Verdana"/>
              </a:rPr>
              <a:t>0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</a:t>
            </a:r>
            <a:r>
              <a:rPr lang="en-US" altLang="ko-KR" dirty="0" smtClean="0" sz="1200" i="1" b="1">
                <a:solidFill>
                  <a:srgbClr val="000000"/>
                </a:solidFill>
                <a:latin typeface="Verdana"/>
                <a:ea typeface="Verdana"/>
              </a:rPr>
              <a:t>1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Verdana"/>
                <a:ea typeface="Verdana"/>
              </a:rPr>
              <a:t>err </a:t>
            </a:r>
            <a:endParaRPr lang="ko-KR" altLang="en-US" dirty="0" smtClean="0" sz="1200" b="1"/>
          </a:p>
          <a:p>
            <a:pPr marL="0" indent="0" defTabSz="1524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</a:t>
            </a:r>
            <a:r>
              <a:rPr lang="en-US" altLang="ko-KR" dirty="0" smtClean="0" sz="1200" i="1" b="1">
                <a:solidFill>
                  <a:srgbClr val="000000"/>
                </a:solidFill>
                <a:latin typeface="Verdana"/>
                <a:ea typeface="Verdana"/>
              </a:rPr>
              <a:t>1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</a:t>
            </a:r>
            <a:r>
              <a:rPr lang="en-US" altLang="ko-KR" dirty="0" smtClean="0" sz="1200" i="1" b="1">
                <a:solidFill>
                  <a:srgbClr val="000000"/>
                </a:solidFill>
                <a:latin typeface="Verdana"/>
                <a:ea typeface="Verdana"/>
              </a:rPr>
              <a:t>2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</a:t>
            </a:r>
            <a:r>
              <a:rPr lang="en-US" altLang="ko-KR" dirty="0" smtClean="0" sz="1200" i="1" b="1">
                <a:solidFill>
                  <a:srgbClr val="000000"/>
                </a:solidFill>
                <a:latin typeface="Verdana"/>
                <a:ea typeface="Verdana"/>
              </a:rPr>
              <a:t>1</a:t>
            </a:r>
            <a:endParaRPr lang="ko-KR" altLang="en-US" dirty="0" smtClean="0" sz="1200" i="1" b="1"/>
          </a:p>
          <a:p>
            <a:pPr marL="0" indent="0" defTabSz="1524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</a:t>
            </a:r>
            <a:r>
              <a:rPr lang="en-US" altLang="ko-KR" dirty="0" smtClean="0" sz="1200" i="1" b="1">
                <a:solidFill>
                  <a:srgbClr val="000000"/>
                </a:solidFill>
                <a:latin typeface="Verdana"/>
                <a:ea typeface="Verdana"/>
              </a:rPr>
              <a:t>2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Verdana"/>
                <a:ea typeface="Verdana"/>
              </a:rPr>
              <a:t>err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Verdana"/>
                <a:ea typeface="Verdana"/>
              </a:rPr>
              <a:t>err </a:t>
            </a:r>
            <a:endParaRPr lang="ko-KR" altLang="en-US" dirty="0" smtClean="0" sz="1200" b="1"/>
          </a:p>
          <a:p>
            <a:pPr marL="0" indent="0" defTabSz="15240" algn="l">
              <a:lnSpc>
                <a:spcPts val="2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The rows correspond to states. The characters of the alphabet set 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Σ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appear in columns. </a:t>
            </a:r>
            <a:endParaRPr lang="ko-KR" altLang="en-US" dirty="0" smtClean="0" sz="120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The cells of the table contain the next state. This encoding makes the implementation of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the FA simple and efficient. It is equally simple to simulate or run the FA given an </a:t>
            </a:r>
            <a:endParaRPr lang="ko-KR" altLang="en-US" dirty="0" smtClean="0" sz="1200"/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alphabet and a string of the language and its associated alphabet set 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Σ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. The C++ code </a:t>
            </a:r>
            <a:endParaRPr lang="ko-KR" altLang="en-US" dirty="0" smtClean="0" sz="120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shows such a FA simulator.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int trans_table[NSTATES][NCHARS]; 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int accept_states[NSTATES];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int state = INITIAL;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while(state != err){ </a:t>
            </a:r>
            <a:endParaRPr lang="ko-KR" altLang="en-US" dirty="0" smtClean="0" sz="1200"/>
          </a:p>
          <a:p>
            <a:pPr marL="0" indent="0" defTabSz="15240" algn="l">
              <a:lnSpc>
                <a:spcPts val="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c = input.read();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if(c == EOF ) break;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state=trans_table[state][c];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}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return accept_states[state];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Arial"/>
              </a:rPr>
              <a:t>RE ?  Finite Automata </a:t>
            </a:r>
            <a:endParaRPr lang="ko-KR" altLang="en-US" dirty="0" smtClean="0" sz="1200" b="1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We now have a strategy for building lexical analyzer. The tokens we want to recognize </a:t>
            </a:r>
            <a:endParaRPr lang="ko-KR" altLang="en-US" dirty="0" smtClean="0" sz="120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are encoded using regular expressions. If we can build a FA for regular expressions, we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have our lexical analyzer. The question is can we build a finite automaton for every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regular expression? The answer, fortunately, is yes – build FA inductively based on the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definition of Regular Expression (RE). </a:t>
            </a:r>
            <a:endParaRPr lang="ko-KR" altLang="en-US" dirty="0" smtClean="0" sz="1200"/>
          </a:p>
          <a:p>
            <a:pPr marL="0" indent="0" defTabSz="15240" algn="l">
              <a:lnSpc>
                <a:spcPts val="5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 i="1">
                <a:solidFill>
                  <a:srgbClr val="000000"/>
                </a:solidFill>
                <a:latin typeface="Verdana"/>
                <a:ea typeface="Verdana"/>
              </a:rPr>
              <a:t>Sohail Aslam 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900" i="1">
                <a:solidFill>
                  <a:srgbClr val="000000"/>
                </a:solidFill>
                <a:latin typeface="Verdana"/>
                <a:ea typeface="Verdana"/>
              </a:rPr>
              <a:t>Compiler Construction Notes  </a:t>
            </a:r>
            <a:endParaRPr lang="ko-KR" altLang="en-US" dirty="0" smtClean="0" sz="900" i="1"/>
          </a:p>
        </p:txBody>
      </p:sp>
      <p:sp>
        <p:nvSpPr>
          <p:cNvPr id="54" name="Rect 3"/>
          <p:cNvSpPr>
            <a:spLocks noGrp="1" noChangeArrowheads="1"/>
          </p:cNvSpPr>
          <p:nvPr/>
        </p:nvSpPr>
        <p:spPr>
          <a:xfrm rot="0">
            <a:off x="3142615" y="2526665"/>
            <a:ext cx="878840" cy="231775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564" i="1">
                <a:solidFill>
                  <a:srgbClr val="000000"/>
                </a:solidFill>
                <a:latin typeface="Arial"/>
              </a:rPr>
              <a:t>1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</a:t>
            </a:r>
            <a:r>
              <a:rPr lang="en-US" altLang="ko-KR" dirty="0" smtClean="0" sz="1564" i="1">
                <a:solidFill>
                  <a:srgbClr val="000000"/>
                </a:solidFill>
                <a:latin typeface="Arial"/>
              </a:rPr>
              <a:t>2</a:t>
            </a:r>
            <a:endParaRPr lang="ko-KR" altLang="en-US" dirty="0" smtClean="0" sz="1564" i="1"/>
          </a:p>
        </p:txBody>
      </p:sp>
      <p:sp>
        <p:nvSpPr>
          <p:cNvPr id="55" name="Rect 3"/>
          <p:cNvSpPr>
            <a:spLocks noGrp="1" noChangeArrowheads="1"/>
          </p:cNvSpPr>
          <p:nvPr/>
        </p:nvSpPr>
        <p:spPr>
          <a:xfrm rot="0">
            <a:off x="2792095" y="2371090"/>
            <a:ext cx="838835" cy="21336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427" b="1">
                <a:solidFill>
                  <a:srgbClr val="000000"/>
                </a:solidFill>
                <a:latin typeface="Arial"/>
              </a:rPr>
              <a:t>a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</a:t>
            </a:r>
            <a:r>
              <a:rPr lang="en-US" altLang="ko-KR" dirty="0" smtClean="0" sz="1427" b="1">
                <a:solidFill>
                  <a:srgbClr val="000000"/>
                </a:solidFill>
                <a:latin typeface="Arial"/>
              </a:rPr>
              <a:t>a</a:t>
            </a:r>
            <a:endParaRPr lang="ko-KR" altLang="en-US" dirty="0" smtClean="0" sz="1427" b="1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03120" y="2685415"/>
            <a:ext cx="1993265" cy="59118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8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41905" y="3855720"/>
            <a:ext cx="1127760" cy="307975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7" name="Rect 3"/>
          <p:cNvSpPr>
            <a:spLocks noGrp="1" noChangeArrowheads="1"/>
          </p:cNvSpPr>
          <p:nvPr/>
        </p:nvSpPr>
        <p:spPr>
          <a:xfrm rot="0">
            <a:off x="0" y="0"/>
            <a:ext cx="7797801" cy="10058401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2 </a:t>
            </a:r>
            <a:endParaRPr lang="ko-KR" altLang="en-US" dirty="0" smtClean="0" sz="1200"/>
          </a:p>
          <a:p>
            <a:pPr marL="0" indent="0" defTabSz="1524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The actual algorithm actually builds N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ondeterministic Finite Automaton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 (NFA) from RE.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Each RE is converted into an NFA. NFA are joined together with 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ε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-moves. The eventual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NFA is then converted into a 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Deterministic Finite Automaton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 (DFA) which can be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encoded as a transition table. Let us discuss how this happens.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Arial"/>
              </a:rPr>
              <a:t>Nondeterministic Finite Automaton (NFA) </a:t>
            </a:r>
            <a:endParaRPr lang="ko-KR" altLang="en-US" dirty="0" smtClean="0" sz="1200" b="1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An NFA can have multiple transitions for one input in a given state. In the following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NFA, and input of 1 can cause the automaton to go to state B or C. 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397" b="1">
                <a:solidFill>
                  <a:srgbClr val="000000"/>
                </a:solidFill>
                <a:latin typeface="Arial"/>
              </a:rPr>
              <a:t>1</a:t>
            </a:r>
            <a:endParaRPr lang="ko-KR" altLang="en-US" dirty="0" smtClean="0" sz="1397" b="1"/>
          </a:p>
          <a:p>
            <a:pPr marL="0" indent="0" defTabSz="1524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397" i="1">
                <a:solidFill>
                  <a:srgbClr val="000000"/>
                </a:solidFill>
                <a:latin typeface="Arial"/>
              </a:rPr>
              <a:t>A</a:t>
            </a:r>
            <a:endParaRPr lang="ko-KR" altLang="en-US" dirty="0" smtClean="0" sz="1397" i="1"/>
          </a:p>
          <a:p>
            <a:pPr marL="0" indent="0" defTabSz="15240" algn="l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It can also have e–moves; the automaton machine can move from state A to state B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without consuming input. </a:t>
            </a:r>
            <a:endParaRPr lang="ko-KR" altLang="en-US" dirty="0" smtClean="0" sz="1200"/>
          </a:p>
          <a:p>
            <a:pPr marL="0" indent="0" defTabSz="15240" algn="l">
              <a:lnSpc>
                <a:spcPts val="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194" b="1">
                <a:solidFill>
                  <a:srgbClr val="000000"/>
                </a:solidFill>
                <a:latin typeface="Symbol"/>
                <a:ea typeface="Symbol"/>
              </a:rPr>
              <a:t>e</a:t>
            </a:r>
            <a:endParaRPr lang="ko-KR" altLang="en-US" dirty="0" smtClean="0" sz="1194" b="1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194">
                <a:solidFill>
                  <a:srgbClr val="000000"/>
                </a:solidFill>
                <a:latin typeface="Arial"/>
              </a:rPr>
              <a:t>A</a:t>
            </a:r>
            <a:endParaRPr lang="ko-KR" altLang="en-US" dirty="0" smtClean="0" sz="1194"/>
          </a:p>
          <a:p>
            <a:pPr marL="0" indent="0" defTabSz="1524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The operation of the automaton is not completely defined by input. A NFA can choose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whether to make 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ε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-moves and which of multiple transitions to take for a single input. The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acceptance of NFA for a given string is achieved if it 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can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 get in a final state.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Arial"/>
              </a:rPr>
              <a:t>Deterministic Finite Automaton (NFA) </a:t>
            </a:r>
            <a:endParaRPr lang="ko-KR" altLang="en-US" dirty="0" smtClean="0" sz="1200" b="1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In Deterministic Finite Automata (DFA), on the other hand, there is only one transition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per input per state. There are no 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ε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-moves. Upon execution of the automaton, a DFA can </a:t>
            </a:r>
            <a:endParaRPr lang="ko-KR" altLang="en-US" dirty="0" smtClean="0" sz="120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take 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only one path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 through the state graph and is therefore completely determined by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input. </a:t>
            </a:r>
            <a:endParaRPr lang="ko-KR" altLang="en-US" dirty="0" smtClean="0" sz="120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NFAs and DFAs recognize the same set of languages (regular languages). DFAs are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easier to implement – table driven. For a given language, the NFA can be simpler than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the DFA. DFA can be exponentially larger than NFA.			NFAs are the key to automating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RE ?  DFA construction. </a:t>
            </a:r>
            <a:endParaRPr lang="ko-KR" altLang="en-US" dirty="0" smtClean="0" sz="1200"/>
          </a:p>
          <a:p>
            <a:pPr marL="0" indent="0" defTabSz="15240" algn="l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Arial"/>
              </a:rPr>
              <a:t>RE ?  NFA Construction </a:t>
            </a:r>
            <a:endParaRPr lang="ko-KR" altLang="en-US" dirty="0" smtClean="0" sz="1200" b="1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The algorithm for RE to DFA conversion is called 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Thompson’s Construction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. The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algorithm appeared in 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CACM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 1968. The algorithm builds an NFA for each RE term. The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NFAs are then combined using 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ε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-moves. The NFA is converted into a DFA using the </a:t>
            </a:r>
            <a:endParaRPr lang="ko-KR" altLang="en-US" dirty="0" smtClean="0" sz="120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subset construction procedure. The number of states in the resulting DFA are minimized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using the 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Hopcroft’s		algorithm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.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Given a RE, we first create NFA pattern for each symbol and each operator. We then join </a:t>
            </a:r>
            <a:endParaRPr lang="ko-KR" altLang="en-US" dirty="0" smtClean="0" sz="1200"/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them with 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ε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-moves in precedence order. Here are examples of such constructions: </a:t>
            </a:r>
            <a:endParaRPr lang="ko-KR" altLang="en-US" dirty="0" smtClean="0" sz="1200"/>
          </a:p>
          <a:p>
            <a:pPr marL="0" indent="0" defTabSz="15240" algn="l">
              <a:lnSpc>
                <a:spcPts val="2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 i="1">
                <a:solidFill>
                  <a:srgbClr val="000000"/>
                </a:solidFill>
                <a:latin typeface="Verdana"/>
                <a:ea typeface="Verdana"/>
              </a:rPr>
              <a:t>Sohail Aslam 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900" i="1">
                <a:solidFill>
                  <a:srgbClr val="000000"/>
                </a:solidFill>
                <a:latin typeface="Verdana"/>
                <a:ea typeface="Verdana"/>
              </a:rPr>
              <a:t>Compiler Construction Notes  </a:t>
            </a:r>
            <a:endParaRPr lang="ko-KR" altLang="en-US" dirty="0" smtClean="0" sz="900" i="1"/>
          </a:p>
        </p:txBody>
      </p:sp>
      <p:sp>
        <p:nvSpPr>
          <p:cNvPr id="58" name="Rect 3"/>
          <p:cNvSpPr>
            <a:spLocks noGrp="1" noChangeArrowheads="1"/>
          </p:cNvSpPr>
          <p:nvPr/>
        </p:nvSpPr>
        <p:spPr>
          <a:xfrm rot="0">
            <a:off x="3486785" y="2834640"/>
            <a:ext cx="123190" cy="20701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397" b="1">
                <a:solidFill>
                  <a:srgbClr val="000000"/>
                </a:solidFill>
                <a:latin typeface="Arial"/>
              </a:rPr>
              <a:t>1</a:t>
            </a:r>
            <a:endParaRPr lang="ko-KR" altLang="en-US" dirty="0" smtClean="0" sz="1397" b="1"/>
          </a:p>
        </p:txBody>
      </p:sp>
      <p:sp>
        <p:nvSpPr>
          <p:cNvPr id="59" name="Rect 3"/>
          <p:cNvSpPr>
            <a:spLocks noGrp="1" noChangeArrowheads="1"/>
          </p:cNvSpPr>
          <p:nvPr/>
        </p:nvSpPr>
        <p:spPr>
          <a:xfrm rot="0">
            <a:off x="3105785" y="2983865"/>
            <a:ext cx="869950" cy="207645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397" i="1">
                <a:solidFill>
                  <a:srgbClr val="000000"/>
                </a:solidFill>
                <a:latin typeface="Arial"/>
              </a:rPr>
              <a:t>B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</a:t>
            </a:r>
            <a:r>
              <a:rPr lang="en-US" altLang="ko-KR" dirty="0" smtClean="0" sz="1397" i="1">
                <a:solidFill>
                  <a:srgbClr val="000000"/>
                </a:solidFill>
                <a:latin typeface="Arial"/>
              </a:rPr>
              <a:t>C</a:t>
            </a:r>
            <a:endParaRPr lang="ko-KR" altLang="en-US" dirty="0" smtClean="0" sz="1397" i="1"/>
          </a:p>
        </p:txBody>
      </p:sp>
      <p:sp>
        <p:nvSpPr>
          <p:cNvPr id="60" name="Rect 3"/>
          <p:cNvSpPr>
            <a:spLocks noGrp="1" noChangeArrowheads="1"/>
          </p:cNvSpPr>
          <p:nvPr/>
        </p:nvSpPr>
        <p:spPr>
          <a:xfrm rot="0">
            <a:off x="2780030" y="2834640"/>
            <a:ext cx="823595" cy="1283335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397" b="1">
                <a:solidFill>
                  <a:srgbClr val="000000"/>
                </a:solidFill>
                <a:latin typeface="Arial"/>
              </a:rPr>
              <a:t>0</a:t>
            </a:r>
            <a:endParaRPr lang="ko-KR" altLang="en-US" dirty="0" smtClean="0" sz="1397" b="1"/>
          </a:p>
          <a:p>
            <a:pPr marL="0" indent="0" defTabSz="15240" algn="l">
              <a:lnSpc>
                <a:spcPts val="7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</a:t>
            </a:r>
            <a:r>
              <a:rPr lang="en-US" altLang="ko-KR" dirty="0" smtClean="0" sz="1194">
                <a:solidFill>
                  <a:srgbClr val="000000"/>
                </a:solidFill>
                <a:latin typeface="Arial"/>
              </a:rPr>
              <a:t>B</a:t>
            </a:r>
            <a:endParaRPr lang="ko-KR" altLang="en-US" dirty="0" smtClean="0" sz="1194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 3"/>
          <p:cNvSpPr>
            <a:spLocks noGrp="1" noChangeArrowheads="1"/>
          </p:cNvSpPr>
          <p:nvPr/>
        </p:nvSpPr>
        <p:spPr>
          <a:xfrm rot="0">
            <a:off x="0" y="0"/>
            <a:ext cx="7797801" cy="10058401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2 </a:t>
            </a:r>
            <a:endParaRPr lang="ko-KR" altLang="en-US" dirty="0" smtClean="0" sz="1200"/>
          </a:p>
          <a:p>
            <a:pPr marL="0" indent="0" defTabSz="1524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424" b="1">
                <a:solidFill>
                  <a:srgbClr val="000000"/>
                </a:solidFill>
                <a:latin typeface="Arial"/>
              </a:rPr>
              <a:t>Why Take this Course </a:t>
            </a:r>
            <a:endParaRPr lang="ko-KR" altLang="en-US" dirty="0" smtClean="0" sz="1424" b="1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There are number of reason for why you should take this course. Let’s go through a few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Reason #1: understand compilers and languages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We all have used one or computer languages to write programs. We have used compilers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to “compile” our code and eventually turn it into an executable. While we worry about </a:t>
            </a:r>
            <a:endParaRPr lang="ko-KR" altLang="en-US" dirty="0" smtClean="0" sz="120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data structures, algorithms and all the functionality that our application is supposed to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provide, we perhaps overlook the programming language, the structure of the code and </a:t>
            </a:r>
            <a:endParaRPr lang="ko-KR" altLang="en-US" dirty="0" smtClean="0" sz="120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the language semantics. In this course, we will attempt to understand the code structure,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understand language semantics and understand relation between source code and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generated machine code. This will allow you to become a better programmer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Reason #2: nice balance of theory and practice </a:t>
            </a:r>
            <a:endParaRPr lang="ko-KR" altLang="en-US" dirty="0" smtClean="0" sz="1200" b="1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We have studied a lot of theory in various CS courses related to languages and grammar.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We have covered mathematical models:  regular expressions, automata, grammars and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graph algorithms that use these models. We will now have an opportunity to put this </a:t>
            </a:r>
            <a:endParaRPr lang="ko-KR" altLang="en-US" dirty="0" smtClean="0" sz="120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theory into practice by building a real compiler.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Reason #3: programming experience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Creating a compiler entails writing a large computer program which manipulates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complex data structures and implement sophisticated algorithm. In the process, we will </a:t>
            </a:r>
            <a:endParaRPr lang="ko-KR" altLang="en-US" dirty="0" smtClean="0" sz="120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learn more about C++ and Intel x86 assembly language. The experience, however, will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be applicable if we desire to use another programming language, say Java, and generate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code for architecture other than Intel. </a:t>
            </a:r>
            <a:endParaRPr lang="ko-KR" altLang="en-US" dirty="0" smtClean="0" sz="1200"/>
          </a:p>
          <a:p>
            <a:pPr marL="0" indent="0" defTabSz="15240" algn="l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424" b="1">
                <a:solidFill>
                  <a:srgbClr val="000000"/>
                </a:solidFill>
                <a:latin typeface="Arial"/>
              </a:rPr>
              <a:t>What are Compilers </a:t>
            </a:r>
            <a:endParaRPr lang="ko-KR" altLang="en-US" dirty="0" smtClean="0" sz="1424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Compilers translate information from one representation to another.  Thus, a tool that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translates, say, Russian into English could be labeled as a compiler. In this course, </a:t>
            </a:r>
            <a:endParaRPr lang="ko-KR" altLang="en-US" dirty="0" smtClean="0" sz="120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however, information = program in a computer language. In this context, we will talk of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compilers such as VC, VC++, GCC, JavaC FORTRAN, Pascal, VB. Application that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convert, for example, a Word file to PDF or PDF to Postscript will be called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“translators”. In this course we will study typical compilation: from programs written in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high-level languages to low-level object code and machine code. </a:t>
            </a:r>
            <a:endParaRPr lang="ko-KR" altLang="en-US" dirty="0" smtClean="0" sz="1200"/>
          </a:p>
          <a:p>
            <a:pPr marL="0" indent="0" defTabSz="15240" algn="l">
              <a:lnSpc>
                <a:spcPts val="17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 i="1">
                <a:solidFill>
                  <a:srgbClr val="000000"/>
                </a:solidFill>
                <a:latin typeface="Verdana"/>
                <a:ea typeface="Verdana"/>
              </a:rPr>
              <a:t>Sohail Aslam 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900" i="1">
                <a:solidFill>
                  <a:srgbClr val="000000"/>
                </a:solidFill>
                <a:latin typeface="Verdana"/>
                <a:ea typeface="Verdana"/>
              </a:rPr>
              <a:t>Compiler Construction Notes  </a:t>
            </a:r>
            <a:endParaRPr lang="ko-KR" altLang="en-US" dirty="0" smtClean="0" sz="900" i="1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70305" y="2703830"/>
            <a:ext cx="2374265" cy="62166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63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45335" y="1923415"/>
            <a:ext cx="1252855" cy="34417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63" name="Picture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45335" y="2294890"/>
            <a:ext cx="1252855" cy="34480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63" name="Picture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18305" y="2856230"/>
            <a:ext cx="2334895" cy="3657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63" name="Picture 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657600" y="2971800"/>
            <a:ext cx="420370" cy="14351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63" name="Picture 8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094230" y="4160520"/>
            <a:ext cx="2468880" cy="10972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63" name="Picture 8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703830" y="5410200"/>
            <a:ext cx="1441450" cy="26797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63" name="Picture 8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084705" y="6477000"/>
            <a:ext cx="2249805" cy="77406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63" name="Picture 8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703830" y="7543800"/>
            <a:ext cx="1307465" cy="240665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2" name="Rect 3"/>
          <p:cNvSpPr>
            <a:spLocks noGrp="1" noChangeArrowheads="1"/>
          </p:cNvSpPr>
          <p:nvPr/>
        </p:nvSpPr>
        <p:spPr>
          <a:xfrm rot="0">
            <a:off x="0" y="0"/>
            <a:ext cx="7797801" cy="10058401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3 </a:t>
            </a:r>
            <a:endParaRPr lang="ko-KR" altLang="en-US" dirty="0" smtClean="0" sz="1200"/>
          </a:p>
          <a:p>
            <a:pPr marL="0" indent="0" defTabSz="1524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1. NFA for RE 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ab. 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The following figures show the construction steps. NFAs for RE 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a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 and RE 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	b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 are made. </a:t>
            </a:r>
            <a:endParaRPr lang="ko-KR" altLang="en-US" dirty="0" smtClean="0" sz="1200"/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These two are combined using an 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ε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-move; the NFA for RE 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	a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 appears on the left and is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the source of the 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ε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-transition.</a:t>
            </a:r>
            <a:endParaRPr lang="ko-KR" altLang="en-US" dirty="0" smtClean="0" sz="1200"/>
          </a:p>
          <a:p>
            <a:pPr marL="0" indent="0" defTabSz="15240" algn="l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</a:t>
            </a:r>
            <a:r>
              <a:rPr lang="en-US" altLang="ko-KR" dirty="0" smtClean="0" sz="1310">
                <a:solidFill>
                  <a:srgbClr val="000000"/>
                </a:solidFill>
                <a:latin typeface="Arial"/>
              </a:rPr>
              <a:t>NFA for </a:t>
            </a:r>
            <a:r>
              <a:rPr lang="en-US" altLang="ko-KR" dirty="0" smtClean="0" sz="1310" b="1">
                <a:solidFill>
                  <a:srgbClr val="000000"/>
                </a:solidFill>
                <a:latin typeface="Arial"/>
              </a:rPr>
              <a:t>a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</a:t>
            </a:r>
            <a:r>
              <a:rPr lang="en-US" altLang="ko-KR" dirty="0" smtClean="0" sz="1310" i="1">
                <a:solidFill>
                  <a:srgbClr val="000000"/>
                </a:solidFill>
                <a:latin typeface="Arial"/>
              </a:rPr>
              <a:t>s</a:t>
            </a:r>
            <a:r>
              <a:rPr lang="en-US" altLang="ko-KR" dirty="0" smtClean="0" sz="886" i="1">
                <a:solidFill>
                  <a:srgbClr val="000000"/>
                </a:solidFill>
                <a:latin typeface="Arial"/>
              </a:rPr>
              <a:t>0</a:t>
            </a:r>
            <a:endParaRPr lang="ko-KR" altLang="en-US" dirty="0" smtClean="0" sz="886" i="1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</a:t>
            </a:r>
            <a:r>
              <a:rPr lang="en-US" altLang="ko-KR" dirty="0" smtClean="0" sz="1310">
                <a:solidFill>
                  <a:srgbClr val="000000"/>
                </a:solidFill>
                <a:latin typeface="Arial"/>
              </a:rPr>
              <a:t>NFA for </a:t>
            </a:r>
            <a:r>
              <a:rPr lang="en-US" altLang="ko-KR" dirty="0" smtClean="0" sz="1310" b="1">
                <a:solidFill>
                  <a:srgbClr val="000000"/>
                </a:solidFill>
                <a:latin typeface="Arial"/>
              </a:rPr>
              <a:t>b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</a:t>
            </a:r>
            <a:r>
              <a:rPr lang="en-US" altLang="ko-KR" dirty="0" smtClean="0" sz="1310" i="1">
                <a:solidFill>
                  <a:srgbClr val="000000"/>
                </a:solidFill>
                <a:latin typeface="Arial"/>
              </a:rPr>
              <a:t>s</a:t>
            </a:r>
            <a:r>
              <a:rPr lang="en-US" altLang="ko-KR" dirty="0" smtClean="0" sz="886" i="1">
                <a:solidFill>
                  <a:srgbClr val="000000"/>
                </a:solidFill>
                <a:latin typeface="Arial"/>
              </a:rPr>
              <a:t>3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</a:t>
            </a:r>
            <a:r>
              <a:rPr lang="en-US" altLang="ko-KR" dirty="0" smtClean="0" sz="1310" i="1">
                <a:solidFill>
                  <a:srgbClr val="000000"/>
                </a:solidFill>
                <a:latin typeface="Arial"/>
              </a:rPr>
              <a:t>s</a:t>
            </a:r>
            <a:r>
              <a:rPr lang="en-US" altLang="ko-KR" dirty="0" smtClean="0" sz="886" i="1">
                <a:solidFill>
                  <a:srgbClr val="000000"/>
                </a:solidFill>
                <a:latin typeface="Arial"/>
              </a:rPr>
              <a:t>4</a:t>
            </a:r>
            <a:endParaRPr lang="ko-KR" altLang="en-US" dirty="0" smtClean="0" sz="886" i="1"/>
          </a:p>
          <a:p>
            <a:pPr marL="0" indent="0" defTabSz="15240" algn="l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</a:t>
            </a:r>
            <a:r>
              <a:rPr lang="en-US" altLang="ko-KR" dirty="0" smtClean="0" sz="1310" i="1">
                <a:solidFill>
                  <a:srgbClr val="000000"/>
                </a:solidFill>
                <a:latin typeface="Arial"/>
              </a:rPr>
              <a:t>s</a:t>
            </a:r>
            <a:r>
              <a:rPr lang="en-US" altLang="ko-KR" dirty="0" smtClean="0" sz="886" i="1">
                <a:solidFill>
                  <a:srgbClr val="000000"/>
                </a:solidFill>
                <a:latin typeface="Arial"/>
              </a:rPr>
              <a:t>0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</a:t>
            </a:r>
            <a:r>
              <a:rPr lang="en-US" altLang="ko-KR" dirty="0" smtClean="0" sz="1310" i="1">
                <a:solidFill>
                  <a:srgbClr val="000000"/>
                </a:solidFill>
                <a:latin typeface="Arial"/>
              </a:rPr>
              <a:t>s</a:t>
            </a:r>
            <a:r>
              <a:rPr lang="en-US" altLang="ko-KR" dirty="0" smtClean="0" sz="886" i="1">
                <a:solidFill>
                  <a:srgbClr val="000000"/>
                </a:solidFill>
                <a:latin typeface="Arial"/>
              </a:rPr>
              <a:t>1</a:t>
            </a:r>
            <a:endParaRPr lang="ko-KR" altLang="en-US" dirty="0" smtClean="0" sz="886" i="1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				</a:t>
            </a:r>
            <a:r>
              <a:rPr lang="en-US" altLang="ko-KR" dirty="0" smtClean="0" sz="1310">
                <a:solidFill>
                  <a:srgbClr val="000000"/>
                </a:solidFill>
                <a:latin typeface="Arial"/>
              </a:rPr>
              <a:t>NFA for </a:t>
            </a:r>
            <a:r>
              <a:rPr lang="en-US" altLang="ko-KR" dirty="0" smtClean="0" sz="1310" b="1">
                <a:solidFill>
                  <a:srgbClr val="000000"/>
                </a:solidFill>
                <a:latin typeface="Arial"/>
              </a:rPr>
              <a:t>ab</a:t>
            </a:r>
            <a:endParaRPr lang="ko-KR" altLang="en-US" dirty="0" smtClean="0" sz="1310" b="1"/>
          </a:p>
          <a:p>
            <a:pPr marL="0" indent="0" defTabSz="15240" algn="l">
              <a:lnSpc>
                <a:spcPts val="3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2. NFA for RE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 a|b </a:t>
            </a:r>
            <a:endParaRPr lang="ko-KR" altLang="en-US" dirty="0" smtClean="0" sz="1200" b="1"/>
          </a:p>
          <a:p>
            <a:pPr marL="0" indent="0" defTabSz="1524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689" b="1">
                <a:solidFill>
                  <a:srgbClr val="000000"/>
                </a:solidFill>
                <a:latin typeface="Symbol"/>
                <a:ea typeface="Symbol"/>
              </a:rPr>
              <a:t>e</a:t>
            </a:r>
            <a:endParaRPr lang="ko-KR" altLang="en-US" dirty="0" smtClean="0" sz="1689" b="1"/>
          </a:p>
          <a:p>
            <a:pPr marL="0" indent="0" defTabSz="15240" algn="l">
              <a:lnSpc>
                <a:spcPts val="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</a:t>
            </a:r>
            <a:r>
              <a:rPr lang="en-US" altLang="ko-KR" dirty="0" smtClean="0" sz="1689" i="1">
                <a:solidFill>
                  <a:srgbClr val="000000"/>
                </a:solidFill>
                <a:latin typeface="Arial"/>
              </a:rPr>
              <a:t>s</a:t>
            </a:r>
            <a:r>
              <a:rPr lang="en-US" altLang="ko-KR" dirty="0" smtClean="0" sz="1143" i="1">
                <a:solidFill>
                  <a:srgbClr val="000000"/>
                </a:solidFill>
                <a:latin typeface="Arial"/>
              </a:rPr>
              <a:t>0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</a:t>
            </a:r>
            <a:r>
              <a:rPr lang="en-US" altLang="ko-KR" dirty="0" smtClean="0" sz="1689" i="1">
                <a:solidFill>
                  <a:srgbClr val="000000"/>
                </a:solidFill>
                <a:latin typeface="Arial"/>
              </a:rPr>
              <a:t>s</a:t>
            </a:r>
            <a:r>
              <a:rPr lang="en-US" altLang="ko-KR" dirty="0" smtClean="0" sz="1143" i="1">
                <a:solidFill>
                  <a:srgbClr val="000000"/>
                </a:solidFill>
                <a:latin typeface="Arial"/>
              </a:rPr>
              <a:t>5</a:t>
            </a:r>
            <a:endParaRPr lang="ko-KR" altLang="en-US" dirty="0" smtClean="0" sz="1143" i="1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689" b="1">
                <a:solidFill>
                  <a:srgbClr val="000000"/>
                </a:solidFill>
                <a:latin typeface="Symbol"/>
                <a:ea typeface="Symbol"/>
              </a:rPr>
              <a:t>e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</a:t>
            </a:r>
            <a:r>
              <a:rPr lang="en-US" altLang="ko-KR" dirty="0" smtClean="0" sz="1689" i="1">
                <a:solidFill>
                  <a:srgbClr val="000000"/>
                </a:solidFill>
                <a:latin typeface="Arial"/>
              </a:rPr>
              <a:t>s</a:t>
            </a:r>
            <a:r>
              <a:rPr lang="en-US" altLang="ko-KR" dirty="0" smtClean="0" sz="1143" i="1">
                <a:solidFill>
                  <a:srgbClr val="000000"/>
                </a:solidFill>
                <a:latin typeface="Arial"/>
              </a:rPr>
              <a:t>3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</a:t>
            </a:r>
            <a:r>
              <a:rPr lang="en-US" altLang="ko-KR" dirty="0" smtClean="0" sz="1689" i="1">
                <a:solidFill>
                  <a:srgbClr val="000000"/>
                </a:solidFill>
                <a:latin typeface="Arial"/>
              </a:rPr>
              <a:t>s</a:t>
            </a:r>
            <a:r>
              <a:rPr lang="en-US" altLang="ko-KR" dirty="0" smtClean="0" sz="1143" i="1">
                <a:solidFill>
                  <a:srgbClr val="000000"/>
                </a:solidFill>
                <a:latin typeface="Arial"/>
              </a:rPr>
              <a:t>4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</a:t>
            </a:r>
            <a:r>
              <a:rPr lang="en-US" altLang="ko-KR" dirty="0" smtClean="0" sz="1689" b="1">
                <a:solidFill>
                  <a:srgbClr val="000000"/>
                </a:solidFill>
                <a:latin typeface="Symbol"/>
                <a:ea typeface="Symbol"/>
              </a:rPr>
              <a:t>e</a:t>
            </a:r>
            <a:endParaRPr lang="ko-KR" altLang="en-US" dirty="0" smtClean="0" sz="1689" b="1"/>
          </a:p>
          <a:p>
            <a:pPr marL="0" indent="0" defTabSz="1524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689">
                <a:solidFill>
                  <a:srgbClr val="000000"/>
                </a:solidFill>
                <a:latin typeface="Arial"/>
              </a:rPr>
              <a:t>NFA for </a:t>
            </a:r>
            <a:r>
              <a:rPr lang="en-US" altLang="ko-KR" dirty="0" smtClean="0" sz="1689" b="1">
                <a:solidFill>
                  <a:srgbClr val="000000"/>
                </a:solidFill>
                <a:latin typeface="Arial"/>
              </a:rPr>
              <a:t>a | b</a:t>
            </a:r>
            <a:endParaRPr lang="ko-KR" altLang="en-US" dirty="0" smtClean="0" sz="1689" b="1"/>
          </a:p>
          <a:p>
            <a:pPr marL="0" indent="0" defTabSz="15240" algn="l">
              <a:lnSpc>
                <a:spcPts val="3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3. NFA for RE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 a* </a:t>
            </a:r>
            <a:endParaRPr lang="ko-KR" altLang="en-US" dirty="0" smtClean="0" sz="1200" b="1"/>
          </a:p>
          <a:p>
            <a:pPr marL="0" indent="0" defTabSz="15240" algn="l">
              <a:lnSpc>
                <a:spcPts val="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536" b="1">
                <a:solidFill>
                  <a:srgbClr val="000000"/>
                </a:solidFill>
                <a:latin typeface="Symbol"/>
                <a:ea typeface="Symbol"/>
              </a:rPr>
              <a:t>e</a:t>
            </a:r>
            <a:endParaRPr lang="ko-KR" altLang="en-US" dirty="0" smtClean="0" sz="1536" b="1"/>
          </a:p>
          <a:p>
            <a:pPr marL="0" indent="0" defTabSz="1524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</a:t>
            </a:r>
            <a:r>
              <a:rPr lang="en-US" altLang="ko-KR" dirty="0" smtClean="0" sz="1536" i="1">
                <a:solidFill>
                  <a:srgbClr val="000000"/>
                </a:solidFill>
                <a:latin typeface="Arial"/>
              </a:rPr>
              <a:t>s</a:t>
            </a:r>
            <a:r>
              <a:rPr lang="en-US" altLang="ko-KR" dirty="0" smtClean="0" sz="1039" i="1">
                <a:solidFill>
                  <a:srgbClr val="000000"/>
                </a:solidFill>
                <a:latin typeface="Arial"/>
              </a:rPr>
              <a:t>0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</a:t>
            </a:r>
            <a:r>
              <a:rPr lang="en-US" altLang="ko-KR" dirty="0" smtClean="0" sz="1536" i="1">
                <a:solidFill>
                  <a:srgbClr val="000000"/>
                </a:solidFill>
                <a:latin typeface="Arial"/>
              </a:rPr>
              <a:t>s</a:t>
            </a:r>
            <a:r>
              <a:rPr lang="en-US" altLang="ko-KR" dirty="0" smtClean="0" sz="1039" i="1">
                <a:solidFill>
                  <a:srgbClr val="000000"/>
                </a:solidFill>
                <a:latin typeface="Arial"/>
              </a:rPr>
              <a:t>1</a:t>
            </a:r>
            <a:endParaRPr lang="ko-KR" altLang="en-US" dirty="0" smtClean="0" sz="1039" i="1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536" b="1">
                <a:solidFill>
                  <a:srgbClr val="000000"/>
                </a:solidFill>
                <a:latin typeface="Symbol"/>
                <a:ea typeface="Symbol"/>
              </a:rPr>
              <a:t>e</a:t>
            </a:r>
            <a:endParaRPr lang="ko-KR" altLang="en-US" dirty="0" smtClean="0" sz="1536" b="1"/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536">
                <a:solidFill>
                  <a:srgbClr val="000000"/>
                </a:solidFill>
                <a:latin typeface="Arial"/>
              </a:rPr>
              <a:t>NFA for </a:t>
            </a:r>
            <a:r>
              <a:rPr lang="en-US" altLang="ko-KR" dirty="0" smtClean="0" sz="1536" b="1">
                <a:solidFill>
                  <a:srgbClr val="000000"/>
                </a:solidFill>
                <a:latin typeface="Arial"/>
              </a:rPr>
              <a:t>a*</a:t>
            </a:r>
            <a:endParaRPr lang="ko-KR" altLang="en-US" dirty="0" smtClean="0" sz="1536" b="1"/>
          </a:p>
          <a:p>
            <a:pPr marL="0" indent="0" defTabSz="15240" algn="l">
              <a:lnSpc>
                <a:spcPts val="13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900" i="1">
                <a:solidFill>
                  <a:srgbClr val="000000"/>
                </a:solidFill>
                <a:latin typeface="Verdana"/>
                <a:ea typeface="Verdana"/>
              </a:rPr>
              <a:t>Sohail Aslam 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900" i="1">
                <a:solidFill>
                  <a:srgbClr val="000000"/>
                </a:solidFill>
                <a:latin typeface="Verdana"/>
                <a:ea typeface="Verdana"/>
              </a:rPr>
              <a:t>Compiler Construction Notes  </a:t>
            </a:r>
            <a:endParaRPr lang="ko-KR" altLang="en-US" dirty="0" smtClean="0" sz="900" i="1"/>
          </a:p>
        </p:txBody>
      </p:sp>
      <p:sp>
        <p:nvSpPr>
          <p:cNvPr id="63" name="Rect 3"/>
          <p:cNvSpPr>
            <a:spLocks noGrp="1" noChangeArrowheads="1"/>
          </p:cNvSpPr>
          <p:nvPr/>
        </p:nvSpPr>
        <p:spPr>
          <a:xfrm rot="0">
            <a:off x="5733415" y="2892425"/>
            <a:ext cx="760095" cy="238125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370" i="1">
                <a:solidFill>
                  <a:srgbClr val="000000"/>
                </a:solidFill>
                <a:latin typeface="Arial"/>
              </a:rPr>
              <a:t>s</a:t>
            </a:r>
            <a:r>
              <a:rPr lang="en-US" altLang="ko-KR" dirty="0" smtClean="0" sz="927" i="1">
                <a:solidFill>
                  <a:srgbClr val="000000"/>
                </a:solidFill>
                <a:latin typeface="Arial"/>
              </a:rPr>
              <a:t>3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</a:t>
            </a:r>
            <a:r>
              <a:rPr lang="en-US" altLang="ko-KR" dirty="0" smtClean="0" sz="1370" i="1">
                <a:solidFill>
                  <a:srgbClr val="000000"/>
                </a:solidFill>
                <a:latin typeface="Arial"/>
              </a:rPr>
              <a:t>s</a:t>
            </a:r>
            <a:r>
              <a:rPr lang="en-US" altLang="ko-KR" dirty="0" smtClean="0" sz="927" i="1">
                <a:solidFill>
                  <a:srgbClr val="000000"/>
                </a:solidFill>
                <a:latin typeface="Arial"/>
              </a:rPr>
              <a:t>4</a:t>
            </a:r>
            <a:endParaRPr lang="ko-KR" altLang="en-US" dirty="0" smtClean="0" sz="927" i="1"/>
          </a:p>
        </p:txBody>
      </p:sp>
      <p:sp>
        <p:nvSpPr>
          <p:cNvPr id="64" name="Rect 3"/>
          <p:cNvSpPr>
            <a:spLocks noGrp="1" noChangeArrowheads="1"/>
          </p:cNvSpPr>
          <p:nvPr/>
        </p:nvSpPr>
        <p:spPr>
          <a:xfrm rot="0">
            <a:off x="4611370" y="2807335"/>
            <a:ext cx="1540510" cy="203835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370" b="1">
                <a:solidFill>
                  <a:srgbClr val="000000"/>
                </a:solidFill>
                <a:latin typeface="Arial"/>
              </a:rPr>
              <a:t>a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</a:t>
            </a:r>
            <a:r>
              <a:rPr lang="en-US" altLang="ko-KR" dirty="0" smtClean="0" sz="1370" b="1">
                <a:solidFill>
                  <a:srgbClr val="000000"/>
                </a:solidFill>
                <a:latin typeface="Symbol"/>
                <a:ea typeface="Symbol"/>
              </a:rPr>
              <a:t>e</a:t>
            </a:r>
            <a:endParaRPr lang="ko-KR" altLang="en-US" dirty="0" smtClean="0" sz="1370" b="1"/>
          </a:p>
        </p:txBody>
      </p:sp>
      <p:sp>
        <p:nvSpPr>
          <p:cNvPr id="65" name="Rect 3"/>
          <p:cNvSpPr>
            <a:spLocks noGrp="1" noChangeArrowheads="1"/>
          </p:cNvSpPr>
          <p:nvPr/>
        </p:nvSpPr>
        <p:spPr>
          <a:xfrm rot="0">
            <a:off x="3239770" y="2892425"/>
            <a:ext cx="1833245" cy="238125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</a:t>
            </a:r>
            <a:r>
              <a:rPr lang="en-US" altLang="ko-KR" dirty="0" smtClean="0" sz="1370" i="1">
                <a:solidFill>
                  <a:srgbClr val="000000"/>
                </a:solidFill>
                <a:latin typeface="Arial"/>
              </a:rPr>
              <a:t>s</a:t>
            </a:r>
            <a:r>
              <a:rPr lang="en-US" altLang="ko-KR" dirty="0" smtClean="0" sz="927" i="1">
                <a:solidFill>
                  <a:srgbClr val="000000"/>
                </a:solidFill>
                <a:latin typeface="Arial"/>
              </a:rPr>
              <a:t>1</a:t>
            </a:r>
            <a:endParaRPr lang="ko-KR" altLang="en-US" dirty="0" smtClean="0" sz="927" i="1"/>
          </a:p>
        </p:txBody>
      </p:sp>
      <p:sp>
        <p:nvSpPr>
          <p:cNvPr id="66" name="Rect 3"/>
          <p:cNvSpPr>
            <a:spLocks noGrp="1" noChangeArrowheads="1"/>
          </p:cNvSpPr>
          <p:nvPr/>
        </p:nvSpPr>
        <p:spPr>
          <a:xfrm rot="0">
            <a:off x="2962910" y="2807335"/>
            <a:ext cx="1308100" cy="4233545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310" b="1">
                <a:solidFill>
                  <a:srgbClr val="000000"/>
                </a:solidFill>
                <a:latin typeface="Arial"/>
              </a:rPr>
              <a:t>b</a:t>
            </a:r>
            <a:endParaRPr lang="ko-KR" altLang="en-US" dirty="0" smtClean="0" sz="1310" b="1"/>
          </a:p>
          <a:p>
            <a:pPr marL="0" indent="0" defTabSz="15240" algn="l">
              <a:lnSpc>
                <a:spcPts val="9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</a:t>
            </a:r>
            <a:r>
              <a:rPr lang="en-US" altLang="ko-KR" dirty="0" smtClean="0" sz="1689" i="1">
                <a:solidFill>
                  <a:srgbClr val="000000"/>
                </a:solidFill>
                <a:latin typeface="Arial"/>
              </a:rPr>
              <a:t>s</a:t>
            </a:r>
            <a:r>
              <a:rPr lang="en-US" altLang="ko-KR" dirty="0" smtClean="0" sz="1143" i="1">
                <a:solidFill>
                  <a:srgbClr val="000000"/>
                </a:solidFill>
                <a:latin typeface="Arial"/>
              </a:rPr>
              <a:t>2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</a:t>
            </a:r>
            <a:r>
              <a:rPr lang="en-US" altLang="ko-KR" dirty="0" smtClean="0" sz="1689" b="1">
                <a:solidFill>
                  <a:srgbClr val="000000"/>
                </a:solidFill>
                <a:latin typeface="Symbol"/>
                <a:ea typeface="Symbol"/>
              </a:rPr>
              <a:t>e</a:t>
            </a:r>
            <a:endParaRPr lang="ko-KR" altLang="en-US" dirty="0" smtClean="0" sz="1689" b="1"/>
          </a:p>
          <a:p>
            <a:pPr marL="0" indent="0" defTabSz="15240" algn="l">
              <a:lnSpc>
                <a:spcPts val="18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</a:t>
            </a:r>
            <a:r>
              <a:rPr lang="en-US" altLang="ko-KR" dirty="0" smtClean="0" sz="1536" i="1">
                <a:solidFill>
                  <a:srgbClr val="000000"/>
                </a:solidFill>
                <a:latin typeface="Arial"/>
              </a:rPr>
              <a:t>s</a:t>
            </a:r>
            <a:r>
              <a:rPr lang="en-US" altLang="ko-KR" dirty="0" smtClean="0" sz="1039" i="1">
                <a:solidFill>
                  <a:srgbClr val="000000"/>
                </a:solidFill>
                <a:latin typeface="Arial"/>
              </a:rPr>
              <a:t>2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</a:t>
            </a:r>
            <a:r>
              <a:rPr lang="en-US" altLang="ko-KR" dirty="0" smtClean="0" sz="1536" i="1">
                <a:solidFill>
                  <a:srgbClr val="000000"/>
                </a:solidFill>
                <a:latin typeface="Arial"/>
              </a:rPr>
              <a:t>s</a:t>
            </a:r>
            <a:r>
              <a:rPr lang="en-US" altLang="ko-KR" dirty="0" smtClean="0" sz="1039" i="1">
                <a:solidFill>
                  <a:srgbClr val="000000"/>
                </a:solidFill>
                <a:latin typeface="Arial"/>
              </a:rPr>
              <a:t>4</a:t>
            </a:r>
            <a:endParaRPr lang="ko-KR" altLang="en-US" dirty="0" smtClean="0" sz="1039" i="1"/>
          </a:p>
        </p:txBody>
      </p:sp>
      <p:sp>
        <p:nvSpPr>
          <p:cNvPr id="67" name="Rect 3"/>
          <p:cNvSpPr>
            <a:spLocks noGrp="1" noChangeArrowheads="1"/>
          </p:cNvSpPr>
          <p:nvPr/>
        </p:nvSpPr>
        <p:spPr>
          <a:xfrm rot="0">
            <a:off x="2685415" y="1974850"/>
            <a:ext cx="659130" cy="492887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</a:t>
            </a:r>
            <a:r>
              <a:rPr lang="en-US" altLang="ko-KR" dirty="0" smtClean="0" sz="1310" i="1">
                <a:solidFill>
                  <a:srgbClr val="000000"/>
                </a:solidFill>
                <a:latin typeface="Arial"/>
              </a:rPr>
              <a:t>s</a:t>
            </a:r>
            <a:r>
              <a:rPr lang="en-US" altLang="ko-KR" dirty="0" smtClean="0" sz="886" i="1">
                <a:solidFill>
                  <a:srgbClr val="000000"/>
                </a:solidFill>
                <a:latin typeface="Arial"/>
              </a:rPr>
              <a:t>1</a:t>
            </a:r>
            <a:endParaRPr lang="ko-KR" altLang="en-US" dirty="0" smtClean="0" sz="886" i="1"/>
          </a:p>
          <a:p>
            <a:pPr marL="0" indent="0" defTabSz="15240" algn="l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310" i="1">
                <a:solidFill>
                  <a:srgbClr val="000000"/>
                </a:solidFill>
                <a:latin typeface="Arial"/>
              </a:rPr>
              <a:t>s</a:t>
            </a:r>
            <a:r>
              <a:rPr lang="en-US" altLang="ko-KR" dirty="0" smtClean="0" sz="886" i="1">
                <a:solidFill>
                  <a:srgbClr val="000000"/>
                </a:solidFill>
                <a:latin typeface="Arial"/>
              </a:rPr>
              <a:t>3</a:t>
            </a:r>
            <a:endParaRPr lang="ko-KR" altLang="en-US" dirty="0" smtClean="0" sz="886" i="1"/>
          </a:p>
          <a:p>
            <a:pPr marL="0" indent="0" defTabSz="15240" algn="l">
              <a:lnSpc>
                <a:spcPts val="7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</a:t>
            </a:r>
            <a:r>
              <a:rPr lang="en-US" altLang="ko-KR" dirty="0" smtClean="0" sz="1689" b="1">
                <a:solidFill>
                  <a:srgbClr val="000000"/>
                </a:solidFill>
                <a:latin typeface="Arial"/>
              </a:rPr>
              <a:t>a</a:t>
            </a:r>
            <a:endParaRPr lang="ko-KR" altLang="en-US" dirty="0" smtClean="0" sz="1689" b="1"/>
          </a:p>
          <a:p>
            <a:pPr marL="0" indent="0" defTabSz="15240" algn="l">
              <a:lnSpc>
                <a:spcPts val="18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</a:t>
            </a:r>
            <a:r>
              <a:rPr lang="en-US" altLang="ko-KR" dirty="0" smtClean="0" sz="1536" b="1">
                <a:solidFill>
                  <a:srgbClr val="000000"/>
                </a:solidFill>
                <a:latin typeface="Arial"/>
              </a:rPr>
              <a:t>a</a:t>
            </a:r>
            <a:endParaRPr lang="ko-KR" altLang="en-US" dirty="0" smtClean="0" sz="1536" b="1"/>
          </a:p>
        </p:txBody>
      </p:sp>
      <p:sp>
        <p:nvSpPr>
          <p:cNvPr id="68" name="Rect 3"/>
          <p:cNvSpPr>
            <a:spLocks noGrp="1" noChangeArrowheads="1"/>
          </p:cNvSpPr>
          <p:nvPr/>
        </p:nvSpPr>
        <p:spPr>
          <a:xfrm rot="0">
            <a:off x="1618615" y="1862455"/>
            <a:ext cx="4237355" cy="505968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</a:t>
            </a:r>
            <a:r>
              <a:rPr lang="en-US" altLang="ko-KR" dirty="0" smtClean="0" sz="1310" b="1">
                <a:solidFill>
                  <a:srgbClr val="000000"/>
                </a:solidFill>
                <a:latin typeface="Arial"/>
              </a:rPr>
              <a:t>a</a:t>
            </a:r>
            <a:endParaRPr lang="ko-KR" altLang="en-US" dirty="0" smtClean="0" sz="131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</a:t>
            </a:r>
            <a:r>
              <a:rPr lang="en-US" altLang="ko-KR" dirty="0" smtClean="0" sz="1310" b="1">
                <a:solidFill>
                  <a:srgbClr val="000000"/>
                </a:solidFill>
                <a:latin typeface="Arial"/>
              </a:rPr>
              <a:t>b</a:t>
            </a:r>
            <a:endParaRPr lang="ko-KR" altLang="en-US" dirty="0" smtClean="0" sz="1310" b="1"/>
          </a:p>
          <a:p>
            <a:pPr marL="0" indent="0" defTabSz="15240" algn="l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310" b="1">
                <a:solidFill>
                  <a:srgbClr val="000000"/>
                </a:solidFill>
                <a:latin typeface="Arial"/>
              </a:rPr>
              <a:t>a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</a:t>
            </a:r>
            <a:r>
              <a:rPr lang="en-US" altLang="ko-KR" dirty="0" smtClean="0" sz="1310" b="1">
                <a:solidFill>
                  <a:srgbClr val="000000"/>
                </a:solidFill>
                <a:latin typeface="Symbol"/>
                <a:ea typeface="Symbol"/>
              </a:rPr>
              <a:t>e</a:t>
            </a:r>
            <a:endParaRPr lang="ko-KR" altLang="en-US" dirty="0" smtClean="0" sz="1310" b="1"/>
          </a:p>
          <a:p>
            <a:pPr marL="0" indent="0" defTabSz="1524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370">
                <a:solidFill>
                  <a:srgbClr val="000000"/>
                </a:solidFill>
                <a:latin typeface="Arial"/>
              </a:rPr>
              <a:t>NFA for </a:t>
            </a:r>
            <a:r>
              <a:rPr lang="en-US" altLang="ko-KR" dirty="0" smtClean="0" sz="1370" b="1">
                <a:solidFill>
                  <a:srgbClr val="000000"/>
                </a:solidFill>
                <a:latin typeface="Arial"/>
              </a:rPr>
              <a:t>ab</a:t>
            </a:r>
            <a:endParaRPr lang="ko-KR" altLang="en-US" dirty="0" smtClean="0" sz="1370" b="1"/>
          </a:p>
          <a:p>
            <a:pPr marL="0" indent="0" defTabSz="15240" algn="l">
              <a:lnSpc>
                <a:spcPts val="5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</a:t>
            </a:r>
            <a:r>
              <a:rPr lang="en-US" altLang="ko-KR" dirty="0" smtClean="0" sz="1689" i="1">
                <a:solidFill>
                  <a:srgbClr val="000000"/>
                </a:solidFill>
                <a:latin typeface="Arial"/>
              </a:rPr>
              <a:t>s</a:t>
            </a:r>
            <a:r>
              <a:rPr lang="en-US" altLang="ko-KR" dirty="0" smtClean="0" sz="1143" i="1">
                <a:solidFill>
                  <a:srgbClr val="000000"/>
                </a:solidFill>
                <a:latin typeface="Arial"/>
              </a:rPr>
              <a:t>1</a:t>
            </a:r>
            <a:endParaRPr lang="ko-KR" altLang="en-US" dirty="0" smtClean="0" sz="1143" i="1"/>
          </a:p>
          <a:p>
            <a:pPr marL="0" indent="0" defTabSz="15240" algn="l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</a:t>
            </a:r>
            <a:r>
              <a:rPr lang="en-US" altLang="ko-KR" dirty="0" smtClean="0" sz="1689" b="1">
                <a:solidFill>
                  <a:srgbClr val="000000"/>
                </a:solidFill>
                <a:latin typeface="Arial"/>
              </a:rPr>
              <a:t>b</a:t>
            </a:r>
            <a:endParaRPr lang="ko-KR" altLang="en-US" dirty="0" smtClean="0" sz="1689" b="1"/>
          </a:p>
          <a:p>
            <a:pPr marL="0" indent="0" defTabSz="15240" algn="l">
              <a:lnSpc>
                <a:spcPts val="13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</a:t>
            </a:r>
            <a:r>
              <a:rPr lang="en-US" altLang="ko-KR" dirty="0" smtClean="0" sz="1536" b="1">
                <a:solidFill>
                  <a:srgbClr val="000000"/>
                </a:solidFill>
                <a:latin typeface="Symbol"/>
                <a:ea typeface="Symbol"/>
              </a:rPr>
              <a:t>e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536" b="1">
                <a:solidFill>
                  <a:srgbClr val="000000"/>
                </a:solidFill>
                <a:latin typeface="Symbol"/>
                <a:ea typeface="Symbol"/>
              </a:rPr>
              <a:t>e</a:t>
            </a:r>
            <a:endParaRPr lang="ko-KR" altLang="en-US" dirty="0" smtClean="0" sz="1536" b="1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27505" y="1273810"/>
            <a:ext cx="3288665" cy="1374775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0" name="Rect 3"/>
          <p:cNvSpPr>
            <a:spLocks noGrp="1" noChangeArrowheads="1"/>
          </p:cNvSpPr>
          <p:nvPr/>
        </p:nvSpPr>
        <p:spPr>
          <a:xfrm rot="0">
            <a:off x="0" y="0"/>
            <a:ext cx="7797801" cy="10058401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4 </a:t>
            </a:r>
            <a:endParaRPr lang="ko-KR" altLang="en-US" dirty="0" smtClean="0" sz="1200"/>
          </a:p>
          <a:p>
            <a:pPr marL="0" indent="0" defTabSz="1524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3. NFA for RE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 a ( b|c )* </a:t>
            </a:r>
            <a:endParaRPr lang="ko-KR" altLang="en-US" dirty="0" smtClean="0" sz="1200" b="1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434">
                <a:solidFill>
                  <a:srgbClr val="000000"/>
                </a:solidFill>
                <a:latin typeface="Symbol"/>
                <a:ea typeface="Symbol"/>
              </a:rPr>
              <a:t>ε</a:t>
            </a:r>
            <a:endParaRPr lang="ko-KR" altLang="en-US" dirty="0" smtClean="0" sz="1434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72" b="1">
                <a:solidFill>
                  <a:srgbClr val="000000"/>
                </a:solidFill>
                <a:latin typeface="Arial"/>
              </a:rPr>
              <a:t>b</a:t>
            </a:r>
            <a:endParaRPr lang="ko-KR" altLang="en-US" dirty="0" smtClean="0" sz="1272" b="1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</a:t>
            </a:r>
            <a:r>
              <a:rPr lang="en-US" altLang="ko-KR" dirty="0" smtClean="0" sz="1597" i="1">
                <a:solidFill>
                  <a:srgbClr val="000000"/>
                </a:solidFill>
                <a:latin typeface="Arial"/>
              </a:rPr>
              <a:t>s</a:t>
            </a:r>
            <a:r>
              <a:rPr lang="en-US" altLang="ko-KR" dirty="0" smtClean="0" sz="1080" i="1">
                <a:solidFill>
                  <a:srgbClr val="000000"/>
                </a:solidFill>
                <a:latin typeface="Arial"/>
              </a:rPr>
              <a:t>0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</a:t>
            </a:r>
            <a:r>
              <a:rPr lang="en-US" altLang="ko-KR" dirty="0" smtClean="0" sz="1597" i="1">
                <a:solidFill>
                  <a:srgbClr val="000000"/>
                </a:solidFill>
                <a:latin typeface="Arial"/>
              </a:rPr>
              <a:t>s</a:t>
            </a:r>
            <a:r>
              <a:rPr lang="en-US" altLang="ko-KR" dirty="0" smtClean="0" sz="1080" i="1">
                <a:solidFill>
                  <a:srgbClr val="000000"/>
                </a:solidFill>
                <a:latin typeface="Arial"/>
              </a:rPr>
              <a:t>1</a:t>
            </a:r>
            <a:endParaRPr lang="ko-KR" altLang="en-US" dirty="0" smtClean="0" sz="1080" i="1"/>
          </a:p>
          <a:p>
            <a:pPr marL="0" indent="0" defTabSz="1524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434">
                <a:solidFill>
                  <a:srgbClr val="000000"/>
                </a:solidFill>
                <a:latin typeface="Symbol"/>
                <a:ea typeface="Symbol"/>
              </a:rPr>
              <a:t>ε</a:t>
            </a:r>
            <a:endParaRPr lang="ko-KR" altLang="en-US" dirty="0" smtClean="0" sz="1434"/>
          </a:p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434">
                <a:solidFill>
                  <a:srgbClr val="000000"/>
                </a:solidFill>
                <a:latin typeface="Symbol"/>
                <a:ea typeface="Symbol"/>
              </a:rPr>
              <a:t>ε</a:t>
            </a:r>
            <a:endParaRPr lang="ko-KR" altLang="en-US" dirty="0" smtClean="0" sz="1434"/>
          </a:p>
          <a:p>
            <a:pPr marL="0" indent="0" defTabSz="15240" algn="l">
              <a:lnSpc>
                <a:spcPts val="52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 i="1">
                <a:solidFill>
                  <a:srgbClr val="000000"/>
                </a:solidFill>
                <a:latin typeface="Verdana"/>
                <a:ea typeface="Verdana"/>
              </a:rPr>
              <a:t>Sohail Aslam 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900" i="1">
                <a:solidFill>
                  <a:srgbClr val="000000"/>
                </a:solidFill>
                <a:latin typeface="Verdana"/>
                <a:ea typeface="Verdana"/>
              </a:rPr>
              <a:t>Compiler Construction Notes  </a:t>
            </a:r>
            <a:endParaRPr lang="ko-KR" altLang="en-US" dirty="0" smtClean="0" sz="900" i="1"/>
          </a:p>
        </p:txBody>
      </p:sp>
      <p:sp>
        <p:nvSpPr>
          <p:cNvPr id="71" name="Rect 3"/>
          <p:cNvSpPr>
            <a:spLocks noGrp="1" noChangeArrowheads="1"/>
          </p:cNvSpPr>
          <p:nvPr/>
        </p:nvSpPr>
        <p:spPr>
          <a:xfrm rot="0">
            <a:off x="4477385" y="1789430"/>
            <a:ext cx="104775" cy="234315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434">
                <a:solidFill>
                  <a:srgbClr val="000000"/>
                </a:solidFill>
                <a:latin typeface="Symbol"/>
              </a:rPr>
              <a:t>ε</a:t>
            </a:r>
            <a:endParaRPr lang="ko-KR" altLang="en-US" dirty="0" smtClean="0" sz="1434"/>
          </a:p>
        </p:txBody>
      </p:sp>
      <p:sp>
        <p:nvSpPr>
          <p:cNvPr id="72" name="Rect 3"/>
          <p:cNvSpPr>
            <a:spLocks noGrp="1" noChangeArrowheads="1"/>
          </p:cNvSpPr>
          <p:nvPr/>
        </p:nvSpPr>
        <p:spPr>
          <a:xfrm rot="0">
            <a:off x="4182110" y="1892935"/>
            <a:ext cx="683260" cy="271145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597" i="1">
                <a:solidFill>
                  <a:srgbClr val="000000"/>
                </a:solidFill>
                <a:latin typeface="Arial"/>
              </a:rPr>
              <a:t>s</a:t>
            </a:r>
            <a:r>
              <a:rPr lang="en-US" altLang="ko-KR" dirty="0" smtClean="0" sz="1080" i="1">
                <a:solidFill>
                  <a:srgbClr val="000000"/>
                </a:solidFill>
                <a:latin typeface="Arial"/>
              </a:rPr>
              <a:t>8</a:t>
            </a:r>
            <a:endParaRPr lang="ko-KR" altLang="en-US" dirty="0" smtClean="0" sz="1080" i="1"/>
          </a:p>
        </p:txBody>
      </p:sp>
      <p:sp>
        <p:nvSpPr>
          <p:cNvPr id="73" name="Rect 3"/>
          <p:cNvSpPr>
            <a:spLocks noGrp="1" noChangeArrowheads="1"/>
          </p:cNvSpPr>
          <p:nvPr/>
        </p:nvSpPr>
        <p:spPr>
          <a:xfrm rot="0">
            <a:off x="3791585" y="1597025"/>
            <a:ext cx="205105" cy="832485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597" i="1">
                <a:solidFill>
                  <a:srgbClr val="000000"/>
                </a:solidFill>
                <a:latin typeface="Arial"/>
              </a:rPr>
              <a:t>s</a:t>
            </a:r>
            <a:r>
              <a:rPr lang="en-US" altLang="ko-KR" dirty="0" smtClean="0" sz="1080" i="1">
                <a:solidFill>
                  <a:srgbClr val="000000"/>
                </a:solidFill>
                <a:latin typeface="Arial"/>
              </a:rPr>
              <a:t>5</a:t>
            </a:r>
            <a:endParaRPr lang="ko-KR" altLang="en-US" dirty="0" smtClean="0" sz="1080" i="1"/>
          </a:p>
          <a:p>
            <a:pPr marL="0" indent="0" defTabSz="15240" algn="l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597" i="1">
                <a:solidFill>
                  <a:srgbClr val="000000"/>
                </a:solidFill>
                <a:latin typeface="Arial"/>
              </a:rPr>
              <a:t>s</a:t>
            </a:r>
            <a:r>
              <a:rPr lang="en-US" altLang="ko-KR" dirty="0" smtClean="0" sz="1080" i="1">
                <a:solidFill>
                  <a:srgbClr val="000000"/>
                </a:solidFill>
                <a:latin typeface="Arial"/>
              </a:rPr>
              <a:t>7</a:t>
            </a:r>
            <a:endParaRPr lang="ko-KR" altLang="en-US" dirty="0" smtClean="0" sz="1080" i="1"/>
          </a:p>
        </p:txBody>
      </p:sp>
      <p:sp>
        <p:nvSpPr>
          <p:cNvPr id="74" name="Rect 3"/>
          <p:cNvSpPr>
            <a:spLocks noGrp="1" noChangeArrowheads="1"/>
          </p:cNvSpPr>
          <p:nvPr/>
        </p:nvSpPr>
        <p:spPr>
          <a:xfrm rot="0">
            <a:off x="3066415" y="1673225"/>
            <a:ext cx="1143635" cy="621665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434">
                <a:solidFill>
                  <a:srgbClr val="000000"/>
                </a:solidFill>
                <a:latin typeface="Symbol"/>
              </a:rPr>
              <a:t>ε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</a:t>
            </a:r>
            <a:r>
              <a:rPr lang="en-US" altLang="ko-KR" dirty="0" smtClean="0" sz="1434">
                <a:solidFill>
                  <a:srgbClr val="000000"/>
                </a:solidFill>
                <a:latin typeface="Symbol"/>
                <a:ea typeface="Symbol"/>
              </a:rPr>
              <a:t>ε</a:t>
            </a:r>
            <a:endParaRPr lang="ko-KR" altLang="en-US" dirty="0" smtClean="0" sz="1434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</a:t>
            </a:r>
            <a:r>
              <a:rPr lang="en-US" altLang="ko-KR" dirty="0" smtClean="0" sz="1272" b="1">
                <a:solidFill>
                  <a:srgbClr val="000000"/>
                </a:solidFill>
                <a:latin typeface="Arial"/>
              </a:rPr>
              <a:t>c</a:t>
            </a:r>
            <a:endParaRPr lang="ko-KR" altLang="en-US" dirty="0" smtClean="0" sz="1272" b="1"/>
          </a:p>
        </p:txBody>
      </p:sp>
      <p:sp>
        <p:nvSpPr>
          <p:cNvPr id="75" name="Rect 3"/>
          <p:cNvSpPr>
            <a:spLocks noGrp="1" noChangeArrowheads="1"/>
          </p:cNvSpPr>
          <p:nvPr/>
        </p:nvSpPr>
        <p:spPr>
          <a:xfrm rot="0">
            <a:off x="2465705" y="1597025"/>
            <a:ext cx="1007110" cy="567055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</a:t>
            </a:r>
            <a:r>
              <a:rPr lang="en-US" altLang="ko-KR" dirty="0" smtClean="0" sz="1597" i="1">
                <a:solidFill>
                  <a:srgbClr val="000000"/>
                </a:solidFill>
                <a:latin typeface="Arial"/>
              </a:rPr>
              <a:t>s</a:t>
            </a:r>
            <a:r>
              <a:rPr lang="en-US" altLang="ko-KR" dirty="0" smtClean="0" sz="1080" i="1">
                <a:solidFill>
                  <a:srgbClr val="000000"/>
                </a:solidFill>
                <a:latin typeface="Arial"/>
              </a:rPr>
              <a:t>4</a:t>
            </a:r>
            <a:endParaRPr lang="ko-KR" altLang="en-US" dirty="0" smtClean="0" sz="1080" i="1"/>
          </a:p>
          <a:p>
            <a:pPr marL="0" indent="0" defTabSz="15240" algn="l">
              <a:lnSpc>
                <a:spcPts val="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597" i="1">
                <a:solidFill>
                  <a:srgbClr val="000000"/>
                </a:solidFill>
                <a:latin typeface="Arial"/>
              </a:rPr>
              <a:t>s</a:t>
            </a:r>
            <a:r>
              <a:rPr lang="en-US" altLang="ko-KR" dirty="0" smtClean="0" sz="1080" i="1">
                <a:solidFill>
                  <a:srgbClr val="000000"/>
                </a:solidFill>
                <a:latin typeface="Arial"/>
              </a:rPr>
              <a:t>2</a:t>
            </a:r>
            <a:endParaRPr lang="ko-KR" altLang="en-US" dirty="0" smtClean="0" sz="1080" i="1"/>
          </a:p>
        </p:txBody>
      </p:sp>
      <p:sp>
        <p:nvSpPr>
          <p:cNvPr id="76" name="Rect 3"/>
          <p:cNvSpPr>
            <a:spLocks noGrp="1" noChangeArrowheads="1"/>
          </p:cNvSpPr>
          <p:nvPr/>
        </p:nvSpPr>
        <p:spPr>
          <a:xfrm rot="0">
            <a:off x="2343785" y="1758950"/>
            <a:ext cx="476885" cy="23749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434">
                <a:solidFill>
                  <a:srgbClr val="000000"/>
                </a:solidFill>
                <a:latin typeface="Symbol"/>
              </a:rPr>
              <a:t>ε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</a:t>
            </a:r>
            <a:r>
              <a:rPr lang="en-US" altLang="ko-KR" dirty="0" smtClean="0" sz="1434">
                <a:solidFill>
                  <a:srgbClr val="000000"/>
                </a:solidFill>
                <a:latin typeface="Symbol"/>
                <a:ea typeface="Symbol"/>
              </a:rPr>
              <a:t>ε</a:t>
            </a:r>
            <a:endParaRPr lang="ko-KR" altLang="en-US" dirty="0" smtClean="0" sz="1434"/>
          </a:p>
        </p:txBody>
      </p:sp>
      <p:sp>
        <p:nvSpPr>
          <p:cNvPr id="77" name="Rect 3"/>
          <p:cNvSpPr>
            <a:spLocks noGrp="1" noChangeArrowheads="1"/>
          </p:cNvSpPr>
          <p:nvPr/>
        </p:nvSpPr>
        <p:spPr>
          <a:xfrm rot="0">
            <a:off x="1932305" y="1789430"/>
            <a:ext cx="1540510" cy="621665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272" b="1">
                <a:solidFill>
                  <a:srgbClr val="000000"/>
                </a:solidFill>
                <a:latin typeface="Arial"/>
              </a:rPr>
              <a:t>a</a:t>
            </a:r>
            <a:endParaRPr lang="ko-KR" altLang="en-US" dirty="0" smtClean="0" sz="1272" b="1"/>
          </a:p>
          <a:p>
            <a:pPr marL="0" indent="0" defTabSz="15240" algn="l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</a:t>
            </a:r>
            <a:r>
              <a:rPr lang="en-US" altLang="ko-KR" dirty="0" smtClean="0" sz="1434">
                <a:solidFill>
                  <a:srgbClr val="000000"/>
                </a:solidFill>
                <a:latin typeface="Symbol"/>
                <a:ea typeface="Symbol"/>
              </a:rPr>
              <a:t>ε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</a:t>
            </a:r>
            <a:r>
              <a:rPr lang="en-US" altLang="ko-KR" dirty="0" smtClean="0" sz="1597" i="1">
                <a:solidFill>
                  <a:srgbClr val="000000"/>
                </a:solidFill>
                <a:latin typeface="Arial"/>
              </a:rPr>
              <a:t>s</a:t>
            </a:r>
            <a:r>
              <a:rPr lang="en-US" altLang="ko-KR" dirty="0" smtClean="0" sz="1080" i="1">
                <a:solidFill>
                  <a:srgbClr val="000000"/>
                </a:solidFill>
                <a:latin typeface="Arial"/>
              </a:rPr>
              <a:t>6</a:t>
            </a:r>
            <a:endParaRPr lang="ko-KR" altLang="en-US" dirty="0" smtClean="0" sz="1080" i="1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t 3"/>
          <p:cNvSpPr>
            <a:spLocks noGrp="1" noChangeArrowheads="1"/>
          </p:cNvSpPr>
          <p:nvPr/>
        </p:nvSpPr>
        <p:spPr>
          <a:xfrm rot="0">
            <a:off x="0" y="0"/>
            <a:ext cx="7797801" cy="10058401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1 </a:t>
            </a:r>
            <a:endParaRPr lang="ko-KR" altLang="en-US" dirty="0" smtClean="0" sz="1200"/>
          </a:p>
          <a:p>
            <a:pPr marL="0" indent="0" defTabSz="1524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L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L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e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e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c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c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t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t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u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u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r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r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e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e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				8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8</a:t>
            </a:r>
            <a:endParaRPr lang="ko-KR" altLang="en-US" dirty="0" smtClean="0" sz="1800" b="1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Arial"/>
              </a:rPr>
              <a:t>NFA ?  DFA Construction </a:t>
            </a:r>
            <a:endParaRPr lang="ko-KR" altLang="en-US" dirty="0" smtClean="0" sz="1200" b="1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The algorithm is called 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subset construction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. In the transition table of an NFA, each entry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is a set of states. In DFA, each entry is a single state. The general idea behind NFA-to-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DFA construction is that each DFA state corresponds to a set of NFA states. The DFA </a:t>
            </a:r>
            <a:endParaRPr lang="ko-KR" altLang="en-US" dirty="0" smtClean="0" sz="120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uses its state to keep track of all possible states the NFA can be in after reading each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input symbol.</a:t>
            </a:r>
            <a:endParaRPr lang="ko-KR" altLang="en-US" dirty="0" smtClean="0" sz="120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We will use the following operations.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•</a:t>
            </a:r>
            <a:r>
              <a:rPr lang="en-US" altLang="ko-KR" dirty="0" smtClean="0" sz="1200" i="1">
                <a:solidFill>
                  <a:srgbClr val="000000"/>
                </a:solidFill>
                <a:latin typeface="Symbol"/>
              </a:rPr>
              <a:t>										e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  <a:ea typeface="Times New Roman"/>
              </a:rPr>
              <a:t>-closure(T)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:  </a:t>
            </a:r>
            <a:endParaRPr lang="ko-KR" altLang="en-US" dirty="0" smtClean="0" sz="120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set of NFA states reachable from some NFA state 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s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 in 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T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 on ? -transitions alone.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•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  <a:ea typeface="Times New Roman"/>
              </a:rPr>
              <a:t>										move(T,a)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:  </a:t>
            </a:r>
            <a:endParaRPr lang="ko-KR" altLang="en-US" dirty="0" smtClean="0" sz="120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set of NFA states to which there is a transition on input 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a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 from some NFA state 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s</a:t>
            </a:r>
            <a:endParaRPr lang="ko-KR" altLang="en-US" dirty="0" smtClean="0" sz="1200" i="1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in set of states 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T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.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Before it sees the first input symbol, NFA can be in any of the state in the set   </a:t>
            </a:r>
            <a:endParaRPr lang="ko-KR" altLang="en-US" dirty="0" smtClean="0" sz="1200"/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ε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  <a:ea typeface="Times New Roman"/>
              </a:rPr>
              <a:t>-closure(s</a:t>
            </a:r>
            <a:r>
              <a:rPr lang="en-US" altLang="ko-KR" dirty="0" smtClean="0" sz="825" i="1">
                <a:solidFill>
                  <a:srgbClr val="000000"/>
                </a:solidFill>
                <a:latin typeface="Times New Roman"/>
              </a:rPr>
              <a:t>0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)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, where 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s</a:t>
            </a:r>
            <a:r>
              <a:rPr lang="en-US" altLang="ko-KR" dirty="0" smtClean="0" sz="825" i="1">
                <a:solidFill>
                  <a:srgbClr val="000000"/>
                </a:solidFill>
                <a:latin typeface="Times New Roman"/>
              </a:rPr>
              <a:t>0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is the start state of the NFA. Suppose that exactly the states in set </a:t>
            </a:r>
            <a:endParaRPr lang="ko-KR" altLang="en-US" dirty="0" smtClean="0" sz="120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  <a:ea typeface="Times New Roman"/>
              </a:rPr>
              <a:t>T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 are reachable from 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s</a:t>
            </a:r>
            <a:r>
              <a:rPr lang="en-US" altLang="ko-KR" dirty="0" smtClean="0" sz="825" i="1">
                <a:solidFill>
                  <a:srgbClr val="000000"/>
                </a:solidFill>
                <a:latin typeface="Times New Roman"/>
              </a:rPr>
              <a:t>0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 on a given sequence of input symbols. Let 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a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 be the next input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symbol. On seeing 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a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, the NFA can move to any of the states in the set 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move(T,a)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. Let 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a</a:t>
            </a:r>
            <a:endParaRPr lang="ko-KR" altLang="en-US" dirty="0" smtClean="0" sz="1200" i="1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be the next input symbol. On seeing 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a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, the NFA can move to any of the states in the set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  <a:ea typeface="Times New Roman"/>
              </a:rPr>
              <a:t>move(T,a)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.  When we allow for  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ε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-transitions, NFA can be in any of the states in  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ε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  <a:ea typeface="Times New Roman"/>
              </a:rPr>
              <a:t>-closure(move(T,a))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  after seeing 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a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. </a:t>
            </a:r>
            <a:endParaRPr lang="ko-KR" altLang="en-US" dirty="0" smtClean="0" sz="120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Arial"/>
              </a:rPr>
              <a:t>Subset Construction </a:t>
            </a:r>
            <a:endParaRPr lang="ko-KR" altLang="en-US" dirty="0" smtClean="0" sz="1200" b="1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 i="1" b="1">
                <a:solidFill>
                  <a:srgbClr val="000000"/>
                </a:solidFill>
                <a:latin typeface="Times New Roman"/>
                <a:ea typeface="Times New Roman"/>
              </a:rPr>
              <a:t>Algorithm: </a:t>
            </a:r>
            <a:endParaRPr lang="ko-KR" altLang="en-US" dirty="0" smtClean="0" sz="1200" i="1" b="1"/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  <a:ea typeface="Times New Roman"/>
              </a:rPr>
              <a:t>Input: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  NFA N with state set S, alphabet 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Σ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, start state s</a:t>
            </a:r>
            <a:r>
              <a:rPr lang="en-US" altLang="ko-KR" dirty="0" smtClean="0" sz="825">
                <a:solidFill>
                  <a:srgbClr val="000000"/>
                </a:solidFill>
                <a:latin typeface="Times New Roman"/>
              </a:rPr>
              <a:t>0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, final states F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  <a:ea typeface="Times New Roman"/>
              </a:rPr>
              <a:t>Output: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			DFA D with state set S’, alphabet 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Σ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, start states, 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s</a:t>
            </a:r>
            <a:r>
              <a:rPr lang="en-US" altLang="ko-KR" dirty="0" smtClean="0" sz="825">
                <a:solidFill>
                  <a:srgbClr val="000000"/>
                </a:solidFill>
                <a:latin typeface="Times New Roman"/>
              </a:rPr>
              <a:t>0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’ = 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ε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-closure(s</a:t>
            </a:r>
            <a:r>
              <a:rPr lang="en-US" altLang="ko-KR" dirty="0" smtClean="0" sz="825">
                <a:solidFill>
                  <a:srgbClr val="000000"/>
                </a:solidFill>
                <a:latin typeface="Times New Roman"/>
              </a:rPr>
              <a:t>0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), final states F’ and transition table: S’ x 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Σ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?  S’ </a:t>
            </a:r>
            <a:endParaRPr lang="ko-KR" altLang="en-US" dirty="0" smtClean="0" sz="120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// initially, e-closure(s</a:t>
            </a:r>
            <a:r>
              <a:rPr lang="en-US" altLang="ko-KR" dirty="0" smtClean="0" sz="825">
                <a:solidFill>
                  <a:srgbClr val="000000"/>
                </a:solidFill>
                <a:latin typeface="Times New Roman"/>
              </a:rPr>
              <a:t>0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) is the only state in D states S’ and it is unmarked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  <a:ea typeface="Times New Roman"/>
              </a:rPr>
              <a:t>s</a:t>
            </a:r>
            <a:r>
              <a:rPr lang="en-US" altLang="ko-KR" dirty="0" smtClean="0" sz="825" i="1">
                <a:solidFill>
                  <a:srgbClr val="000000"/>
                </a:solidFill>
                <a:latin typeface="Times New Roman"/>
              </a:rPr>
              <a:t>0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’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 = 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ε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-closure(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s</a:t>
            </a:r>
            <a:r>
              <a:rPr lang="en-US" altLang="ko-KR" dirty="0" smtClean="0" sz="825" i="1">
                <a:solidFill>
                  <a:srgbClr val="000000"/>
                </a:solidFill>
                <a:latin typeface="Times New Roman"/>
              </a:rPr>
              <a:t>0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)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  <a:ea typeface="Times New Roman"/>
              </a:rPr>
              <a:t>S’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 = {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s</a:t>
            </a:r>
            <a:r>
              <a:rPr lang="en-US" altLang="ko-KR" dirty="0" smtClean="0" sz="825" i="1">
                <a:solidFill>
                  <a:srgbClr val="000000"/>
                </a:solidFill>
                <a:latin typeface="Times New Roman"/>
              </a:rPr>
              <a:t>0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’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} (unmarked) </a:t>
            </a:r>
            <a:endParaRPr lang="ko-KR" altLang="en-US" dirty="0" smtClean="0" sz="120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i="1" b="1">
                <a:solidFill>
                  <a:srgbClr val="000000"/>
                </a:solidFill>
                <a:latin typeface="Times New Roman"/>
                <a:ea typeface="Times New Roman"/>
              </a:rPr>
              <a:t>while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 (there is some unmarked state 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T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 in 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S’) </a:t>
            </a:r>
            <a:endParaRPr lang="ko-KR" altLang="en-US" dirty="0" smtClean="0" sz="1200" i="1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mark state 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T </a:t>
            </a:r>
            <a:endParaRPr lang="ko-KR" altLang="en-US" dirty="0" smtClean="0" sz="1200" i="1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  <a:ea typeface="Times New Roman"/>
              </a:rPr>
              <a:t>for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 all 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a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 in 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Σ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  <a:ea typeface="Times New Roman"/>
              </a:rPr>
              <a:t>			do </a:t>
            </a:r>
            <a:endParaRPr lang="ko-KR" altLang="en-US" dirty="0" smtClean="0" sz="1200" i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  <a:ea typeface="Times New Roman"/>
              </a:rPr>
              <a:t>U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 = ?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	 ε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closure( move(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T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,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a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) );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  <a:ea typeface="Times New Roman"/>
              </a:rPr>
              <a:t>if		U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 not already in 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S’ </a:t>
            </a:r>
            <a:endParaRPr lang="ko-KR" altLang="en-US" dirty="0" smtClean="0" sz="1200" i="1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add U as an unmarked state to 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S’ </a:t>
            </a:r>
            <a:endParaRPr lang="ko-KR" altLang="en-US" dirty="0" smtClean="0" sz="1200" i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Dtran(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T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,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a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) = 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U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;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  <a:ea typeface="Times New Roman"/>
              </a:rPr>
              <a:t>end for </a:t>
            </a:r>
            <a:endParaRPr lang="ko-KR" altLang="en-US" dirty="0" smtClean="0" sz="1200" i="1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  <a:ea typeface="Times New Roman"/>
              </a:rPr>
              <a:t>end while </a:t>
            </a:r>
            <a:endParaRPr lang="ko-KR" altLang="en-US" dirty="0" smtClean="0" sz="1200" i="1"/>
          </a:p>
          <a:p>
            <a:pPr marL="0" indent="0" defTabSz="15240" algn="l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 i="1">
                <a:solidFill>
                  <a:srgbClr val="000000"/>
                </a:solidFill>
                <a:latin typeface="Verdana"/>
                <a:ea typeface="Verdana"/>
              </a:rPr>
              <a:t>Sohail Aslam 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900" i="1">
                <a:solidFill>
                  <a:srgbClr val="000000"/>
                </a:solidFill>
                <a:latin typeface="Verdana"/>
                <a:ea typeface="Verdana"/>
              </a:rPr>
              <a:t>Compiler Construction Notes  </a:t>
            </a:r>
            <a:endParaRPr lang="ko-KR" altLang="en-US" dirty="0" smtClean="0" sz="900" i="1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27505" y="2731135"/>
            <a:ext cx="2831465" cy="1374775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1" name="Rect 3"/>
          <p:cNvSpPr>
            <a:spLocks noGrp="1" noChangeArrowheads="1"/>
          </p:cNvSpPr>
          <p:nvPr/>
        </p:nvSpPr>
        <p:spPr>
          <a:xfrm rot="0">
            <a:off x="0" y="0"/>
            <a:ext cx="7797801" cy="10058401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2 </a:t>
            </a:r>
            <a:endParaRPr lang="ko-KR" altLang="en-US" dirty="0" smtClean="0" sz="1200"/>
          </a:p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  <a:ea typeface="Times New Roman"/>
              </a:rPr>
              <a:t>F’: </a:t>
            </a:r>
            <a:endParaRPr lang="ko-KR" altLang="en-US" dirty="0" smtClean="0" sz="1200" i="1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  <a:ea typeface="Times New Roman"/>
              </a:rPr>
              <a:t>for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 each DFA state 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S </a:t>
            </a:r>
            <a:endParaRPr lang="ko-KR" altLang="en-US" dirty="0" smtClean="0" sz="1200" i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  <a:ea typeface="Times New Roman"/>
              </a:rPr>
              <a:t>if		S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 contains an NFA final state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mark 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S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 as DFA final state </a:t>
            </a:r>
            <a:endParaRPr lang="ko-KR" altLang="en-US" dirty="0" smtClean="0" sz="120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i="1" b="1">
                <a:solidFill>
                  <a:srgbClr val="000000"/>
                </a:solidFill>
                <a:latin typeface="Times New Roman"/>
                <a:ea typeface="Times New Roman"/>
              </a:rPr>
              <a:t>end algorithm </a:t>
            </a:r>
            <a:endParaRPr lang="ko-KR" altLang="en-US" dirty="0" smtClean="0" sz="1200" i="1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Example </a:t>
            </a:r>
            <a:endParaRPr lang="ko-KR" altLang="en-US" dirty="0" smtClean="0" sz="1200" b="1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Let us apply the algorithm to the NFA for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 (a | b )*abb. 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Σ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is {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a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,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b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}.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25">
                <a:solidFill>
                  <a:srgbClr val="000000"/>
                </a:solidFill>
                <a:latin typeface="Symbol"/>
                <a:ea typeface="Symbol"/>
              </a:rPr>
              <a:t>ε</a:t>
            </a:r>
            <a:endParaRPr lang="ko-KR" altLang="en-US" dirty="0" smtClean="0" sz="1225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</a:t>
            </a:r>
            <a:r>
              <a:rPr lang="en-US" altLang="ko-KR" dirty="0" smtClean="0" sz="1364">
                <a:solidFill>
                  <a:srgbClr val="000000"/>
                </a:solidFill>
                <a:latin typeface="Arial"/>
              </a:rPr>
              <a:t>2</a:t>
            </a:r>
            <a:endParaRPr lang="ko-KR" altLang="en-US" dirty="0" smtClean="0" sz="1364"/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</a:t>
            </a:r>
            <a:r>
              <a:rPr lang="en-US" altLang="ko-KR" dirty="0" smtClean="0" sz="1364">
                <a:solidFill>
                  <a:srgbClr val="000000"/>
                </a:solidFill>
                <a:latin typeface="Arial"/>
              </a:rPr>
              <a:t>0</a:t>
            </a:r>
            <a:r>
              <a:rPr lang="en-US" altLang="ko-KR" dirty="0" smtClean="0" sz="1225">
                <a:solidFill>
                  <a:srgbClr val="000000"/>
                </a:solidFill>
                <a:latin typeface="Symbol"/>
                <a:ea typeface="Symbol"/>
              </a:rPr>
              <a:t>					ε</a:t>
            </a:r>
            <a:endParaRPr lang="ko-KR" altLang="en-US" dirty="0" smtClean="0" sz="1225"/>
          </a:p>
          <a:p>
            <a:pPr marL="0" indent="0" defTabSz="15240" algn="l">
              <a:lnSpc>
                <a:spcPts val="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</a:t>
            </a:r>
            <a:r>
              <a:rPr lang="en-US" altLang="ko-KR" dirty="0" smtClean="0" sz="1225">
                <a:solidFill>
                  <a:srgbClr val="000000"/>
                </a:solidFill>
                <a:latin typeface="Symbol"/>
                <a:ea typeface="Symbol"/>
              </a:rPr>
              <a:t>ε</a:t>
            </a:r>
            <a:endParaRPr lang="ko-KR" altLang="en-US" dirty="0" smtClean="0" sz="1225"/>
          </a:p>
          <a:p>
            <a:pPr marL="0" indent="0" defTabSz="15240" algn="l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25">
                <a:solidFill>
                  <a:srgbClr val="000000"/>
                </a:solidFill>
                <a:latin typeface="Symbol"/>
                <a:ea typeface="Symbol"/>
              </a:rPr>
              <a:t>ε</a:t>
            </a:r>
            <a:endParaRPr lang="ko-KR" altLang="en-US" dirty="0" smtClean="0" sz="1225"/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The start state of equivalent DFA is 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ε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  <a:ea typeface="Times New Roman"/>
              </a:rPr>
              <a:t>-closure(0)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, which is 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A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 = {0,1,2,4,7}; these are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exactly the states reachable from state 0 via 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ε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-transition. The algorithm tells us to mark A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and then compute 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ε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  <a:ea typeface="Times New Roman"/>
              </a:rPr>
              <a:t>-closure(move(A,</a:t>
            </a:r>
            <a:r>
              <a:rPr lang="en-US" altLang="ko-KR" dirty="0" smtClean="0" sz="1200" i="1" b="1">
                <a:solidFill>
                  <a:srgbClr val="000000"/>
                </a:solidFill>
                <a:latin typeface="Times New Roman"/>
              </a:rPr>
              <a:t>a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)) </a:t>
            </a:r>
            <a:endParaRPr lang="ko-KR" altLang="en-US" dirty="0" smtClean="0" sz="1200" i="1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  <a:ea typeface="Times New Roman"/>
              </a:rPr>
              <a:t>move(A,</a:t>
            </a:r>
            <a:r>
              <a:rPr lang="en-US" altLang="ko-KR" dirty="0" smtClean="0" sz="1200" i="1" b="1">
                <a:solidFill>
                  <a:srgbClr val="000000"/>
                </a:solidFill>
                <a:latin typeface="Times New Roman"/>
              </a:rPr>
              <a:t>a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))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, is the set of states of NFA that have transition on ‘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a’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 from members of 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A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.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Only 2 and 7 have such transition, to 3 and 8. So,  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ε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-closure(move(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A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,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a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)) = 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ε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-closure({3,8}) = {1,2,3,4,6,7,8}. Let 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B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 = {1,2,3,4,6,7,8}; thus 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Dtran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[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A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,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a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] = 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B </a:t>
            </a:r>
            <a:endParaRPr lang="ko-KR" altLang="en-US" dirty="0" smtClean="0" sz="1200" i="1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For input 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	b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, among states in 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A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, only 4 has transition on 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	b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 to 5. Let C = 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ε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-closure({5}) = </a:t>
            </a:r>
            <a:endParaRPr lang="ko-KR" altLang="en-US" dirty="0" smtClean="0" sz="120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{1,2,4,5,6,7}. Thus, 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Dtran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[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A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,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b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] = 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C </a:t>
            </a:r>
            <a:endParaRPr lang="ko-KR" altLang="en-US" dirty="0" smtClean="0" sz="1200" i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We continue this process with the unmarked sets B and C, i.e., 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ε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-closure(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move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(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B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,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a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)),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ε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-closure(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move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(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B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,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b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)), 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ε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-closure(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move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(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C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,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a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)) and 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ε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-closure(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move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(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C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,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b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)) until all sets and </a:t>
            </a:r>
            <a:endParaRPr lang="ko-KR" altLang="en-US" dirty="0" smtClean="0" sz="120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states of DFA are marked. This is certain since there are 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only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 2</a:t>
            </a:r>
            <a:r>
              <a:rPr lang="en-US" altLang="ko-KR" dirty="0" smtClean="0" sz="825">
                <a:solidFill>
                  <a:srgbClr val="000000"/>
                </a:solidFill>
                <a:latin typeface="Times New Roman"/>
              </a:rPr>
              <a:t>11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 (!) different subsets of a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set of 11 states. A set, once marked, is marked forever. Eventually, the 5 sets are: </a:t>
            </a:r>
            <a:endParaRPr lang="ko-KR" altLang="en-US" dirty="0" smtClean="0" sz="120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1.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							A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={0,1,2,4,7}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2.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							B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={1,2,3,4,6,7,8}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3.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							C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={1,2,4,5,6,7}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4.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							D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={1,2,4,5,6,7,9} </a:t>
            </a:r>
            <a:endParaRPr lang="ko-KR" altLang="en-US" dirty="0" smtClean="0" sz="120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5.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							E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={1,2,4,5,6,7,10}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  <a:ea typeface="Times New Roman"/>
              </a:rPr>
              <a:t>A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 is start state because it contains state 0 and E is the accepting state because it contains </a:t>
            </a:r>
            <a:endParaRPr lang="ko-KR" altLang="en-US" dirty="0" smtClean="0" sz="120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state 10.  </a:t>
            </a:r>
            <a:endParaRPr lang="ko-KR" altLang="en-US" dirty="0" smtClean="0" sz="1200"/>
          </a:p>
          <a:p>
            <a:pPr marL="0" indent="0" defTabSz="15240" algn="l">
              <a:lnSpc>
                <a:spcPts val="5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 i="1">
                <a:solidFill>
                  <a:srgbClr val="000000"/>
                </a:solidFill>
                <a:latin typeface="Verdana"/>
                <a:ea typeface="Verdana"/>
              </a:rPr>
              <a:t>Sohail Aslam 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900" i="1">
                <a:solidFill>
                  <a:srgbClr val="000000"/>
                </a:solidFill>
                <a:latin typeface="Verdana"/>
                <a:ea typeface="Verdana"/>
              </a:rPr>
              <a:t>Compiler Construction Notes  </a:t>
            </a:r>
            <a:endParaRPr lang="ko-KR" altLang="en-US" dirty="0" smtClean="0" sz="900" i="1"/>
          </a:p>
        </p:txBody>
      </p:sp>
      <p:sp>
        <p:nvSpPr>
          <p:cNvPr id="82" name="Rect 3"/>
          <p:cNvSpPr>
            <a:spLocks noGrp="1" noChangeArrowheads="1"/>
          </p:cNvSpPr>
          <p:nvPr/>
        </p:nvSpPr>
        <p:spPr>
          <a:xfrm rot="0">
            <a:off x="4075430" y="3230880"/>
            <a:ext cx="360680" cy="28321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086" b="1">
                <a:solidFill>
                  <a:srgbClr val="000000"/>
                </a:solidFill>
                <a:latin typeface="Arial"/>
              </a:rPr>
              <a:t>b</a:t>
            </a:r>
            <a:r>
              <a:rPr lang="en-US" altLang="ko-KR" dirty="0" smtClean="0" sz="1364">
                <a:solidFill>
                  <a:srgbClr val="000000"/>
                </a:solidFill>
                <a:latin typeface="Arial"/>
              </a:rPr>
              <a:t>			10</a:t>
            </a:r>
            <a:endParaRPr lang="ko-KR" altLang="en-US" dirty="0" smtClean="0" sz="1364"/>
          </a:p>
        </p:txBody>
      </p:sp>
      <p:sp>
        <p:nvSpPr>
          <p:cNvPr id="83" name="Rect 3"/>
          <p:cNvSpPr>
            <a:spLocks noGrp="1" noChangeArrowheads="1"/>
          </p:cNvSpPr>
          <p:nvPr/>
        </p:nvSpPr>
        <p:spPr>
          <a:xfrm rot="0">
            <a:off x="3913505" y="3300730"/>
            <a:ext cx="123190" cy="20447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364">
                <a:solidFill>
                  <a:srgbClr val="000000"/>
                </a:solidFill>
                <a:latin typeface="Arial"/>
              </a:rPr>
              <a:t>9</a:t>
            </a:r>
            <a:endParaRPr lang="ko-KR" altLang="en-US" dirty="0" smtClean="0" sz="1364"/>
          </a:p>
        </p:txBody>
      </p:sp>
      <p:sp>
        <p:nvSpPr>
          <p:cNvPr id="84" name="Rect 3"/>
          <p:cNvSpPr>
            <a:spLocks noGrp="1" noChangeArrowheads="1"/>
          </p:cNvSpPr>
          <p:nvPr/>
        </p:nvSpPr>
        <p:spPr>
          <a:xfrm rot="0">
            <a:off x="3389630" y="3221990"/>
            <a:ext cx="454660" cy="164465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086" b="1">
                <a:solidFill>
                  <a:srgbClr val="000000"/>
                </a:solidFill>
                <a:latin typeface="Arial"/>
              </a:rPr>
              <a:t>a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</a:t>
            </a:r>
            <a:r>
              <a:rPr lang="en-US" altLang="ko-KR" dirty="0" smtClean="0" sz="1086" b="1">
                <a:solidFill>
                  <a:srgbClr val="000000"/>
                </a:solidFill>
                <a:latin typeface="Arial"/>
              </a:rPr>
              <a:t>b</a:t>
            </a:r>
            <a:endParaRPr lang="ko-KR" altLang="en-US" dirty="0" smtClean="0" sz="1086" b="1"/>
          </a:p>
        </p:txBody>
      </p:sp>
      <p:sp>
        <p:nvSpPr>
          <p:cNvPr id="85" name="Rect 3"/>
          <p:cNvSpPr>
            <a:spLocks noGrp="1" noChangeArrowheads="1"/>
          </p:cNvSpPr>
          <p:nvPr/>
        </p:nvSpPr>
        <p:spPr>
          <a:xfrm rot="0">
            <a:off x="2846705" y="3185160"/>
            <a:ext cx="494665" cy="545465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</a:t>
            </a:r>
            <a:r>
              <a:rPr lang="en-US" altLang="ko-KR" dirty="0" smtClean="0" sz="1225">
                <a:solidFill>
                  <a:srgbClr val="000000"/>
                </a:solidFill>
                <a:latin typeface="Symbol"/>
                <a:ea typeface="Symbol"/>
              </a:rPr>
              <a:t>ε</a:t>
            </a:r>
            <a:r>
              <a:rPr lang="en-US" altLang="ko-KR" dirty="0" smtClean="0" sz="1364">
                <a:solidFill>
                  <a:srgbClr val="000000"/>
                </a:solidFill>
                <a:latin typeface="Arial"/>
                <a:ea typeface="Arial"/>
              </a:rPr>
              <a:t>						7</a:t>
            </a:r>
            <a:endParaRPr lang="ko-KR" altLang="en-US" dirty="0" smtClean="0" sz="1364"/>
          </a:p>
          <a:p>
            <a:pPr marL="0" indent="0" defTabSz="15240" algn="l">
              <a:lnSpc>
                <a:spcPts val="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225">
                <a:solidFill>
                  <a:srgbClr val="000000"/>
                </a:solidFill>
                <a:latin typeface="Symbol"/>
                <a:ea typeface="Symbol"/>
              </a:rPr>
              <a:t>ε</a:t>
            </a:r>
            <a:endParaRPr lang="ko-KR" altLang="en-US" dirty="0" smtClean="0" sz="1225"/>
          </a:p>
        </p:txBody>
      </p:sp>
      <p:sp>
        <p:nvSpPr>
          <p:cNvPr id="86" name="Rect 3"/>
          <p:cNvSpPr>
            <a:spLocks noGrp="1" noChangeArrowheads="1"/>
          </p:cNvSpPr>
          <p:nvPr/>
        </p:nvSpPr>
        <p:spPr>
          <a:xfrm rot="0">
            <a:off x="2447290" y="2910840"/>
            <a:ext cx="1247775" cy="89281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</a:t>
            </a:r>
            <a:r>
              <a:rPr lang="en-US" altLang="ko-KR" dirty="0" smtClean="0" sz="1364">
                <a:solidFill>
                  <a:srgbClr val="000000"/>
                </a:solidFill>
                <a:latin typeface="Arial"/>
              </a:rPr>
              <a:t>3</a:t>
            </a:r>
            <a:endParaRPr lang="ko-KR" altLang="en-US" dirty="0" smtClean="0" sz="1364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</a:t>
            </a:r>
            <a:r>
              <a:rPr lang="en-US" altLang="ko-KR" dirty="0" smtClean="0" sz="1364">
                <a:solidFill>
                  <a:srgbClr val="000000"/>
                </a:solidFill>
                <a:latin typeface="Arial"/>
              </a:rPr>
              <a:t>6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</a:t>
            </a:r>
            <a:r>
              <a:rPr lang="en-US" altLang="ko-KR" dirty="0" smtClean="0" sz="1364">
                <a:solidFill>
                  <a:srgbClr val="000000"/>
                </a:solidFill>
                <a:latin typeface="Arial"/>
              </a:rPr>
              <a:t>8</a:t>
            </a:r>
            <a:endParaRPr lang="ko-KR" altLang="en-US" dirty="0" smtClean="0" sz="1364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086" b="1">
                <a:solidFill>
                  <a:srgbClr val="000000"/>
                </a:solidFill>
                <a:latin typeface="Arial"/>
              </a:rPr>
              <a:t>b</a:t>
            </a:r>
            <a:endParaRPr lang="ko-KR" altLang="en-US" dirty="0" smtClean="0" sz="1086" b="1"/>
          </a:p>
        </p:txBody>
      </p:sp>
      <p:sp>
        <p:nvSpPr>
          <p:cNvPr id="87" name="Rect 3"/>
          <p:cNvSpPr>
            <a:spLocks noGrp="1" noChangeArrowheads="1"/>
          </p:cNvSpPr>
          <p:nvPr/>
        </p:nvSpPr>
        <p:spPr>
          <a:xfrm rot="0">
            <a:off x="2075815" y="2868295"/>
            <a:ext cx="866775" cy="104521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</a:t>
            </a:r>
            <a:r>
              <a:rPr lang="en-US" altLang="ko-KR" dirty="0" smtClean="0" sz="1086" b="1">
                <a:solidFill>
                  <a:srgbClr val="000000"/>
                </a:solidFill>
                <a:latin typeface="Arial"/>
              </a:rPr>
              <a:t>a</a:t>
            </a:r>
            <a:endParaRPr lang="ko-KR" altLang="en-US" dirty="0" smtClean="0" sz="1086" b="1"/>
          </a:p>
          <a:p>
            <a:pPr marL="0" indent="0" defTabSz="15240" algn="l">
              <a:lnSpc>
                <a:spcPts val="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</a:t>
            </a:r>
            <a:r>
              <a:rPr lang="en-US" altLang="ko-KR" dirty="0" smtClean="0" sz="1225">
                <a:solidFill>
                  <a:srgbClr val="000000"/>
                </a:solidFill>
                <a:latin typeface="Symbol"/>
                <a:ea typeface="Symbol"/>
              </a:rPr>
              <a:t>ε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</a:t>
            </a:r>
            <a:r>
              <a:rPr lang="en-US" altLang="ko-KR" dirty="0" smtClean="0" sz="1225">
                <a:solidFill>
                  <a:srgbClr val="000000"/>
                </a:solidFill>
                <a:latin typeface="Symbol"/>
                <a:ea typeface="Symbol"/>
              </a:rPr>
              <a:t>ε</a:t>
            </a:r>
            <a:endParaRPr lang="ko-KR" altLang="en-US" dirty="0" smtClean="0" sz="1225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364">
                <a:solidFill>
                  <a:srgbClr val="000000"/>
                </a:solidFill>
                <a:latin typeface="Arial"/>
                <a:ea typeface="Arial"/>
              </a:rPr>
              <a:t>1</a:t>
            </a:r>
            <a:endParaRPr lang="ko-KR" altLang="en-US" dirty="0" smtClean="0" sz="1364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</a:t>
            </a:r>
            <a:r>
              <a:rPr lang="en-US" altLang="ko-KR" dirty="0" smtClean="0" sz="1364">
                <a:solidFill>
                  <a:srgbClr val="000000"/>
                </a:solidFill>
                <a:latin typeface="Arial"/>
              </a:rPr>
              <a:t>4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</a:t>
            </a:r>
            <a:r>
              <a:rPr lang="en-US" altLang="ko-KR" dirty="0" smtClean="0" sz="1364">
                <a:solidFill>
                  <a:srgbClr val="000000"/>
                </a:solidFill>
                <a:latin typeface="Arial"/>
              </a:rPr>
              <a:t>5</a:t>
            </a:r>
            <a:endParaRPr lang="ko-KR" altLang="en-US" dirty="0" smtClean="0" sz="1364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27505" y="1304290"/>
            <a:ext cx="2966085" cy="159131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90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27505" y="3999230"/>
            <a:ext cx="2270760" cy="1423035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9" name="Rect 3"/>
          <p:cNvSpPr>
            <a:spLocks noGrp="1" noChangeArrowheads="1"/>
          </p:cNvSpPr>
          <p:nvPr/>
        </p:nvSpPr>
        <p:spPr>
          <a:xfrm rot="0">
            <a:off x="0" y="0"/>
            <a:ext cx="7797801" cy="10058401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3 </a:t>
            </a:r>
            <a:endParaRPr lang="ko-KR" altLang="en-US" dirty="0" smtClean="0" sz="1200"/>
          </a:p>
          <a:p>
            <a:pPr marL="0" indent="0" defTabSz="1524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The subset construction finally yields the following DFA </a:t>
            </a:r>
            <a:endParaRPr lang="ko-KR" altLang="en-US" dirty="0" smtClean="0" sz="1200"/>
          </a:p>
          <a:p>
            <a:pPr marL="0" indent="0" defTabSz="1524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26" b="1">
                <a:solidFill>
                  <a:srgbClr val="000000"/>
                </a:solidFill>
                <a:latin typeface="Arial"/>
              </a:rPr>
              <a:t>a</a:t>
            </a:r>
            <a:endParaRPr lang="ko-KR" altLang="en-US" dirty="0" smtClean="0" sz="1226" b="1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</a:t>
            </a:r>
            <a:r>
              <a:rPr lang="en-US" altLang="ko-KR" dirty="0" smtClean="0" sz="1539" i="1">
                <a:solidFill>
                  <a:srgbClr val="000000"/>
                </a:solidFill>
                <a:latin typeface="Arial"/>
              </a:rPr>
              <a:t>A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</a:t>
            </a:r>
            <a:r>
              <a:rPr lang="en-US" altLang="ko-KR" dirty="0" smtClean="0" sz="1539" i="1">
                <a:solidFill>
                  <a:srgbClr val="000000"/>
                </a:solidFill>
                <a:latin typeface="Arial"/>
              </a:rPr>
              <a:t>B</a:t>
            </a:r>
            <a:endParaRPr lang="ko-KR" altLang="en-US" dirty="0" smtClean="0" sz="1539" i="1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					</a:t>
            </a:r>
            <a:r>
              <a:rPr lang="en-US" altLang="ko-KR" dirty="0" smtClean="0" sz="1226" b="1">
                <a:solidFill>
                  <a:srgbClr val="000000"/>
                </a:solidFill>
                <a:latin typeface="Arial"/>
              </a:rPr>
              <a:t>b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</a:t>
            </a:r>
            <a:r>
              <a:rPr lang="en-US" altLang="ko-KR" dirty="0" smtClean="0" sz="1226" b="1">
                <a:solidFill>
                  <a:srgbClr val="000000"/>
                </a:solidFill>
                <a:latin typeface="Arial"/>
              </a:rPr>
              <a:t>a</a:t>
            </a:r>
            <a:endParaRPr lang="ko-KR" altLang="en-US" dirty="0" smtClean="0" sz="1226" b="1"/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539" i="1">
                <a:solidFill>
                  <a:srgbClr val="000000"/>
                </a:solidFill>
                <a:latin typeface="Arial"/>
              </a:rPr>
              <a:t>C</a:t>
            </a:r>
            <a:endParaRPr lang="ko-KR" altLang="en-US" dirty="0" smtClean="0" sz="1539" i="1"/>
          </a:p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26" b="1">
                <a:solidFill>
                  <a:srgbClr val="000000"/>
                </a:solidFill>
                <a:latin typeface="Arial"/>
              </a:rPr>
              <a:t>b</a:t>
            </a:r>
            <a:endParaRPr lang="ko-KR" altLang="en-US" dirty="0" smtClean="0" sz="1226" b="1"/>
          </a:p>
          <a:p>
            <a:pPr marL="0" indent="0" defTabSz="15240" algn="l">
              <a:lnSpc>
                <a:spcPts val="3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The Resulting DFA can be encoded as the following transition table </a:t>
            </a:r>
            <a:endParaRPr lang="ko-KR" altLang="en-US" dirty="0" smtClean="0" sz="1200"/>
          </a:p>
          <a:p>
            <a:pPr marL="0" indent="0" defTabSz="15240" algn="l">
              <a:lnSpc>
                <a:spcPts val="3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135" b="1">
                <a:solidFill>
                  <a:srgbClr val="000000"/>
                </a:solidFill>
                <a:latin typeface="Arial"/>
              </a:rPr>
              <a:t>Input symbol</a:t>
            </a:r>
            <a:endParaRPr lang="ko-KR" altLang="en-US" dirty="0" smtClean="0" sz="1135" b="1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135" b="1">
                <a:solidFill>
                  <a:srgbClr val="000000"/>
                </a:solidFill>
                <a:latin typeface="Arial"/>
              </a:rPr>
              <a:t>State</a:t>
            </a:r>
            <a:endParaRPr lang="ko-KR" altLang="en-US" dirty="0" smtClean="0" sz="1135" b="1"/>
          </a:p>
          <a:p>
            <a:pPr marL="0" indent="0" defTabSz="15240" algn="l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				</a:t>
            </a:r>
            <a:r>
              <a:rPr lang="en-US" altLang="ko-KR" dirty="0" smtClean="0" sz="1135" i="1">
                <a:solidFill>
                  <a:srgbClr val="000000"/>
                </a:solidFill>
                <a:latin typeface="Arial"/>
              </a:rPr>
              <a:t>A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</a:t>
            </a:r>
            <a:r>
              <a:rPr lang="en-US" altLang="ko-KR" dirty="0" smtClean="0" sz="1135" i="1">
                <a:solidFill>
                  <a:srgbClr val="000000"/>
                </a:solidFill>
                <a:latin typeface="Arial"/>
              </a:rPr>
              <a:t>B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</a:t>
            </a:r>
            <a:r>
              <a:rPr lang="en-US" altLang="ko-KR" dirty="0" smtClean="0" sz="1135" i="1">
                <a:solidFill>
                  <a:srgbClr val="000000"/>
                </a:solidFill>
                <a:latin typeface="Arial"/>
              </a:rPr>
              <a:t>C</a:t>
            </a:r>
            <a:endParaRPr lang="ko-KR" altLang="en-US" dirty="0" smtClean="0" sz="1135" i="1"/>
          </a:p>
          <a:p>
            <a:pPr marL="0" indent="0" defTabSz="15240" algn="l">
              <a:lnSpc>
                <a:spcPts val="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				</a:t>
            </a:r>
            <a:r>
              <a:rPr lang="en-US" altLang="ko-KR" dirty="0" smtClean="0" sz="1135" i="1">
                <a:solidFill>
                  <a:srgbClr val="000000"/>
                </a:solidFill>
                <a:latin typeface="Arial"/>
              </a:rPr>
              <a:t>B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</a:t>
            </a:r>
            <a:r>
              <a:rPr lang="en-US" altLang="ko-KR" dirty="0" smtClean="0" sz="1135" i="1">
                <a:solidFill>
                  <a:srgbClr val="000000"/>
                </a:solidFill>
                <a:latin typeface="Arial"/>
              </a:rPr>
              <a:t>B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</a:t>
            </a:r>
            <a:r>
              <a:rPr lang="en-US" altLang="ko-KR" dirty="0" smtClean="0" sz="1135" i="1">
                <a:solidFill>
                  <a:srgbClr val="000000"/>
                </a:solidFill>
                <a:latin typeface="Arial"/>
              </a:rPr>
              <a:t>D</a:t>
            </a:r>
            <a:endParaRPr lang="ko-KR" altLang="en-US" dirty="0" smtClean="0" sz="1135" i="1"/>
          </a:p>
          <a:p>
            <a:pPr marL="0" indent="0" defTabSz="15240" algn="l">
              <a:lnSpc>
                <a:spcPts val="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				</a:t>
            </a:r>
            <a:r>
              <a:rPr lang="en-US" altLang="ko-KR" dirty="0" smtClean="0" sz="1135" i="1">
                <a:solidFill>
                  <a:srgbClr val="000000"/>
                </a:solidFill>
                <a:latin typeface="Arial"/>
              </a:rPr>
              <a:t>C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</a:t>
            </a:r>
            <a:r>
              <a:rPr lang="en-US" altLang="ko-KR" dirty="0" smtClean="0" sz="1135" i="1">
                <a:solidFill>
                  <a:srgbClr val="000000"/>
                </a:solidFill>
                <a:latin typeface="Arial"/>
              </a:rPr>
              <a:t>B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</a:t>
            </a:r>
            <a:r>
              <a:rPr lang="en-US" altLang="ko-KR" dirty="0" smtClean="0" sz="1135" i="1">
                <a:solidFill>
                  <a:srgbClr val="000000"/>
                </a:solidFill>
                <a:latin typeface="Arial"/>
              </a:rPr>
              <a:t>C</a:t>
            </a:r>
            <a:endParaRPr lang="ko-KR" altLang="en-US" dirty="0" smtClean="0" sz="1135" i="1"/>
          </a:p>
          <a:p>
            <a:pPr marL="0" indent="0" defTabSz="15240" algn="l">
              <a:lnSpc>
                <a:spcPts val="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				</a:t>
            </a:r>
            <a:r>
              <a:rPr lang="en-US" altLang="ko-KR" dirty="0" smtClean="0" sz="1135" i="1">
                <a:solidFill>
                  <a:srgbClr val="000000"/>
                </a:solidFill>
                <a:latin typeface="Arial"/>
              </a:rPr>
              <a:t>D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</a:t>
            </a:r>
            <a:r>
              <a:rPr lang="en-US" altLang="ko-KR" dirty="0" smtClean="0" sz="1135" i="1">
                <a:solidFill>
                  <a:srgbClr val="000000"/>
                </a:solidFill>
                <a:latin typeface="Arial"/>
              </a:rPr>
              <a:t>B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</a:t>
            </a:r>
            <a:r>
              <a:rPr lang="en-US" altLang="ko-KR" dirty="0" smtClean="0" sz="1135" i="1">
                <a:solidFill>
                  <a:srgbClr val="000000"/>
                </a:solidFill>
                <a:latin typeface="Arial"/>
              </a:rPr>
              <a:t>E</a:t>
            </a:r>
            <a:endParaRPr lang="ko-KR" altLang="en-US" dirty="0" smtClean="0" sz="1135" i="1"/>
          </a:p>
          <a:p>
            <a:pPr marL="0" indent="0" defTabSz="15240" algn="l">
              <a:lnSpc>
                <a:spcPts val="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				</a:t>
            </a:r>
            <a:r>
              <a:rPr lang="en-US" altLang="ko-KR" dirty="0" smtClean="0" sz="1135" i="1">
                <a:solidFill>
                  <a:srgbClr val="000000"/>
                </a:solidFill>
                <a:latin typeface="Arial"/>
              </a:rPr>
              <a:t>E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</a:t>
            </a:r>
            <a:r>
              <a:rPr lang="en-US" altLang="ko-KR" dirty="0" smtClean="0" sz="1135" i="1">
                <a:solidFill>
                  <a:srgbClr val="000000"/>
                </a:solidFill>
                <a:latin typeface="Arial"/>
              </a:rPr>
              <a:t>B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</a:t>
            </a:r>
            <a:r>
              <a:rPr lang="en-US" altLang="ko-KR" dirty="0" smtClean="0" sz="1135" i="1">
                <a:solidFill>
                  <a:srgbClr val="000000"/>
                </a:solidFill>
                <a:latin typeface="Arial"/>
              </a:rPr>
              <a:t>C</a:t>
            </a:r>
            <a:endParaRPr lang="ko-KR" altLang="en-US" dirty="0" smtClean="0" sz="1135" i="1"/>
          </a:p>
          <a:p>
            <a:pPr marL="0" indent="0" defTabSz="15240" algn="l">
              <a:lnSpc>
                <a:spcPts val="32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900" i="1">
                <a:solidFill>
                  <a:srgbClr val="000000"/>
                </a:solidFill>
                <a:latin typeface="Verdana"/>
                <a:ea typeface="Verdana"/>
              </a:rPr>
              <a:t>Sohail Aslam 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900" i="1">
                <a:solidFill>
                  <a:srgbClr val="000000"/>
                </a:solidFill>
                <a:latin typeface="Verdana"/>
                <a:ea typeface="Verdana"/>
              </a:rPr>
              <a:t>Compiler Construction Notes  </a:t>
            </a:r>
            <a:endParaRPr lang="ko-KR" altLang="en-US" dirty="0" smtClean="0" sz="900" i="1"/>
          </a:p>
        </p:txBody>
      </p:sp>
      <p:sp>
        <p:nvSpPr>
          <p:cNvPr id="90" name="Rect 3"/>
          <p:cNvSpPr>
            <a:spLocks noGrp="1" noChangeArrowheads="1"/>
          </p:cNvSpPr>
          <p:nvPr/>
        </p:nvSpPr>
        <p:spPr>
          <a:xfrm rot="0">
            <a:off x="3877310" y="1633855"/>
            <a:ext cx="119380" cy="18288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226" b="1">
                <a:solidFill>
                  <a:srgbClr val="000000"/>
                </a:solidFill>
                <a:latin typeface="Arial"/>
              </a:rPr>
              <a:t>b</a:t>
            </a:r>
            <a:endParaRPr lang="ko-KR" altLang="en-US" dirty="0" smtClean="0" sz="1226" b="1"/>
          </a:p>
        </p:txBody>
      </p:sp>
      <p:sp>
        <p:nvSpPr>
          <p:cNvPr id="91" name="Rect 3"/>
          <p:cNvSpPr>
            <a:spLocks noGrp="1" noChangeArrowheads="1"/>
          </p:cNvSpPr>
          <p:nvPr/>
        </p:nvSpPr>
        <p:spPr>
          <a:xfrm rot="0">
            <a:off x="3447415" y="1710055"/>
            <a:ext cx="1052195" cy="22860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539" i="1">
                <a:solidFill>
                  <a:srgbClr val="000000"/>
                </a:solidFill>
                <a:latin typeface="Arial"/>
              </a:rPr>
              <a:t>D</a:t>
            </a:r>
            <a:endParaRPr lang="ko-KR" altLang="en-US" dirty="0" smtClean="0" sz="1539" i="1"/>
          </a:p>
        </p:txBody>
      </p:sp>
      <p:sp>
        <p:nvSpPr>
          <p:cNvPr id="92" name="Rect 3"/>
          <p:cNvSpPr>
            <a:spLocks noGrp="1" noChangeArrowheads="1"/>
          </p:cNvSpPr>
          <p:nvPr/>
        </p:nvSpPr>
        <p:spPr>
          <a:xfrm rot="0">
            <a:off x="2115185" y="1386840"/>
            <a:ext cx="2122805" cy="301752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							</a:t>
            </a:r>
            <a:r>
              <a:rPr lang="en-US" altLang="ko-KR" dirty="0" smtClean="0" sz="1226" b="1">
                <a:solidFill>
                  <a:srgbClr val="000000"/>
                </a:solidFill>
                <a:latin typeface="Arial"/>
              </a:rPr>
              <a:t>a</a:t>
            </a:r>
            <a:endParaRPr lang="ko-KR" altLang="en-US" dirty="0" smtClean="0" sz="1226" b="1"/>
          </a:p>
          <a:p>
            <a:pPr marL="0" indent="0" defTabSz="15240" algn="l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226" b="1">
                <a:solidFill>
                  <a:srgbClr val="000000"/>
                </a:solidFill>
                <a:latin typeface="Arial"/>
              </a:rPr>
              <a:t>a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</a:t>
            </a:r>
            <a:r>
              <a:rPr lang="en-US" altLang="ko-KR" dirty="0" smtClean="0" sz="1226" b="1">
                <a:solidFill>
                  <a:srgbClr val="000000"/>
                </a:solidFill>
                <a:latin typeface="Arial"/>
              </a:rPr>
              <a:t>b</a:t>
            </a:r>
            <a:endParaRPr lang="ko-KR" altLang="en-US" dirty="0" smtClean="0" sz="1226" b="1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</a:t>
            </a:r>
            <a:r>
              <a:rPr lang="en-US" altLang="ko-KR" dirty="0" smtClean="0" sz="1226" b="1">
                <a:solidFill>
                  <a:srgbClr val="000000"/>
                </a:solidFill>
                <a:latin typeface="Arial"/>
              </a:rPr>
              <a:t>a</a:t>
            </a:r>
            <a:endParaRPr lang="ko-KR" altLang="en-US" dirty="0" smtClean="0" sz="1226" b="1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</a:t>
            </a:r>
            <a:r>
              <a:rPr lang="en-US" altLang="ko-KR" dirty="0" smtClean="0" sz="1226" b="1">
                <a:solidFill>
                  <a:srgbClr val="000000"/>
                </a:solidFill>
                <a:latin typeface="Arial"/>
              </a:rPr>
              <a:t>b</a:t>
            </a:r>
            <a:endParaRPr lang="ko-KR" altLang="en-US" dirty="0" smtClean="0" sz="1226" b="1"/>
          </a:p>
          <a:p>
            <a:pPr marL="0" indent="0" defTabSz="15240" algn="l">
              <a:lnSpc>
                <a:spcPts val="14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</a:t>
            </a:r>
            <a:r>
              <a:rPr lang="en-US" altLang="ko-KR" dirty="0" smtClean="0" sz="1135" b="1">
                <a:solidFill>
                  <a:srgbClr val="000000"/>
                </a:solidFill>
                <a:latin typeface="Arial"/>
              </a:rPr>
              <a:t>a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</a:t>
            </a:r>
            <a:r>
              <a:rPr lang="en-US" altLang="ko-KR" dirty="0" smtClean="0" sz="1135" b="1">
                <a:solidFill>
                  <a:srgbClr val="000000"/>
                </a:solidFill>
                <a:latin typeface="Arial"/>
              </a:rPr>
              <a:t>b</a:t>
            </a:r>
            <a:endParaRPr lang="ko-KR" altLang="en-US" dirty="0" smtClean="0" sz="1135" b="1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27505" y="2999105"/>
            <a:ext cx="3060065" cy="124079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95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70505" y="4846320"/>
            <a:ext cx="2087880" cy="230759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95" name="Picture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21935" y="6580505"/>
            <a:ext cx="88265" cy="2590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94" name="Rect 3"/>
          <p:cNvSpPr>
            <a:spLocks noGrp="1" noChangeArrowheads="1"/>
          </p:cNvSpPr>
          <p:nvPr/>
        </p:nvSpPr>
        <p:spPr>
          <a:xfrm rot="0">
            <a:off x="0" y="0"/>
            <a:ext cx="7797801" cy="10058401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1 </a:t>
            </a:r>
            <a:endParaRPr lang="ko-KR" altLang="en-US" dirty="0" smtClean="0" sz="1200"/>
          </a:p>
          <a:p>
            <a:pPr marL="0" indent="0" defTabSz="1524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L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L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e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e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c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c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t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t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u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u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r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r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e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e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				9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9</a:t>
            </a:r>
            <a:endParaRPr lang="ko-KR" altLang="en-US" dirty="0" smtClean="0" sz="1800" b="1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424" b="1">
                <a:solidFill>
                  <a:srgbClr val="000000"/>
                </a:solidFill>
                <a:latin typeface="Arial"/>
              </a:rPr>
              <a:t>DFA Minimization </a:t>
            </a:r>
            <a:endParaRPr lang="ko-KR" altLang="en-US" dirty="0" smtClean="0" sz="1424" b="1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The generated DFA may have a large number of states.  The Hopcroft’s algorithm can be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used to minimize DFA states. The behind the algorithm is to find groups of 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equivalent </a:t>
            </a:r>
            <a:endParaRPr lang="ko-KR" altLang="en-US" dirty="0" smtClean="0" sz="1200" i="1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  <a:ea typeface="Times New Roman"/>
              </a:rPr>
              <a:t>states.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All transitions from states in one group G</a:t>
            </a:r>
            <a:r>
              <a:rPr lang="en-US" altLang="ko-KR" dirty="0" smtClean="0" sz="825">
                <a:solidFill>
                  <a:srgbClr val="000000"/>
                </a:solidFill>
                <a:latin typeface="Times New Roman"/>
              </a:rPr>
              <a:t>1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 go to states in the same group G</a:t>
            </a:r>
            <a:r>
              <a:rPr lang="en-US" altLang="ko-KR" dirty="0" smtClean="0" sz="825">
                <a:solidFill>
                  <a:srgbClr val="000000"/>
                </a:solidFill>
                <a:latin typeface="Times New Roman"/>
              </a:rPr>
              <a:t>2.</a:t>
            </a:r>
            <a:endParaRPr lang="ko-KR" altLang="en-US" dirty="0" smtClean="0" sz="825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Construct the minimized DFA such that there is one state for each group of states from </a:t>
            </a:r>
            <a:endParaRPr lang="ko-KR" altLang="en-US" dirty="0" smtClean="0" sz="120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the initial DFA. Here is the minimized version of the DFA created earlier; states A and C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have been merged. </a:t>
            </a:r>
            <a:endParaRPr lang="ko-KR" altLang="en-US" dirty="0" smtClean="0" sz="1200"/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</a:t>
            </a:r>
            <a:r>
              <a:rPr lang="en-US" altLang="ko-KR" dirty="0" smtClean="0" sz="1214" b="1">
                <a:solidFill>
                  <a:srgbClr val="000000"/>
                </a:solidFill>
                <a:latin typeface="Arial"/>
              </a:rPr>
              <a:t>b</a:t>
            </a:r>
            <a:endParaRPr lang="ko-KR" altLang="en-US" dirty="0" smtClean="0" sz="1214" b="1"/>
          </a:p>
          <a:p>
            <a:pPr marL="0" indent="0" defTabSz="1524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</a:t>
            </a:r>
            <a:r>
              <a:rPr lang="en-US" altLang="ko-KR" dirty="0" smtClean="0" sz="1524" i="1">
                <a:solidFill>
                  <a:srgbClr val="000000"/>
                </a:solidFill>
                <a:latin typeface="Arial"/>
              </a:rPr>
              <a:t>A,C</a:t>
            </a:r>
            <a:endParaRPr lang="ko-KR" altLang="en-US" dirty="0" smtClean="0" sz="1524" i="1"/>
          </a:p>
          <a:p>
            <a:pPr marL="0" indent="0" defTabSz="15240" algn="l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14" b="1">
                <a:solidFill>
                  <a:srgbClr val="000000"/>
                </a:solidFill>
                <a:latin typeface="Arial"/>
              </a:rPr>
              <a:t>a</a:t>
            </a:r>
            <a:endParaRPr lang="ko-KR" altLang="en-US" dirty="0" smtClean="0" sz="1214" b="1"/>
          </a:p>
          <a:p>
            <a:pPr marL="0" indent="0" defTabSz="15240" algn="l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14" b="1">
                <a:solidFill>
                  <a:srgbClr val="000000"/>
                </a:solidFill>
                <a:latin typeface="Arial"/>
              </a:rPr>
              <a:t>b</a:t>
            </a:r>
            <a:endParaRPr lang="ko-KR" altLang="en-US" dirty="0" smtClean="0" sz="1214" b="1"/>
          </a:p>
          <a:p>
            <a:pPr marL="0" indent="0" defTabSz="15240" algn="l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We can construct an optimized acceptor with the following structure: </a:t>
            </a:r>
            <a:endParaRPr lang="ko-KR" altLang="en-US" dirty="0" smtClean="0" sz="1200"/>
          </a:p>
          <a:p>
            <a:pPr marL="0" indent="0" defTabSz="15240" algn="l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</a:t>
            </a:r>
            <a:r>
              <a:rPr lang="en-US" altLang="ko-KR" dirty="0" smtClean="0" sz="1447">
                <a:solidFill>
                  <a:srgbClr val="000000"/>
                </a:solidFill>
                <a:latin typeface="Arial"/>
              </a:rPr>
              <a:t>RE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</a:t>
            </a:r>
            <a:r>
              <a:rPr lang="en-US" altLang="ko-KR" dirty="0" smtClean="0" sz="1447" i="1">
                <a:solidFill>
                  <a:srgbClr val="000000"/>
                </a:solidFill>
                <a:latin typeface="Arial"/>
              </a:rPr>
              <a:t>R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</a:t>
            </a:r>
            <a:r>
              <a:rPr lang="en-US" altLang="ko-KR" dirty="0" smtClean="0" sz="1447">
                <a:solidFill>
                  <a:srgbClr val="000000"/>
                </a:solidFill>
                <a:latin typeface="Arial"/>
              </a:rPr>
              <a:t>RE=&gt;NFA</a:t>
            </a:r>
            <a:endParaRPr lang="ko-KR" altLang="en-US" dirty="0" smtClean="0" sz="1447"/>
          </a:p>
          <a:p>
            <a:pPr marL="0" indent="0" defTabSz="1524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447">
                <a:solidFill>
                  <a:srgbClr val="000000"/>
                </a:solidFill>
                <a:latin typeface="Arial"/>
              </a:rPr>
              <a:t>NFA=&gt;DFA</a:t>
            </a:r>
            <a:endParaRPr lang="ko-KR" altLang="en-US" dirty="0" smtClean="0" sz="1447"/>
          </a:p>
          <a:p>
            <a:pPr marL="0" indent="0" defTabSz="1524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447">
                <a:solidFill>
                  <a:srgbClr val="000000"/>
                </a:solidFill>
                <a:latin typeface="Arial"/>
              </a:rPr>
              <a:t>Min. DFA</a:t>
            </a:r>
            <a:endParaRPr lang="ko-KR" altLang="en-US" dirty="0" smtClean="0" sz="1447"/>
          </a:p>
          <a:p>
            <a:pPr marL="0" indent="0" defTabSz="1524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																</a:t>
            </a:r>
            <a:r>
              <a:rPr lang="en-US" altLang="ko-KR" dirty="0" smtClean="0" sz="1447">
                <a:solidFill>
                  <a:srgbClr val="000000"/>
                </a:solidFill>
                <a:latin typeface="Arial"/>
              </a:rPr>
              <a:t>input </a:t>
            </a:r>
            <a:endParaRPr lang="ko-KR" altLang="en-US" dirty="0" smtClean="0" sz="1447"/>
          </a:p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																</a:t>
            </a:r>
            <a:r>
              <a:rPr lang="en-US" altLang="ko-KR" dirty="0" smtClean="0" sz="1447">
                <a:solidFill>
                  <a:srgbClr val="000000"/>
                </a:solidFill>
                <a:latin typeface="Arial"/>
              </a:rPr>
              <a:t>string</a:t>
            </a:r>
            <a:endParaRPr lang="ko-KR" altLang="en-US" dirty="0" smtClean="0" sz="1447"/>
          </a:p>
          <a:p>
            <a:pPr marL="0" indent="0" defTabSz="15240" algn="l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424" b="1">
                <a:solidFill>
                  <a:srgbClr val="000000"/>
                </a:solidFill>
                <a:latin typeface="Arial"/>
              </a:rPr>
              <a:t>Lexical Analyzers </a:t>
            </a:r>
            <a:endParaRPr lang="ko-KR" altLang="en-US" dirty="0" smtClean="0" sz="1424" b="1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Lexical analyzers (scanners) use the same mechanism but they have multiple RE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descriptions for multiple tokens and have a character stream at the input.			The lexical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analyzer returns a sequence of matching tokens at the output (or an error) and it always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return the longest matching token.</a:t>
            </a:r>
            <a:endParaRPr lang="ko-KR" altLang="en-US" dirty="0" smtClean="0" sz="1200"/>
          </a:p>
          <a:p>
            <a:pPr marL="0" indent="0" defTabSz="15240" algn="l">
              <a:lnSpc>
                <a:spcPts val="1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 i="1">
                <a:solidFill>
                  <a:srgbClr val="000000"/>
                </a:solidFill>
                <a:latin typeface="Verdana"/>
                <a:ea typeface="Verdana"/>
              </a:rPr>
              <a:t>Sohail Aslam 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900" i="1">
                <a:solidFill>
                  <a:srgbClr val="000000"/>
                </a:solidFill>
                <a:latin typeface="Verdana"/>
                <a:ea typeface="Verdana"/>
              </a:rPr>
              <a:t>Compiler Construction Notes  </a:t>
            </a:r>
            <a:endParaRPr lang="ko-KR" altLang="en-US" dirty="0" smtClean="0" sz="900" i="1"/>
          </a:p>
        </p:txBody>
      </p:sp>
      <p:sp>
        <p:nvSpPr>
          <p:cNvPr id="95" name="Rect 3"/>
          <p:cNvSpPr>
            <a:spLocks noGrp="1" noChangeArrowheads="1"/>
          </p:cNvSpPr>
          <p:nvPr/>
        </p:nvSpPr>
        <p:spPr>
          <a:xfrm rot="0">
            <a:off x="3581400" y="3398520"/>
            <a:ext cx="1022350" cy="225425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524" i="1">
                <a:solidFill>
                  <a:srgbClr val="000000"/>
                </a:solidFill>
                <a:latin typeface="Arial"/>
              </a:rPr>
              <a:t>D</a:t>
            </a:r>
            <a:endParaRPr lang="ko-KR" altLang="en-US" dirty="0" smtClean="0" sz="1524" i="1"/>
          </a:p>
        </p:txBody>
      </p:sp>
      <p:sp>
        <p:nvSpPr>
          <p:cNvPr id="96" name="Rect 3"/>
          <p:cNvSpPr>
            <a:spLocks noGrp="1" noChangeArrowheads="1"/>
          </p:cNvSpPr>
          <p:nvPr/>
        </p:nvSpPr>
        <p:spPr>
          <a:xfrm rot="0">
            <a:off x="3105785" y="3322320"/>
            <a:ext cx="2625725" cy="350520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214" b="1">
                <a:solidFill>
                  <a:srgbClr val="000000"/>
                </a:solidFill>
                <a:latin typeface="Arial"/>
              </a:rPr>
              <a:t>b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</a:t>
            </a:r>
            <a:r>
              <a:rPr lang="en-US" altLang="ko-KR" dirty="0" smtClean="0" sz="1214" b="1">
                <a:solidFill>
                  <a:srgbClr val="000000"/>
                </a:solidFill>
                <a:latin typeface="Arial"/>
              </a:rPr>
              <a:t>b</a:t>
            </a:r>
            <a:endParaRPr lang="ko-KR" altLang="en-US" dirty="0" smtClean="0" sz="1214" b="1"/>
          </a:p>
          <a:p>
            <a:pPr marL="0" indent="0" defTabSz="15240" algn="l">
              <a:lnSpc>
                <a:spcPts val="21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</a:t>
            </a:r>
            <a:r>
              <a:rPr lang="en-US" altLang="ko-KR" dirty="0" smtClean="0" sz="1447">
                <a:solidFill>
                  <a:srgbClr val="000000"/>
                </a:solidFill>
                <a:latin typeface="Arial"/>
              </a:rPr>
              <a:t>yes, if </a:t>
            </a:r>
            <a:r>
              <a:rPr lang="en-US" altLang="ko-KR" dirty="0" smtClean="0" sz="1447" i="1">
                <a:solidFill>
                  <a:srgbClr val="000000"/>
                </a:solidFill>
                <a:latin typeface="Arial"/>
              </a:rPr>
              <a:t>w</a:t>
            </a:r>
            <a:r>
              <a:rPr lang="en-US" altLang="ko-KR" dirty="0" smtClean="0" sz="1447">
                <a:solidFill>
                  <a:srgbClr val="000000"/>
                </a:solidFill>
                <a:latin typeface="Symbol"/>
                <a:ea typeface="Symbol"/>
              </a:rPr>
              <a:t> ε</a:t>
            </a:r>
            <a:r>
              <a:rPr lang="en-US" altLang="ko-KR" dirty="0" smtClean="0" sz="1447" i="1">
                <a:solidFill>
                  <a:srgbClr val="000000"/>
                </a:solidFill>
                <a:latin typeface="Arial"/>
                <a:ea typeface="Arial"/>
              </a:rPr>
              <a:t>	 L(R)</a:t>
            </a:r>
            <a:endParaRPr lang="ko-KR" altLang="en-US" dirty="0" smtClean="0" sz="1447" i="1"/>
          </a:p>
          <a:p>
            <a:pPr marL="0" indent="0" defTabSz="15240" algn="l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</a:t>
            </a:r>
            <a:r>
              <a:rPr lang="en-US" altLang="ko-KR" dirty="0" smtClean="0" sz="1447">
                <a:solidFill>
                  <a:srgbClr val="000000"/>
                </a:solidFill>
                <a:latin typeface="Arial"/>
              </a:rPr>
              <a:t>no, if </a:t>
            </a:r>
            <a:r>
              <a:rPr lang="en-US" altLang="ko-KR" dirty="0" smtClean="0" sz="1447" i="1">
                <a:solidFill>
                  <a:srgbClr val="000000"/>
                </a:solidFill>
                <a:latin typeface="Arial"/>
              </a:rPr>
              <a:t>w</a:t>
            </a:r>
            <a:r>
              <a:rPr lang="en-US" altLang="ko-KR" dirty="0" smtClean="0" sz="1447">
                <a:solidFill>
                  <a:srgbClr val="000000"/>
                </a:solidFill>
                <a:latin typeface="Symbol"/>
                <a:ea typeface="Symbol"/>
              </a:rPr>
              <a:t> ε</a:t>
            </a:r>
            <a:r>
              <a:rPr lang="en-US" altLang="ko-KR" dirty="0" smtClean="0" sz="1447" i="1">
                <a:solidFill>
                  <a:srgbClr val="000000"/>
                </a:solidFill>
                <a:latin typeface="Arial"/>
                <a:ea typeface="Arial"/>
              </a:rPr>
              <a:t>	 L(R)</a:t>
            </a:r>
            <a:endParaRPr lang="ko-KR" altLang="en-US" dirty="0" smtClean="0" sz="1447" i="1"/>
          </a:p>
        </p:txBody>
      </p:sp>
      <p:sp>
        <p:nvSpPr>
          <p:cNvPr id="97" name="Rect 3"/>
          <p:cNvSpPr>
            <a:spLocks noGrp="1" noChangeArrowheads="1"/>
          </p:cNvSpPr>
          <p:nvPr/>
        </p:nvSpPr>
        <p:spPr>
          <a:xfrm rot="0">
            <a:off x="2703830" y="3084830"/>
            <a:ext cx="1646555" cy="3678555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</a:t>
            </a:r>
            <a:r>
              <a:rPr lang="en-US" altLang="ko-KR" dirty="0" smtClean="0" sz="1214" b="1">
                <a:solidFill>
                  <a:srgbClr val="000000"/>
                </a:solidFill>
                <a:latin typeface="Arial"/>
              </a:rPr>
              <a:t>a</a:t>
            </a:r>
            <a:endParaRPr lang="ko-KR" altLang="en-US" dirty="0" smtClean="0" sz="1214" b="1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524" i="1">
                <a:solidFill>
                  <a:srgbClr val="000000"/>
                </a:solidFill>
                <a:latin typeface="Arial"/>
              </a:rPr>
              <a:t>B</a:t>
            </a:r>
            <a:endParaRPr lang="ko-KR" altLang="en-US" dirty="0" smtClean="0" sz="1524" i="1"/>
          </a:p>
          <a:p>
            <a:pPr marL="0" indent="0" defTabSz="15240" algn="l">
              <a:lnSpc>
                <a:spcPts val="2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</a:t>
            </a:r>
            <a:r>
              <a:rPr lang="en-US" altLang="ko-KR" dirty="0" smtClean="0" sz="1447">
                <a:solidFill>
                  <a:srgbClr val="000000"/>
                </a:solidFill>
                <a:latin typeface="Arial"/>
              </a:rPr>
              <a:t>Simulate</a:t>
            </a:r>
            <a:endParaRPr lang="ko-KR" altLang="en-US" dirty="0" smtClean="0" sz="1447"/>
          </a:p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</a:t>
            </a:r>
            <a:r>
              <a:rPr lang="en-US" altLang="ko-KR" dirty="0" smtClean="0" sz="1447">
                <a:solidFill>
                  <a:srgbClr val="000000"/>
                </a:solidFill>
                <a:latin typeface="Arial"/>
              </a:rPr>
              <a:t>DFA</a:t>
            </a:r>
            <a:endParaRPr lang="ko-KR" altLang="en-US" dirty="0" smtClean="0" sz="1447"/>
          </a:p>
        </p:txBody>
      </p:sp>
      <p:sp>
        <p:nvSpPr>
          <p:cNvPr id="98" name="Rect 3"/>
          <p:cNvSpPr>
            <a:spLocks noGrp="1" noChangeArrowheads="1"/>
          </p:cNvSpPr>
          <p:nvPr/>
        </p:nvSpPr>
        <p:spPr>
          <a:xfrm rot="0">
            <a:off x="2304415" y="3008630"/>
            <a:ext cx="531495" cy="364236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</a:t>
            </a:r>
            <a:r>
              <a:rPr lang="en-US" altLang="ko-KR" dirty="0" smtClean="0" sz="1214" b="1">
                <a:solidFill>
                  <a:srgbClr val="000000"/>
                </a:solidFill>
                <a:latin typeface="Arial"/>
              </a:rPr>
              <a:t>a</a:t>
            </a:r>
            <a:endParaRPr lang="ko-KR" altLang="en-US" dirty="0" smtClean="0" sz="1214" b="1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214" b="1">
                <a:solidFill>
                  <a:srgbClr val="000000"/>
                </a:solidFill>
                <a:latin typeface="Arial"/>
              </a:rPr>
              <a:t>a</a:t>
            </a:r>
            <a:endParaRPr lang="ko-KR" altLang="en-US" dirty="0" smtClean="0" sz="1214" b="1"/>
          </a:p>
          <a:p>
            <a:pPr marL="0" indent="0" defTabSz="15240" algn="l">
              <a:lnSpc>
                <a:spcPts val="23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</a:t>
            </a:r>
            <a:r>
              <a:rPr lang="en-US" altLang="ko-KR" dirty="0" smtClean="0" sz="1447" i="1">
                <a:solidFill>
                  <a:srgbClr val="000000"/>
                </a:solidFill>
                <a:latin typeface="Arial"/>
              </a:rPr>
              <a:t>w</a:t>
            </a:r>
            <a:endParaRPr lang="ko-KR" altLang="en-US" dirty="0" smtClean="0" sz="1447" i="1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Rect 3"/>
          <p:cNvSpPr>
            <a:spLocks noGrp="1" noChangeArrowheads="1"/>
          </p:cNvSpPr>
          <p:nvPr/>
        </p:nvSpPr>
        <p:spPr>
          <a:xfrm rot="0">
            <a:off x="0" y="0"/>
            <a:ext cx="7797801" cy="10058401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2 </a:t>
            </a:r>
            <a:endParaRPr lang="ko-KR" altLang="en-US" dirty="0" smtClean="0" sz="1200"/>
          </a:p>
          <a:p>
            <a:pPr marL="0" indent="0" defTabSz="1524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Arial"/>
              </a:rPr>
              <a:t>Lexical Analyzer Generators </a:t>
            </a:r>
            <a:endParaRPr lang="ko-KR" altLang="en-US" dirty="0" smtClean="0" sz="1200" b="1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The process of constructing a lexical analyzer can automated. We only need to specify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Regular expressions for tokens and rules for assigning priorities for multiple longest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match cases, e.g, “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==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” and “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=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”, “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==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” is longer.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Two popular lexical analyzer generators are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•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										Flex :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generates lexical analyzer in C or C++. It is more modern version of the </a:t>
            </a:r>
            <a:endParaRPr lang="ko-KR" altLang="en-US" dirty="0" smtClean="0" sz="120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original Lex tool that was part of the AT&amp;T Bell Labs version of Unix.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•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										Jlex: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written in Java. Generates lexical analyzer in Java </a:t>
            </a:r>
            <a:endParaRPr lang="ko-KR" altLang="en-US" dirty="0" smtClean="0" sz="1200"/>
          </a:p>
          <a:p>
            <a:pPr marL="0" indent="0" defTabSz="15240" algn="l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Arial"/>
              </a:rPr>
              <a:t>Using Flex </a:t>
            </a:r>
            <a:endParaRPr lang="ko-KR" altLang="en-US" dirty="0" smtClean="0" sz="1200" b="1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We will use for the projects in this course. To use Flex, one has to provide a specification </a:t>
            </a:r>
            <a:endParaRPr lang="ko-KR" altLang="en-US" dirty="0" smtClean="0" sz="120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file as input to Flex. Flex reads this file and produces an output file contains the lexical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analyzer source in C or C++. </a:t>
            </a:r>
            <a:endParaRPr lang="ko-KR" altLang="en-US" dirty="0" smtClean="0" sz="120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The input specification file consists of three sections: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 or C++ and flex definitions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%% 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token definitions and actions  </a:t>
            </a:r>
            <a:endParaRPr lang="ko-KR" altLang="en-US" dirty="0" smtClean="0" sz="120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%%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user code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The symbols “%%” mark each section. A detailed guide to Flex is included in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supplementary reading material for this course. We will go through a simple example. </a:t>
            </a:r>
            <a:endParaRPr lang="ko-KR" altLang="en-US" dirty="0" smtClean="0" sz="120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The following is the Flex specification file for recognizing tokens found in a C++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function. The file is named “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lex.l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”; it is customary to use the “.l” extension for Flex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input files.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%{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#include “tokdefs.h” </a:t>
            </a:r>
            <a:endParaRPr lang="ko-KR" altLang="en-US" dirty="0" smtClean="0" sz="1200"/>
          </a:p>
          <a:p>
            <a:pPr marL="0" indent="0" defTabSz="15240" algn="l">
              <a:lnSpc>
                <a:spcPts val="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%}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D 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[0-9]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L 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[a-zA-Z_]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id   {L}({L}|{D})*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%%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"void" {return(TOK_VOID);}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"int"  {return(TOK_INT);}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"if"   {return(TOK_IF);} </a:t>
            </a:r>
            <a:endParaRPr lang="ko-KR" altLang="en-US" dirty="0" smtClean="0" sz="1200"/>
          </a:p>
          <a:p>
            <a:pPr marL="0" indent="0" defTabSz="15240" algn="l">
              <a:lnSpc>
                <a:spcPts val="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Specification File lex.l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"else" {return(TOK_ELSE);}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"while"{return(TOK_WHILE)};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"&lt;="   {return(TOK_LE);} </a:t>
            </a:r>
            <a:endParaRPr lang="ko-KR" altLang="en-US" dirty="0" smtClean="0" sz="1200"/>
          </a:p>
          <a:p>
            <a:pPr marL="0" indent="0" defTabSz="15240" algn="l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 i="1">
                <a:solidFill>
                  <a:srgbClr val="000000"/>
                </a:solidFill>
                <a:latin typeface="Verdana"/>
                <a:ea typeface="Verdana"/>
              </a:rPr>
              <a:t>Sohail Aslam 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900" i="1">
                <a:solidFill>
                  <a:srgbClr val="000000"/>
                </a:solidFill>
                <a:latin typeface="Verdana"/>
                <a:ea typeface="Verdana"/>
              </a:rPr>
              <a:t>Compiler Construction Notes  </a:t>
            </a:r>
            <a:endParaRPr lang="ko-KR" altLang="en-US" dirty="0" smtClean="0" sz="900" i="1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ect 3"/>
          <p:cNvSpPr>
            <a:spLocks noGrp="1" noChangeArrowheads="1"/>
          </p:cNvSpPr>
          <p:nvPr/>
        </p:nvSpPr>
        <p:spPr>
          <a:xfrm rot="0">
            <a:off x="0" y="0"/>
            <a:ext cx="7797801" cy="10058401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3 </a:t>
            </a:r>
            <a:endParaRPr lang="ko-KR" altLang="en-US" dirty="0" smtClean="0" sz="1200"/>
          </a:p>
          <a:p>
            <a:pPr marL="0" indent="0" defTabSz="15240" algn="l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"&gt;="   {return(TOK_GE);}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"=="   {return(TOK_EQ);}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"!="   {return(TOK_NE);}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{D}+   {return(TOK_INT);} </a:t>
            </a:r>
            <a:endParaRPr lang="ko-KR" altLang="en-US" dirty="0" smtClean="0" sz="1200"/>
          </a:p>
          <a:p>
            <a:pPr marL="0" indent="0" defTabSz="15240" algn="l">
              <a:lnSpc>
                <a:spcPts val="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{id}   {return(TOK_ID);}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[\n]|[\t]|[ ] ;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%%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The file 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lex.l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includes another file named “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tokdefs.h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”. The content of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tokdefs.h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are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#define TOK_VOID 1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#define TOK_INT 2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#define TOK_IF 3 </a:t>
            </a:r>
            <a:endParaRPr lang="ko-KR" altLang="en-US" dirty="0" smtClean="0" sz="1200"/>
          </a:p>
          <a:p>
            <a:pPr marL="0" indent="0" defTabSz="15240" algn="l">
              <a:lnSpc>
                <a:spcPts val="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#define TOK_ELSE 4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#define TOK_WHILE 5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#define TOK_LE 6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#define TOK_GE 7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#define TOK_EQ 8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#define TOK_NE 9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#define TOK_INT 10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#define TOK_ID 111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Flex creates C++ classes that implement the lexical analyzer. The code for these classes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is placed in the Flex’s output file. Here, for example, is the code needed to invoke the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scanner; this is placed in 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main.cpp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: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void main()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{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FlexLexer lex;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int tc = lex.yylex();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while(tc != 0) {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cout &lt;&lt; tc &lt;&lt; “,” &lt;&lt;lex.YYText() &lt;&lt; endl; </a:t>
            </a:r>
            <a:endParaRPr lang="ko-KR" altLang="en-US" dirty="0" smtClean="0" sz="1200"/>
          </a:p>
          <a:p>
            <a:pPr marL="0" indent="0" defTabSz="15240" algn="l">
              <a:lnSpc>
                <a:spcPts val="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tc = lex.yylex();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}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}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The following commands can be used to generate a scanner executable file in windows.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flex lex.l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g++ –c lex.cpp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g++ –c main.cpp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g++ –o lex.exe lex.o main.o </a:t>
            </a:r>
            <a:endParaRPr lang="ko-KR" altLang="en-US" dirty="0" smtClean="0" sz="1200"/>
          </a:p>
          <a:p>
            <a:pPr marL="0" indent="0" defTabSz="15240" algn="l">
              <a:lnSpc>
                <a:spcPts val="9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 i="1">
                <a:solidFill>
                  <a:srgbClr val="000000"/>
                </a:solidFill>
                <a:latin typeface="Verdana"/>
                <a:ea typeface="Verdana"/>
              </a:rPr>
              <a:t>Sohail Aslam 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900" i="1">
                <a:solidFill>
                  <a:srgbClr val="000000"/>
                </a:solidFill>
                <a:latin typeface="Verdana"/>
                <a:ea typeface="Verdana"/>
              </a:rPr>
              <a:t>Compiler Construction Notes  </a:t>
            </a:r>
            <a:endParaRPr lang="ko-KR" altLang="en-US" dirty="0" smtClean="0" sz="900" i="1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Rect 3"/>
          <p:cNvSpPr>
            <a:spLocks noGrp="1" noChangeArrowheads="1"/>
          </p:cNvSpPr>
          <p:nvPr/>
        </p:nvSpPr>
        <p:spPr>
          <a:xfrm rot="0">
            <a:off x="0" y="0"/>
            <a:ext cx="7797801" cy="10058401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1 </a:t>
            </a:r>
            <a:endParaRPr lang="ko-KR" altLang="en-US" dirty="0" smtClean="0" sz="1200"/>
          </a:p>
          <a:p>
            <a:pPr marL="0" indent="0" defTabSz="1524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L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L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e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e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c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c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t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t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u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u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r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r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e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e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				1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1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0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0</a:t>
            </a:r>
            <a:endParaRPr lang="ko-KR" altLang="en-US" dirty="0" smtClean="0" sz="1800" b="1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Arial"/>
              </a:rPr>
              <a:t>Running the Scanner </a:t>
            </a:r>
            <a:endParaRPr lang="ko-KR" altLang="en-US" dirty="0" smtClean="0" sz="1200" b="1"/>
          </a:p>
          <a:p>
            <a:pPr marL="0" indent="0" defTabSz="15240" algn="l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Here is the output of the scanner when executed and given the file 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main.cpp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as input,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i.e., the scanner is being asked to provide tokens found in the file 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main.cpp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: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lex &lt;main.cpp </a:t>
            </a:r>
            <a:endParaRPr lang="ko-KR" altLang="en-US" dirty="0" smtClean="0" sz="1200" b="1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Courier New"/>
                <a:ea typeface="Courier New"/>
              </a:rPr>
              <a:t>259,void </a:t>
            </a:r>
            <a:endParaRPr lang="ko-KR" altLang="en-US" dirty="0" smtClean="0" sz="9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Courier New"/>
                <a:ea typeface="Courier New"/>
              </a:rPr>
              <a:t>258,main </a:t>
            </a:r>
            <a:endParaRPr lang="ko-KR" altLang="en-US" dirty="0" smtClean="0" sz="9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Courier New"/>
                <a:ea typeface="Courier New"/>
              </a:rPr>
              <a:t>283,( </a:t>
            </a:r>
            <a:endParaRPr lang="ko-KR" altLang="en-US" dirty="0" smtClean="0" sz="9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Courier New"/>
                <a:ea typeface="Courier New"/>
              </a:rPr>
              <a:t>284,) </a:t>
            </a:r>
            <a:endParaRPr lang="ko-KR" altLang="en-US" dirty="0" smtClean="0" sz="9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Courier New"/>
                <a:ea typeface="Courier New"/>
              </a:rPr>
              <a:t>285,{ </a:t>
            </a:r>
            <a:endParaRPr lang="ko-KR" altLang="en-US" dirty="0" smtClean="0" sz="9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Courier New"/>
                <a:ea typeface="Courier New"/>
              </a:rPr>
              <a:t>258,FlexLexer </a:t>
            </a:r>
            <a:endParaRPr lang="ko-KR" altLang="en-US" dirty="0" smtClean="0" sz="9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Courier New"/>
                <a:ea typeface="Courier New"/>
              </a:rPr>
              <a:t>258,lex </a:t>
            </a:r>
            <a:endParaRPr lang="ko-KR" altLang="en-US" dirty="0" smtClean="0" sz="9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Courier New"/>
                <a:ea typeface="Courier New"/>
              </a:rPr>
              <a:t>290,; </a:t>
            </a:r>
            <a:endParaRPr lang="ko-KR" altLang="en-US" dirty="0" smtClean="0" sz="900"/>
          </a:p>
          <a:p>
            <a:pPr marL="0" indent="0" defTabSz="15240" algn="l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Courier New"/>
                <a:ea typeface="Courier New"/>
              </a:rPr>
              <a:t>260,int </a:t>
            </a:r>
            <a:endParaRPr lang="ko-KR" altLang="en-US" dirty="0" smtClean="0" sz="9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Courier New"/>
                <a:ea typeface="Courier New"/>
              </a:rPr>
              <a:t>258,tc </a:t>
            </a:r>
            <a:endParaRPr lang="ko-KR" altLang="en-US" dirty="0" smtClean="0" sz="900"/>
          </a:p>
          <a:p>
            <a:pPr marL="0" indent="0" defTabSz="15240" algn="l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Courier New"/>
                <a:ea typeface="Courier New"/>
              </a:rPr>
              <a:t>266,= </a:t>
            </a:r>
            <a:endParaRPr lang="ko-KR" altLang="en-US" dirty="0" smtClean="0" sz="9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Courier New"/>
                <a:ea typeface="Courier New"/>
              </a:rPr>
              <a:t>258,lex </a:t>
            </a:r>
            <a:endParaRPr lang="ko-KR" altLang="en-US" dirty="0" smtClean="0" sz="9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Courier New"/>
                <a:ea typeface="Courier New"/>
              </a:rPr>
              <a:t>291,. </a:t>
            </a:r>
            <a:endParaRPr lang="ko-KR" altLang="en-US" dirty="0" smtClean="0" sz="9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Courier New"/>
                <a:ea typeface="Courier New"/>
              </a:rPr>
              <a:t>258,yylex </a:t>
            </a:r>
            <a:endParaRPr lang="ko-KR" altLang="en-US" dirty="0" smtClean="0" sz="9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Courier New"/>
                <a:ea typeface="Courier New"/>
              </a:rPr>
              <a:t>283,( </a:t>
            </a:r>
            <a:endParaRPr lang="ko-KR" altLang="en-US" dirty="0" smtClean="0" sz="9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Courier New"/>
                <a:ea typeface="Courier New"/>
              </a:rPr>
              <a:t>284,) </a:t>
            </a:r>
            <a:endParaRPr lang="ko-KR" altLang="en-US" dirty="0" smtClean="0" sz="9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Courier New"/>
                <a:ea typeface="Courier New"/>
              </a:rPr>
              <a:t>290,; </a:t>
            </a:r>
            <a:endParaRPr lang="ko-KR" altLang="en-US" dirty="0" smtClean="0" sz="9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Courier New"/>
                <a:ea typeface="Courier New"/>
              </a:rPr>
              <a:t>263,while </a:t>
            </a:r>
            <a:endParaRPr lang="ko-KR" altLang="en-US" dirty="0" smtClean="0" sz="9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Courier New"/>
                <a:ea typeface="Courier New"/>
              </a:rPr>
              <a:t>283,( </a:t>
            </a:r>
            <a:endParaRPr lang="ko-KR" altLang="en-US" dirty="0" smtClean="0" sz="9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Courier New"/>
                <a:ea typeface="Courier New"/>
              </a:rPr>
              <a:t>258,tc </a:t>
            </a:r>
            <a:endParaRPr lang="ko-KR" altLang="en-US" dirty="0" smtClean="0" sz="900"/>
          </a:p>
          <a:p>
            <a:pPr marL="0" indent="0" defTabSz="15240" algn="l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Courier New"/>
                <a:ea typeface="Courier New"/>
              </a:rPr>
              <a:t>276,!= </a:t>
            </a:r>
            <a:endParaRPr lang="ko-KR" altLang="en-US" dirty="0" smtClean="0" sz="9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Courier New"/>
                <a:ea typeface="Courier New"/>
              </a:rPr>
              <a:t>257,0 </a:t>
            </a:r>
            <a:endParaRPr lang="ko-KR" altLang="en-US" dirty="0" smtClean="0" sz="900"/>
          </a:p>
          <a:p>
            <a:pPr marL="0" indent="0" defTabSz="15240" algn="l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Courier New"/>
                <a:ea typeface="Courier New"/>
              </a:rPr>
              <a:t>284,) </a:t>
            </a:r>
            <a:endParaRPr lang="ko-KR" altLang="en-US" dirty="0" smtClean="0" sz="9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Courier New"/>
                <a:ea typeface="Courier New"/>
              </a:rPr>
              <a:t>258,cout </a:t>
            </a:r>
            <a:endParaRPr lang="ko-KR" altLang="en-US" dirty="0" smtClean="0" sz="9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Courier New"/>
                <a:ea typeface="Courier New"/>
              </a:rPr>
              <a:t>279,&lt;&lt; </a:t>
            </a:r>
            <a:endParaRPr lang="ko-KR" altLang="en-US" dirty="0" smtClean="0" sz="9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Courier New"/>
                <a:ea typeface="Courier New"/>
              </a:rPr>
              <a:t>258,tc </a:t>
            </a:r>
            <a:endParaRPr lang="ko-KR" altLang="en-US" dirty="0" smtClean="0" sz="9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Courier New"/>
                <a:ea typeface="Courier New"/>
              </a:rPr>
              <a:t>279,&lt;&lt; </a:t>
            </a:r>
            <a:endParaRPr lang="ko-KR" altLang="en-US" dirty="0" smtClean="0" sz="9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Courier New"/>
                <a:ea typeface="Courier New"/>
              </a:rPr>
              <a:t>292,"," </a:t>
            </a:r>
            <a:endParaRPr lang="ko-KR" altLang="en-US" dirty="0" smtClean="0" sz="9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Courier New"/>
                <a:ea typeface="Courier New"/>
              </a:rPr>
              <a:t>279,&lt;&lt; </a:t>
            </a:r>
            <a:endParaRPr lang="ko-KR" altLang="en-US" dirty="0" smtClean="0" sz="9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Courier New"/>
                <a:ea typeface="Courier New"/>
              </a:rPr>
              <a:t>258,lex </a:t>
            </a:r>
            <a:endParaRPr lang="ko-KR" altLang="en-US" dirty="0" smtClean="0" sz="900"/>
          </a:p>
          <a:p>
            <a:pPr marL="0" indent="0" defTabSz="15240" algn="l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Courier New"/>
                <a:ea typeface="Courier New"/>
              </a:rPr>
              <a:t>291,. </a:t>
            </a:r>
            <a:endParaRPr lang="ko-KR" altLang="en-US" dirty="0" smtClean="0" sz="9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Courier New"/>
                <a:ea typeface="Courier New"/>
              </a:rPr>
              <a:t>258,YYText </a:t>
            </a:r>
            <a:endParaRPr lang="ko-KR" altLang="en-US" dirty="0" smtClean="0" sz="900"/>
          </a:p>
          <a:p>
            <a:pPr marL="0" indent="0" defTabSz="15240" algn="l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Courier New"/>
                <a:ea typeface="Courier New"/>
              </a:rPr>
              <a:t>283,( </a:t>
            </a:r>
            <a:endParaRPr lang="ko-KR" altLang="en-US" dirty="0" smtClean="0" sz="9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Courier New"/>
                <a:ea typeface="Courier New"/>
              </a:rPr>
              <a:t>284,) </a:t>
            </a:r>
            <a:endParaRPr lang="ko-KR" altLang="en-US" dirty="0" smtClean="0" sz="9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Courier New"/>
                <a:ea typeface="Courier New"/>
              </a:rPr>
              <a:t>279,&lt;&lt; </a:t>
            </a:r>
            <a:endParaRPr lang="ko-KR" altLang="en-US" dirty="0" smtClean="0" sz="9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Courier New"/>
                <a:ea typeface="Courier New"/>
              </a:rPr>
              <a:t>258,endl </a:t>
            </a:r>
            <a:endParaRPr lang="ko-KR" altLang="en-US" dirty="0" smtClean="0" sz="9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Courier New"/>
                <a:ea typeface="Courier New"/>
              </a:rPr>
              <a:t>290,; </a:t>
            </a:r>
            <a:endParaRPr lang="ko-KR" altLang="en-US" dirty="0" smtClean="0" sz="9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Courier New"/>
                <a:ea typeface="Courier New"/>
              </a:rPr>
              <a:t>258,tc </a:t>
            </a:r>
            <a:endParaRPr lang="ko-KR" altLang="en-US" dirty="0" smtClean="0" sz="9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Courier New"/>
                <a:ea typeface="Courier New"/>
              </a:rPr>
              <a:t>266,= </a:t>
            </a:r>
            <a:endParaRPr lang="ko-KR" altLang="en-US" dirty="0" smtClean="0" sz="9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Courier New"/>
                <a:ea typeface="Courier New"/>
              </a:rPr>
              <a:t>258,lex </a:t>
            </a:r>
            <a:endParaRPr lang="ko-KR" altLang="en-US" dirty="0" smtClean="0" sz="900"/>
          </a:p>
          <a:p>
            <a:pPr marL="0" indent="0" defTabSz="15240" algn="l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Courier New"/>
                <a:ea typeface="Courier New"/>
              </a:rPr>
              <a:t>291,. </a:t>
            </a:r>
            <a:endParaRPr lang="ko-KR" altLang="en-US" dirty="0" smtClean="0" sz="9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Courier New"/>
                <a:ea typeface="Courier New"/>
              </a:rPr>
              <a:t>258,yylex </a:t>
            </a:r>
            <a:endParaRPr lang="ko-KR" altLang="en-US" dirty="0" smtClean="0" sz="900"/>
          </a:p>
          <a:p>
            <a:pPr marL="0" indent="0" defTabSz="15240" algn="l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Courier New"/>
                <a:ea typeface="Courier New"/>
              </a:rPr>
              <a:t>283,( </a:t>
            </a:r>
            <a:endParaRPr lang="ko-KR" altLang="en-US" dirty="0" smtClean="0" sz="9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Courier New"/>
                <a:ea typeface="Courier New"/>
              </a:rPr>
              <a:t>284,) </a:t>
            </a:r>
            <a:endParaRPr lang="ko-KR" altLang="en-US" dirty="0" smtClean="0" sz="9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Courier New"/>
                <a:ea typeface="Courier New"/>
              </a:rPr>
              <a:t>290,; </a:t>
            </a:r>
            <a:endParaRPr lang="ko-KR" altLang="en-US" dirty="0" smtClean="0" sz="9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Courier New"/>
                <a:ea typeface="Courier New"/>
              </a:rPr>
              <a:t>286,} </a:t>
            </a:r>
            <a:endParaRPr lang="ko-KR" altLang="en-US" dirty="0" smtClean="0" sz="900"/>
          </a:p>
          <a:p>
            <a:pPr marL="0" indent="0" defTabSz="15240" algn="l">
              <a:lnSpc>
                <a:spcPts val="7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 i="1">
                <a:solidFill>
                  <a:srgbClr val="000000"/>
                </a:solidFill>
                <a:latin typeface="Verdana"/>
                <a:ea typeface="Verdana"/>
              </a:rPr>
              <a:t>Sohail Aslam 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900" i="1">
                <a:solidFill>
                  <a:srgbClr val="000000"/>
                </a:solidFill>
                <a:latin typeface="Verdana"/>
                <a:ea typeface="Verdana"/>
              </a:rPr>
              <a:t>Compiler Construction Notes  </a:t>
            </a:r>
            <a:endParaRPr lang="ko-KR" altLang="en-US" dirty="0" smtClean="0" sz="900" i="1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ct 3"/>
          <p:cNvSpPr>
            <a:spLocks noGrp="1" noChangeArrowheads="1"/>
          </p:cNvSpPr>
          <p:nvPr/>
        </p:nvSpPr>
        <p:spPr>
          <a:xfrm rot="0">
            <a:off x="0" y="0"/>
            <a:ext cx="7797801" cy="10058401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2 </a:t>
            </a:r>
            <a:endParaRPr lang="ko-KR" altLang="en-US" dirty="0" smtClean="0" sz="1200"/>
          </a:p>
          <a:p>
            <a:pPr marL="0" indent="0" defTabSz="1524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Arial"/>
              </a:rPr>
              <a:t>Flex input for C++ </a:t>
            </a:r>
            <a:endParaRPr lang="ko-KR" altLang="en-US" dirty="0" smtClean="0" sz="1200" b="1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As an illustration of the power of Flex, here is the input for generating scanner for C++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compiler. </a:t>
            </a:r>
            <a:endParaRPr lang="ko-KR" altLang="en-US" dirty="0" smtClean="0" sz="1200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Courier New"/>
                <a:ea typeface="Courier New"/>
              </a:rPr>
              <a:t>/* </a:t>
            </a:r>
            <a:endParaRPr lang="ko-KR" altLang="en-US" dirty="0" smtClean="0" sz="9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Courier New"/>
                <a:ea typeface="Courier New"/>
              </a:rPr>
              <a:t> * ISO C++ lexical analyzer. </a:t>
            </a:r>
            <a:endParaRPr lang="ko-KR" altLang="en-US" dirty="0" smtClean="0" sz="9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Courier New"/>
                <a:ea typeface="Courier New"/>
              </a:rPr>
              <a:t> * Based on the ISO C++ draft standard of December '96. </a:t>
            </a:r>
            <a:endParaRPr lang="ko-KR" altLang="en-US" dirty="0" smtClean="0" sz="9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Courier New"/>
                <a:ea typeface="Courier New"/>
              </a:rPr>
              <a:t> */ </a:t>
            </a:r>
            <a:endParaRPr lang="ko-KR" altLang="en-US" dirty="0" smtClean="0" sz="900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Courier New"/>
                <a:ea typeface="Courier New"/>
              </a:rPr>
              <a:t>%{ </a:t>
            </a:r>
            <a:endParaRPr lang="ko-KR" altLang="en-US" dirty="0" smtClean="0" sz="9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Courier New"/>
                <a:ea typeface="Courier New"/>
              </a:rPr>
              <a:t>#include &lt;ctype.h&gt; </a:t>
            </a:r>
            <a:endParaRPr lang="ko-KR" altLang="en-US" dirty="0" smtClean="0" sz="9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Courier New"/>
                <a:ea typeface="Courier New"/>
              </a:rPr>
              <a:t>#include &lt;stdio.h&gt; </a:t>
            </a:r>
            <a:endParaRPr lang="ko-KR" altLang="en-US" dirty="0" smtClean="0" sz="9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Courier New"/>
                <a:ea typeface="Courier New"/>
              </a:rPr>
              <a:t>#include “tokdefs.h" </a:t>
            </a:r>
            <a:endParaRPr lang="ko-KR" altLang="en-US" dirty="0" smtClean="0" sz="900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Courier New"/>
                <a:ea typeface="Courier New"/>
              </a:rPr>
              <a:t>int lineno; </a:t>
            </a:r>
            <a:endParaRPr lang="ko-KR" altLang="en-US" dirty="0" smtClean="0" sz="900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Courier New"/>
                <a:ea typeface="Courier New"/>
              </a:rPr>
              <a:t>static int yywrap(void); </a:t>
            </a:r>
            <a:endParaRPr lang="ko-KR" altLang="en-US" dirty="0" smtClean="0" sz="9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Courier New"/>
                <a:ea typeface="Courier New"/>
              </a:rPr>
              <a:t>static void skip_until_eol(void); </a:t>
            </a:r>
            <a:endParaRPr lang="ko-KR" altLang="en-US" dirty="0" smtClean="0" sz="9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Courier New"/>
                <a:ea typeface="Courier New"/>
              </a:rPr>
              <a:t>static void skip_comment(void); </a:t>
            </a:r>
            <a:endParaRPr lang="ko-KR" altLang="en-US" dirty="0" smtClean="0" sz="9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Courier New"/>
                <a:ea typeface="Courier New"/>
              </a:rPr>
              <a:t>static int check_identifier(const char *); </a:t>
            </a:r>
            <a:endParaRPr lang="ko-KR" altLang="en-US" dirty="0" smtClean="0" sz="9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Courier New"/>
                <a:ea typeface="Courier New"/>
              </a:rPr>
              <a:t>%} </a:t>
            </a:r>
            <a:endParaRPr lang="ko-KR" altLang="en-US" dirty="0" smtClean="0" sz="900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Courier New"/>
                <a:ea typeface="Courier New"/>
              </a:rPr>
              <a:t>intsuffix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Courier New"/>
                <a:ea typeface="Courier New"/>
              </a:rPr>
              <a:t>([uU][lL]?)|([lL][uU]?) </a:t>
            </a:r>
            <a:endParaRPr lang="ko-KR" altLang="en-US" dirty="0" smtClean="0" sz="9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Courier New"/>
                <a:ea typeface="Courier New"/>
              </a:rPr>
              <a:t>fracconst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Courier New"/>
                <a:ea typeface="Courier New"/>
              </a:rPr>
              <a:t>([0-9]*\.[0-9]+)|([0-9]+\.) </a:t>
            </a:r>
            <a:endParaRPr lang="ko-KR" altLang="en-US" dirty="0" smtClean="0" sz="9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Courier New"/>
                <a:ea typeface="Courier New"/>
              </a:rPr>
              <a:t>exppart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Courier New"/>
                <a:ea typeface="Courier New"/>
              </a:rPr>
              <a:t>[eE][-+]?[0-9]+ </a:t>
            </a:r>
            <a:endParaRPr lang="ko-KR" altLang="en-US" dirty="0" smtClean="0" sz="9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Courier New"/>
                <a:ea typeface="Courier New"/>
              </a:rPr>
              <a:t>floatsuffix [fFlL] </a:t>
            </a:r>
            <a:endParaRPr lang="ko-KR" altLang="en-US" dirty="0" smtClean="0" sz="9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Courier New"/>
                <a:ea typeface="Courier New"/>
              </a:rPr>
              <a:t>chartext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Courier New"/>
                <a:ea typeface="Courier New"/>
              </a:rPr>
              <a:t>([^'])|(\\.) </a:t>
            </a:r>
            <a:endParaRPr lang="ko-KR" altLang="en-US" dirty="0" smtClean="0" sz="9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Courier New"/>
                <a:ea typeface="Courier New"/>
              </a:rPr>
              <a:t>stringtext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</a:t>
            </a:r>
            <a:r>
              <a:rPr lang="en-US" altLang="ko-KR" dirty="0" smtClean="0" sz="900">
                <a:solidFill>
                  <a:srgbClr val="000000"/>
                </a:solidFill>
                <a:latin typeface="Courier New"/>
                <a:ea typeface="Courier New"/>
              </a:rPr>
              <a:t>([^"])|(\\.) </a:t>
            </a:r>
            <a:endParaRPr lang="ko-KR" altLang="en-US" dirty="0" smtClean="0" sz="9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Courier New"/>
                <a:ea typeface="Courier New"/>
              </a:rPr>
              <a:t>%% </a:t>
            </a:r>
            <a:endParaRPr lang="ko-KR" altLang="en-US" dirty="0" smtClean="0" sz="9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Courier New"/>
                <a:ea typeface="Courier New"/>
              </a:rPr>
              <a:t>%% </a:t>
            </a:r>
            <a:endParaRPr lang="ko-KR" altLang="en-US" dirty="0" smtClean="0" sz="9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Courier New"/>
                <a:ea typeface="Courier New"/>
              </a:rPr>
              <a:t>"\n"     { ++lineno; } </a:t>
            </a:r>
            <a:endParaRPr lang="ko-KR" altLang="en-US" dirty="0" smtClean="0" sz="9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Courier New"/>
                <a:ea typeface="Courier New"/>
              </a:rPr>
              <a:t>[\t\f\v\r ]+    { /* Ignore whitespace. */ } </a:t>
            </a:r>
            <a:endParaRPr lang="ko-KR" altLang="en-US" dirty="0" smtClean="0" sz="900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Courier New"/>
                <a:ea typeface="Courier New"/>
              </a:rPr>
              <a:t>"/*"     { skip_comment(); } </a:t>
            </a:r>
            <a:endParaRPr lang="ko-KR" altLang="en-US" dirty="0" smtClean="0" sz="9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Courier New"/>
                <a:ea typeface="Courier New"/>
              </a:rPr>
              <a:t>"//"     { skip_until_eol(); } </a:t>
            </a:r>
            <a:endParaRPr lang="ko-KR" altLang="en-US" dirty="0" smtClean="0" sz="900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Courier New"/>
                <a:ea typeface="Courier New"/>
              </a:rPr>
              <a:t>"{"     { return '{'; } </a:t>
            </a:r>
            <a:endParaRPr lang="ko-KR" altLang="en-US" dirty="0" smtClean="0" sz="9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Courier New"/>
                <a:ea typeface="Courier New"/>
              </a:rPr>
              <a:t>"&lt;%"     { return '{'; } </a:t>
            </a:r>
            <a:endParaRPr lang="ko-KR" altLang="en-US" dirty="0" smtClean="0" sz="9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Courier New"/>
                <a:ea typeface="Courier New"/>
              </a:rPr>
              <a:t>"}"     { return '}'; } </a:t>
            </a:r>
            <a:endParaRPr lang="ko-KR" altLang="en-US" dirty="0" smtClean="0" sz="9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Courier New"/>
                <a:ea typeface="Courier New"/>
              </a:rPr>
              <a:t>"%&gt;"     { return '}'; } </a:t>
            </a:r>
            <a:endParaRPr lang="ko-KR" altLang="en-US" dirty="0" smtClean="0" sz="9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Courier New"/>
                <a:ea typeface="Courier New"/>
              </a:rPr>
              <a:t>"["     { return '['; } </a:t>
            </a:r>
            <a:endParaRPr lang="ko-KR" altLang="en-US" dirty="0" smtClean="0" sz="9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Courier New"/>
                <a:ea typeface="Courier New"/>
              </a:rPr>
              <a:t>"&lt;:"     { return '['; } </a:t>
            </a:r>
            <a:endParaRPr lang="ko-KR" altLang="en-US" dirty="0" smtClean="0" sz="900"/>
          </a:p>
          <a:p>
            <a:pPr marL="0" indent="0" defTabSz="15240" algn="l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Courier New"/>
                <a:ea typeface="Courier New"/>
              </a:rPr>
              <a:t>"]"     { return ']'; } </a:t>
            </a:r>
            <a:endParaRPr lang="ko-KR" altLang="en-US" dirty="0" smtClean="0" sz="9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Courier New"/>
                <a:ea typeface="Courier New"/>
              </a:rPr>
              <a:t>":&gt;"     { return ']'; } </a:t>
            </a:r>
            <a:endParaRPr lang="ko-KR" altLang="en-US" dirty="0" smtClean="0" sz="9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Courier New"/>
                <a:ea typeface="Courier New"/>
              </a:rPr>
              <a:t>"("     { return '('; } </a:t>
            </a:r>
            <a:endParaRPr lang="ko-KR" altLang="en-US" dirty="0" smtClean="0" sz="9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Courier New"/>
                <a:ea typeface="Courier New"/>
              </a:rPr>
              <a:t>")"     { return ')'; } </a:t>
            </a:r>
            <a:endParaRPr lang="ko-KR" altLang="en-US" dirty="0" smtClean="0" sz="9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Courier New"/>
                <a:ea typeface="Courier New"/>
              </a:rPr>
              <a:t>";"     { return ';'; } </a:t>
            </a:r>
            <a:endParaRPr lang="ko-KR" altLang="en-US" dirty="0" smtClean="0" sz="9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Courier New"/>
                <a:ea typeface="Courier New"/>
              </a:rPr>
              <a:t>":"     { return ':'; } </a:t>
            </a:r>
            <a:endParaRPr lang="ko-KR" altLang="en-US" dirty="0" smtClean="0" sz="9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Courier New"/>
                <a:ea typeface="Courier New"/>
              </a:rPr>
              <a:t>"..."     { return ELLIPSIS; } </a:t>
            </a:r>
            <a:endParaRPr lang="ko-KR" altLang="en-US" dirty="0" smtClean="0" sz="9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Courier New"/>
                <a:ea typeface="Courier New"/>
              </a:rPr>
              <a:t>"?"     { return '?'; } </a:t>
            </a:r>
            <a:endParaRPr lang="ko-KR" altLang="en-US" dirty="0" smtClean="0" sz="9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Courier New"/>
                <a:ea typeface="Courier New"/>
              </a:rPr>
              <a:t>"::"     { return COLONCOLON; } </a:t>
            </a:r>
            <a:endParaRPr lang="ko-KR" altLang="en-US" dirty="0" smtClean="0" sz="9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Courier New"/>
                <a:ea typeface="Courier New"/>
              </a:rPr>
              <a:t>"."     { return '.'; } </a:t>
            </a:r>
            <a:endParaRPr lang="ko-KR" altLang="en-US" dirty="0" smtClean="0" sz="900"/>
          </a:p>
          <a:p>
            <a:pPr marL="0" indent="0" defTabSz="15240" algn="l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Courier New"/>
                <a:ea typeface="Courier New"/>
              </a:rPr>
              <a:t>".*"     { return DOTSTAR; } </a:t>
            </a:r>
            <a:endParaRPr lang="ko-KR" altLang="en-US" dirty="0" smtClean="0" sz="9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Courier New"/>
                <a:ea typeface="Courier New"/>
              </a:rPr>
              <a:t>"+"     { return '+'; } </a:t>
            </a:r>
            <a:endParaRPr lang="ko-KR" altLang="en-US" dirty="0" smtClean="0" sz="900"/>
          </a:p>
          <a:p>
            <a:pPr marL="0" indent="0" defTabSz="15240" algn="l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Courier New"/>
                <a:ea typeface="Courier New"/>
              </a:rPr>
              <a:t>"-"     { return '-'; } </a:t>
            </a:r>
            <a:endParaRPr lang="ko-KR" altLang="en-US" dirty="0" smtClean="0" sz="9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Courier New"/>
                <a:ea typeface="Courier New"/>
              </a:rPr>
              <a:t>"*"     { return '*'; } </a:t>
            </a:r>
            <a:endParaRPr lang="ko-KR" altLang="en-US" dirty="0" smtClean="0" sz="9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Courier New"/>
                <a:ea typeface="Courier New"/>
              </a:rPr>
              <a:t>"/"     { return '/'; } </a:t>
            </a:r>
            <a:endParaRPr lang="ko-KR" altLang="en-US" dirty="0" smtClean="0" sz="9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Courier New"/>
                <a:ea typeface="Courier New"/>
              </a:rPr>
              <a:t>"%"     { return '%'; } </a:t>
            </a:r>
            <a:endParaRPr lang="ko-KR" altLang="en-US" dirty="0" smtClean="0" sz="9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Courier New"/>
                <a:ea typeface="Courier New"/>
              </a:rPr>
              <a:t>"^"     { return '^'; } </a:t>
            </a:r>
            <a:endParaRPr lang="ko-KR" altLang="en-US" dirty="0" smtClean="0" sz="9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Courier New"/>
                <a:ea typeface="Courier New"/>
              </a:rPr>
              <a:t>"xor"     { return '^'; } </a:t>
            </a:r>
            <a:endParaRPr lang="ko-KR" altLang="en-US" dirty="0" smtClean="0" sz="9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Courier New"/>
                <a:ea typeface="Courier New"/>
              </a:rPr>
              <a:t>"&amp;"     { return '&amp;'; } </a:t>
            </a:r>
            <a:endParaRPr lang="ko-KR" altLang="en-US" dirty="0" smtClean="0" sz="900"/>
          </a:p>
          <a:p>
            <a:pPr marL="0" indent="0" defTabSz="15240" algn="l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 i="1">
                <a:solidFill>
                  <a:srgbClr val="000000"/>
                </a:solidFill>
                <a:latin typeface="Verdana"/>
                <a:ea typeface="Verdana"/>
              </a:rPr>
              <a:t>Sohail Aslam 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900" i="1">
                <a:solidFill>
                  <a:srgbClr val="000000"/>
                </a:solidFill>
                <a:latin typeface="Verdana"/>
                <a:ea typeface="Verdana"/>
              </a:rPr>
              <a:t>Compiler Construction Notes  </a:t>
            </a:r>
            <a:endParaRPr lang="ko-KR" altLang="en-US" dirty="0" smtClean="0" sz="900" i="1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 3"/>
          <p:cNvSpPr>
            <a:spLocks noGrp="1" noChangeArrowheads="1"/>
          </p:cNvSpPr>
          <p:nvPr/>
        </p:nvSpPr>
        <p:spPr>
          <a:xfrm rot="0">
            <a:off x="0" y="0"/>
            <a:ext cx="7797801" cy="10058401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3 </a:t>
            </a:r>
            <a:endParaRPr lang="ko-KR" altLang="en-US" dirty="0" smtClean="0" sz="1200"/>
          </a:p>
          <a:p>
            <a:pPr marL="0" indent="0" defTabSz="1524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424" b="1">
                <a:solidFill>
                  <a:srgbClr val="000000"/>
                </a:solidFill>
                <a:latin typeface="Arial"/>
              </a:rPr>
              <a:t>Typical Compilation </a:t>
            </a:r>
            <a:endParaRPr lang="ko-KR" altLang="en-US" dirty="0" smtClean="0" sz="1424" b="1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Consider the source code of C function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int expr( int n )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{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int d;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d = 4*n*n*(n+1)*(n+1);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return d; </a:t>
            </a:r>
            <a:endParaRPr lang="ko-KR" altLang="en-US" dirty="0" smtClean="0" sz="1200"/>
          </a:p>
          <a:p>
            <a:pPr marL="0" indent="0" defTabSz="15240" algn="l">
              <a:lnSpc>
                <a:spcPts val="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} </a:t>
            </a:r>
            <a:endParaRPr lang="ko-KR" altLang="en-US" dirty="0" smtClean="0" sz="120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Expressing an algorithm or a task in C is optimized for human readability and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comprehension. This presentation matches human notions of grammar of a programming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language. The function uses named constructs such as variables and procedures which aid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human readability. Now consider the assembly code that the C compiler 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gcc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generates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for the Intel platform: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75">
                <a:solidFill>
                  <a:srgbClr val="000000"/>
                </a:solidFill>
                <a:latin typeface="Courier New"/>
                <a:ea typeface="Courier New"/>
              </a:rPr>
              <a:t>.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</a:rPr>
              <a:t>globl _expr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_expr: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pushl %ebp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movl %esp,%ebp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subl $24,%esp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movl 8(%ebp),%eax </a:t>
            </a:r>
            <a:endParaRPr lang="ko-KR" altLang="en-US" dirty="0" smtClean="0" sz="1200"/>
          </a:p>
          <a:p>
            <a:pPr marL="0" indent="0" defTabSz="15240" algn="l">
              <a:lnSpc>
                <a:spcPts val="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movl %eax,%edx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leal 0(,%edx,4),%eax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movl %eax,%edx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imull 8(%ebp),%edx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movl 8(%ebp),%eax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incl %eax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imull %eax,%edx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movl 8(%ebp),%eax </a:t>
            </a:r>
            <a:endParaRPr lang="ko-KR" altLang="en-US" dirty="0" smtClean="0" sz="1200"/>
          </a:p>
          <a:p>
            <a:pPr marL="0" indent="0" defTabSz="15240" algn="l">
              <a:lnSpc>
                <a:spcPts val="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incl %eax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imull %eax,%edx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movl %edx,-4(%ebp)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movl -4(%ebp),%edx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movl %edx,%eax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jmp L2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.align 4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L2: </a:t>
            </a:r>
            <a:endParaRPr lang="ko-KR" altLang="en-US" dirty="0" smtClean="0" sz="1200"/>
          </a:p>
          <a:p>
            <a:pPr marL="0" indent="0" defTabSz="15240" algn="l">
              <a:lnSpc>
                <a:spcPts val="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leave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ret </a:t>
            </a:r>
            <a:endParaRPr lang="ko-KR" altLang="en-US" dirty="0" smtClean="0" sz="120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The assembly code is optimized for hardware it is to run on. The code consists of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machine instructions, uses registers and unnamed memory locations. This version is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much harder to understand by humans </a:t>
            </a:r>
            <a:endParaRPr lang="ko-KR" altLang="en-US" dirty="0" smtClean="0" sz="1200"/>
          </a:p>
          <a:p>
            <a:pPr marL="0" indent="0" defTabSz="15240" algn="l">
              <a:lnSpc>
                <a:spcPts val="5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 i="1">
                <a:solidFill>
                  <a:srgbClr val="000000"/>
                </a:solidFill>
                <a:latin typeface="Verdana"/>
                <a:ea typeface="Verdana"/>
              </a:rPr>
              <a:t>Sohail Aslam 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900" i="1">
                <a:solidFill>
                  <a:srgbClr val="000000"/>
                </a:solidFill>
                <a:latin typeface="Verdana"/>
                <a:ea typeface="Verdana"/>
              </a:rPr>
              <a:t>Compiler Construction Notes  </a:t>
            </a:r>
            <a:endParaRPr lang="ko-KR" altLang="en-US" dirty="0" smtClean="0" sz="900" i="1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Rect 3"/>
          <p:cNvSpPr>
            <a:spLocks noGrp="1" noChangeArrowheads="1"/>
          </p:cNvSpPr>
          <p:nvPr/>
        </p:nvSpPr>
        <p:spPr>
          <a:xfrm rot="0">
            <a:off x="0" y="0"/>
            <a:ext cx="7797801" cy="10058401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3 </a:t>
            </a:r>
            <a:endParaRPr lang="ko-KR" altLang="en-US" dirty="0" smtClean="0" sz="1200"/>
          </a:p>
          <a:p>
            <a:pPr marL="0" indent="0" defTabSz="15240" algn="l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Courier New"/>
                <a:ea typeface="Courier New"/>
              </a:rPr>
              <a:t>"bitand"    { return '&amp;'; } </a:t>
            </a:r>
            <a:endParaRPr lang="ko-KR" altLang="en-US" dirty="0" smtClean="0" sz="9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Courier New"/>
                <a:ea typeface="Courier New"/>
              </a:rPr>
              <a:t>"|"     { return '|'; } </a:t>
            </a:r>
            <a:endParaRPr lang="ko-KR" altLang="en-US" dirty="0" smtClean="0" sz="9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Courier New"/>
                <a:ea typeface="Courier New"/>
              </a:rPr>
              <a:t>"bitor"     { return '|'; } </a:t>
            </a:r>
            <a:endParaRPr lang="ko-KR" altLang="en-US" dirty="0" smtClean="0" sz="9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Courier New"/>
                <a:ea typeface="Courier New"/>
              </a:rPr>
              <a:t>"~"     { return '~'; } </a:t>
            </a:r>
            <a:endParaRPr lang="ko-KR" altLang="en-US" dirty="0" smtClean="0" sz="9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Courier New"/>
                <a:ea typeface="Courier New"/>
              </a:rPr>
              <a:t>"compl"     { return '~'; } </a:t>
            </a:r>
            <a:endParaRPr lang="ko-KR" altLang="en-US" dirty="0" smtClean="0" sz="9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Courier New"/>
                <a:ea typeface="Courier New"/>
              </a:rPr>
              <a:t>"!"     { return '!'; } </a:t>
            </a:r>
            <a:endParaRPr lang="ko-KR" altLang="en-US" dirty="0" smtClean="0" sz="9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Courier New"/>
                <a:ea typeface="Courier New"/>
              </a:rPr>
              <a:t>"not"     { return '!'; } </a:t>
            </a:r>
            <a:endParaRPr lang="ko-KR" altLang="en-US" dirty="0" smtClean="0" sz="900"/>
          </a:p>
          <a:p>
            <a:pPr marL="0" indent="0" defTabSz="15240" algn="l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Courier New"/>
                <a:ea typeface="Courier New"/>
              </a:rPr>
              <a:t>"="     { return '='; } </a:t>
            </a:r>
            <a:endParaRPr lang="ko-KR" altLang="en-US" dirty="0" smtClean="0" sz="9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Courier New"/>
                <a:ea typeface="Courier New"/>
              </a:rPr>
              <a:t>"&lt;"     { return '&lt;'; } </a:t>
            </a:r>
            <a:endParaRPr lang="ko-KR" altLang="en-US" dirty="0" smtClean="0" sz="9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Courier New"/>
                <a:ea typeface="Courier New"/>
              </a:rPr>
              <a:t>"&gt;"     { return '&gt;'; } </a:t>
            </a:r>
            <a:endParaRPr lang="ko-KR" altLang="en-US" dirty="0" smtClean="0" sz="9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Courier New"/>
                <a:ea typeface="Courier New"/>
              </a:rPr>
              <a:t>"+="     { return ADDEQ; } </a:t>
            </a:r>
            <a:endParaRPr lang="ko-KR" altLang="en-US" dirty="0" smtClean="0" sz="9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Courier New"/>
                <a:ea typeface="Courier New"/>
              </a:rPr>
              <a:t>"-="     { return SUBEQ; } </a:t>
            </a:r>
            <a:endParaRPr lang="ko-KR" altLang="en-US" dirty="0" smtClean="0" sz="9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Courier New"/>
                <a:ea typeface="Courier New"/>
              </a:rPr>
              <a:t>"*="     { return MULEQ; } </a:t>
            </a:r>
            <a:endParaRPr lang="ko-KR" altLang="en-US" dirty="0" smtClean="0" sz="9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Courier New"/>
                <a:ea typeface="Courier New"/>
              </a:rPr>
              <a:t>"/="     { return DIVEQ; } </a:t>
            </a:r>
            <a:endParaRPr lang="ko-KR" altLang="en-US" dirty="0" smtClean="0" sz="9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Courier New"/>
                <a:ea typeface="Courier New"/>
              </a:rPr>
              <a:t>"%="     { return MODEQ; } </a:t>
            </a:r>
            <a:endParaRPr lang="ko-KR" altLang="en-US" dirty="0" smtClean="0" sz="9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Courier New"/>
                <a:ea typeface="Courier New"/>
              </a:rPr>
              <a:t>"^="     { return XOREQ; } </a:t>
            </a:r>
            <a:endParaRPr lang="ko-KR" altLang="en-US" dirty="0" smtClean="0" sz="9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Courier New"/>
                <a:ea typeface="Courier New"/>
              </a:rPr>
              <a:t>"xor_eq"    { return XOREQ; } </a:t>
            </a:r>
            <a:endParaRPr lang="ko-KR" altLang="en-US" dirty="0" smtClean="0" sz="900"/>
          </a:p>
          <a:p>
            <a:pPr marL="0" indent="0" defTabSz="15240" algn="l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Courier New"/>
                <a:ea typeface="Courier New"/>
              </a:rPr>
              <a:t>"&amp;="     { return ANDEQ; } </a:t>
            </a:r>
            <a:endParaRPr lang="ko-KR" altLang="en-US" dirty="0" smtClean="0" sz="9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Courier New"/>
                <a:ea typeface="Courier New"/>
              </a:rPr>
              <a:t>"and_eq"    { return ANDEQ; } </a:t>
            </a:r>
            <a:endParaRPr lang="ko-KR" altLang="en-US" dirty="0" smtClean="0" sz="9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Courier New"/>
                <a:ea typeface="Courier New"/>
              </a:rPr>
              <a:t>"|="     { return OREQ; } </a:t>
            </a:r>
            <a:endParaRPr lang="ko-KR" altLang="en-US" dirty="0" smtClean="0" sz="9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Courier New"/>
                <a:ea typeface="Courier New"/>
              </a:rPr>
              <a:t>"or_eq"     { return OREQ; } </a:t>
            </a:r>
            <a:endParaRPr lang="ko-KR" altLang="en-US" dirty="0" smtClean="0" sz="9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Courier New"/>
                <a:ea typeface="Courier New"/>
              </a:rPr>
              <a:t>"&lt;&lt;"     { return SL; } </a:t>
            </a:r>
            <a:endParaRPr lang="ko-KR" altLang="en-US" dirty="0" smtClean="0" sz="9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Courier New"/>
                <a:ea typeface="Courier New"/>
              </a:rPr>
              <a:t>"&gt;&gt;"     { return SR; } </a:t>
            </a:r>
            <a:endParaRPr lang="ko-KR" altLang="en-US" dirty="0" smtClean="0" sz="9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Courier New"/>
                <a:ea typeface="Courier New"/>
              </a:rPr>
              <a:t>"&lt;&lt;="     { return SLEQ; } </a:t>
            </a:r>
            <a:endParaRPr lang="ko-KR" altLang="en-US" dirty="0" smtClean="0" sz="9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Courier New"/>
                <a:ea typeface="Courier New"/>
              </a:rPr>
              <a:t>"&gt;&gt;="     { return SREQ; } </a:t>
            </a:r>
            <a:endParaRPr lang="ko-KR" altLang="en-US" dirty="0" smtClean="0" sz="9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Courier New"/>
                <a:ea typeface="Courier New"/>
              </a:rPr>
              <a:t>"=="     { return EQ; } </a:t>
            </a:r>
            <a:endParaRPr lang="ko-KR" altLang="en-US" dirty="0" smtClean="0" sz="900"/>
          </a:p>
          <a:p>
            <a:pPr marL="0" indent="0" defTabSz="15240" algn="l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Courier New"/>
                <a:ea typeface="Courier New"/>
              </a:rPr>
              <a:t>"!="     { return NOTEQ; } </a:t>
            </a:r>
            <a:endParaRPr lang="ko-KR" altLang="en-US" dirty="0" smtClean="0" sz="9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Courier New"/>
                <a:ea typeface="Courier New"/>
              </a:rPr>
              <a:t>"not_eq"    { return NOTEQ; } </a:t>
            </a:r>
            <a:endParaRPr lang="ko-KR" altLang="en-US" dirty="0" smtClean="0" sz="9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Courier New"/>
                <a:ea typeface="Courier New"/>
              </a:rPr>
              <a:t>"&lt;="     { return LTEQ; } </a:t>
            </a:r>
            <a:endParaRPr lang="ko-KR" altLang="en-US" dirty="0" smtClean="0" sz="9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Courier New"/>
                <a:ea typeface="Courier New"/>
              </a:rPr>
              <a:t>"&gt;="     { return GTEQ; } </a:t>
            </a:r>
            <a:endParaRPr lang="ko-KR" altLang="en-US" dirty="0" smtClean="0" sz="9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Courier New"/>
                <a:ea typeface="Courier New"/>
              </a:rPr>
              <a:t>"&amp;&amp;"     { return ANDAND; } </a:t>
            </a:r>
            <a:endParaRPr lang="ko-KR" altLang="en-US" dirty="0" smtClean="0" sz="9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Courier New"/>
                <a:ea typeface="Courier New"/>
              </a:rPr>
              <a:t>"and"     { return ANDAND; } </a:t>
            </a:r>
            <a:endParaRPr lang="ko-KR" altLang="en-US" dirty="0" smtClean="0" sz="9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Courier New"/>
                <a:ea typeface="Courier New"/>
              </a:rPr>
              <a:t>"||"     { return OROR; } </a:t>
            </a:r>
            <a:endParaRPr lang="ko-KR" altLang="en-US" dirty="0" smtClean="0" sz="9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Courier New"/>
                <a:ea typeface="Courier New"/>
              </a:rPr>
              <a:t>"or"     { return OROR; } </a:t>
            </a:r>
            <a:endParaRPr lang="ko-KR" altLang="en-US" dirty="0" smtClean="0" sz="9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Courier New"/>
                <a:ea typeface="Courier New"/>
              </a:rPr>
              <a:t>"++"     { return PLUSPLUS; } </a:t>
            </a:r>
            <a:endParaRPr lang="ko-KR" altLang="en-US" dirty="0" smtClean="0" sz="9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Courier New"/>
                <a:ea typeface="Courier New"/>
              </a:rPr>
              <a:t>"--"     { return MINUSMINUS; } </a:t>
            </a:r>
            <a:endParaRPr lang="ko-KR" altLang="en-US" dirty="0" smtClean="0" sz="900"/>
          </a:p>
          <a:p>
            <a:pPr marL="0" indent="0" defTabSz="15240" algn="l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Courier New"/>
                <a:ea typeface="Courier New"/>
              </a:rPr>
              <a:t>","     { return ','; } </a:t>
            </a:r>
            <a:endParaRPr lang="ko-KR" altLang="en-US" dirty="0" smtClean="0" sz="9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Courier New"/>
                <a:ea typeface="Courier New"/>
              </a:rPr>
              <a:t>"-&gt;*"     { return ARROWSTAR; } </a:t>
            </a:r>
            <a:endParaRPr lang="ko-KR" altLang="en-US" dirty="0" smtClean="0" sz="9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Courier New"/>
                <a:ea typeface="Courier New"/>
              </a:rPr>
              <a:t>"-&gt;"     { return ARROW; } </a:t>
            </a:r>
            <a:endParaRPr lang="ko-KR" altLang="en-US" dirty="0" smtClean="0" sz="9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Courier New"/>
                <a:ea typeface="Courier New"/>
              </a:rPr>
              <a:t>"asm"     { return ASM; } </a:t>
            </a:r>
            <a:endParaRPr lang="ko-KR" altLang="en-US" dirty="0" smtClean="0" sz="9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Courier New"/>
                <a:ea typeface="Courier New"/>
              </a:rPr>
              <a:t>"auto"     { return AUTO; } </a:t>
            </a:r>
            <a:endParaRPr lang="ko-KR" altLang="en-US" dirty="0" smtClean="0" sz="9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Courier New"/>
                <a:ea typeface="Courier New"/>
              </a:rPr>
              <a:t>"bool"     { return BOOL; } </a:t>
            </a:r>
            <a:endParaRPr lang="ko-KR" altLang="en-US" dirty="0" smtClean="0" sz="9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Courier New"/>
                <a:ea typeface="Courier New"/>
              </a:rPr>
              <a:t>"break"     { return BREAK; } </a:t>
            </a:r>
            <a:endParaRPr lang="ko-KR" altLang="en-US" dirty="0" smtClean="0" sz="9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Courier New"/>
                <a:ea typeface="Courier New"/>
              </a:rPr>
              <a:t>"case"     { return CASE; } </a:t>
            </a:r>
            <a:endParaRPr lang="ko-KR" altLang="en-US" dirty="0" smtClean="0" sz="9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Courier New"/>
                <a:ea typeface="Courier New"/>
              </a:rPr>
              <a:t>"catch"     { return CATCH; } </a:t>
            </a:r>
            <a:endParaRPr lang="ko-KR" altLang="en-US" dirty="0" smtClean="0" sz="9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Courier New"/>
                <a:ea typeface="Courier New"/>
              </a:rPr>
              <a:t>"char"     { return CHAR; } </a:t>
            </a:r>
            <a:endParaRPr lang="ko-KR" altLang="en-US" dirty="0" smtClean="0" sz="900"/>
          </a:p>
          <a:p>
            <a:pPr marL="0" indent="0" defTabSz="15240" algn="l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Courier New"/>
                <a:ea typeface="Courier New"/>
              </a:rPr>
              <a:t>"class"     { return CLASS; } </a:t>
            </a:r>
            <a:endParaRPr lang="ko-KR" altLang="en-US" dirty="0" smtClean="0" sz="9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Courier New"/>
                <a:ea typeface="Courier New"/>
              </a:rPr>
              <a:t>"const"     { return CONST; } </a:t>
            </a:r>
            <a:endParaRPr lang="ko-KR" altLang="en-US" dirty="0" smtClean="0" sz="9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Courier New"/>
                <a:ea typeface="Courier New"/>
              </a:rPr>
              <a:t>"const_cast"    { return CONST_CAST; } </a:t>
            </a:r>
            <a:endParaRPr lang="ko-KR" altLang="en-US" dirty="0" smtClean="0" sz="9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Courier New"/>
                <a:ea typeface="Courier New"/>
              </a:rPr>
              <a:t>"continue"    { return CONTINUE; } </a:t>
            </a:r>
            <a:endParaRPr lang="ko-KR" altLang="en-US" dirty="0" smtClean="0" sz="9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Courier New"/>
                <a:ea typeface="Courier New"/>
              </a:rPr>
              <a:t>"default"    { return DEFAULT; } </a:t>
            </a:r>
            <a:endParaRPr lang="ko-KR" altLang="en-US" dirty="0" smtClean="0" sz="9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Courier New"/>
                <a:ea typeface="Courier New"/>
              </a:rPr>
              <a:t>"delete"    { return DELETE; } </a:t>
            </a:r>
            <a:endParaRPr lang="ko-KR" altLang="en-US" dirty="0" smtClean="0" sz="9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Courier New"/>
                <a:ea typeface="Courier New"/>
              </a:rPr>
              <a:t>"do"     { return DO; } </a:t>
            </a:r>
            <a:endParaRPr lang="ko-KR" altLang="en-US" dirty="0" smtClean="0" sz="9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Courier New"/>
                <a:ea typeface="Courier New"/>
              </a:rPr>
              <a:t>"double"    { return DOUBLE; } </a:t>
            </a:r>
            <a:endParaRPr lang="ko-KR" altLang="en-US" dirty="0" smtClean="0" sz="9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Courier New"/>
                <a:ea typeface="Courier New"/>
              </a:rPr>
              <a:t>"dynamic_cast"    { return DYNAMIC_CAST; } </a:t>
            </a:r>
            <a:endParaRPr lang="ko-KR" altLang="en-US" dirty="0" smtClean="0" sz="9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Courier New"/>
                <a:ea typeface="Courier New"/>
              </a:rPr>
              <a:t>"else"     { return ELSE; } </a:t>
            </a:r>
            <a:endParaRPr lang="ko-KR" altLang="en-US" dirty="0" smtClean="0" sz="900"/>
          </a:p>
          <a:p>
            <a:pPr marL="0" indent="0" defTabSz="15240" algn="l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Courier New"/>
                <a:ea typeface="Courier New"/>
              </a:rPr>
              <a:t>"enum"     { return ENUM; } </a:t>
            </a:r>
            <a:endParaRPr lang="ko-KR" altLang="en-US" dirty="0" smtClean="0" sz="9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Courier New"/>
                <a:ea typeface="Courier New"/>
              </a:rPr>
              <a:t>"explicit"    { return EXPLICIT; } </a:t>
            </a:r>
            <a:endParaRPr lang="ko-KR" altLang="en-US" dirty="0" smtClean="0" sz="900"/>
          </a:p>
          <a:p>
            <a:pPr marL="0" indent="0" defTabSz="15240" algn="l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Courier New"/>
                <a:ea typeface="Courier New"/>
              </a:rPr>
              <a:t>"export"    { return EXPORT; } </a:t>
            </a:r>
            <a:endParaRPr lang="ko-KR" altLang="en-US" dirty="0" smtClean="0" sz="9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Courier New"/>
                <a:ea typeface="Courier New"/>
              </a:rPr>
              <a:t>"extern"    { return EXTERN; } </a:t>
            </a:r>
            <a:endParaRPr lang="ko-KR" altLang="en-US" dirty="0" smtClean="0" sz="9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Courier New"/>
                <a:ea typeface="Courier New"/>
              </a:rPr>
              <a:t>"false"     { return FALSE; } </a:t>
            </a:r>
            <a:endParaRPr lang="ko-KR" altLang="en-US" dirty="0" smtClean="0" sz="9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Courier New"/>
                <a:ea typeface="Courier New"/>
              </a:rPr>
              <a:t>"float"     { return FLOAT; } </a:t>
            </a:r>
            <a:endParaRPr lang="ko-KR" altLang="en-US" dirty="0" smtClean="0" sz="9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Courier New"/>
                <a:ea typeface="Courier New"/>
              </a:rPr>
              <a:t>"for"     { return FOR; } </a:t>
            </a:r>
            <a:endParaRPr lang="ko-KR" altLang="en-US" dirty="0" smtClean="0" sz="900"/>
          </a:p>
          <a:p>
            <a:pPr marL="0" indent="0" defTabSz="15240" algn="l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 i="1">
                <a:solidFill>
                  <a:srgbClr val="000000"/>
                </a:solidFill>
                <a:latin typeface="Verdana"/>
                <a:ea typeface="Verdana"/>
              </a:rPr>
              <a:t>Sohail Aslam 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900" i="1">
                <a:solidFill>
                  <a:srgbClr val="000000"/>
                </a:solidFill>
                <a:latin typeface="Verdana"/>
                <a:ea typeface="Verdana"/>
              </a:rPr>
              <a:t>Compiler Construction Notes  </a:t>
            </a:r>
            <a:endParaRPr lang="ko-KR" altLang="en-US" dirty="0" smtClean="0" sz="900" i="1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Rect 3"/>
          <p:cNvSpPr>
            <a:spLocks noGrp="1" noChangeArrowheads="1"/>
          </p:cNvSpPr>
          <p:nvPr/>
        </p:nvSpPr>
        <p:spPr>
          <a:xfrm rot="0">
            <a:off x="0" y="0"/>
            <a:ext cx="7797801" cy="10058401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4 </a:t>
            </a:r>
            <a:endParaRPr lang="ko-KR" altLang="en-US" dirty="0" smtClean="0" sz="1200"/>
          </a:p>
          <a:p>
            <a:pPr marL="0" indent="0" defTabSz="15240" algn="l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Courier New"/>
                <a:ea typeface="Courier New"/>
              </a:rPr>
              <a:t>"friend"    { return FRIEND; } </a:t>
            </a:r>
            <a:endParaRPr lang="ko-KR" altLang="en-US" dirty="0" smtClean="0" sz="9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Courier New"/>
                <a:ea typeface="Courier New"/>
              </a:rPr>
              <a:t>"goto"     { return GOTO; } </a:t>
            </a:r>
            <a:endParaRPr lang="ko-KR" altLang="en-US" dirty="0" smtClean="0" sz="9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Courier New"/>
                <a:ea typeface="Courier New"/>
              </a:rPr>
              <a:t>"if"     { return IF; } </a:t>
            </a:r>
            <a:endParaRPr lang="ko-KR" altLang="en-US" dirty="0" smtClean="0" sz="9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Courier New"/>
                <a:ea typeface="Courier New"/>
              </a:rPr>
              <a:t>"inline"    { return INLINE; } </a:t>
            </a:r>
            <a:endParaRPr lang="ko-KR" altLang="en-US" dirty="0" smtClean="0" sz="9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Courier New"/>
                <a:ea typeface="Courier New"/>
              </a:rPr>
              <a:t>"int"     { return INT; } </a:t>
            </a:r>
            <a:endParaRPr lang="ko-KR" altLang="en-US" dirty="0" smtClean="0" sz="9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Courier New"/>
                <a:ea typeface="Courier New"/>
              </a:rPr>
              <a:t>"long"     { return LONG; } </a:t>
            </a:r>
            <a:endParaRPr lang="ko-KR" altLang="en-US" dirty="0" smtClean="0" sz="9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Courier New"/>
                <a:ea typeface="Courier New"/>
              </a:rPr>
              <a:t>"mutable"    { return MUTABLE; } </a:t>
            </a:r>
            <a:endParaRPr lang="ko-KR" altLang="en-US" dirty="0" smtClean="0" sz="900"/>
          </a:p>
          <a:p>
            <a:pPr marL="0" indent="0" defTabSz="15240" algn="l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Courier New"/>
                <a:ea typeface="Courier New"/>
              </a:rPr>
              <a:t>"namespace"    { return NAMESPACE; } </a:t>
            </a:r>
            <a:endParaRPr lang="ko-KR" altLang="en-US" dirty="0" smtClean="0" sz="9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Courier New"/>
                <a:ea typeface="Courier New"/>
              </a:rPr>
              <a:t>"new"     { return NEW; } </a:t>
            </a:r>
            <a:endParaRPr lang="ko-KR" altLang="en-US" dirty="0" smtClean="0" sz="9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Courier New"/>
                <a:ea typeface="Courier New"/>
              </a:rPr>
              <a:t>"operator"    { return OPERATOR; } </a:t>
            </a:r>
            <a:endParaRPr lang="ko-KR" altLang="en-US" dirty="0" smtClean="0" sz="9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Courier New"/>
                <a:ea typeface="Courier New"/>
              </a:rPr>
              <a:t>"private"    { return PRIVATE; } </a:t>
            </a:r>
            <a:endParaRPr lang="ko-KR" altLang="en-US" dirty="0" smtClean="0" sz="9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Courier New"/>
                <a:ea typeface="Courier New"/>
              </a:rPr>
              <a:t>"protected"    { return PROTECTED; } </a:t>
            </a:r>
            <a:endParaRPr lang="ko-KR" altLang="en-US" dirty="0" smtClean="0" sz="9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Courier New"/>
                <a:ea typeface="Courier New"/>
              </a:rPr>
              <a:t>"public"    { return PUBLIC; } </a:t>
            </a:r>
            <a:endParaRPr lang="ko-KR" altLang="en-US" dirty="0" smtClean="0" sz="9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Courier New"/>
                <a:ea typeface="Courier New"/>
              </a:rPr>
              <a:t>"register"    { return REGISTER; } </a:t>
            </a:r>
            <a:endParaRPr lang="ko-KR" altLang="en-US" dirty="0" smtClean="0" sz="9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Courier New"/>
                <a:ea typeface="Courier New"/>
              </a:rPr>
              <a:t>"reinterpret_cast"   { return REINTERPRET_CAST; } </a:t>
            </a:r>
            <a:endParaRPr lang="ko-KR" altLang="en-US" dirty="0" smtClean="0" sz="9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Courier New"/>
                <a:ea typeface="Courier New"/>
              </a:rPr>
              <a:t>"return"    { return RETURN; } </a:t>
            </a:r>
            <a:endParaRPr lang="ko-KR" altLang="en-US" dirty="0" smtClean="0" sz="9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Courier New"/>
                <a:ea typeface="Courier New"/>
              </a:rPr>
              <a:t>"short"     { return SHORT; } </a:t>
            </a:r>
            <a:endParaRPr lang="ko-KR" altLang="en-US" dirty="0" smtClean="0" sz="900"/>
          </a:p>
          <a:p>
            <a:pPr marL="0" indent="0" defTabSz="15240" algn="l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Courier New"/>
                <a:ea typeface="Courier New"/>
              </a:rPr>
              <a:t>"signed"    { return SIGNED; } </a:t>
            </a:r>
            <a:endParaRPr lang="ko-KR" altLang="en-US" dirty="0" smtClean="0" sz="9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Courier New"/>
                <a:ea typeface="Courier New"/>
              </a:rPr>
              <a:t>"sizeof"    { return SIZEOF; } </a:t>
            </a:r>
            <a:endParaRPr lang="ko-KR" altLang="en-US" dirty="0" smtClean="0" sz="9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Courier New"/>
                <a:ea typeface="Courier New"/>
              </a:rPr>
              <a:t>"static"    { return STATIC; } </a:t>
            </a:r>
            <a:endParaRPr lang="ko-KR" altLang="en-US" dirty="0" smtClean="0" sz="9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Courier New"/>
                <a:ea typeface="Courier New"/>
              </a:rPr>
              <a:t>"static_cast"    { return STATIC_CAST; } </a:t>
            </a:r>
            <a:endParaRPr lang="ko-KR" altLang="en-US" dirty="0" smtClean="0" sz="9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Courier New"/>
                <a:ea typeface="Courier New"/>
              </a:rPr>
              <a:t>"struct"    { return STRUCT; } </a:t>
            </a:r>
            <a:endParaRPr lang="ko-KR" altLang="en-US" dirty="0" smtClean="0" sz="9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Courier New"/>
                <a:ea typeface="Courier New"/>
              </a:rPr>
              <a:t>"switch"    { return SWITCH; } </a:t>
            </a:r>
            <a:endParaRPr lang="ko-KR" altLang="en-US" dirty="0" smtClean="0" sz="9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Courier New"/>
                <a:ea typeface="Courier New"/>
              </a:rPr>
              <a:t>"template"    { return TEMPLATE; } </a:t>
            </a:r>
            <a:endParaRPr lang="ko-KR" altLang="en-US" dirty="0" smtClean="0" sz="9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Courier New"/>
                <a:ea typeface="Courier New"/>
              </a:rPr>
              <a:t>"this"     { return THIS; } </a:t>
            </a:r>
            <a:endParaRPr lang="ko-KR" altLang="en-US" dirty="0" smtClean="0" sz="9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Courier New"/>
                <a:ea typeface="Courier New"/>
              </a:rPr>
              <a:t>"throw"     { return THROW; } </a:t>
            </a:r>
            <a:endParaRPr lang="ko-KR" altLang="en-US" dirty="0" smtClean="0" sz="900"/>
          </a:p>
          <a:p>
            <a:pPr marL="0" indent="0" defTabSz="15240" algn="l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Courier New"/>
                <a:ea typeface="Courier New"/>
              </a:rPr>
              <a:t>"true"     { return TRUE; } </a:t>
            </a:r>
            <a:endParaRPr lang="ko-KR" altLang="en-US" dirty="0" smtClean="0" sz="9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Courier New"/>
                <a:ea typeface="Courier New"/>
              </a:rPr>
              <a:t>"try"     { return TRY; } </a:t>
            </a:r>
            <a:endParaRPr lang="ko-KR" altLang="en-US" dirty="0" smtClean="0" sz="9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Courier New"/>
                <a:ea typeface="Courier New"/>
              </a:rPr>
              <a:t>"typedef"    { return TYPEDEF; } </a:t>
            </a:r>
            <a:endParaRPr lang="ko-KR" altLang="en-US" dirty="0" smtClean="0" sz="9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Courier New"/>
                <a:ea typeface="Courier New"/>
              </a:rPr>
              <a:t>"typeid"    { return TYPEID; } </a:t>
            </a:r>
            <a:endParaRPr lang="ko-KR" altLang="en-US" dirty="0" smtClean="0" sz="9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Courier New"/>
                <a:ea typeface="Courier New"/>
              </a:rPr>
              <a:t>"typename"    { return TYPENAME; } </a:t>
            </a:r>
            <a:endParaRPr lang="ko-KR" altLang="en-US" dirty="0" smtClean="0" sz="9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Courier New"/>
                <a:ea typeface="Courier New"/>
              </a:rPr>
              <a:t>"union"     { return UNION; } </a:t>
            </a:r>
            <a:endParaRPr lang="ko-KR" altLang="en-US" dirty="0" smtClean="0" sz="9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Courier New"/>
                <a:ea typeface="Courier New"/>
              </a:rPr>
              <a:t>"unsigned"    { return UNSIGNED; } </a:t>
            </a:r>
            <a:endParaRPr lang="ko-KR" altLang="en-US" dirty="0" smtClean="0" sz="9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Courier New"/>
                <a:ea typeface="Courier New"/>
              </a:rPr>
              <a:t>"using"     { return USING; } </a:t>
            </a:r>
            <a:endParaRPr lang="ko-KR" altLang="en-US" dirty="0" smtClean="0" sz="9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Courier New"/>
                <a:ea typeface="Courier New"/>
              </a:rPr>
              <a:t>"virtual"    { return VIRTUAL; } </a:t>
            </a:r>
            <a:endParaRPr lang="ko-KR" altLang="en-US" dirty="0" smtClean="0" sz="9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Courier New"/>
                <a:ea typeface="Courier New"/>
              </a:rPr>
              <a:t>"void"     { return VOID; } </a:t>
            </a:r>
            <a:endParaRPr lang="ko-KR" altLang="en-US" dirty="0" smtClean="0" sz="900"/>
          </a:p>
          <a:p>
            <a:pPr marL="0" indent="0" defTabSz="15240" algn="l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Courier New"/>
                <a:ea typeface="Courier New"/>
              </a:rPr>
              <a:t>"volatile"    { return VOLATILE; } </a:t>
            </a:r>
            <a:endParaRPr lang="ko-KR" altLang="en-US" dirty="0" smtClean="0" sz="9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Courier New"/>
                <a:ea typeface="Courier New"/>
              </a:rPr>
              <a:t>"wchar_t"    { return WCHAR_T; } </a:t>
            </a:r>
            <a:endParaRPr lang="ko-KR" altLang="en-US" dirty="0" smtClean="0" sz="9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Courier New"/>
                <a:ea typeface="Courier New"/>
              </a:rPr>
              <a:t>"while"     { return WHILE; } </a:t>
            </a:r>
            <a:endParaRPr lang="ko-KR" altLang="en-US" dirty="0" smtClean="0" sz="900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Courier New"/>
                <a:ea typeface="Courier New"/>
              </a:rPr>
              <a:t>[a-zA-Z_][a-zA-Z_0-9]* </a:t>
            </a:r>
            <a:endParaRPr lang="ko-KR" altLang="en-US" dirty="0" smtClean="0" sz="9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Courier New"/>
                <a:ea typeface="Courier New"/>
              </a:rPr>
              <a:t>{ return check_identifier(yytext); } </a:t>
            </a:r>
            <a:endParaRPr lang="ko-KR" altLang="en-US" dirty="0" smtClean="0" sz="900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Courier New"/>
                <a:ea typeface="Courier New"/>
              </a:rPr>
              <a:t>"0"[xX][0-9a-fA-F]+{intsuffix}? { return INTEGER; } </a:t>
            </a:r>
            <a:endParaRPr lang="ko-KR" altLang="en-US" dirty="0" smtClean="0" sz="9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Courier New"/>
                <a:ea typeface="Courier New"/>
              </a:rPr>
              <a:t>"0"[0-7]+{intsuffix}?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Courier New"/>
                <a:ea typeface="Courier New"/>
              </a:rPr>
              <a:t>{ return INTEGER; } </a:t>
            </a:r>
            <a:endParaRPr lang="ko-KR" altLang="en-US" dirty="0" smtClean="0" sz="9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Courier New"/>
                <a:ea typeface="Courier New"/>
              </a:rPr>
              <a:t>[0-9]+{intsuffix}? { return INTEGER; } </a:t>
            </a:r>
            <a:endParaRPr lang="ko-KR" altLang="en-US" dirty="0" smtClean="0" sz="900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Courier New"/>
                <a:ea typeface="Courier New"/>
              </a:rPr>
              <a:t>{fracconst}{exppart}?{floatsuffix}? { return FLOATING; } </a:t>
            </a:r>
            <a:endParaRPr lang="ko-KR" altLang="en-US" dirty="0" smtClean="0" sz="9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Courier New"/>
                <a:ea typeface="Courier New"/>
              </a:rPr>
              <a:t>[0-9]+{exppart}{floatsuffix}?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Courier New"/>
                <a:ea typeface="Courier New"/>
              </a:rPr>
              <a:t>{ return FLOATING; } </a:t>
            </a:r>
            <a:endParaRPr lang="ko-KR" altLang="en-US" dirty="0" smtClean="0" sz="900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Courier New"/>
                <a:ea typeface="Courier New"/>
              </a:rPr>
              <a:t>"'"{chartext}*"'" { return CHARACTER; } </a:t>
            </a:r>
            <a:endParaRPr lang="ko-KR" altLang="en-US" dirty="0" smtClean="0" sz="9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Courier New"/>
                <a:ea typeface="Courier New"/>
              </a:rPr>
              <a:t>"L'"{chartext}*"'" { return CHARACTER; } </a:t>
            </a:r>
            <a:endParaRPr lang="ko-KR" altLang="en-US" dirty="0" smtClean="0" sz="900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Courier New"/>
                <a:ea typeface="Courier New"/>
              </a:rPr>
              <a:t>"\""{stringtext}*"\""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Courier New"/>
                <a:ea typeface="Courier New"/>
              </a:rPr>
              <a:t>{ return STRING; } </a:t>
            </a:r>
            <a:endParaRPr lang="ko-KR" altLang="en-US" dirty="0" smtClean="0" sz="9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Courier New"/>
                <a:ea typeface="Courier New"/>
              </a:rPr>
              <a:t>"L\""{stringtext}*"\""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Courier New"/>
                <a:ea typeface="Courier New"/>
              </a:rPr>
              <a:t>{ return STRING; } </a:t>
            </a:r>
            <a:endParaRPr lang="ko-KR" altLang="en-US" dirty="0" smtClean="0" sz="9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Courier New"/>
                <a:ea typeface="Courier New"/>
              </a:rPr>
              <a:t>.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Courier New"/>
                <a:ea typeface="Courier New"/>
              </a:rPr>
              <a:t>{ fprintf(stderr,  </a:t>
            </a:r>
            <a:endParaRPr lang="ko-KR" altLang="en-US" dirty="0" smtClean="0" sz="900"/>
          </a:p>
          <a:p>
            <a:pPr marL="0" indent="0" defTabSz="15240" algn="l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Courier New"/>
                <a:ea typeface="Courier New"/>
              </a:rPr>
              <a:t>  "%d: unexpected character `%c'\n", lineno, </a:t>
            </a:r>
            <a:endParaRPr lang="ko-KR" altLang="en-US" dirty="0" smtClean="0" sz="9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Courier New"/>
                <a:ea typeface="Courier New"/>
              </a:rPr>
              <a:t>     yytext[0]); } </a:t>
            </a:r>
            <a:endParaRPr lang="ko-KR" altLang="en-US" dirty="0" smtClean="0" sz="900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Courier New"/>
                <a:ea typeface="Courier New"/>
              </a:rPr>
              <a:t>%% </a:t>
            </a:r>
            <a:endParaRPr lang="ko-KR" altLang="en-US" dirty="0" smtClean="0" sz="900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Courier New"/>
                <a:ea typeface="Courier New"/>
              </a:rPr>
              <a:t>static int </a:t>
            </a:r>
            <a:endParaRPr lang="ko-KR" altLang="en-US" dirty="0" smtClean="0" sz="9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Courier New"/>
                <a:ea typeface="Courier New"/>
              </a:rPr>
              <a:t>yywrap(void) </a:t>
            </a:r>
            <a:endParaRPr lang="ko-KR" altLang="en-US" dirty="0" smtClean="0" sz="900"/>
          </a:p>
          <a:p>
            <a:pPr marL="0" indent="0" defTabSz="15240" algn="l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 i="1">
                <a:solidFill>
                  <a:srgbClr val="000000"/>
                </a:solidFill>
                <a:latin typeface="Verdana"/>
                <a:ea typeface="Verdana"/>
              </a:rPr>
              <a:t>Sohail Aslam 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900" i="1">
                <a:solidFill>
                  <a:srgbClr val="000000"/>
                </a:solidFill>
                <a:latin typeface="Verdana"/>
                <a:ea typeface="Verdana"/>
              </a:rPr>
              <a:t>Compiler Construction Notes  </a:t>
            </a:r>
            <a:endParaRPr lang="ko-KR" altLang="en-US" dirty="0" smtClean="0" sz="900" i="1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64335" y="8114030"/>
            <a:ext cx="3270250" cy="8991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12" name="Rect 3"/>
          <p:cNvSpPr>
            <a:spLocks noGrp="1" noChangeArrowheads="1"/>
          </p:cNvSpPr>
          <p:nvPr/>
        </p:nvSpPr>
        <p:spPr>
          <a:xfrm rot="0">
            <a:off x="0" y="0"/>
            <a:ext cx="7797801" cy="10058401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5 </a:t>
            </a:r>
            <a:endParaRPr lang="ko-KR" altLang="en-US" dirty="0" smtClean="0" sz="1200"/>
          </a:p>
          <a:p>
            <a:pPr marL="0" indent="0" defTabSz="15240" algn="l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Courier New"/>
                <a:ea typeface="Courier New"/>
              </a:rPr>
              <a:t>{ </a:t>
            </a:r>
            <a:endParaRPr lang="ko-KR" altLang="en-US" dirty="0" smtClean="0" sz="9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Courier New"/>
                <a:ea typeface="Courier New"/>
              </a:rPr>
              <a:t>return 1; </a:t>
            </a:r>
            <a:endParaRPr lang="ko-KR" altLang="en-US" dirty="0" smtClean="0" sz="9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Courier New"/>
                <a:ea typeface="Courier New"/>
              </a:rPr>
              <a:t>} </a:t>
            </a:r>
            <a:endParaRPr lang="ko-KR" altLang="en-US" dirty="0" smtClean="0" sz="9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Courier New"/>
                <a:ea typeface="Courier New"/>
              </a:rPr>
              <a:t>static void </a:t>
            </a:r>
            <a:endParaRPr lang="ko-KR" altLang="en-US" dirty="0" smtClean="0" sz="9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Courier New"/>
                <a:ea typeface="Courier New"/>
              </a:rPr>
              <a:t>skip_comment(void) </a:t>
            </a:r>
            <a:endParaRPr lang="ko-KR" altLang="en-US" dirty="0" smtClean="0" sz="9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Courier New"/>
                <a:ea typeface="Courier New"/>
              </a:rPr>
              <a:t>{ </a:t>
            </a:r>
            <a:endParaRPr lang="ko-KR" altLang="en-US" dirty="0" smtClean="0" sz="9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Courier New"/>
                <a:ea typeface="Courier New"/>
              </a:rPr>
              <a:t>int c1, c2; </a:t>
            </a:r>
            <a:endParaRPr lang="ko-KR" altLang="en-US" dirty="0" smtClean="0" sz="900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Courier New"/>
                <a:ea typeface="Courier New"/>
              </a:rPr>
              <a:t>c1 = input(); </a:t>
            </a:r>
            <a:endParaRPr lang="ko-KR" altLang="en-US" dirty="0" smtClean="0" sz="9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Courier New"/>
                <a:ea typeface="Courier New"/>
              </a:rPr>
              <a:t>c2 = input(); </a:t>
            </a:r>
            <a:endParaRPr lang="ko-KR" altLang="en-US" dirty="0" smtClean="0" sz="900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Courier New"/>
                <a:ea typeface="Courier New"/>
              </a:rPr>
              <a:t>while(c2 != EOF &amp;&amp; !(c1 == '*' &amp;&amp; c2 == '/'))  </a:t>
            </a:r>
            <a:endParaRPr lang="ko-KR" altLang="en-US" dirty="0" smtClean="0" sz="9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Courier New"/>
                <a:ea typeface="Courier New"/>
              </a:rPr>
              <a:t>{ </a:t>
            </a:r>
            <a:endParaRPr lang="ko-KR" altLang="en-US" dirty="0" smtClean="0" sz="9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Courier New"/>
                <a:ea typeface="Courier New"/>
              </a:rPr>
              <a:t>if (c1 == '\n') </a:t>
            </a:r>
            <a:endParaRPr lang="ko-KR" altLang="en-US" dirty="0" smtClean="0" sz="9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Courier New"/>
                <a:ea typeface="Courier New"/>
              </a:rPr>
              <a:t>++lineno; </a:t>
            </a:r>
            <a:endParaRPr lang="ko-KR" altLang="en-US" dirty="0" smtClean="0" sz="9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Courier New"/>
                <a:ea typeface="Courier New"/>
              </a:rPr>
              <a:t>c1 = c2; </a:t>
            </a:r>
            <a:endParaRPr lang="ko-KR" altLang="en-US" dirty="0" smtClean="0" sz="9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Courier New"/>
                <a:ea typeface="Courier New"/>
              </a:rPr>
              <a:t>c2 = input(); </a:t>
            </a:r>
            <a:endParaRPr lang="ko-KR" altLang="en-US" dirty="0" smtClean="0" sz="900"/>
          </a:p>
          <a:p>
            <a:pPr marL="0" indent="0" defTabSz="15240" algn="l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Courier New"/>
                <a:ea typeface="Courier New"/>
              </a:rPr>
              <a:t>} </a:t>
            </a:r>
            <a:endParaRPr lang="ko-KR" altLang="en-US" dirty="0" smtClean="0" sz="9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Courier New"/>
                <a:ea typeface="Courier New"/>
              </a:rPr>
              <a:t>} </a:t>
            </a:r>
            <a:endParaRPr lang="ko-KR" altLang="en-US" dirty="0" smtClean="0" sz="9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Courier New"/>
                <a:ea typeface="Courier New"/>
              </a:rPr>
              <a:t>static void </a:t>
            </a:r>
            <a:endParaRPr lang="ko-KR" altLang="en-US" dirty="0" smtClean="0" sz="9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Courier New"/>
                <a:ea typeface="Courier New"/>
              </a:rPr>
              <a:t>skip_until_eol(void) </a:t>
            </a:r>
            <a:endParaRPr lang="ko-KR" altLang="en-US" dirty="0" smtClean="0" sz="9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Courier New"/>
                <a:ea typeface="Courier New"/>
              </a:rPr>
              <a:t>{ </a:t>
            </a:r>
            <a:endParaRPr lang="ko-KR" altLang="en-US" dirty="0" smtClean="0" sz="9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Courier New"/>
                <a:ea typeface="Courier New"/>
              </a:rPr>
              <a:t>int c; </a:t>
            </a:r>
            <a:endParaRPr lang="ko-KR" altLang="en-US" dirty="0" smtClean="0" sz="900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Courier New"/>
                <a:ea typeface="Courier New"/>
              </a:rPr>
              <a:t>while ((c = input()) != EOF &amp;&amp; c != '\n') </a:t>
            </a:r>
            <a:endParaRPr lang="ko-KR" altLang="en-US" dirty="0" smtClean="0" sz="9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Courier New"/>
                <a:ea typeface="Courier New"/>
              </a:rPr>
              <a:t>; </a:t>
            </a:r>
            <a:endParaRPr lang="ko-KR" altLang="en-US" dirty="0" smtClean="0" sz="900"/>
          </a:p>
          <a:p>
            <a:pPr marL="0" indent="0" defTabSz="15240" algn="l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Courier New"/>
                <a:ea typeface="Courier New"/>
              </a:rPr>
              <a:t>++lineno; </a:t>
            </a:r>
            <a:endParaRPr lang="ko-KR" altLang="en-US" dirty="0" smtClean="0" sz="9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Courier New"/>
                <a:ea typeface="Courier New"/>
              </a:rPr>
              <a:t>} </a:t>
            </a:r>
            <a:endParaRPr lang="ko-KR" altLang="en-US" dirty="0" smtClean="0" sz="900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Courier New"/>
                <a:ea typeface="Courier New"/>
              </a:rPr>
              <a:t>static int </a:t>
            </a:r>
            <a:endParaRPr lang="ko-KR" altLang="en-US" dirty="0" smtClean="0" sz="9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Courier New"/>
                <a:ea typeface="Courier New"/>
              </a:rPr>
              <a:t>check_identifier(const char *s) </a:t>
            </a:r>
            <a:endParaRPr lang="ko-KR" altLang="en-US" dirty="0" smtClean="0" sz="9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Courier New"/>
                <a:ea typeface="Courier New"/>
              </a:rPr>
              <a:t>{ </a:t>
            </a:r>
            <a:endParaRPr lang="ko-KR" altLang="en-US" dirty="0" smtClean="0" sz="9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Courier New"/>
                <a:ea typeface="Courier New"/>
              </a:rPr>
              <a:t>/* </a:t>
            </a:r>
            <a:endParaRPr lang="ko-KR" altLang="en-US" dirty="0" smtClean="0" sz="9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Courier New"/>
                <a:ea typeface="Courier New"/>
              </a:rPr>
              <a:t> * This function should check if `s' is a </a:t>
            </a:r>
            <a:endParaRPr lang="ko-KR" altLang="en-US" dirty="0" smtClean="0" sz="9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Courier New"/>
                <a:ea typeface="Courier New"/>
              </a:rPr>
              <a:t> * typedef name or a class </a:t>
            </a:r>
            <a:endParaRPr lang="ko-KR" altLang="en-US" dirty="0" smtClean="0" sz="9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Courier New"/>
                <a:ea typeface="Courier New"/>
              </a:rPr>
              <a:t> * name, or a enum name, ... etc. or  </a:t>
            </a:r>
            <a:endParaRPr lang="ko-KR" altLang="en-US" dirty="0" smtClean="0" sz="900"/>
          </a:p>
          <a:p>
            <a:pPr marL="0" indent="0" defTabSz="15240" algn="l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Courier New"/>
                <a:ea typeface="Courier New"/>
              </a:rPr>
              <a:t> * an identifier. </a:t>
            </a:r>
            <a:endParaRPr lang="ko-KR" altLang="en-US" dirty="0" smtClean="0" sz="9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Courier New"/>
                <a:ea typeface="Courier New"/>
              </a:rPr>
              <a:t> */ </a:t>
            </a:r>
            <a:endParaRPr lang="ko-KR" altLang="en-US" dirty="0" smtClean="0" sz="9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Courier New"/>
                <a:ea typeface="Courier New"/>
              </a:rPr>
              <a:t>switch (s[0]) { </a:t>
            </a:r>
            <a:endParaRPr lang="ko-KR" altLang="en-US" dirty="0" smtClean="0" sz="9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Courier New"/>
                <a:ea typeface="Courier New"/>
              </a:rPr>
              <a:t>case 'D': return TYPEDEF_NAME; </a:t>
            </a:r>
            <a:endParaRPr lang="ko-KR" altLang="en-US" dirty="0" smtClean="0" sz="9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Courier New"/>
                <a:ea typeface="Courier New"/>
              </a:rPr>
              <a:t>case 'N': return NAMESPACE_NAME; </a:t>
            </a:r>
            <a:endParaRPr lang="ko-KR" altLang="en-US" dirty="0" smtClean="0" sz="9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Courier New"/>
                <a:ea typeface="Courier New"/>
              </a:rPr>
              <a:t>case 'C': return CLASS_NAME; </a:t>
            </a:r>
            <a:endParaRPr lang="ko-KR" altLang="en-US" dirty="0" smtClean="0" sz="9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Courier New"/>
                <a:ea typeface="Courier New"/>
              </a:rPr>
              <a:t>case 'E': return ENUM_NAME; </a:t>
            </a:r>
            <a:endParaRPr lang="ko-KR" altLang="en-US" dirty="0" smtClean="0" sz="9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Courier New"/>
                <a:ea typeface="Courier New"/>
              </a:rPr>
              <a:t>case 'T': return TEMPLATE_NAME; </a:t>
            </a:r>
            <a:endParaRPr lang="ko-KR" altLang="en-US" dirty="0" smtClean="0" sz="9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Courier New"/>
                <a:ea typeface="Courier New"/>
              </a:rPr>
              <a:t>} </a:t>
            </a:r>
            <a:endParaRPr lang="ko-KR" altLang="en-US" dirty="0" smtClean="0" sz="9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Courier New"/>
                <a:ea typeface="Courier New"/>
              </a:rPr>
              <a:t>return IDENTIFIER; </a:t>
            </a:r>
            <a:endParaRPr lang="ko-KR" altLang="en-US" dirty="0" smtClean="0" sz="900"/>
          </a:p>
          <a:p>
            <a:pPr marL="0" indent="0" defTabSz="15240" algn="l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>
                <a:solidFill>
                  <a:srgbClr val="000000"/>
                </a:solidFill>
                <a:latin typeface="Courier New"/>
                <a:ea typeface="Courier New"/>
              </a:rPr>
              <a:t>} </a:t>
            </a:r>
            <a:endParaRPr lang="ko-KR" altLang="en-US" dirty="0" smtClean="0" sz="9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424" b="1">
                <a:solidFill>
                  <a:srgbClr val="000000"/>
                </a:solidFill>
                <a:latin typeface="Arial"/>
              </a:rPr>
              <a:t>Parsing </a:t>
            </a:r>
            <a:endParaRPr lang="ko-KR" altLang="en-US" dirty="0" smtClean="0" sz="1424" b="1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We now move the second module of the front-end: the parser. Recall the front-end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components: </a:t>
            </a:r>
            <a:endParaRPr lang="ko-KR" altLang="en-US" dirty="0" smtClean="0" sz="1200"/>
          </a:p>
          <a:p>
            <a:pPr marL="0" indent="0" defTabSz="1524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</a:t>
            </a:r>
            <a:r>
              <a:rPr lang="en-US" altLang="ko-KR" dirty="0" smtClean="0" sz="1170" i="1" b="1">
                <a:solidFill>
                  <a:srgbClr val="000000"/>
                </a:solidFill>
                <a:latin typeface="Arial"/>
              </a:rPr>
              <a:t>source</a:t>
            </a:r>
            <a:endParaRPr lang="ko-KR" altLang="en-US" dirty="0" smtClean="0" sz="1170" i="1" b="1"/>
          </a:p>
          <a:p>
            <a:pPr marL="0" indent="0" defTabSz="15240" algn="l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170" i="1" b="1">
                <a:solidFill>
                  <a:srgbClr val="000000"/>
                </a:solidFill>
                <a:latin typeface="Arial"/>
              </a:rPr>
              <a:t>errors</a:t>
            </a:r>
            <a:endParaRPr lang="ko-KR" altLang="en-US" dirty="0" smtClean="0" sz="1170" i="1" b="1"/>
          </a:p>
          <a:p>
            <a:pPr marL="0" indent="0" defTabSz="15240" algn="l">
              <a:lnSpc>
                <a:spcPts val="3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900" i="1">
                <a:solidFill>
                  <a:srgbClr val="000000"/>
                </a:solidFill>
                <a:latin typeface="Verdana"/>
                <a:ea typeface="Verdana"/>
              </a:rPr>
              <a:t>Sohail Aslam 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900" i="1">
                <a:solidFill>
                  <a:srgbClr val="000000"/>
                </a:solidFill>
                <a:latin typeface="Verdana"/>
                <a:ea typeface="Verdana"/>
              </a:rPr>
              <a:t>Compiler Construction Notes  </a:t>
            </a:r>
            <a:endParaRPr lang="ko-KR" altLang="en-US" dirty="0" smtClean="0" sz="900" i="1"/>
          </a:p>
        </p:txBody>
      </p:sp>
      <p:sp>
        <p:nvSpPr>
          <p:cNvPr id="113" name="Rect 3"/>
          <p:cNvSpPr>
            <a:spLocks noGrp="1" noChangeArrowheads="1"/>
          </p:cNvSpPr>
          <p:nvPr/>
        </p:nvSpPr>
        <p:spPr>
          <a:xfrm rot="0">
            <a:off x="2999105" y="8156575"/>
            <a:ext cx="1704975" cy="173355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170" i="1" b="1">
                <a:solidFill>
                  <a:srgbClr val="000000"/>
                </a:solidFill>
                <a:latin typeface="Arial"/>
              </a:rPr>
              <a:t>tokens</a:t>
            </a:r>
            <a:endParaRPr lang="ko-KR" altLang="en-US" dirty="0" smtClean="0" sz="1170" i="1" b="1"/>
          </a:p>
        </p:txBody>
      </p:sp>
      <p:sp>
        <p:nvSpPr>
          <p:cNvPr id="114" name="Rect 3"/>
          <p:cNvSpPr>
            <a:spLocks noGrp="1" noChangeArrowheads="1"/>
          </p:cNvSpPr>
          <p:nvPr/>
        </p:nvSpPr>
        <p:spPr>
          <a:xfrm rot="0">
            <a:off x="2353310" y="8241665"/>
            <a:ext cx="1778000" cy="17399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170" b="1">
                <a:solidFill>
                  <a:srgbClr val="000000"/>
                </a:solidFill>
                <a:latin typeface="Arial"/>
              </a:rPr>
              <a:t>scanner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</a:t>
            </a:r>
            <a:r>
              <a:rPr lang="en-US" altLang="ko-KR" dirty="0" smtClean="0" sz="1170" b="1">
                <a:solidFill>
                  <a:srgbClr val="000000"/>
                </a:solidFill>
                <a:latin typeface="Arial"/>
              </a:rPr>
              <a:t>parser</a:t>
            </a:r>
            <a:endParaRPr lang="ko-KR" altLang="en-US" dirty="0" smtClean="0" sz="1170" b="1"/>
          </a:p>
        </p:txBody>
      </p:sp>
      <p:sp>
        <p:nvSpPr>
          <p:cNvPr id="115" name="Rect 3"/>
          <p:cNvSpPr>
            <a:spLocks noGrp="1" noChangeArrowheads="1"/>
          </p:cNvSpPr>
          <p:nvPr/>
        </p:nvSpPr>
        <p:spPr>
          <a:xfrm rot="0">
            <a:off x="1791970" y="8327390"/>
            <a:ext cx="375920" cy="173355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170" i="1" b="1">
                <a:solidFill>
                  <a:srgbClr val="000000"/>
                </a:solidFill>
                <a:latin typeface="Arial"/>
              </a:rPr>
              <a:t>code</a:t>
            </a:r>
            <a:endParaRPr lang="ko-KR" altLang="en-US" dirty="0" smtClean="0" sz="1170" i="1" b="1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37890" y="3102610"/>
            <a:ext cx="277495" cy="12827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18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61105" y="3102610"/>
            <a:ext cx="192405" cy="12827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18" name="Picture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73935" y="3380105"/>
            <a:ext cx="545465" cy="12509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18" name="Picture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80690" y="3380105"/>
            <a:ext cx="753110" cy="12509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18" name="Picture 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170430" y="4636135"/>
            <a:ext cx="563880" cy="66103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18" name="Picture 8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914015" y="4636135"/>
            <a:ext cx="716280" cy="64325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18" name="Picture 8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694430" y="4636135"/>
            <a:ext cx="106680" cy="127635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17" name="Rect 3"/>
          <p:cNvSpPr>
            <a:spLocks noGrp="1" noChangeArrowheads="1"/>
          </p:cNvSpPr>
          <p:nvPr/>
        </p:nvSpPr>
        <p:spPr>
          <a:xfrm rot="0">
            <a:off x="0" y="0"/>
            <a:ext cx="7797801" cy="10058401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6 </a:t>
            </a:r>
            <a:endParaRPr lang="ko-KR" altLang="en-US" dirty="0" smtClean="0" sz="1200"/>
          </a:p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The parser checks the stream of words (tokens) and their parts of speech for grammatical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correctness. It determines if the input is 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syntactically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 well formed. It guides context-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sensitive (“semantic”) analysis (type checking). Finally, it builds IR for source program.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Arial"/>
              </a:rPr>
              <a:t>Syntactic Analysis </a:t>
            </a:r>
            <a:endParaRPr lang="ko-KR" altLang="en-US" dirty="0" smtClean="0" sz="1200" b="1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Consider the sentence “He wrote the program”. The structure of the sentence can be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described using grammar syntax of English language. </a:t>
            </a:r>
            <a:endParaRPr lang="ko-KR" altLang="en-US" dirty="0" smtClean="0" sz="1200"/>
          </a:p>
          <a:p>
            <a:pPr marL="0" indent="0" defTabSz="1524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</a:t>
            </a:r>
            <a:r>
              <a:rPr lang="en-US" altLang="ko-KR" dirty="0" smtClean="0" sz="1135" b="1">
                <a:solidFill>
                  <a:srgbClr val="000000"/>
                </a:solidFill>
                <a:latin typeface="Arial"/>
              </a:rPr>
              <a:t>He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</a:t>
            </a:r>
            <a:r>
              <a:rPr lang="en-US" altLang="ko-KR" dirty="0" smtClean="0" sz="1135" b="1">
                <a:solidFill>
                  <a:srgbClr val="000000"/>
                </a:solidFill>
                <a:latin typeface="Arial"/>
              </a:rPr>
              <a:t>wrote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</a:t>
            </a:r>
            <a:r>
              <a:rPr lang="en-US" altLang="ko-KR" dirty="0" smtClean="0" sz="1135" b="1">
                <a:solidFill>
                  <a:srgbClr val="000000"/>
                </a:solidFill>
                <a:latin typeface="Arial"/>
              </a:rPr>
              <a:t>the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</a:t>
            </a:r>
            <a:r>
              <a:rPr lang="en-US" altLang="ko-KR" dirty="0" smtClean="0" sz="1135" b="1">
                <a:solidFill>
                  <a:srgbClr val="000000"/>
                </a:solidFill>
                <a:latin typeface="Arial"/>
              </a:rPr>
              <a:t>program</a:t>
            </a:r>
            <a:endParaRPr lang="ko-KR" altLang="en-US" dirty="0" smtClean="0" sz="1135" b="1"/>
          </a:p>
          <a:p>
            <a:pPr marL="0" indent="0" defTabSz="15240" algn="l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																</a:t>
            </a:r>
            <a:r>
              <a:rPr lang="en-US" altLang="ko-KR" dirty="0" smtClean="0" sz="1135" i="1">
                <a:solidFill>
                  <a:srgbClr val="000000"/>
                </a:solidFill>
                <a:latin typeface="Arial"/>
              </a:rPr>
              <a:t>noun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</a:t>
            </a:r>
            <a:r>
              <a:rPr lang="en-US" altLang="ko-KR" dirty="0" smtClean="0" sz="1135" i="1">
                <a:solidFill>
                  <a:srgbClr val="000000"/>
                </a:solidFill>
                <a:latin typeface="Arial"/>
              </a:rPr>
              <a:t>verb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</a:t>
            </a:r>
            <a:r>
              <a:rPr lang="en-US" altLang="ko-KR" dirty="0" smtClean="0" sz="1135" i="1">
                <a:solidFill>
                  <a:srgbClr val="000000"/>
                </a:solidFill>
                <a:latin typeface="Arial"/>
              </a:rPr>
              <a:t>article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</a:t>
            </a:r>
            <a:r>
              <a:rPr lang="en-US" altLang="ko-KR" dirty="0" smtClean="0" sz="1135" i="1">
                <a:solidFill>
                  <a:srgbClr val="000000"/>
                </a:solidFill>
                <a:latin typeface="Arial"/>
              </a:rPr>
              <a:t>noun</a:t>
            </a:r>
            <a:endParaRPr lang="ko-KR" altLang="en-US" dirty="0" smtClean="0" sz="1135" i="1"/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															</a:t>
            </a:r>
            <a:r>
              <a:rPr lang="en-US" altLang="ko-KR" dirty="0" smtClean="0" sz="1135" i="1">
                <a:solidFill>
                  <a:srgbClr val="000000"/>
                </a:solidFill>
                <a:latin typeface="Arial"/>
              </a:rPr>
              <a:t>subject predicate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</a:t>
            </a:r>
            <a:r>
              <a:rPr lang="en-US" altLang="ko-KR" dirty="0" smtClean="0" sz="1135" i="1">
                <a:solidFill>
                  <a:srgbClr val="000000"/>
                </a:solidFill>
                <a:latin typeface="Arial"/>
              </a:rPr>
              <a:t>object</a:t>
            </a:r>
            <a:endParaRPr lang="ko-KR" altLang="en-US" dirty="0" smtClean="0" sz="1135" i="1"/>
          </a:p>
          <a:p>
            <a:pPr marL="0" indent="0" defTabSz="15240" algn="l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135" i="1">
                <a:solidFill>
                  <a:srgbClr val="000000"/>
                </a:solidFill>
                <a:latin typeface="Arial"/>
              </a:rPr>
              <a:t>sentence</a:t>
            </a:r>
            <a:endParaRPr lang="ko-KR" altLang="en-US" dirty="0" smtClean="0" sz="1135" i="1"/>
          </a:p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The analogy can be carried over to syntax of sentences in a programming language. For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example, an 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if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-statement has the syntax </a:t>
            </a:r>
            <a:endParaRPr lang="ko-KR" altLang="en-US" dirty="0" smtClean="0" sz="1200"/>
          </a:p>
          <a:p>
            <a:pPr marL="0" indent="0" defTabSz="1524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</a:t>
            </a:r>
            <a:r>
              <a:rPr lang="en-US" altLang="ko-KR" dirty="0" smtClean="0" sz="1243" b="1">
                <a:solidFill>
                  <a:srgbClr val="000000"/>
                </a:solidFill>
                <a:latin typeface="Courier New"/>
                <a:ea typeface="Courier New"/>
              </a:rPr>
              <a:t>if ( b &lt;= 0 ) a = b</a:t>
            </a:r>
            <a:endParaRPr lang="ko-KR" altLang="en-US" dirty="0" smtClean="0" sz="1243" b="1"/>
          </a:p>
          <a:p>
            <a:pPr marL="0" indent="0" defTabSz="15240" algn="l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134" i="1">
                <a:solidFill>
                  <a:srgbClr val="000000"/>
                </a:solidFill>
                <a:latin typeface="Arial"/>
              </a:rPr>
              <a:t>bool expr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</a:t>
            </a:r>
            <a:r>
              <a:rPr lang="en-US" altLang="ko-KR" dirty="0" smtClean="0" sz="1134" i="1">
                <a:solidFill>
                  <a:srgbClr val="000000"/>
                </a:solidFill>
                <a:latin typeface="Arial"/>
              </a:rPr>
              <a:t>assignment</a:t>
            </a:r>
            <a:endParaRPr lang="ko-KR" altLang="en-US" dirty="0" smtClean="0" sz="1134" i="1"/>
          </a:p>
          <a:p>
            <a:pPr marL="0" indent="0" defTabSz="15240" algn="l">
              <a:lnSpc>
                <a:spcPts val="3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134" i="1" b="1">
                <a:solidFill>
                  <a:srgbClr val="000000"/>
                </a:solidFill>
                <a:latin typeface="Arial"/>
              </a:rPr>
              <a:t>if-statement</a:t>
            </a:r>
            <a:endParaRPr lang="ko-KR" altLang="en-US" dirty="0" smtClean="0" sz="1134" i="1" b="1"/>
          </a:p>
          <a:p>
            <a:pPr marL="0" indent="0" defTabSz="1524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The parser ensures that sentences of a programming language that make up a program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abide by the syntax of the language. If there are errors, the parser will detect them and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reports them accordingly. Consider the following code segment that contains a number of </a:t>
            </a:r>
            <a:endParaRPr lang="ko-KR" altLang="en-US" dirty="0" smtClean="0" sz="120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syntax errors: </a:t>
            </a:r>
            <a:endParaRPr lang="ko-KR" altLang="en-US" dirty="0" smtClean="0" sz="1200"/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int* foo(int i, int j))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{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 for(k=0; i j; )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  fi( i &gt; j )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    return j;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}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It is clear that a scanner based upon regular expressions will not be able to detect syntax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error. </a:t>
            </a:r>
            <a:endParaRPr lang="ko-KR" altLang="en-US" dirty="0" smtClean="0" sz="1200"/>
          </a:p>
          <a:p>
            <a:pPr marL="0" indent="0" defTabSz="15240" algn="l">
              <a:lnSpc>
                <a:spcPts val="10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 i="1">
                <a:solidFill>
                  <a:srgbClr val="000000"/>
                </a:solidFill>
                <a:latin typeface="Verdana"/>
                <a:ea typeface="Verdana"/>
              </a:rPr>
              <a:t>Sohail Aslam 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900" i="1">
                <a:solidFill>
                  <a:srgbClr val="000000"/>
                </a:solidFill>
                <a:latin typeface="Verdana"/>
                <a:ea typeface="Verdana"/>
              </a:rPr>
              <a:t>Compiler Construction Notes  </a:t>
            </a:r>
            <a:endParaRPr lang="ko-KR" altLang="en-US" dirty="0" smtClean="0" sz="900" i="1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Rect 3"/>
          <p:cNvSpPr>
            <a:spLocks noGrp="1" noChangeArrowheads="1"/>
          </p:cNvSpPr>
          <p:nvPr/>
        </p:nvSpPr>
        <p:spPr>
          <a:xfrm rot="0">
            <a:off x="0" y="0"/>
            <a:ext cx="7797801" cy="10058401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7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L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L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e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e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c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c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t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t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u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u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r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r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e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e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				1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1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1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1</a:t>
            </a:r>
            <a:endParaRPr lang="ko-KR" altLang="en-US" dirty="0" smtClean="0" sz="1800" b="1"/>
          </a:p>
          <a:p>
            <a:pPr marL="0" indent="0" defTabSz="15240" algn="l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424" b="1">
                <a:solidFill>
                  <a:srgbClr val="000000"/>
                </a:solidFill>
                <a:latin typeface="Arial"/>
              </a:rPr>
              <a:t>Syntactic Analysis </a:t>
            </a:r>
            <a:endParaRPr lang="ko-KR" altLang="en-US" dirty="0" smtClean="0" sz="1424" b="1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Consider the following C++ function. There are a number of syntax errors present.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1.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int* foo(int i, int j)) </a:t>
            </a:r>
            <a:endParaRPr lang="ko-KR" altLang="en-US" dirty="0" smtClean="0" sz="1200" b="1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2.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{ </a:t>
            </a:r>
            <a:endParaRPr lang="ko-KR" altLang="en-US" dirty="0" smtClean="0" sz="1200" b="1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3.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for(k=0; i j; ) </a:t>
            </a:r>
            <a:endParaRPr lang="ko-KR" altLang="en-US" dirty="0" smtClean="0" sz="1200" b="1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4.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fi( i &gt; j ) </a:t>
            </a:r>
            <a:endParaRPr lang="ko-KR" altLang="en-US" dirty="0" smtClean="0" sz="1200" b="1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5.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return j; </a:t>
            </a:r>
            <a:endParaRPr lang="ko-KR" altLang="en-US" dirty="0" smtClean="0" sz="1200" b="1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6.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}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Line 1 has extra parenthesis at the end. The boolean expression in the for loop in line 3 is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incorrect.  Line 4 has a missing semicolon at the end. All such errors are due to the fact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the function does not abide by the syntax of the C++ language grammar.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424" b="1">
                <a:solidFill>
                  <a:srgbClr val="000000"/>
                </a:solidFill>
                <a:latin typeface="Arial"/>
              </a:rPr>
              <a:t>Semantic Analysis </a:t>
            </a:r>
            <a:endParaRPr lang="ko-KR" altLang="en-US" dirty="0" smtClean="0" sz="1424" b="1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Consider the English language sentence “He wrote the computer”. The sentence is </a:t>
            </a:r>
            <a:endParaRPr lang="ko-KR" altLang="en-US" dirty="0" smtClean="0" sz="120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syntactically correct but semantically wrong. The meaning of the sentence is incorrect;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one does not “write” a computer. Issues related to meaning fall under the heading of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  <a:ea typeface="Times New Roman"/>
              </a:rPr>
              <a:t>semantic analysis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. The following C++ function has semantic errors. The type of the local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variable 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sum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has not been declared. The returned value does not match the return value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type of the function (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int*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). The function is syntactically correct.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int* foo(int i, int j) </a:t>
            </a:r>
            <a:endParaRPr lang="ko-KR" altLang="en-US" dirty="0" smtClean="0" sz="1200" b="1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{ </a:t>
            </a:r>
            <a:endParaRPr lang="ko-KR" altLang="en-US" dirty="0" smtClean="0" sz="1200" b="1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 for(k=0; i &lt; j; j++ ) </a:t>
            </a:r>
            <a:endParaRPr lang="ko-KR" altLang="en-US" dirty="0" smtClean="0" sz="1200" b="1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  if( i &lt; j-2 ) </a:t>
            </a:r>
            <a:endParaRPr lang="ko-KR" altLang="en-US" dirty="0" smtClean="0" sz="1200" b="1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    sum = sum+i </a:t>
            </a:r>
            <a:endParaRPr lang="ko-KR" altLang="en-US" dirty="0" smtClean="0" sz="1200" b="1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 return sum; </a:t>
            </a:r>
            <a:endParaRPr lang="ko-KR" altLang="en-US" dirty="0" smtClean="0" sz="1200" b="1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}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424" b="1">
                <a:solidFill>
                  <a:srgbClr val="000000"/>
                </a:solidFill>
                <a:latin typeface="Arial"/>
              </a:rPr>
              <a:t>Role of the Parser </a:t>
            </a:r>
            <a:endParaRPr lang="ko-KR" altLang="en-US" dirty="0" smtClean="0" sz="1424" b="1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Not all sequences of tokens are program. Parser must distinguish between valid and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invalid sequences of tokens. What we need is an expressive way to describe the syntax of </a:t>
            </a:r>
            <a:endParaRPr lang="ko-KR" altLang="en-US" dirty="0" smtClean="0" sz="120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programs and an acceptor mechanism that determines if input token stream satisfies the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syntax of the programming language. The acceptor mechanism  determines if input token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stream satisfies the syntax of a programming language.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Parsing is the process of discovering a 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derivation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 for some sentence of a language. The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mathematical model of syntax  is represented by a grammar 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G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. The language generated </a:t>
            </a:r>
            <a:endParaRPr lang="ko-KR" altLang="en-US" dirty="0" smtClean="0" sz="120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00200" y="5151120"/>
            <a:ext cx="838200" cy="116459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22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47290" y="5151120"/>
            <a:ext cx="2124710" cy="116459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21" name="Rect 3"/>
          <p:cNvSpPr>
            <a:spLocks noGrp="1" noChangeArrowheads="1"/>
          </p:cNvSpPr>
          <p:nvPr/>
        </p:nvSpPr>
        <p:spPr>
          <a:xfrm rot="0">
            <a:off x="0" y="0"/>
            <a:ext cx="7797801" cy="10058401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7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by the grammar is indicated by 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L(G)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. Syntax of most programming languages can be </a:t>
            </a:r>
            <a:endParaRPr lang="ko-KR" altLang="en-US" dirty="0" smtClean="0" sz="120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represented by 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Context Free Grammars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 (CFG).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A CFG is a four tuple 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G=(S,N,T,P) </a:t>
            </a:r>
            <a:endParaRPr lang="ko-KR" altLang="en-US" dirty="0" smtClean="0" sz="1200" i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1.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							S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 is the 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start symbol</a:t>
            </a:r>
            <a:endParaRPr lang="ko-KR" altLang="en-US" dirty="0" smtClean="0" sz="1200" i="1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  <a:ea typeface="Times New Roman"/>
              </a:rPr>
              <a:t>2.							N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is a set of 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non-terminals  </a:t>
            </a:r>
            <a:endParaRPr lang="ko-KR" altLang="en-US" dirty="0" smtClean="0" sz="1200" i="1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  <a:ea typeface="Times New Roman"/>
              </a:rPr>
              <a:t>3.							T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is a set of 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terminals </a:t>
            </a:r>
            <a:endParaRPr lang="ko-KR" altLang="en-US" dirty="0" smtClean="0" sz="1200" i="1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  <a:ea typeface="Times New Roman"/>
              </a:rPr>
              <a:t>4.							P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 is a set of 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productions </a:t>
            </a:r>
            <a:endParaRPr lang="ko-KR" altLang="en-US" dirty="0" smtClean="0" sz="1200" i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Why aren’t Regular Expressions used to represent syntax? The reasons is that regular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languages do not have enough power to express syntax of programming languages.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Moreover, finite automaton can’t remember number of times it has visited a particular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state.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Consider the following example of CFG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 i="1">
                <a:solidFill>
                  <a:srgbClr val="000000"/>
                </a:solidFill>
                <a:latin typeface="Tahoma"/>
                <a:ea typeface="Tahoma"/>
              </a:rPr>
              <a:t>SheepNoise 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  <a:ea typeface="Times New Roman"/>
              </a:rPr>
              <a:t>?</a:t>
            </a:r>
            <a:r>
              <a:rPr lang="en-US" altLang="ko-KR" dirty="0" smtClean="0" sz="1200" i="1">
                <a:solidFill>
                  <a:srgbClr val="000000"/>
                </a:solidFill>
                <a:latin typeface="Tahoma"/>
                <a:ea typeface="Tahoma"/>
              </a:rPr>
              <a:t>			  SheepNoise </a:t>
            </a:r>
            <a:r>
              <a:rPr lang="en-US" altLang="ko-KR" dirty="0" smtClean="0" sz="1200" u="sng">
                <a:solidFill>
                  <a:srgbClr val="000000"/>
                </a:solidFill>
                <a:latin typeface="Tahoma"/>
              </a:rPr>
              <a:t>baa </a:t>
            </a:r>
            <a:endParaRPr lang="ko-KR" altLang="en-US" dirty="0" smtClean="0" sz="1200" u="sng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| </a:t>
            </a:r>
            <a:r>
              <a:rPr lang="en-US" altLang="ko-KR" dirty="0" smtClean="0" sz="1200" u="sng">
                <a:solidFill>
                  <a:srgbClr val="000000"/>
                </a:solidFill>
                <a:latin typeface="Tahoma"/>
              </a:rPr>
              <a:t>						baa </a:t>
            </a:r>
            <a:endParaRPr lang="ko-KR" altLang="en-US" dirty="0" smtClean="0" sz="1200" u="sng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This CFG defines the set of noises sheep make. We can use the </a:t>
            </a:r>
            <a:r>
              <a:rPr lang="en-US" altLang="ko-KR" dirty="0" smtClean="0" sz="1200" i="1">
                <a:solidFill>
                  <a:srgbClr val="000000"/>
                </a:solidFill>
                <a:latin typeface="Tahoma"/>
                <a:ea typeface="Tahoma"/>
              </a:rPr>
              <a:t>SheepNoise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grammar to </a:t>
            </a:r>
            <a:endParaRPr lang="ko-KR" altLang="en-US" dirty="0" smtClean="0" sz="120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create sentences of the language. We use the productions as rewriting rules </a:t>
            </a:r>
            <a:endParaRPr lang="ko-KR" altLang="en-US" dirty="0" smtClean="0" sz="1200"/>
          </a:p>
          <a:p>
            <a:pPr marL="0" indent="0" defTabSz="15240" algn="l">
              <a:lnSpc>
                <a:spcPts val="3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</a:t>
            </a:r>
            <a:r>
              <a:rPr lang="en-US" altLang="ko-KR" dirty="0" smtClean="0" sz="1200" i="1">
                <a:solidFill>
                  <a:srgbClr val="000000"/>
                </a:solidFill>
                <a:latin typeface="Tahoma"/>
                <a:ea typeface="Tahoma"/>
              </a:rPr>
              <a:t>Rule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</a:t>
            </a:r>
            <a:r>
              <a:rPr lang="en-US" altLang="ko-KR" dirty="0" smtClean="0" sz="1200" i="1">
                <a:solidFill>
                  <a:srgbClr val="000000"/>
                </a:solidFill>
                <a:latin typeface="Tahoma"/>
                <a:ea typeface="Tahoma"/>
              </a:rPr>
              <a:t>Sentential Form </a:t>
            </a:r>
            <a:endParaRPr lang="ko-KR" altLang="en-US" dirty="0" smtClean="0" sz="1200" i="1"/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</a:t>
            </a:r>
            <a:r>
              <a:rPr lang="en-US" altLang="ko-KR" dirty="0" smtClean="0" sz="1200" i="1">
                <a:solidFill>
                  <a:srgbClr val="000000"/>
                </a:solidFill>
                <a:latin typeface="Tahoma"/>
                <a:ea typeface="Tahoma"/>
              </a:rPr>
              <a:t>-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</a:t>
            </a:r>
            <a:r>
              <a:rPr lang="en-US" altLang="ko-KR" dirty="0" smtClean="0" sz="1200" i="1">
                <a:solidFill>
                  <a:srgbClr val="000000"/>
                </a:solidFill>
                <a:latin typeface="Tahoma"/>
                <a:ea typeface="Tahoma"/>
              </a:rPr>
              <a:t>SheepNoise </a:t>
            </a:r>
            <a:endParaRPr lang="ko-KR" altLang="en-US" dirty="0" smtClean="0" sz="1200" i="1"/>
          </a:p>
          <a:p>
            <a:pPr marL="0" indent="0" defTabSz="15240" algn="l">
              <a:lnSpc>
                <a:spcPts val="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</a:t>
            </a:r>
            <a:r>
              <a:rPr lang="en-US" altLang="ko-KR" dirty="0" smtClean="0" sz="1200" i="1">
                <a:solidFill>
                  <a:srgbClr val="000000"/>
                </a:solidFill>
                <a:latin typeface="Tahoma"/>
                <a:ea typeface="Tahoma"/>
              </a:rPr>
              <a:t>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</a:t>
            </a:r>
            <a:r>
              <a:rPr lang="en-US" altLang="ko-KR" dirty="0" smtClean="0" sz="1200" i="1">
                <a:solidFill>
                  <a:srgbClr val="000000"/>
                </a:solidFill>
                <a:latin typeface="Tahoma"/>
                <a:ea typeface="Tahoma"/>
              </a:rPr>
              <a:t>SheepNoise  baa </a:t>
            </a:r>
            <a:endParaRPr lang="ko-KR" altLang="en-US" dirty="0" smtClean="0" sz="1200" i="1"/>
          </a:p>
          <a:p>
            <a:pPr marL="0" indent="0" defTabSz="15240" algn="l">
              <a:lnSpc>
                <a:spcPts val="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</a:t>
            </a:r>
            <a:r>
              <a:rPr lang="en-US" altLang="ko-KR" dirty="0" smtClean="0" sz="1200" i="1">
                <a:solidFill>
                  <a:srgbClr val="000000"/>
                </a:solidFill>
                <a:latin typeface="Tahoma"/>
                <a:ea typeface="Tahoma"/>
              </a:rPr>
              <a:t>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</a:t>
            </a:r>
            <a:r>
              <a:rPr lang="en-US" altLang="ko-KR" dirty="0" smtClean="0" sz="1200" i="1">
                <a:solidFill>
                  <a:srgbClr val="000000"/>
                </a:solidFill>
                <a:latin typeface="Tahoma"/>
                <a:ea typeface="Tahoma"/>
              </a:rPr>
              <a:t>SheepNoise  baa baa </a:t>
            </a:r>
            <a:endParaRPr lang="ko-KR" altLang="en-US" dirty="0" smtClean="0" sz="1200" i="1"/>
          </a:p>
          <a:p>
            <a:pPr marL="0" indent="0" defTabSz="15240" algn="l">
              <a:lnSpc>
                <a:spcPts val="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</a:t>
            </a:r>
            <a:r>
              <a:rPr lang="en-US" altLang="ko-KR" dirty="0" smtClean="0" sz="1200" i="1">
                <a:solidFill>
                  <a:srgbClr val="000000"/>
                </a:solidFill>
                <a:latin typeface="Tahoma"/>
                <a:ea typeface="Tahoma"/>
              </a:rPr>
              <a:t>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</a:t>
            </a:r>
            <a:r>
              <a:rPr lang="en-US" altLang="ko-KR" dirty="0" smtClean="0" sz="1200" i="1">
                <a:solidFill>
                  <a:srgbClr val="000000"/>
                </a:solidFill>
                <a:latin typeface="Tahoma"/>
                <a:ea typeface="Tahoma"/>
              </a:rPr>
              <a:t>baa  baa  baa </a:t>
            </a:r>
            <a:endParaRPr lang="ko-KR" altLang="en-US" dirty="0" smtClean="0" sz="1200" i="1"/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While it is cute, this example quickly runs out intellectual steam. To explore uses of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CFGs, we need a more complex grammar. Consider the grammar for arithmetic </a:t>
            </a:r>
            <a:endParaRPr lang="ko-KR" altLang="en-US" dirty="0" smtClean="0" sz="120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expressions: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1 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	 expr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									 ?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															 expr  op  expr</a:t>
            </a:r>
            <a:endParaRPr lang="ko-KR" altLang="en-US" dirty="0" smtClean="0" sz="1200" i="1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2  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 |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num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3  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 |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</a:t>
            </a:r>
            <a:r>
              <a:rPr lang="en-US" altLang="ko-KR" dirty="0" smtClean="0" sz="1200" u="sng">
                <a:solidFill>
                  <a:srgbClr val="000000"/>
                </a:solidFill>
                <a:latin typeface="Times New Roman"/>
                <a:ea typeface="Times New Roman"/>
              </a:rPr>
              <a:t> id </a:t>
            </a:r>
            <a:endParaRPr lang="ko-KR" altLang="en-US" dirty="0" smtClean="0" sz="1200" u="sng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4 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	 op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 ?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			   +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5  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 |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– </a:t>
            </a:r>
            <a:endParaRPr lang="ko-KR" altLang="en-US" dirty="0" smtClean="0" sz="120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6  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 |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*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7  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 |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/ </a:t>
            </a:r>
            <a:endParaRPr lang="ko-KR" altLang="en-US" dirty="0" smtClean="0" sz="1200"/>
          </a:p>
          <a:p>
            <a:pPr marL="0" indent="0" defTabSz="15240" algn="l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Grammar rules in a similar form were first used in the description of the Algol-60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programming language. The syntax of C, C++ and Java is derived heavily from Algol-60. </a:t>
            </a:r>
            <a:endParaRPr lang="ko-KR" altLang="en-US" dirty="0" smtClean="0" sz="120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78610" y="2160905"/>
            <a:ext cx="2414270" cy="1688465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23" name="Rect 3"/>
          <p:cNvSpPr>
            <a:spLocks noGrp="1" noChangeArrowheads="1"/>
          </p:cNvSpPr>
          <p:nvPr/>
        </p:nvSpPr>
        <p:spPr>
          <a:xfrm rot="0">
            <a:off x="0" y="0"/>
            <a:ext cx="7797801" cy="10058401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7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The notation was developed by John Backus and adapted by Peter Naur for the Algol-60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language report; thus the term Backus-Naur Form (BNF)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Let us use the expression grammar to derive the sentence </a:t>
            </a:r>
            <a:endParaRPr lang="ko-KR" altLang="en-US" dirty="0" smtClean="0" sz="1200"/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        x – 2 </a:t>
            </a:r>
            <a:r>
              <a:rPr lang="en-US" altLang="ko-KR" dirty="0" smtClean="0" sz="825">
                <a:solidFill>
                  <a:srgbClr val="000000"/>
                </a:solidFill>
                <a:latin typeface="Tahoma"/>
              </a:rPr>
              <a:t>*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</a:rPr>
              <a:t> y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  <a:ea typeface="Times New Roman"/>
              </a:rPr>
              <a:t>Rule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  <a:ea typeface="Times New Roman"/>
              </a:rPr>
              <a:t> Sentential Form</a:t>
            </a:r>
            <a:endParaRPr lang="ko-KR" altLang="en-US" dirty="0" smtClean="0" sz="1200" i="1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-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  <a:ea typeface="Times New Roman"/>
              </a:rPr>
              <a:t> expr   op  expr</a:t>
            </a:r>
            <a:endParaRPr lang="ko-KR" altLang="en-US" dirty="0" smtClean="0" sz="1200" i="1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&lt;id,x&gt;  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op  expr</a:t>
            </a:r>
            <a:endParaRPr lang="ko-KR" altLang="en-US" dirty="0" smtClean="0" sz="1200" i="1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&lt;id,x&gt;  –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  expr</a:t>
            </a:r>
            <a:endParaRPr lang="ko-KR" altLang="en-US" dirty="0" smtClean="0" sz="1200" i="1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&lt;id,x&gt;  –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  expr  op  expr</a:t>
            </a:r>
            <a:endParaRPr lang="ko-KR" altLang="en-US" dirty="0" smtClean="0" sz="1200" i="1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&lt;id,x&gt; –		&lt;num,2&gt;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 op expr</a:t>
            </a:r>
            <a:endParaRPr lang="ko-KR" altLang="en-US" dirty="0" smtClean="0" sz="1200" i="1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&lt;id,x&gt; – 		&lt;num,2&gt;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					∗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  <a:ea typeface="Times New Roman"/>
              </a:rPr>
              <a:t>			expr</a:t>
            </a:r>
            <a:endParaRPr lang="ko-KR" altLang="en-US" dirty="0" smtClean="0" sz="1200" i="1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&lt;id,x&gt; – 		&lt;num,2&gt; </a:t>
            </a:r>
            <a:r>
              <a:rPr lang="en-US" altLang="ko-KR" dirty="0" smtClean="0" sz="1200" u="sng">
                <a:solidFill>
                  <a:srgbClr val="000000"/>
                </a:solidFill>
                <a:latin typeface="Symbol"/>
                <a:ea typeface="Symbol"/>
              </a:rPr>
              <a:t>∗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&lt;id,y&gt; </a:t>
            </a:r>
            <a:endParaRPr lang="ko-KR" altLang="en-US" dirty="0" smtClean="0" sz="1200"/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Such a process of rewrites is called a 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derivation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 and the process or discovering a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derivation is called 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parsing.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At each step, we choose a non-terminal to replace. Different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choices can lead to different derivations.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Two derivations are of interest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1.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							Leftmost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: replace leftmost non-terminal (NT) at each step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2.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							Rightmost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: replace rightmost NT at each step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The example on the preceding slides was 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leftmost derivation.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There is also a 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rightmost</a:t>
            </a:r>
            <a:endParaRPr lang="ko-KR" altLang="en-US" dirty="0" smtClean="0" sz="1200" i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derivation. In both cases we have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 i="1">
                <a:solidFill>
                  <a:srgbClr val="000000"/>
                </a:solidFill>
                <a:latin typeface="Tahoma"/>
                <a:ea typeface="Tahoma"/>
              </a:rPr>
              <a:t>expr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?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			 *  id – num 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∗</a:t>
            </a:r>
            <a:r>
              <a:rPr lang="en-US" altLang="ko-KR" dirty="0" smtClean="0" sz="1200" u="sng">
                <a:solidFill>
                  <a:srgbClr val="000000"/>
                </a:solidFill>
                <a:latin typeface="Tahoma"/>
                <a:ea typeface="Tahoma"/>
              </a:rPr>
              <a:t> id </a:t>
            </a:r>
            <a:endParaRPr lang="ko-KR" altLang="en-US" dirty="0" smtClean="0" sz="1200" u="sng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The two derivations produce different 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parse trees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. The parse trees imply different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evaluation orders! </a:t>
            </a:r>
            <a:endParaRPr lang="ko-KR" altLang="en-US" dirty="0" smtClean="0" sz="1200"/>
          </a:p>
        </p:txBody>
      </p:sp>
      <p:sp>
        <p:nvSpPr>
          <p:cNvPr id="124" name="Rect 3"/>
          <p:cNvSpPr>
            <a:spLocks noGrp="1" noChangeArrowheads="1"/>
          </p:cNvSpPr>
          <p:nvPr/>
        </p:nvSpPr>
        <p:spPr>
          <a:xfrm rot="0">
            <a:off x="2142490" y="2368550"/>
            <a:ext cx="339725" cy="17018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 expr</a:t>
            </a:r>
            <a:endParaRPr lang="ko-KR" altLang="en-US" dirty="0" smtClean="0" sz="1200" i="1"/>
          </a:p>
        </p:txBody>
      </p:sp>
      <p:sp>
        <p:nvSpPr>
          <p:cNvPr id="125" name="Rect 3"/>
          <p:cNvSpPr>
            <a:spLocks noGrp="1" noChangeArrowheads="1"/>
          </p:cNvSpPr>
          <p:nvPr/>
        </p:nvSpPr>
        <p:spPr>
          <a:xfrm rot="0">
            <a:off x="1600200" y="2536190"/>
            <a:ext cx="138430" cy="173355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1 </a:t>
            </a:r>
            <a:endParaRPr lang="ko-KR" altLang="en-US" dirty="0" smtClean="0" sz="120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45335" y="2066290"/>
            <a:ext cx="4090035" cy="25450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28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45335" y="4904105"/>
            <a:ext cx="3813175" cy="2773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27" name="Rect 3"/>
          <p:cNvSpPr>
            <a:spLocks noGrp="1" noChangeArrowheads="1"/>
          </p:cNvSpPr>
          <p:nvPr/>
        </p:nvSpPr>
        <p:spPr>
          <a:xfrm rot="0">
            <a:off x="0" y="0"/>
            <a:ext cx="7797801" cy="10058401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7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L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L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e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e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c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c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t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t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u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u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r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r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e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e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				1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1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2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2</a:t>
            </a:r>
            <a:endParaRPr lang="ko-KR" altLang="en-US" dirty="0" smtClean="0" sz="1800" b="1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424" b="1">
                <a:solidFill>
                  <a:srgbClr val="000000"/>
                </a:solidFill>
                <a:latin typeface="Arial"/>
              </a:rPr>
              <a:t>Parse Trees </a:t>
            </a:r>
            <a:endParaRPr lang="ko-KR" altLang="en-US" dirty="0" smtClean="0" sz="1424" b="1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The derivations can be represented in a tree-like fashion. The interior nodes contain the </a:t>
            </a:r>
            <a:endParaRPr lang="ko-KR" altLang="en-US" dirty="0" smtClean="0" sz="120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non-terminals used during the derivation </a:t>
            </a:r>
            <a:endParaRPr lang="ko-KR" altLang="en-US" dirty="0" smtClean="0" sz="1200"/>
          </a:p>
          <a:p>
            <a:pPr marL="0" indent="0" defTabSz="15240" algn="l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424" i="1">
                <a:solidFill>
                  <a:srgbClr val="000000"/>
                </a:solidFill>
                <a:latin typeface="Tahoma"/>
                <a:ea typeface="Tahoma"/>
              </a:rPr>
              <a:t>G </a:t>
            </a:r>
            <a:endParaRPr lang="ko-KR" altLang="en-US" dirty="0" smtClean="0" sz="1424" i="1"/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</a:t>
            </a:r>
            <a:r>
              <a:rPr lang="en-US" altLang="ko-KR" dirty="0" smtClean="0" sz="1424">
                <a:solidFill>
                  <a:srgbClr val="000000"/>
                </a:solidFill>
                <a:latin typeface="Arial"/>
              </a:rPr>
              <a:t>Leftmost  </a:t>
            </a:r>
            <a:endParaRPr lang="ko-KR" altLang="en-US" dirty="0" smtClean="0" sz="1424"/>
          </a:p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																		</a:t>
            </a:r>
            <a:r>
              <a:rPr lang="en-US" altLang="ko-KR" dirty="0" smtClean="0" sz="1424">
                <a:solidFill>
                  <a:srgbClr val="000000"/>
                </a:solidFill>
                <a:latin typeface="Arial"/>
              </a:rPr>
              <a:t>derivation </a:t>
            </a:r>
            <a:endParaRPr lang="ko-KR" altLang="en-US" dirty="0" smtClean="0" sz="1424"/>
          </a:p>
          <a:p>
            <a:pPr marL="0" indent="0" defTabSz="15240" algn="l">
              <a:lnSpc>
                <a:spcPts val="3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424" i="1">
                <a:solidFill>
                  <a:srgbClr val="000000"/>
                </a:solidFill>
                <a:latin typeface="Tahoma"/>
                <a:ea typeface="Tahoma"/>
              </a:rPr>
              <a:t>E </a:t>
            </a:r>
            <a:endParaRPr lang="ko-KR" altLang="en-US" dirty="0" smtClean="0" sz="1424" i="1"/>
          </a:p>
          <a:p>
            <a:pPr marL="0" indent="0" defTabSz="15240" algn="l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424">
                <a:solidFill>
                  <a:srgbClr val="000000"/>
                </a:solidFill>
                <a:latin typeface="Tahoma"/>
                <a:ea typeface="Tahoma"/>
              </a:rPr>
              <a:t>x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</a:t>
            </a:r>
            <a:r>
              <a:rPr lang="en-US" altLang="ko-KR" dirty="0" smtClean="0" sz="1424">
                <a:solidFill>
                  <a:srgbClr val="000000"/>
                </a:solidFill>
                <a:latin typeface="Tahoma"/>
                <a:ea typeface="Tahoma"/>
              </a:rPr>
              <a:t>– </a:t>
            </a:r>
            <a:endParaRPr lang="ko-KR" altLang="en-US" dirty="0" smtClean="0" sz="1424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</a:t>
            </a:r>
            <a:r>
              <a:rPr lang="en-US" altLang="ko-KR" dirty="0" smtClean="0" sz="1424">
                <a:solidFill>
                  <a:srgbClr val="000000"/>
                </a:solidFill>
                <a:latin typeface="Arial"/>
              </a:rPr>
              <a:t>evaluation order </a:t>
            </a:r>
            <a:endParaRPr lang="ko-KR" altLang="en-US" dirty="0" smtClean="0" sz="1424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																														</a:t>
            </a:r>
            <a:r>
              <a:rPr lang="en-US" altLang="ko-KR" dirty="0" smtClean="0" sz="1424">
                <a:solidFill>
                  <a:srgbClr val="000000"/>
                </a:solidFill>
                <a:latin typeface="Tahoma"/>
                <a:ea typeface="Tahoma"/>
              </a:rPr>
              <a:t>x – ( 2 </a:t>
            </a:r>
            <a:r>
              <a:rPr lang="en-US" altLang="ko-KR" dirty="0" smtClean="0" sz="900">
                <a:solidFill>
                  <a:srgbClr val="000000"/>
                </a:solidFill>
                <a:latin typeface="Tahoma"/>
              </a:rPr>
              <a:t>*</a:t>
            </a:r>
            <a:r>
              <a:rPr lang="en-US" altLang="ko-KR" dirty="0" smtClean="0" sz="1424">
                <a:solidFill>
                  <a:srgbClr val="000000"/>
                </a:solidFill>
                <a:latin typeface="Tahoma"/>
              </a:rPr>
              <a:t> y ) </a:t>
            </a:r>
            <a:endParaRPr lang="ko-KR" altLang="en-US" dirty="0" smtClean="0" sz="1424"/>
          </a:p>
          <a:p>
            <a:pPr marL="0" indent="0" defTabSz="15240" algn="l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424" i="1">
                <a:solidFill>
                  <a:srgbClr val="000000"/>
                </a:solidFill>
                <a:latin typeface="Tahoma"/>
                <a:ea typeface="Tahoma"/>
              </a:rPr>
              <a:t>G </a:t>
            </a:r>
            <a:endParaRPr lang="ko-KR" altLang="en-US" dirty="0" smtClean="0" sz="1424" i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424">
                <a:solidFill>
                  <a:srgbClr val="000000"/>
                </a:solidFill>
                <a:latin typeface="Arial"/>
              </a:rPr>
              <a:t>Rightmost </a:t>
            </a:r>
            <a:endParaRPr lang="ko-KR" altLang="en-US" dirty="0" smtClean="0" sz="1424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424" i="1">
                <a:solidFill>
                  <a:srgbClr val="000000"/>
                </a:solidFill>
                <a:latin typeface="Tahoma"/>
                <a:ea typeface="Tahoma"/>
              </a:rPr>
              <a:t>E </a:t>
            </a:r>
            <a:endParaRPr lang="ko-KR" altLang="en-US" dirty="0" smtClean="0" sz="1424" i="1"/>
          </a:p>
          <a:p>
            <a:pPr marL="0" indent="0" defTabSz="15240" algn="l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424" i="1">
                <a:solidFill>
                  <a:srgbClr val="000000"/>
                </a:solidFill>
                <a:latin typeface="Tahoma"/>
                <a:ea typeface="Tahoma"/>
              </a:rPr>
              <a:t>E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</a:t>
            </a:r>
            <a:r>
              <a:rPr lang="en-US" altLang="ko-KR" dirty="0" smtClean="0" sz="1424" i="1">
                <a:solidFill>
                  <a:srgbClr val="000000"/>
                </a:solidFill>
                <a:latin typeface="Tahoma"/>
                <a:ea typeface="Tahoma"/>
              </a:rPr>
              <a:t>op </a:t>
            </a:r>
            <a:endParaRPr lang="ko-KR" altLang="en-US" dirty="0" smtClean="0" sz="1424" i="1"/>
          </a:p>
          <a:p>
            <a:pPr marL="0" indent="0" defTabSz="15240" algn="l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</a:t>
            </a:r>
            <a:r>
              <a:rPr lang="en-US" altLang="ko-KR" dirty="0" smtClean="0" sz="1424" i="1">
                <a:solidFill>
                  <a:srgbClr val="000000"/>
                </a:solidFill>
                <a:latin typeface="Tahoma"/>
                <a:ea typeface="Tahoma"/>
              </a:rPr>
              <a:t>E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</a:t>
            </a:r>
            <a:r>
              <a:rPr lang="en-US" altLang="ko-KR" dirty="0" smtClean="0" sz="1424" i="1">
                <a:solidFill>
                  <a:srgbClr val="000000"/>
                </a:solidFill>
                <a:latin typeface="Tahoma"/>
                <a:ea typeface="Tahoma"/>
              </a:rPr>
              <a:t>op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</a:t>
            </a:r>
            <a:r>
              <a:rPr lang="en-US" altLang="ko-KR" dirty="0" smtClean="0" sz="1424" i="1">
                <a:solidFill>
                  <a:srgbClr val="000000"/>
                </a:solidFill>
                <a:latin typeface="Tahoma"/>
                <a:ea typeface="Tahoma"/>
              </a:rPr>
              <a:t>E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</a:t>
            </a:r>
            <a:r>
              <a:rPr lang="en-US" altLang="ko-KR" dirty="0" smtClean="0" sz="1424">
                <a:solidFill>
                  <a:srgbClr val="000000"/>
                </a:solidFill>
                <a:latin typeface="Tahoma"/>
                <a:ea typeface="Tahoma"/>
              </a:rPr>
              <a:t>y </a:t>
            </a:r>
            <a:endParaRPr lang="ko-KR" altLang="en-US" dirty="0" smtClean="0" sz="1424"/>
          </a:p>
          <a:p>
            <a:pPr marL="0" indent="0" defTabSz="15240" algn="l">
              <a:lnSpc>
                <a:spcPts val="2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</a:t>
            </a:r>
            <a:r>
              <a:rPr lang="en-US" altLang="ko-KR" dirty="0" smtClean="0" sz="1424">
                <a:solidFill>
                  <a:srgbClr val="000000"/>
                </a:solidFill>
                <a:latin typeface="Tahoma"/>
                <a:ea typeface="Tahoma"/>
              </a:rPr>
              <a:t>x </a:t>
            </a:r>
            <a:endParaRPr lang="ko-KR" altLang="en-US" dirty="0" smtClean="0" sz="1424"/>
          </a:p>
          <a:p>
            <a:pPr marL="0" indent="0" defTabSz="15240" algn="l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424" b="1">
                <a:solidFill>
                  <a:srgbClr val="000000"/>
                </a:solidFill>
                <a:latin typeface="Arial"/>
              </a:rPr>
              <a:t>Precedence </a:t>
            </a:r>
            <a:endParaRPr lang="ko-KR" altLang="en-US" dirty="0" smtClean="0" sz="1424" b="1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These two derivations point out a problem with the grammar. It has no notion of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  <a:ea typeface="Times New Roman"/>
              </a:rPr>
              <a:t>precedence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, or implied order of evaluation. The normal arithmetic rules say that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multiplication has higher precedence than subtraction. To add precedence, create a non-</a:t>
            </a:r>
            <a:endParaRPr lang="ko-KR" altLang="en-US" dirty="0" smtClean="0" sz="1200"/>
          </a:p>
        </p:txBody>
      </p:sp>
      <p:sp>
        <p:nvSpPr>
          <p:cNvPr id="128" name="Rect 3"/>
          <p:cNvSpPr>
            <a:spLocks noGrp="1" noChangeArrowheads="1"/>
          </p:cNvSpPr>
          <p:nvPr/>
        </p:nvSpPr>
        <p:spPr>
          <a:xfrm rot="0">
            <a:off x="4468495" y="7132320"/>
            <a:ext cx="1351280" cy="21336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424">
                <a:solidFill>
                  <a:srgbClr val="000000"/>
                </a:solidFill>
                <a:latin typeface="Arial"/>
              </a:rPr>
              <a:t>evaluation order </a:t>
            </a:r>
            <a:endParaRPr lang="ko-KR" altLang="en-US" dirty="0" smtClean="0" sz="1424"/>
          </a:p>
        </p:txBody>
      </p:sp>
      <p:sp>
        <p:nvSpPr>
          <p:cNvPr id="129" name="Rect 3"/>
          <p:cNvSpPr>
            <a:spLocks noGrp="1" noChangeArrowheads="1"/>
          </p:cNvSpPr>
          <p:nvPr/>
        </p:nvSpPr>
        <p:spPr>
          <a:xfrm rot="0">
            <a:off x="3523615" y="3270250"/>
            <a:ext cx="2159000" cy="431038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</a:t>
            </a:r>
            <a:r>
              <a:rPr lang="en-US" altLang="ko-KR" dirty="0" smtClean="0" sz="1424" i="1">
                <a:solidFill>
                  <a:srgbClr val="000000"/>
                </a:solidFill>
                <a:latin typeface="Tahoma"/>
                <a:ea typeface="Tahoma"/>
              </a:rPr>
              <a:t>E </a:t>
            </a:r>
            <a:endParaRPr lang="ko-KR" altLang="en-US" dirty="0" smtClean="0" sz="1424" i="1"/>
          </a:p>
          <a:p>
            <a:pPr marL="0" indent="0" defTabSz="15240" algn="l">
              <a:lnSpc>
                <a:spcPts val="7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</a:t>
            </a:r>
            <a:r>
              <a:rPr lang="en-US" altLang="ko-KR" dirty="0" smtClean="0" sz="1424">
                <a:solidFill>
                  <a:srgbClr val="000000"/>
                </a:solidFill>
                <a:latin typeface="Tahoma"/>
                <a:ea typeface="Tahoma"/>
              </a:rPr>
              <a:t>* </a:t>
            </a:r>
            <a:endParaRPr lang="ko-KR" altLang="en-US" dirty="0" smtClean="0" sz="1424"/>
          </a:p>
          <a:p>
            <a:pPr marL="0" indent="0" defTabSz="15240" algn="l">
              <a:lnSpc>
                <a:spcPts val="21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424">
                <a:solidFill>
                  <a:srgbClr val="000000"/>
                </a:solidFill>
                <a:latin typeface="Tahoma"/>
              </a:rPr>
              <a:t>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</a:t>
            </a:r>
            <a:r>
              <a:rPr lang="en-US" altLang="ko-KR" dirty="0" smtClean="0" sz="1424">
                <a:solidFill>
                  <a:srgbClr val="000000"/>
                </a:solidFill>
                <a:latin typeface="Tahoma"/>
                <a:ea typeface="Tahoma"/>
              </a:rPr>
              <a:t>(x –  2 ) </a:t>
            </a:r>
            <a:r>
              <a:rPr lang="en-US" altLang="ko-KR" dirty="0" smtClean="0" sz="900">
                <a:solidFill>
                  <a:srgbClr val="000000"/>
                </a:solidFill>
                <a:latin typeface="Tahoma"/>
              </a:rPr>
              <a:t>*</a:t>
            </a:r>
            <a:r>
              <a:rPr lang="en-US" altLang="ko-KR" dirty="0" smtClean="0" sz="1424">
                <a:solidFill>
                  <a:srgbClr val="000000"/>
                </a:solidFill>
                <a:latin typeface="Tahoma"/>
              </a:rPr>
              <a:t> y  </a:t>
            </a:r>
            <a:endParaRPr lang="ko-KR" altLang="en-US" dirty="0" smtClean="0" sz="1424"/>
          </a:p>
        </p:txBody>
      </p:sp>
      <p:sp>
        <p:nvSpPr>
          <p:cNvPr id="130" name="Rect 3"/>
          <p:cNvSpPr>
            <a:spLocks noGrp="1" noChangeArrowheads="1"/>
          </p:cNvSpPr>
          <p:nvPr/>
        </p:nvSpPr>
        <p:spPr>
          <a:xfrm rot="0">
            <a:off x="2932430" y="2719070"/>
            <a:ext cx="3140075" cy="4791075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</a:t>
            </a:r>
            <a:r>
              <a:rPr lang="en-US" altLang="ko-KR" dirty="0" smtClean="0" sz="1424" i="1">
                <a:solidFill>
                  <a:srgbClr val="000000"/>
                </a:solidFill>
                <a:latin typeface="Tahoma"/>
                <a:ea typeface="Tahoma"/>
              </a:rPr>
              <a:t>E </a:t>
            </a:r>
            <a:endParaRPr lang="ko-KR" altLang="en-US" dirty="0" smtClean="0" sz="1424" i="1"/>
          </a:p>
          <a:p>
            <a:pPr marL="0" indent="0" defTabSz="15240" algn="l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</a:t>
            </a:r>
            <a:r>
              <a:rPr lang="en-US" altLang="ko-KR" dirty="0" smtClean="0" sz="1424" i="1">
                <a:solidFill>
                  <a:srgbClr val="000000"/>
                </a:solidFill>
                <a:latin typeface="Tahoma"/>
                <a:ea typeface="Tahoma"/>
              </a:rPr>
              <a:t>op </a:t>
            </a:r>
            <a:endParaRPr lang="ko-KR" altLang="en-US" dirty="0" smtClean="0" sz="1424" i="1"/>
          </a:p>
          <a:p>
            <a:pPr marL="0" indent="0" defTabSz="15240" algn="l">
              <a:lnSpc>
                <a:spcPts val="3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</a:t>
            </a:r>
            <a:r>
              <a:rPr lang="en-US" altLang="ko-KR" dirty="0" smtClean="0" sz="1424" i="1">
                <a:solidFill>
                  <a:srgbClr val="000000"/>
                </a:solidFill>
                <a:latin typeface="Tahoma"/>
                <a:ea typeface="Tahoma"/>
              </a:rPr>
              <a:t>E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</a:t>
            </a:r>
            <a:r>
              <a:rPr lang="en-US" altLang="ko-KR" dirty="0" smtClean="0" sz="1424" i="1">
                <a:solidFill>
                  <a:srgbClr val="000000"/>
                </a:solidFill>
                <a:latin typeface="Tahoma"/>
                <a:ea typeface="Tahoma"/>
              </a:rPr>
              <a:t>op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</a:t>
            </a:r>
            <a:r>
              <a:rPr lang="en-US" altLang="ko-KR" dirty="0" smtClean="0" sz="1424" i="1">
                <a:solidFill>
                  <a:srgbClr val="000000"/>
                </a:solidFill>
                <a:latin typeface="Tahoma"/>
                <a:ea typeface="Tahoma"/>
              </a:rPr>
              <a:t>E </a:t>
            </a:r>
            <a:endParaRPr lang="ko-KR" altLang="en-US" dirty="0" smtClean="0" sz="1424" i="1"/>
          </a:p>
          <a:p>
            <a:pPr marL="0" indent="0" defTabSz="15240" algn="l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</a:t>
            </a:r>
            <a:r>
              <a:rPr lang="en-US" altLang="ko-KR" dirty="0" smtClean="0" sz="1424">
                <a:solidFill>
                  <a:srgbClr val="000000"/>
                </a:solidFill>
                <a:latin typeface="Tahoma"/>
                <a:ea typeface="Tahoma"/>
              </a:rPr>
              <a:t>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</a:t>
            </a:r>
            <a:r>
              <a:rPr lang="en-US" altLang="ko-KR" dirty="0" smtClean="0" sz="1424">
                <a:solidFill>
                  <a:srgbClr val="000000"/>
                </a:solidFill>
                <a:latin typeface="Tahoma"/>
                <a:ea typeface="Tahoma"/>
              </a:rPr>
              <a:t>y </a:t>
            </a:r>
            <a:endParaRPr lang="ko-KR" altLang="en-US" dirty="0" smtClean="0" sz="1424"/>
          </a:p>
          <a:p>
            <a:pPr marL="0" indent="0" defTabSz="15240" algn="l">
              <a:lnSpc>
                <a:spcPts val="7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</a:t>
            </a:r>
            <a:r>
              <a:rPr lang="en-US" altLang="ko-KR" dirty="0" smtClean="0" sz="1424">
                <a:solidFill>
                  <a:srgbClr val="000000"/>
                </a:solidFill>
                <a:latin typeface="Arial"/>
              </a:rPr>
              <a:t>derivation </a:t>
            </a:r>
            <a:endParaRPr lang="ko-KR" altLang="en-US" dirty="0" smtClean="0" sz="1424"/>
          </a:p>
          <a:p>
            <a:pPr marL="0" indent="0" defTabSz="15240" algn="l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</a:t>
            </a:r>
            <a:r>
              <a:rPr lang="en-US" altLang="ko-KR" dirty="0" smtClean="0" sz="1424" i="1">
                <a:solidFill>
                  <a:srgbClr val="000000"/>
                </a:solidFill>
                <a:latin typeface="Tahoma"/>
                <a:ea typeface="Tahoma"/>
              </a:rPr>
              <a:t>E </a:t>
            </a:r>
            <a:endParaRPr lang="ko-KR" altLang="en-US" dirty="0" smtClean="0" sz="1424" i="1"/>
          </a:p>
          <a:p>
            <a:pPr marL="0" indent="0" defTabSz="15240" algn="l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</a:t>
            </a:r>
            <a:r>
              <a:rPr lang="en-US" altLang="ko-KR" dirty="0" smtClean="0" sz="1424">
                <a:solidFill>
                  <a:srgbClr val="000000"/>
                </a:solidFill>
                <a:latin typeface="Tahoma"/>
                <a:ea typeface="Tahoma"/>
              </a:rPr>
              <a:t>* </a:t>
            </a:r>
            <a:endParaRPr lang="ko-KR" altLang="en-US" dirty="0" smtClean="0" sz="1424"/>
          </a:p>
          <a:p>
            <a:pPr marL="0" indent="0" defTabSz="15240" algn="l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424">
                <a:solidFill>
                  <a:srgbClr val="000000"/>
                </a:solidFill>
                <a:latin typeface="Tahoma"/>
              </a:rPr>
              <a:t>– </a:t>
            </a:r>
            <a:endParaRPr lang="ko-KR" altLang="en-US" dirty="0" smtClean="0" sz="1424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35810" y="4428490"/>
            <a:ext cx="2508885" cy="20701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33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50135" y="1609090"/>
            <a:ext cx="203835" cy="1374775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32" name="Rect 3"/>
          <p:cNvSpPr>
            <a:spLocks noGrp="1" noChangeArrowheads="1"/>
          </p:cNvSpPr>
          <p:nvPr/>
        </p:nvSpPr>
        <p:spPr>
          <a:xfrm rot="0">
            <a:off x="0" y="0"/>
            <a:ext cx="7797801" cy="10058401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7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terminal for each 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	level of precedence.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Isolate corresponding part of grammar to force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parser to recognize high precedence sub-expressions first. Here is the revised grammar: </a:t>
            </a:r>
            <a:endParaRPr lang="ko-KR" altLang="en-US" dirty="0" smtClean="0" sz="1200"/>
          </a:p>
          <a:p>
            <a:pPr marL="0" indent="0" defTabSz="15240" algn="l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</a:t>
            </a:r>
            <a:r>
              <a:rPr lang="en-US" altLang="ko-KR" dirty="0" smtClean="0" sz="1200" i="1">
                <a:solidFill>
                  <a:srgbClr val="000000"/>
                </a:solidFill>
                <a:latin typeface="Tahoma"/>
                <a:ea typeface="Tahoma"/>
              </a:rPr>
              <a:t>Goal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</a:t>
            </a:r>
            <a:r>
              <a:rPr lang="en-US" altLang="ko-KR" dirty="0" smtClean="0" sz="1200" i="1">
                <a:solidFill>
                  <a:srgbClr val="000000"/>
                </a:solidFill>
                <a:latin typeface="Tahoma"/>
                <a:ea typeface="Tahoma"/>
              </a:rPr>
              <a:t>expr </a:t>
            </a:r>
            <a:endParaRPr lang="ko-KR" altLang="en-US" dirty="0" smtClean="0" sz="1200" i="1"/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</a:t>
            </a:r>
            <a:r>
              <a:rPr lang="en-US" altLang="ko-KR" dirty="0" smtClean="0" sz="1200" i="1">
                <a:solidFill>
                  <a:srgbClr val="000000"/>
                </a:solidFill>
                <a:latin typeface="Arial"/>
              </a:rPr>
              <a:t>level </a:t>
            </a:r>
            <a:endParaRPr lang="ko-KR" altLang="en-US" dirty="0" smtClean="0" sz="1200" i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				</a:t>
            </a:r>
            <a:r>
              <a:rPr lang="en-US" altLang="ko-KR" dirty="0" smtClean="0" sz="1200" i="1">
                <a:solidFill>
                  <a:srgbClr val="000000"/>
                </a:solidFill>
                <a:latin typeface="Arial"/>
              </a:rPr>
              <a:t>two </a:t>
            </a:r>
            <a:endParaRPr lang="ko-KR" altLang="en-US" dirty="0" smtClean="0" sz="1200" i="1"/>
          </a:p>
          <a:p>
            <a:pPr marL="0" indent="0" defTabSz="15240" algn="l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</a:t>
            </a:r>
            <a:r>
              <a:rPr lang="en-US" altLang="ko-KR" dirty="0" smtClean="0" sz="1200" i="1">
                <a:solidFill>
                  <a:srgbClr val="000000"/>
                </a:solidFill>
                <a:latin typeface="Arial"/>
              </a:rPr>
              <a:t>level </a:t>
            </a:r>
            <a:endParaRPr lang="ko-KR" altLang="en-US" dirty="0" smtClean="0" sz="1200" i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		</a:t>
            </a:r>
            <a:r>
              <a:rPr lang="en-US" altLang="ko-KR" dirty="0" smtClean="0" sz="1200" i="1">
                <a:solidFill>
                  <a:srgbClr val="000000"/>
                </a:solidFill>
                <a:latin typeface="Arial"/>
              </a:rPr>
              <a:t>one </a:t>
            </a:r>
            <a:endParaRPr lang="ko-KR" altLang="en-US" dirty="0" smtClean="0" sz="1200" i="1"/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</a:t>
            </a:r>
            <a:r>
              <a:rPr lang="en-US" altLang="ko-KR" dirty="0" smtClean="0" sz="1200" i="1">
                <a:solidFill>
                  <a:srgbClr val="000000"/>
                </a:solidFill>
                <a:latin typeface="Tahoma"/>
                <a:ea typeface="Tahoma"/>
              </a:rPr>
              <a:t>factor </a:t>
            </a:r>
            <a:endParaRPr lang="ko-KR" altLang="en-US" dirty="0" smtClean="0" sz="1200" i="1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Arial"/>
              </a:rPr>
              <a:t>  |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Id </a:t>
            </a:r>
            <a:endParaRPr lang="ko-KR" altLang="en-US" dirty="0" smtClean="0" sz="1200"/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This grammar is larger and requires more rewriting to reach some of the terminal </a:t>
            </a:r>
            <a:endParaRPr lang="ko-KR" altLang="en-US" dirty="0" smtClean="0" sz="120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symbols. But it encodes expected precedence. Let’s see how it parses  </a:t>
            </a:r>
            <a:endParaRPr lang="ko-KR" altLang="en-US" dirty="0" smtClean="0" sz="1200"/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x – 2 *		y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  <a:ea typeface="Times New Roman"/>
              </a:rPr>
              <a:t>Rule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  <a:ea typeface="Times New Roman"/>
              </a:rPr>
              <a:t>Sentential Form</a:t>
            </a:r>
            <a:endParaRPr lang="ko-KR" altLang="en-US" dirty="0" smtClean="0" sz="1200" i="1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-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  <a:ea typeface="Times New Roman"/>
              </a:rPr>
              <a:t>Goal</a:t>
            </a:r>
            <a:endParaRPr lang="ko-KR" altLang="en-US" dirty="0" smtClean="0" sz="1200" i="1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1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  <a:ea typeface="Times New Roman"/>
              </a:rPr>
              <a:t>expr 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– 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term </a:t>
            </a:r>
            <a:endParaRPr lang="ko-KR" altLang="en-US" dirty="0" smtClean="0" sz="1200" i="1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5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  <a:ea typeface="Times New Roman"/>
              </a:rPr>
              <a:t>expr 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–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 term  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∗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&lt;id,y&gt;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  <a:ea typeface="Times New Roman"/>
              </a:rPr>
              <a:t>expr 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–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 factor  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∗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&lt;id,y&gt;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  <a:ea typeface="Times New Roman"/>
              </a:rPr>
              <a:t>expr 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–					&lt;num,2&gt;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		∗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&lt;id,y&gt;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  <a:ea typeface="Times New Roman"/>
              </a:rPr>
              <a:t>term 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–					&lt;num,2&gt;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		∗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&lt;id,y&gt;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  <a:ea typeface="Times New Roman"/>
              </a:rPr>
              <a:t>factor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–		&lt;num,2&gt;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		∗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&lt;id,y&gt; </a:t>
            </a:r>
            <a:endParaRPr lang="ko-KR" altLang="en-US" dirty="0" smtClean="0" sz="1200"/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&lt;id,x&gt;		–		&lt;num,2&gt;</a:t>
            </a:r>
            <a:r>
              <a:rPr lang="en-US" altLang="ko-KR" dirty="0" smtClean="0" sz="1200" u="sng">
                <a:solidFill>
                  <a:srgbClr val="000000"/>
                </a:solidFill>
                <a:latin typeface="Symbol"/>
                <a:ea typeface="Symbol"/>
              </a:rPr>
              <a:t>		∗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&lt;id,y&gt;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This produces same parse tree under leftmost and rightmost derivations </a:t>
            </a:r>
            <a:endParaRPr lang="ko-KR" altLang="en-US" dirty="0" smtClean="0" sz="1200"/>
          </a:p>
        </p:txBody>
      </p:sp>
      <p:sp>
        <p:nvSpPr>
          <p:cNvPr id="133" name="Rect 3"/>
          <p:cNvSpPr>
            <a:spLocks noGrp="1" noChangeArrowheads="1"/>
          </p:cNvSpPr>
          <p:nvPr/>
        </p:nvSpPr>
        <p:spPr>
          <a:xfrm rot="0">
            <a:off x="4123690" y="1591310"/>
            <a:ext cx="979805" cy="179705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200" i="1">
                <a:solidFill>
                  <a:srgbClr val="000000"/>
                </a:solidFill>
                <a:latin typeface="Tahoma"/>
              </a:rPr>
              <a:t>expr 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</a:rPr>
              <a:t>+</a:t>
            </a:r>
            <a:r>
              <a:rPr lang="en-US" altLang="ko-KR" dirty="0" smtClean="0" sz="1200" i="1">
                <a:solidFill>
                  <a:srgbClr val="000000"/>
                </a:solidFill>
                <a:latin typeface="Tahoma"/>
              </a:rPr>
              <a:t>		  term </a:t>
            </a:r>
            <a:endParaRPr lang="ko-KR" altLang="en-US" dirty="0" smtClean="0" sz="1200" i="1"/>
          </a:p>
        </p:txBody>
      </p:sp>
      <p:sp>
        <p:nvSpPr>
          <p:cNvPr id="134" name="Rect 3"/>
          <p:cNvSpPr>
            <a:spLocks noGrp="1" noChangeArrowheads="1"/>
          </p:cNvSpPr>
          <p:nvPr/>
        </p:nvSpPr>
        <p:spPr>
          <a:xfrm rot="0">
            <a:off x="2533015" y="1569720"/>
            <a:ext cx="2533650" cy="377063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Arial"/>
              </a:rPr>
              <a:t>?  </a:t>
            </a:r>
            <a:endParaRPr lang="ko-KR" altLang="en-US" dirty="0" smtClean="0" sz="1200" b="1"/>
          </a:p>
          <a:p>
            <a:pPr marL="0" indent="0" defTabSz="15240" algn="l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Arial"/>
              </a:rPr>
              <a:t>? 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</a:t>
            </a:r>
            <a:r>
              <a:rPr lang="en-US" altLang="ko-KR" dirty="0" smtClean="0" sz="1200" i="1">
                <a:solidFill>
                  <a:srgbClr val="000000"/>
                </a:solidFill>
                <a:latin typeface="Tahoma"/>
                <a:ea typeface="Tahoma"/>
              </a:rPr>
              <a:t>term 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∗</a:t>
            </a:r>
            <a:r>
              <a:rPr lang="en-US" altLang="ko-KR" dirty="0" smtClean="0" sz="1200" i="1">
                <a:solidFill>
                  <a:srgbClr val="000000"/>
                </a:solidFill>
                <a:latin typeface="Tahoma"/>
                <a:ea typeface="Tahoma"/>
              </a:rPr>
              <a:t>			factor </a:t>
            </a:r>
            <a:endParaRPr lang="ko-KR" altLang="en-US" dirty="0" smtClean="0" sz="1200" i="1"/>
          </a:p>
          <a:p>
            <a:pPr marL="0" indent="0" defTabSz="15240" algn="l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number </a:t>
            </a:r>
            <a:endParaRPr lang="ko-KR" altLang="en-US" dirty="0" smtClean="0" sz="1200"/>
          </a:p>
          <a:p>
            <a:pPr marL="0" indent="0" defTabSz="15240" algn="l">
              <a:lnSpc>
                <a:spcPts val="12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  <a:ea typeface="Times New Roman"/>
              </a:rPr>
              <a:t>Expr</a:t>
            </a:r>
            <a:endParaRPr lang="ko-KR" altLang="en-US" dirty="0" smtClean="0" sz="1200" i="1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expr 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– 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term  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∗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  <a:ea typeface="Times New Roman"/>
              </a:rPr>
              <a:t>					factor</a:t>
            </a:r>
            <a:endParaRPr lang="ko-KR" altLang="en-US" dirty="0" smtClean="0" sz="1200" i="1"/>
          </a:p>
        </p:txBody>
      </p:sp>
      <p:sp>
        <p:nvSpPr>
          <p:cNvPr id="135" name="Rect 3"/>
          <p:cNvSpPr>
            <a:spLocks noGrp="1" noChangeArrowheads="1"/>
          </p:cNvSpPr>
          <p:nvPr/>
        </p:nvSpPr>
        <p:spPr>
          <a:xfrm rot="0">
            <a:off x="2249170" y="1322705"/>
            <a:ext cx="2827020" cy="3834765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Arial"/>
              </a:rPr>
              <a:t>?  </a:t>
            </a:r>
            <a:endParaRPr lang="ko-KR" altLang="en-US" dirty="0" smtClean="0" sz="1200" b="1"/>
          </a:p>
          <a:p>
            <a:pPr marL="0" indent="0" defTabSz="15240" algn="l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</a:t>
            </a:r>
            <a:r>
              <a:rPr lang="en-US" altLang="ko-KR" dirty="0" smtClean="0" sz="1200" i="1">
                <a:solidFill>
                  <a:srgbClr val="000000"/>
                </a:solidFill>
                <a:latin typeface="Tahoma"/>
                <a:ea typeface="Tahoma"/>
              </a:rPr>
              <a:t>expr </a:t>
            </a:r>
            <a:endParaRPr lang="ko-KR" altLang="en-US" dirty="0" smtClean="0" sz="1200" i="1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Arial"/>
              </a:rPr>
              <a:t>  |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</a:t>
            </a:r>
            <a:r>
              <a:rPr lang="en-US" altLang="ko-KR" dirty="0" smtClean="0" sz="1200" i="1">
                <a:solidFill>
                  <a:srgbClr val="000000"/>
                </a:solidFill>
                <a:latin typeface="Tahoma"/>
                <a:ea typeface="Tahoma"/>
              </a:rPr>
              <a:t>expr 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</a:rPr>
              <a:t>–</a:t>
            </a:r>
            <a:r>
              <a:rPr lang="en-US" altLang="ko-KR" dirty="0" smtClean="0" sz="1200" i="1">
                <a:solidFill>
                  <a:srgbClr val="000000"/>
                </a:solidFill>
                <a:latin typeface="Tahoma"/>
              </a:rPr>
              <a:t>  term </a:t>
            </a:r>
            <a:endParaRPr lang="ko-KR" altLang="en-US" dirty="0" smtClean="0" sz="1200" i="1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Arial"/>
              </a:rPr>
              <a:t>  |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</a:t>
            </a:r>
            <a:r>
              <a:rPr lang="en-US" altLang="ko-KR" dirty="0" smtClean="0" sz="1200" i="1">
                <a:solidFill>
                  <a:srgbClr val="000000"/>
                </a:solidFill>
                <a:latin typeface="Tahoma"/>
                <a:ea typeface="Tahoma"/>
              </a:rPr>
              <a:t>term </a:t>
            </a:r>
            <a:endParaRPr lang="ko-KR" altLang="en-US" dirty="0" smtClean="0" sz="1200" i="1"/>
          </a:p>
          <a:p>
            <a:pPr marL="0" indent="0" defTabSz="15240" algn="l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</a:t>
            </a:r>
            <a:r>
              <a:rPr lang="en-US" altLang="ko-KR" dirty="0" smtClean="0" sz="1200" i="1">
                <a:solidFill>
                  <a:srgbClr val="000000"/>
                </a:solidFill>
                <a:latin typeface="Tahoma"/>
                <a:ea typeface="Tahoma"/>
              </a:rPr>
              <a:t>term </a:t>
            </a:r>
            <a:endParaRPr lang="ko-KR" altLang="en-US" dirty="0" smtClean="0" sz="1200" i="1"/>
          </a:p>
          <a:p>
            <a:pPr marL="0" indent="0" defTabSz="15240" algn="l">
              <a:lnSpc>
                <a:spcPts val="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Arial"/>
              </a:rPr>
              <a:t>  |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</a:t>
            </a:r>
            <a:r>
              <a:rPr lang="en-US" altLang="ko-KR" dirty="0" smtClean="0" sz="1200" i="1">
                <a:solidFill>
                  <a:srgbClr val="000000"/>
                </a:solidFill>
                <a:latin typeface="Tahoma"/>
                <a:ea typeface="Tahoma"/>
              </a:rPr>
              <a:t>term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</a:rPr>
              <a:t>/ </a:t>
            </a:r>
            <a:r>
              <a:rPr lang="en-US" altLang="ko-KR" dirty="0" smtClean="0" sz="1200" i="1">
                <a:solidFill>
                  <a:srgbClr val="000000"/>
                </a:solidFill>
                <a:latin typeface="Tahoma"/>
              </a:rPr>
              <a:t>factor </a:t>
            </a:r>
            <a:endParaRPr lang="ko-KR" altLang="en-US" dirty="0" smtClean="0" sz="1200" i="1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Arial"/>
              </a:rPr>
              <a:t>  |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</a:t>
            </a:r>
            <a:r>
              <a:rPr lang="en-US" altLang="ko-KR" dirty="0" smtClean="0" sz="1200" i="1">
                <a:solidFill>
                  <a:srgbClr val="000000"/>
                </a:solidFill>
                <a:latin typeface="Tahoma"/>
                <a:ea typeface="Tahoma"/>
              </a:rPr>
              <a:t>factor </a:t>
            </a:r>
            <a:endParaRPr lang="ko-KR" altLang="en-US" dirty="0" smtClean="0" sz="1200" i="1"/>
          </a:p>
          <a:p>
            <a:pPr marL="0" indent="0" defTabSz="15240" algn="l">
              <a:lnSpc>
                <a:spcPts val="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Arial"/>
              </a:rPr>
              <a:t>?  </a:t>
            </a:r>
            <a:endParaRPr lang="ko-KR" altLang="en-US" dirty="0" smtClean="0" sz="1200" b="1"/>
          </a:p>
          <a:p>
            <a:pPr marL="0" indent="0" defTabSz="15240" algn="l">
              <a:lnSpc>
                <a:spcPts val="14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3 </a:t>
            </a:r>
            <a:endParaRPr lang="ko-KR" altLang="en-US" dirty="0" smtClean="0" sz="120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18105" y="5571490"/>
            <a:ext cx="1823085" cy="6400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38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45335" y="5571490"/>
            <a:ext cx="356235" cy="6400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38" name="Picture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64410" y="914400"/>
            <a:ext cx="3746500" cy="24384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37" name="Rect 3"/>
          <p:cNvSpPr>
            <a:spLocks noGrp="1" noChangeArrowheads="1"/>
          </p:cNvSpPr>
          <p:nvPr/>
        </p:nvSpPr>
        <p:spPr>
          <a:xfrm rot="0">
            <a:off x="0" y="0"/>
            <a:ext cx="7797801" cy="10058401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7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424" i="1">
                <a:solidFill>
                  <a:srgbClr val="000000"/>
                </a:solidFill>
                <a:latin typeface="Tahoma"/>
                <a:ea typeface="Tahoma"/>
              </a:rPr>
              <a:t>G </a:t>
            </a:r>
            <a:endParaRPr lang="ko-KR" altLang="en-US" dirty="0" smtClean="0" sz="1424" i="1"/>
          </a:p>
          <a:p>
            <a:pPr marL="0" indent="0" defTabSz="1524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424" i="1">
                <a:solidFill>
                  <a:srgbClr val="000000"/>
                </a:solidFill>
                <a:latin typeface="Tahoma"/>
                <a:ea typeface="Tahoma"/>
              </a:rPr>
              <a:t>E </a:t>
            </a:r>
            <a:endParaRPr lang="ko-KR" altLang="en-US" dirty="0" smtClean="0" sz="1424" i="1"/>
          </a:p>
          <a:p>
            <a:pPr marL="0" indent="0" defTabSz="1524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</a:t>
            </a:r>
            <a:r>
              <a:rPr lang="en-US" altLang="ko-KR" dirty="0" smtClean="0" sz="1424" i="1">
                <a:solidFill>
                  <a:srgbClr val="000000"/>
                </a:solidFill>
                <a:latin typeface="Tahoma"/>
                <a:ea typeface="Tahoma"/>
              </a:rPr>
              <a:t>E </a:t>
            </a:r>
            <a:endParaRPr lang="ko-KR" altLang="en-US" dirty="0" smtClean="0" sz="1424" i="1"/>
          </a:p>
          <a:p>
            <a:pPr marL="0" indent="0" defTabSz="15240" algn="l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</a:t>
            </a:r>
            <a:r>
              <a:rPr lang="en-US" altLang="ko-KR" dirty="0" smtClean="0" sz="1424" i="1">
                <a:solidFill>
                  <a:srgbClr val="000000"/>
                </a:solidFill>
                <a:latin typeface="Tahoma"/>
                <a:ea typeface="Tahoma"/>
              </a:rPr>
              <a:t>T </a:t>
            </a:r>
            <a:endParaRPr lang="ko-KR" altLang="en-US" dirty="0" smtClean="0" sz="1424" i="1"/>
          </a:p>
          <a:p>
            <a:pPr marL="0" indent="0" defTabSz="1524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</a:t>
            </a:r>
            <a:r>
              <a:rPr lang="en-US" altLang="ko-KR" dirty="0" smtClean="0" sz="1424" i="1">
                <a:solidFill>
                  <a:srgbClr val="000000"/>
                </a:solidFill>
                <a:latin typeface="Tahoma"/>
                <a:ea typeface="Tahoma"/>
              </a:rPr>
              <a:t>F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</a:t>
            </a:r>
            <a:r>
              <a:rPr lang="en-US" altLang="ko-KR" dirty="0" smtClean="0" sz="1424" i="1">
                <a:solidFill>
                  <a:srgbClr val="000000"/>
                </a:solidFill>
                <a:latin typeface="Tahoma"/>
                <a:ea typeface="Tahoma"/>
              </a:rPr>
              <a:t>T </a:t>
            </a:r>
            <a:endParaRPr lang="ko-KR" altLang="en-US" dirty="0" smtClean="0" sz="1424" i="1"/>
          </a:p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</a:t>
            </a:r>
            <a:r>
              <a:rPr lang="en-US" altLang="ko-KR" dirty="0" smtClean="0" sz="1424">
                <a:solidFill>
                  <a:srgbClr val="000000"/>
                </a:solidFill>
                <a:latin typeface="Tahoma"/>
                <a:ea typeface="Tahoma"/>
              </a:rPr>
              <a:t>&lt;id,x&gt;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</a:t>
            </a:r>
            <a:r>
              <a:rPr lang="en-US" altLang="ko-KR" dirty="0" smtClean="0" sz="1424">
                <a:solidFill>
                  <a:srgbClr val="000000"/>
                </a:solidFill>
                <a:latin typeface="Tahoma"/>
                <a:ea typeface="Tahoma"/>
              </a:rPr>
              <a:t>&lt;num,2&gt;  </a:t>
            </a:r>
            <a:endParaRPr lang="ko-KR" altLang="en-US" dirty="0" smtClean="0" sz="1424"/>
          </a:p>
          <a:p>
            <a:pPr marL="0" indent="0" defTabSz="15240" algn="l">
              <a:lnSpc>
                <a:spcPts val="3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Both leftmost and rightmost derivations give the 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same		expression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 because the grammar </a:t>
            </a:r>
            <a:endParaRPr lang="ko-KR" altLang="en-US" dirty="0" smtClean="0" sz="120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directly encodes the desired precedence.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424" b="1">
                <a:solidFill>
                  <a:srgbClr val="000000"/>
                </a:solidFill>
                <a:latin typeface="Arial"/>
              </a:rPr>
              <a:t>Ambiguous Grammars </a:t>
            </a:r>
            <a:endParaRPr lang="ko-KR" altLang="en-US" dirty="0" smtClean="0" sz="1424" b="1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If a grammar has more than one leftmost derivation for a single sentential form, the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grammar is 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ambiguous.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The leftmost and rightmost derivations for a sentential form may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differ, even in an 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unambiguous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grammar. Let’s consider the classic if-then-else example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  <a:ea typeface="Times New Roman"/>
              </a:rPr>
              <a:t>Stmt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					?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			  if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 Expr 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then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 Stmt</a:t>
            </a:r>
            <a:endParaRPr lang="ko-KR" altLang="en-US" dirty="0" smtClean="0" sz="1200" i="1"/>
          </a:p>
          <a:p>
            <a:pPr marL="0" indent="0" defTabSz="15240" algn="l">
              <a:lnSpc>
                <a:spcPts val="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 | if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 Expr 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then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 Stmt  </a:t>
            </a:r>
            <a:r>
              <a:rPr lang="en-US" altLang="ko-KR" dirty="0" smtClean="0" sz="1200" u="sng">
                <a:solidFill>
                  <a:srgbClr val="000000"/>
                </a:solidFill>
                <a:latin typeface="Times New Roman"/>
              </a:rPr>
              <a:t>else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 Stmt</a:t>
            </a:r>
            <a:endParaRPr lang="ko-KR" altLang="en-US" dirty="0" smtClean="0" sz="1200" i="1"/>
          </a:p>
          <a:p>
            <a:pPr marL="0" indent="0" defTabSz="15240" algn="l">
              <a:lnSpc>
                <a:spcPts val="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 | … 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other stmts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 …. </a:t>
            </a:r>
            <a:endParaRPr lang="ko-KR" altLang="en-US" dirty="0" smtClean="0" sz="1200"/>
          </a:p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The following sentential form has two derivations: </a:t>
            </a:r>
            <a:endParaRPr lang="ko-KR" altLang="en-US" dirty="0" smtClean="0" sz="1200"/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 u="sng">
                <a:solidFill>
                  <a:srgbClr val="000000"/>
                </a:solidFill>
                <a:latin typeface="Tahoma"/>
                <a:ea typeface="Tahoma"/>
              </a:rPr>
              <a:t>if</a:t>
            </a:r>
            <a:r>
              <a:rPr lang="en-US" altLang="ko-KR" dirty="0" smtClean="0" sz="1200" i="1">
                <a:solidFill>
                  <a:srgbClr val="000000"/>
                </a:solidFill>
                <a:latin typeface="Tahoma"/>
              </a:rPr>
              <a:t> E</a:t>
            </a:r>
            <a:r>
              <a:rPr lang="en-US" altLang="ko-KR" dirty="0" smtClean="0" sz="825" i="1">
                <a:solidFill>
                  <a:srgbClr val="000000"/>
                </a:solidFill>
                <a:latin typeface="Tahoma"/>
              </a:rPr>
              <a:t>1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</a:rPr>
              <a:t>						then</a:t>
            </a:r>
            <a:r>
              <a:rPr lang="en-US" altLang="ko-KR" dirty="0" smtClean="0" sz="1200" u="sng">
                <a:solidFill>
                  <a:srgbClr val="000000"/>
                </a:solidFill>
                <a:latin typeface="Tahoma"/>
              </a:rPr>
              <a:t>		if</a:t>
            </a:r>
            <a:r>
              <a:rPr lang="en-US" altLang="ko-KR" dirty="0" smtClean="0" sz="1200" i="1">
                <a:solidFill>
                  <a:srgbClr val="000000"/>
                </a:solidFill>
                <a:latin typeface="Tahoma"/>
              </a:rPr>
              <a:t> E</a:t>
            </a:r>
            <a:r>
              <a:rPr lang="en-US" altLang="ko-KR" dirty="0" smtClean="0" sz="825" i="1">
                <a:solidFill>
                  <a:srgbClr val="000000"/>
                </a:solidFill>
                <a:latin typeface="Tahoma"/>
              </a:rPr>
              <a:t>2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</a:rPr>
              <a:t>						then</a:t>
            </a:r>
            <a:r>
              <a:rPr lang="en-US" altLang="ko-KR" dirty="0" smtClean="0" sz="1200" i="1">
                <a:solidFill>
                  <a:srgbClr val="000000"/>
                </a:solidFill>
                <a:latin typeface="Tahoma"/>
              </a:rPr>
              <a:t> S  </a:t>
            </a:r>
            <a:r>
              <a:rPr lang="en-US" altLang="ko-KR" dirty="0" smtClean="0" sz="1200" u="sng">
                <a:solidFill>
                  <a:srgbClr val="000000"/>
                </a:solidFill>
                <a:latin typeface="Tahoma"/>
              </a:rPr>
              <a:t>else</a:t>
            </a:r>
            <a:r>
              <a:rPr lang="en-US" altLang="ko-KR" dirty="0" smtClean="0" sz="1200" i="1">
                <a:solidFill>
                  <a:srgbClr val="000000"/>
                </a:solidFill>
                <a:latin typeface="Tahoma"/>
              </a:rPr>
              <a:t> S</a:t>
            </a:r>
            <a:r>
              <a:rPr lang="en-US" altLang="ko-KR" dirty="0" smtClean="0" sz="825" i="1">
                <a:solidFill>
                  <a:srgbClr val="000000"/>
                </a:solidFill>
                <a:latin typeface="Tahoma"/>
              </a:rPr>
              <a:t>2 </a:t>
            </a:r>
            <a:endParaRPr lang="ko-KR" altLang="en-US" dirty="0" smtClean="0" sz="825" i="1"/>
          </a:p>
        </p:txBody>
      </p:sp>
      <p:sp>
        <p:nvSpPr>
          <p:cNvPr id="138" name="Rect 3"/>
          <p:cNvSpPr>
            <a:spLocks noGrp="1" noChangeArrowheads="1"/>
          </p:cNvSpPr>
          <p:nvPr/>
        </p:nvSpPr>
        <p:spPr>
          <a:xfrm rot="0">
            <a:off x="3706495" y="1938655"/>
            <a:ext cx="1146810" cy="68580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</a:t>
            </a:r>
            <a:r>
              <a:rPr lang="en-US" altLang="ko-KR" dirty="0" smtClean="0" sz="1424" i="1">
                <a:solidFill>
                  <a:srgbClr val="000000"/>
                </a:solidFill>
                <a:latin typeface="Tahoma"/>
                <a:ea typeface="Tahoma"/>
              </a:rPr>
              <a:t>T </a:t>
            </a:r>
            <a:endParaRPr lang="ko-KR" altLang="en-US" dirty="0" smtClean="0" sz="1424" i="1"/>
          </a:p>
          <a:p>
            <a:pPr marL="0" indent="0" defTabSz="1524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424" i="1">
                <a:solidFill>
                  <a:srgbClr val="000000"/>
                </a:solidFill>
                <a:latin typeface="Tahoma"/>
              </a:rPr>
              <a:t>T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</a:t>
            </a:r>
            <a:r>
              <a:rPr lang="en-US" altLang="ko-KR" dirty="0" smtClean="0" sz="1424" i="1">
                <a:solidFill>
                  <a:srgbClr val="000000"/>
                </a:solidFill>
                <a:latin typeface="Tahoma"/>
                <a:ea typeface="Tahoma"/>
              </a:rPr>
              <a:t>F </a:t>
            </a:r>
            <a:endParaRPr lang="ko-KR" altLang="en-US" dirty="0" smtClean="0" sz="1424" i="1"/>
          </a:p>
        </p:txBody>
      </p:sp>
      <p:sp>
        <p:nvSpPr>
          <p:cNvPr id="139" name="Rect 3"/>
          <p:cNvSpPr>
            <a:spLocks noGrp="1" noChangeArrowheads="1"/>
          </p:cNvSpPr>
          <p:nvPr/>
        </p:nvSpPr>
        <p:spPr>
          <a:xfrm rot="0">
            <a:off x="3249295" y="1036320"/>
            <a:ext cx="2722880" cy="2045335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</a:t>
            </a:r>
            <a:r>
              <a:rPr lang="en-US" altLang="ko-KR" dirty="0" smtClean="0" sz="1424">
                <a:solidFill>
                  <a:srgbClr val="000000"/>
                </a:solidFill>
                <a:latin typeface="Arial"/>
              </a:rPr>
              <a:t>evaluation order </a:t>
            </a:r>
            <a:endParaRPr lang="ko-KR" altLang="en-US" dirty="0" smtClean="0" sz="1424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</a:t>
            </a:r>
            <a:r>
              <a:rPr lang="en-US" altLang="ko-KR" dirty="0" smtClean="0" sz="1424">
                <a:solidFill>
                  <a:srgbClr val="000000"/>
                </a:solidFill>
                <a:latin typeface="Tahoma"/>
                <a:ea typeface="Tahoma"/>
              </a:rPr>
              <a:t>x – ( 2 </a:t>
            </a:r>
            <a:r>
              <a:rPr lang="en-US" altLang="ko-KR" dirty="0" smtClean="0" sz="900">
                <a:solidFill>
                  <a:srgbClr val="000000"/>
                </a:solidFill>
                <a:latin typeface="Tahoma"/>
              </a:rPr>
              <a:t>*</a:t>
            </a:r>
            <a:r>
              <a:rPr lang="en-US" altLang="ko-KR" dirty="0" smtClean="0" sz="1424">
                <a:solidFill>
                  <a:srgbClr val="000000"/>
                </a:solidFill>
                <a:latin typeface="Tahoma"/>
              </a:rPr>
              <a:t> y ) </a:t>
            </a:r>
            <a:endParaRPr lang="ko-KR" altLang="en-US" dirty="0" smtClean="0" sz="1424"/>
          </a:p>
          <a:p>
            <a:pPr marL="0" indent="0" defTabSz="15240" algn="l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424">
                <a:solidFill>
                  <a:srgbClr val="000000"/>
                </a:solidFill>
                <a:latin typeface="Tahoma"/>
              </a:rPr>
              <a:t>-</a:t>
            </a:r>
            <a:endParaRPr lang="ko-KR" altLang="en-US" dirty="0" smtClean="0" sz="1424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424">
                <a:solidFill>
                  <a:srgbClr val="000000"/>
                </a:solidFill>
                <a:latin typeface="Tahoma"/>
              </a:rPr>
              <a:t>– </a:t>
            </a:r>
            <a:endParaRPr lang="ko-KR" altLang="en-US" dirty="0" smtClean="0" sz="1424"/>
          </a:p>
          <a:p>
            <a:pPr marL="0" indent="0" defTabSz="15240" algn="l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</a:t>
            </a:r>
            <a:r>
              <a:rPr lang="en-US" altLang="ko-KR" dirty="0" smtClean="0" sz="1424">
                <a:solidFill>
                  <a:srgbClr val="000000"/>
                </a:solidFill>
                <a:latin typeface="Tahoma"/>
                <a:ea typeface="Tahoma"/>
              </a:rPr>
              <a:t>* </a:t>
            </a:r>
            <a:endParaRPr lang="ko-KR" altLang="en-US" dirty="0" smtClean="0" sz="1424"/>
          </a:p>
          <a:p>
            <a:pPr marL="0" indent="0" defTabSz="15240" algn="l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</a:t>
            </a:r>
            <a:r>
              <a:rPr lang="en-US" altLang="ko-KR" dirty="0" smtClean="0" sz="1424">
                <a:solidFill>
                  <a:srgbClr val="000000"/>
                </a:solidFill>
                <a:latin typeface="Tahoma"/>
                <a:ea typeface="Tahoma"/>
              </a:rPr>
              <a:t>&lt;id,y&gt; </a:t>
            </a:r>
            <a:endParaRPr lang="ko-KR" altLang="en-US" dirty="0" smtClean="0" sz="1424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 3"/>
          <p:cNvSpPr>
            <a:spLocks noGrp="1" noChangeArrowheads="1"/>
          </p:cNvSpPr>
          <p:nvPr/>
        </p:nvSpPr>
        <p:spPr>
          <a:xfrm rot="0">
            <a:off x="0" y="0"/>
            <a:ext cx="7797801" cy="10058401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4 </a:t>
            </a:r>
            <a:endParaRPr lang="ko-KR" altLang="en-US" dirty="0" smtClean="0" sz="1200"/>
          </a:p>
          <a:p>
            <a:pPr marL="0" indent="0" defTabSz="1524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424" b="1">
                <a:solidFill>
                  <a:srgbClr val="000000"/>
                </a:solidFill>
                <a:latin typeface="Arial"/>
              </a:rPr>
              <a:t>Issues in Compilation </a:t>
            </a:r>
            <a:endParaRPr lang="ko-KR" altLang="en-US" dirty="0" smtClean="0" sz="1424" b="1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The translation of code from some human readable form to machine code must be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“correct”, i.e.,  the generated machine code must execute precisely the same computation </a:t>
            </a:r>
            <a:endParaRPr lang="ko-KR" altLang="en-US" dirty="0" smtClean="0" sz="120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as the source code. In general, there is no unique translation from source language to a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destination language. No algorithm exists for an “ideal translation”.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Translation is a complex process. The source language and generated code are very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different. To manage this complex process, the translation is carried out in multiple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passes. </a:t>
            </a:r>
            <a:endParaRPr lang="ko-KR" altLang="en-US" dirty="0" smtClean="0" sz="1200"/>
          </a:p>
          <a:p>
            <a:pPr marL="0" indent="0" defTabSz="15240" algn="l">
              <a:lnSpc>
                <a:spcPts val="53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 i="1">
                <a:solidFill>
                  <a:srgbClr val="000000"/>
                </a:solidFill>
                <a:latin typeface="Verdana"/>
                <a:ea typeface="Verdana"/>
              </a:rPr>
              <a:t>Sohail Aslam 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900" i="1">
                <a:solidFill>
                  <a:srgbClr val="000000"/>
                </a:solidFill>
                <a:latin typeface="Verdana"/>
                <a:ea typeface="Verdana"/>
              </a:rPr>
              <a:t>Compiler Construction Notes  </a:t>
            </a:r>
            <a:endParaRPr lang="ko-KR" altLang="en-US" dirty="0" smtClean="0" sz="900" i="1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88135" y="1264920"/>
            <a:ext cx="2005330" cy="106997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42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33215" y="914400"/>
            <a:ext cx="1679575" cy="255397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42" name="Picture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94890" y="4075430"/>
            <a:ext cx="3450590" cy="25933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41" name="Rect 3"/>
          <p:cNvSpPr>
            <a:spLocks noGrp="1" noChangeArrowheads="1"/>
          </p:cNvSpPr>
          <p:nvPr/>
        </p:nvSpPr>
        <p:spPr>
          <a:xfrm rot="0">
            <a:off x="0" y="0"/>
            <a:ext cx="7797801" cy="10058401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8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424">
                <a:solidFill>
                  <a:srgbClr val="000000"/>
                </a:solidFill>
                <a:latin typeface="Tahoma"/>
                <a:ea typeface="Tahoma"/>
              </a:rPr>
              <a:t>if </a:t>
            </a:r>
            <a:endParaRPr lang="ko-KR" altLang="en-US" dirty="0" smtClean="0" sz="1424"/>
          </a:p>
          <a:p>
            <a:pPr marL="0" indent="0" defTabSz="15240" algn="l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Production 1, then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Production 2: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if </a:t>
            </a:r>
            <a:r>
              <a:rPr lang="en-US" altLang="ko-KR" dirty="0" smtClean="0" sz="1200" i="1">
                <a:solidFill>
                  <a:srgbClr val="000000"/>
                </a:solidFill>
                <a:latin typeface="Tahoma"/>
              </a:rPr>
              <a:t>E</a:t>
            </a:r>
            <a:r>
              <a:rPr lang="en-US" altLang="ko-KR" dirty="0" smtClean="0" sz="825" i="1">
                <a:solidFill>
                  <a:srgbClr val="000000"/>
                </a:solidFill>
                <a:latin typeface="Tahoma"/>
              </a:rPr>
              <a:t>1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</a:rPr>
              <a:t> then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   if </a:t>
            </a:r>
            <a:r>
              <a:rPr lang="en-US" altLang="ko-KR" dirty="0" smtClean="0" sz="1200" i="1">
                <a:solidFill>
                  <a:srgbClr val="000000"/>
                </a:solidFill>
                <a:latin typeface="Tahoma"/>
              </a:rPr>
              <a:t>E</a:t>
            </a:r>
            <a:r>
              <a:rPr lang="en-US" altLang="ko-KR" dirty="0" smtClean="0" sz="825" i="1">
                <a:solidFill>
                  <a:srgbClr val="000000"/>
                </a:solidFill>
                <a:latin typeface="Tahoma"/>
              </a:rPr>
              <a:t>2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</a:rPr>
              <a:t> then </a:t>
            </a:r>
            <a:r>
              <a:rPr lang="en-US" altLang="ko-KR" dirty="0" smtClean="0" sz="1200" i="1">
                <a:solidFill>
                  <a:srgbClr val="000000"/>
                </a:solidFill>
                <a:latin typeface="Tahoma"/>
              </a:rPr>
              <a:t>S</a:t>
            </a:r>
            <a:r>
              <a:rPr lang="en-US" altLang="ko-KR" dirty="0" smtClean="0" sz="825" i="1">
                <a:solidFill>
                  <a:srgbClr val="000000"/>
                </a:solidFill>
                <a:latin typeface="Tahoma"/>
              </a:rPr>
              <a:t>1 </a:t>
            </a:r>
            <a:endParaRPr lang="ko-KR" altLang="en-US" dirty="0" smtClean="0" sz="825" i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else </a:t>
            </a:r>
            <a:r>
              <a:rPr lang="en-US" altLang="ko-KR" dirty="0" smtClean="0" sz="1200" i="1">
                <a:solidFill>
                  <a:srgbClr val="000000"/>
                </a:solidFill>
                <a:latin typeface="Tahoma"/>
              </a:rPr>
              <a:t>S</a:t>
            </a:r>
            <a:r>
              <a:rPr lang="en-US" altLang="ko-KR" dirty="0" smtClean="0" sz="825" i="1">
                <a:solidFill>
                  <a:srgbClr val="000000"/>
                </a:solidFill>
                <a:latin typeface="Tahoma"/>
              </a:rPr>
              <a:t>2 </a:t>
            </a:r>
            <a:endParaRPr lang="ko-KR" altLang="en-US" dirty="0" smtClean="0" sz="825" i="1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424">
                <a:solidFill>
                  <a:srgbClr val="000000"/>
                </a:solidFill>
                <a:latin typeface="Tahoma"/>
                <a:ea typeface="Tahoma"/>
              </a:rPr>
              <a:t>if </a:t>
            </a:r>
            <a:endParaRPr lang="ko-KR" altLang="en-US" dirty="0" smtClean="0" sz="1424"/>
          </a:p>
          <a:p>
            <a:pPr marL="0" indent="0" defTabSz="15240" algn="l">
              <a:lnSpc>
                <a:spcPts val="3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424" i="1">
                <a:solidFill>
                  <a:srgbClr val="000000"/>
                </a:solidFill>
                <a:latin typeface="Tahoma"/>
                <a:ea typeface="Tahoma"/>
              </a:rPr>
              <a:t>E</a:t>
            </a:r>
            <a:r>
              <a:rPr lang="en-US" altLang="ko-KR" dirty="0" smtClean="0" sz="900" i="1">
                <a:solidFill>
                  <a:srgbClr val="000000"/>
                </a:solidFill>
                <a:latin typeface="Tahoma"/>
              </a:rPr>
              <a:t>2 </a:t>
            </a:r>
            <a:endParaRPr lang="ko-KR" altLang="en-US" dirty="0" smtClean="0" sz="900" i="1"/>
          </a:p>
          <a:p>
            <a:pPr marL="0" indent="0" defTabSz="1524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424" i="1">
                <a:solidFill>
                  <a:srgbClr val="000000"/>
                </a:solidFill>
                <a:latin typeface="Tahoma"/>
                <a:ea typeface="Tahoma"/>
              </a:rPr>
              <a:t>S</a:t>
            </a:r>
            <a:r>
              <a:rPr lang="en-US" altLang="ko-KR" dirty="0" smtClean="0" sz="900" i="1">
                <a:solidFill>
                  <a:srgbClr val="000000"/>
                </a:solidFill>
                <a:latin typeface="Tahoma"/>
              </a:rPr>
              <a:t>1 </a:t>
            </a:r>
            <a:endParaRPr lang="ko-KR" altLang="en-US" dirty="0" smtClean="0" sz="900" i="1"/>
          </a:p>
          <a:p>
            <a:pPr marL="0" indent="0" defTabSz="15240" algn="l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424">
                <a:solidFill>
                  <a:srgbClr val="000000"/>
                </a:solidFill>
                <a:latin typeface="Tahoma"/>
                <a:ea typeface="Tahoma"/>
              </a:rPr>
              <a:t>if </a:t>
            </a:r>
            <a:endParaRPr lang="ko-KR" altLang="en-US" dirty="0" smtClean="0" sz="1424"/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if </a:t>
            </a:r>
            <a:r>
              <a:rPr lang="en-US" altLang="ko-KR" dirty="0" smtClean="0" sz="1200" i="1">
                <a:solidFill>
                  <a:srgbClr val="000000"/>
                </a:solidFill>
                <a:latin typeface="Tahoma"/>
              </a:rPr>
              <a:t>E</a:t>
            </a:r>
            <a:r>
              <a:rPr lang="en-US" altLang="ko-KR" dirty="0" smtClean="0" sz="825" i="1">
                <a:solidFill>
                  <a:srgbClr val="000000"/>
                </a:solidFill>
                <a:latin typeface="Tahoma"/>
              </a:rPr>
              <a:t>1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</a:rPr>
              <a:t> then </a:t>
            </a:r>
            <a:endParaRPr lang="ko-KR" altLang="en-US" dirty="0" smtClean="0" sz="120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</a:t>
            </a:r>
            <a:r>
              <a:rPr lang="en-US" altLang="ko-KR" dirty="0" smtClean="0" sz="1424" i="1">
                <a:solidFill>
                  <a:srgbClr val="000000"/>
                </a:solidFill>
                <a:latin typeface="Tahoma"/>
                <a:ea typeface="Tahoma"/>
              </a:rPr>
              <a:t>E</a:t>
            </a:r>
            <a:r>
              <a:rPr lang="en-US" altLang="ko-KR" dirty="0" smtClean="0" sz="900" i="1">
                <a:solidFill>
                  <a:srgbClr val="000000"/>
                </a:solidFill>
                <a:latin typeface="Tahoma"/>
              </a:rPr>
              <a:t>1 </a:t>
            </a:r>
            <a:endParaRPr lang="ko-KR" altLang="en-US" dirty="0" smtClean="0" sz="900" i="1"/>
          </a:p>
          <a:p>
            <a:pPr marL="0" indent="0" defTabSz="15240" algn="l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424">
                <a:solidFill>
                  <a:srgbClr val="000000"/>
                </a:solidFill>
                <a:latin typeface="Tahoma"/>
                <a:ea typeface="Tahoma"/>
              </a:rPr>
              <a:t>if </a:t>
            </a:r>
            <a:endParaRPr lang="ko-KR" altLang="en-US" dirty="0" smtClean="0" sz="1424"/>
          </a:p>
          <a:p>
            <a:pPr marL="0" indent="0" defTabSz="15240" algn="l">
              <a:lnSpc>
                <a:spcPts val="3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</a:t>
            </a:r>
            <a:r>
              <a:rPr lang="en-US" altLang="ko-KR" dirty="0" smtClean="0" sz="1424" i="1">
                <a:solidFill>
                  <a:srgbClr val="000000"/>
                </a:solidFill>
                <a:latin typeface="Tahoma"/>
                <a:ea typeface="Tahoma"/>
              </a:rPr>
              <a:t>E</a:t>
            </a:r>
            <a:r>
              <a:rPr lang="en-US" altLang="ko-KR" dirty="0" smtClean="0" sz="900" i="1">
                <a:solidFill>
                  <a:srgbClr val="000000"/>
                </a:solidFill>
                <a:latin typeface="Tahoma"/>
              </a:rPr>
              <a:t>2 </a:t>
            </a:r>
            <a:endParaRPr lang="ko-KR" altLang="en-US" dirty="0" smtClean="0" sz="900" i="1"/>
          </a:p>
          <a:p>
            <a:pPr marL="0" indent="0" defTabSz="15240" algn="l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424" i="1">
                <a:solidFill>
                  <a:srgbClr val="000000"/>
                </a:solidFill>
                <a:latin typeface="Tahoma"/>
                <a:ea typeface="Tahoma"/>
              </a:rPr>
              <a:t>S</a:t>
            </a:r>
            <a:r>
              <a:rPr lang="en-US" altLang="ko-KR" dirty="0" smtClean="0" sz="900" i="1">
                <a:solidFill>
                  <a:srgbClr val="000000"/>
                </a:solidFill>
                <a:latin typeface="Tahoma"/>
              </a:rPr>
              <a:t>1 </a:t>
            </a:r>
            <a:endParaRPr lang="ko-KR" altLang="en-US" dirty="0" smtClean="0" sz="900" i="1"/>
          </a:p>
          <a:p>
            <a:pPr marL="0" indent="0" defTabSz="15240" algn="l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The convention in most programming languages is to match the else with the most recent </a:t>
            </a:r>
            <a:endParaRPr lang="ko-KR" altLang="en-US" dirty="0" smtClean="0" sz="120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if.  </a:t>
            </a:r>
            <a:endParaRPr lang="ko-KR" altLang="en-US" dirty="0" smtClean="0" sz="1200"/>
          </a:p>
        </p:txBody>
      </p:sp>
      <p:sp>
        <p:nvSpPr>
          <p:cNvPr id="142" name="Rect 3"/>
          <p:cNvSpPr>
            <a:spLocks noGrp="1" noChangeArrowheads="1"/>
          </p:cNvSpPr>
          <p:nvPr/>
        </p:nvSpPr>
        <p:spPr>
          <a:xfrm rot="0">
            <a:off x="3562985" y="1697990"/>
            <a:ext cx="1500505" cy="457454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</a:t>
            </a:r>
            <a:r>
              <a:rPr lang="en-US" altLang="ko-KR" dirty="0" smtClean="0" sz="1424">
                <a:solidFill>
                  <a:srgbClr val="000000"/>
                </a:solidFill>
                <a:latin typeface="Tahoma"/>
                <a:ea typeface="Tahoma"/>
              </a:rPr>
              <a:t>then </a:t>
            </a:r>
            <a:endParaRPr lang="ko-KR" altLang="en-US" dirty="0" smtClean="0" sz="1424"/>
          </a:p>
          <a:p>
            <a:pPr marL="0" indent="0" defTabSz="15240" algn="l">
              <a:lnSpc>
                <a:spcPts val="22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   if </a:t>
            </a:r>
            <a:r>
              <a:rPr lang="en-US" altLang="ko-KR" dirty="0" smtClean="0" sz="1200" i="1">
                <a:solidFill>
                  <a:srgbClr val="000000"/>
                </a:solidFill>
                <a:latin typeface="Tahoma"/>
              </a:rPr>
              <a:t>E</a:t>
            </a:r>
            <a:r>
              <a:rPr lang="en-US" altLang="ko-KR" dirty="0" smtClean="0" sz="825" i="1">
                <a:solidFill>
                  <a:srgbClr val="000000"/>
                </a:solidFill>
                <a:latin typeface="Tahoma"/>
              </a:rPr>
              <a:t>2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</a:rPr>
              <a:t> then </a:t>
            </a:r>
            <a:r>
              <a:rPr lang="en-US" altLang="ko-KR" dirty="0" smtClean="0" sz="1200" i="1">
                <a:solidFill>
                  <a:srgbClr val="000000"/>
                </a:solidFill>
                <a:latin typeface="Tahoma"/>
              </a:rPr>
              <a:t>S</a:t>
            </a:r>
            <a:r>
              <a:rPr lang="en-US" altLang="ko-KR" dirty="0" smtClean="0" sz="825" i="1">
                <a:solidFill>
                  <a:srgbClr val="000000"/>
                </a:solidFill>
                <a:latin typeface="Tahoma"/>
              </a:rPr>
              <a:t>1 </a:t>
            </a:r>
            <a:endParaRPr lang="ko-KR" altLang="en-US" dirty="0" smtClean="0" sz="825" i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   else </a:t>
            </a:r>
            <a:r>
              <a:rPr lang="en-US" altLang="ko-KR" dirty="0" smtClean="0" sz="1200" i="1">
                <a:solidFill>
                  <a:srgbClr val="000000"/>
                </a:solidFill>
                <a:latin typeface="Tahoma"/>
              </a:rPr>
              <a:t>S</a:t>
            </a:r>
            <a:r>
              <a:rPr lang="en-US" altLang="ko-KR" dirty="0" smtClean="0" sz="825" i="1">
                <a:solidFill>
                  <a:srgbClr val="000000"/>
                </a:solidFill>
                <a:latin typeface="Tahoma"/>
              </a:rPr>
              <a:t>2 </a:t>
            </a:r>
            <a:endParaRPr lang="ko-KR" altLang="en-US" dirty="0" smtClean="0" sz="825" i="1"/>
          </a:p>
          <a:p>
            <a:pPr marL="0" indent="0" defTabSz="15240" algn="l">
              <a:lnSpc>
                <a:spcPts val="7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424">
                <a:solidFill>
                  <a:srgbClr val="000000"/>
                </a:solidFill>
                <a:latin typeface="Tahoma"/>
              </a:rPr>
              <a:t>else </a:t>
            </a:r>
            <a:endParaRPr lang="ko-KR" altLang="en-US" dirty="0" smtClean="0" sz="1424"/>
          </a:p>
        </p:txBody>
      </p:sp>
      <p:sp>
        <p:nvSpPr>
          <p:cNvPr id="143" name="Rect 3"/>
          <p:cNvSpPr>
            <a:spLocks noGrp="1" noChangeArrowheads="1"/>
          </p:cNvSpPr>
          <p:nvPr/>
        </p:nvSpPr>
        <p:spPr>
          <a:xfrm rot="0">
            <a:off x="2800985" y="1764665"/>
            <a:ext cx="2957830" cy="5071745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</a:t>
            </a:r>
            <a:r>
              <a:rPr lang="en-US" altLang="ko-KR" dirty="0" smtClean="0" sz="1424" i="1">
                <a:solidFill>
                  <a:srgbClr val="000000"/>
                </a:solidFill>
                <a:latin typeface="Tahoma"/>
                <a:ea typeface="Tahoma"/>
              </a:rPr>
              <a:t>E</a:t>
            </a:r>
            <a:r>
              <a:rPr lang="en-US" altLang="ko-KR" dirty="0" smtClean="0" sz="900" i="1">
                <a:solidFill>
                  <a:srgbClr val="000000"/>
                </a:solidFill>
                <a:latin typeface="Tahoma"/>
              </a:rPr>
              <a:t>1 </a:t>
            </a:r>
            <a:endParaRPr lang="ko-KR" altLang="en-US" dirty="0" smtClean="0" sz="900" i="1"/>
          </a:p>
          <a:p>
            <a:pPr marL="0" indent="0" defTabSz="15240" algn="l">
              <a:lnSpc>
                <a:spcPts val="2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424" i="1">
                <a:solidFill>
                  <a:srgbClr val="000000"/>
                </a:solidFill>
                <a:latin typeface="Tahoma"/>
                <a:ea typeface="Tahoma"/>
              </a:rPr>
              <a:t>S</a:t>
            </a:r>
            <a:r>
              <a:rPr lang="en-US" altLang="ko-KR" dirty="0" smtClean="0" sz="900" i="1">
                <a:solidFill>
                  <a:srgbClr val="000000"/>
                </a:solidFill>
                <a:latin typeface="Tahoma"/>
              </a:rPr>
              <a:t>2 </a:t>
            </a:r>
            <a:endParaRPr lang="ko-KR" altLang="en-US" dirty="0" smtClean="0" sz="900" i="1"/>
          </a:p>
          <a:p>
            <a:pPr marL="0" indent="0" defTabSz="15240" algn="l">
              <a:lnSpc>
                <a:spcPts val="3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424">
                <a:solidFill>
                  <a:srgbClr val="000000"/>
                </a:solidFill>
                <a:latin typeface="Tahoma"/>
                <a:ea typeface="Tahoma"/>
              </a:rPr>
              <a:t>then </a:t>
            </a:r>
            <a:endParaRPr lang="ko-KR" altLang="en-US" dirty="0" smtClean="0" sz="1424"/>
          </a:p>
          <a:p>
            <a:pPr marL="0" indent="0" defTabSz="15240" algn="l">
              <a:lnSpc>
                <a:spcPts val="8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Production 2, then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Production 1: </a:t>
            </a:r>
            <a:endParaRPr lang="ko-KR" altLang="en-US" dirty="0" smtClean="0" sz="1200"/>
          </a:p>
          <a:p>
            <a:pPr marL="0" indent="0" defTabSz="15240" algn="l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424">
                <a:solidFill>
                  <a:srgbClr val="000000"/>
                </a:solidFill>
                <a:latin typeface="Tahoma"/>
              </a:rPr>
              <a:t>then </a:t>
            </a:r>
            <a:endParaRPr lang="ko-KR" altLang="en-US" dirty="0" smtClean="0" sz="1424"/>
          </a:p>
          <a:p>
            <a:pPr marL="0" indent="0" defTabSz="15240" algn="l">
              <a:lnSpc>
                <a:spcPts val="8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/>
            </a:r>
            <a:r>
              <a:rPr lang="en-US" altLang="ko-KR" dirty="0" smtClean="0" sz="1424">
                <a:solidFill>
                  <a:srgbClr val="000000"/>
                </a:solidFill>
                <a:latin typeface="Tahoma"/>
                <a:ea typeface="Tahoma"/>
              </a:rPr>
              <a:t>then </a:t>
            </a:r>
            <a:endParaRPr lang="ko-KR" altLang="en-US" dirty="0" smtClean="0" sz="1424"/>
          </a:p>
          <a:p>
            <a:pPr marL="0" indent="0" defTabSz="1524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</a:t>
            </a:r>
            <a:r>
              <a:rPr lang="en-US" altLang="ko-KR" dirty="0" smtClean="0" sz="1424" i="1">
                <a:solidFill>
                  <a:srgbClr val="000000"/>
                </a:solidFill>
                <a:latin typeface="Tahoma"/>
                <a:ea typeface="Tahoma"/>
              </a:rPr>
              <a:t>S</a:t>
            </a:r>
            <a:r>
              <a:rPr lang="en-US" altLang="ko-KR" dirty="0" smtClean="0" sz="900" i="1">
                <a:solidFill>
                  <a:srgbClr val="000000"/>
                </a:solidFill>
                <a:latin typeface="Tahoma"/>
              </a:rPr>
              <a:t>2 </a:t>
            </a:r>
            <a:endParaRPr lang="ko-KR" altLang="en-US" dirty="0" smtClean="0" sz="900" i="1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88135" y="1435735"/>
            <a:ext cx="795655" cy="107886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46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45410" y="1435735"/>
            <a:ext cx="2383790" cy="107886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46" name="Picture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60905" y="6019800"/>
            <a:ext cx="3508375" cy="304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46" name="Picture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865630" y="3810000"/>
            <a:ext cx="1965960" cy="4114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46" name="Picture 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99690" y="4474210"/>
            <a:ext cx="3325495" cy="46037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46" name="Picture 8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188210" y="4446905"/>
            <a:ext cx="79375" cy="20129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46" name="Picture 8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407920" y="5114290"/>
            <a:ext cx="3078480" cy="6985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46" name="Picture 8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952490" y="5160010"/>
            <a:ext cx="79375" cy="20447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45" name="Rect 3"/>
          <p:cNvSpPr>
            <a:spLocks noGrp="1" noChangeArrowheads="1"/>
          </p:cNvSpPr>
          <p:nvPr/>
        </p:nvSpPr>
        <p:spPr>
          <a:xfrm rot="0">
            <a:off x="0" y="0"/>
            <a:ext cx="7797801" cy="10058401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7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We can rewrite grammar to avoid generating the problem and match each else to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innermost unmatched if: </a:t>
            </a:r>
            <a:endParaRPr lang="ko-KR" altLang="en-US" dirty="0" smtClean="0" sz="1200"/>
          </a:p>
          <a:p>
            <a:pPr marL="0" indent="0" defTabSz="15240" algn="l">
              <a:lnSpc>
                <a:spcPts val="2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  <a:ea typeface="Times New Roman"/>
              </a:rPr>
              <a:t>1. Stmt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 ?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If 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E 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then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 Stmt</a:t>
            </a:r>
            <a:endParaRPr lang="ko-KR" altLang="en-US" dirty="0" smtClean="0" sz="1200" i="1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  <a:ea typeface="Times New Roman"/>
              </a:rPr>
              <a:t>2.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 | If 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E 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then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 WithElse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else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 Stmt</a:t>
            </a:r>
            <a:endParaRPr lang="ko-KR" altLang="en-US" dirty="0" smtClean="0" sz="1200" i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  <a:ea typeface="Times New Roman"/>
              </a:rPr>
              <a:t>3.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 | 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							Assignment</a:t>
            </a:r>
            <a:endParaRPr lang="ko-KR" altLang="en-US" dirty="0" smtClean="0" sz="1200" i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  <a:ea typeface="Times New Roman"/>
              </a:rPr>
              <a:t>4. WithElse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								?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			  If 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E 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then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 WithElse 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else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 WithElse</a:t>
            </a:r>
            <a:endParaRPr lang="ko-KR" altLang="en-US" dirty="0" smtClean="0" sz="1200" i="1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  <a:ea typeface="Times New Roman"/>
              </a:rPr>
              <a:t>5.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 | 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							Assignment</a:t>
            </a:r>
            <a:endParaRPr lang="ko-KR" altLang="en-US" dirty="0" smtClean="0" sz="1200" i="1"/>
          </a:p>
          <a:p>
            <a:pPr marL="0" indent="0" defTabSz="15240" algn="l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Let derive the following using the rewritten grammar: </a:t>
            </a:r>
            <a:endParaRPr lang="ko-KR" altLang="en-US" dirty="0" smtClean="0" sz="1200"/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 u="sng">
                <a:solidFill>
                  <a:srgbClr val="000000"/>
                </a:solidFill>
                <a:latin typeface="Tahoma"/>
                <a:ea typeface="Tahoma"/>
              </a:rPr>
              <a:t>if</a:t>
            </a:r>
            <a:r>
              <a:rPr lang="en-US" altLang="ko-KR" dirty="0" smtClean="0" sz="1200" i="1">
                <a:solidFill>
                  <a:srgbClr val="000000"/>
                </a:solidFill>
                <a:latin typeface="Tahoma"/>
              </a:rPr>
              <a:t> E</a:t>
            </a:r>
            <a:r>
              <a:rPr lang="en-US" altLang="ko-KR" dirty="0" smtClean="0" sz="825" i="1">
                <a:solidFill>
                  <a:srgbClr val="000000"/>
                </a:solidFill>
                <a:latin typeface="Tahoma"/>
              </a:rPr>
              <a:t>1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</a:rPr>
              <a:t>						then</a:t>
            </a:r>
            <a:r>
              <a:rPr lang="en-US" altLang="ko-KR" dirty="0" smtClean="0" sz="1200" u="sng">
                <a:solidFill>
                  <a:srgbClr val="000000"/>
                </a:solidFill>
                <a:latin typeface="Tahoma"/>
              </a:rPr>
              <a:t>					if</a:t>
            </a:r>
            <a:r>
              <a:rPr lang="en-US" altLang="ko-KR" dirty="0" smtClean="0" sz="1200" i="1">
                <a:solidFill>
                  <a:srgbClr val="000000"/>
                </a:solidFill>
                <a:latin typeface="Tahoma"/>
              </a:rPr>
              <a:t> E</a:t>
            </a:r>
            <a:r>
              <a:rPr lang="en-US" altLang="ko-KR" dirty="0" smtClean="0" sz="825" i="1">
                <a:solidFill>
                  <a:srgbClr val="000000"/>
                </a:solidFill>
                <a:latin typeface="Tahoma"/>
              </a:rPr>
              <a:t>2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</a:rPr>
              <a:t>						then</a:t>
            </a:r>
            <a:r>
              <a:rPr lang="en-US" altLang="ko-KR" dirty="0" smtClean="0" sz="1200" i="1">
                <a:solidFill>
                  <a:srgbClr val="000000"/>
                </a:solidFill>
                <a:latin typeface="Tahoma"/>
              </a:rPr>
              <a:t> A</a:t>
            </a:r>
            <a:r>
              <a:rPr lang="en-US" altLang="ko-KR" dirty="0" smtClean="0" sz="825" i="1">
                <a:solidFill>
                  <a:srgbClr val="000000"/>
                </a:solidFill>
                <a:latin typeface="Tahoma"/>
              </a:rPr>
              <a:t>1</a:t>
            </a:r>
            <a:r>
              <a:rPr lang="en-US" altLang="ko-KR" dirty="0" smtClean="0" sz="1200" u="sng">
                <a:solidFill>
                  <a:srgbClr val="000000"/>
                </a:solidFill>
                <a:latin typeface="Tahoma"/>
              </a:rPr>
              <a:t>						else</a:t>
            </a:r>
            <a:r>
              <a:rPr lang="en-US" altLang="ko-KR" dirty="0" smtClean="0" sz="1200" i="1">
                <a:solidFill>
                  <a:srgbClr val="000000"/>
                </a:solidFill>
                <a:latin typeface="Tahoma"/>
              </a:rPr>
              <a:t> A</a:t>
            </a:r>
            <a:r>
              <a:rPr lang="en-US" altLang="ko-KR" dirty="0" smtClean="0" sz="825" i="1">
                <a:solidFill>
                  <a:srgbClr val="000000"/>
                </a:solidFill>
                <a:latin typeface="Tahoma"/>
              </a:rPr>
              <a:t>2 </a:t>
            </a:r>
            <a:endParaRPr lang="ko-KR" altLang="en-US" dirty="0" smtClean="0" sz="825" i="1"/>
          </a:p>
          <a:p>
            <a:pPr marL="0" indent="0" defTabSz="1524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 i="1">
                <a:solidFill>
                  <a:srgbClr val="000000"/>
                </a:solidFill>
                <a:latin typeface="Tahoma"/>
                <a:ea typeface="Tahoma"/>
              </a:rPr>
              <a:t>Stmt </a:t>
            </a:r>
            <a:endParaRPr lang="ko-KR" altLang="en-US" dirty="0" smtClean="0" sz="1200" i="1"/>
          </a:p>
          <a:p>
            <a:pPr marL="0" indent="0" defTabSz="15240" algn="l">
              <a:lnSpc>
                <a:spcPts val="3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if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</a:t>
            </a:r>
            <a:r>
              <a:rPr lang="en-US" altLang="ko-KR" dirty="0" smtClean="0" sz="1200" i="1">
                <a:solidFill>
                  <a:srgbClr val="000000"/>
                </a:solidFill>
                <a:latin typeface="Tahoma"/>
                <a:ea typeface="Tahoma"/>
              </a:rPr>
              <a:t>Expr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then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</a:t>
            </a:r>
            <a:r>
              <a:rPr lang="en-US" altLang="ko-KR" dirty="0" smtClean="0" sz="1200" i="1">
                <a:solidFill>
                  <a:srgbClr val="000000"/>
                </a:solidFill>
                <a:latin typeface="Tahoma"/>
                <a:ea typeface="Tahoma"/>
              </a:rPr>
              <a:t>Stmt </a:t>
            </a:r>
            <a:endParaRPr lang="ko-KR" altLang="en-US" dirty="0" smtClean="0" sz="1200" i="1"/>
          </a:p>
          <a:p>
            <a:pPr marL="0" indent="0" defTabSz="1524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</a:t>
            </a:r>
            <a:r>
              <a:rPr lang="en-US" altLang="ko-KR" dirty="0" smtClean="0" sz="1200" i="1">
                <a:solidFill>
                  <a:srgbClr val="000000"/>
                </a:solidFill>
                <a:latin typeface="Tahoma"/>
                <a:ea typeface="Tahoma"/>
              </a:rPr>
              <a:t>E</a:t>
            </a:r>
            <a:r>
              <a:rPr lang="en-US" altLang="ko-KR" dirty="0" smtClean="0" sz="825" i="1">
                <a:solidFill>
                  <a:srgbClr val="000000"/>
                </a:solidFill>
                <a:latin typeface="Tahoma"/>
              </a:rPr>
              <a:t>1 </a:t>
            </a:r>
            <a:endParaRPr lang="ko-KR" altLang="en-US" dirty="0" smtClean="0" sz="825" i="1"/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if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</a:t>
            </a:r>
            <a:r>
              <a:rPr lang="en-US" altLang="ko-KR" dirty="0" smtClean="0" sz="1200" i="1">
                <a:solidFill>
                  <a:srgbClr val="000000"/>
                </a:solidFill>
                <a:latin typeface="Tahoma"/>
                <a:ea typeface="Tahoma"/>
              </a:rPr>
              <a:t>Expr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then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</a:t>
            </a:r>
            <a:r>
              <a:rPr lang="en-US" altLang="ko-KR" dirty="0" smtClean="0" sz="1200" i="1">
                <a:solidFill>
                  <a:srgbClr val="000000"/>
                </a:solidFill>
                <a:latin typeface="Tahoma"/>
                <a:ea typeface="Tahoma"/>
              </a:rPr>
              <a:t>Withelse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else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</a:t>
            </a:r>
            <a:r>
              <a:rPr lang="en-US" altLang="ko-KR" dirty="0" smtClean="0" sz="1200" i="1">
                <a:solidFill>
                  <a:srgbClr val="000000"/>
                </a:solidFill>
                <a:latin typeface="Tahoma"/>
                <a:ea typeface="Tahoma"/>
              </a:rPr>
              <a:t>Stmt </a:t>
            </a:r>
            <a:endParaRPr lang="ko-KR" altLang="en-US" dirty="0" smtClean="0" sz="1200" i="1"/>
          </a:p>
          <a:p>
            <a:pPr marL="0" indent="0" defTabSz="15240" algn="l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 i="1">
                <a:solidFill>
                  <a:srgbClr val="000000"/>
                </a:solidFill>
                <a:latin typeface="Tahoma"/>
                <a:ea typeface="Tahoma"/>
              </a:rPr>
              <a:t>E</a:t>
            </a:r>
            <a:r>
              <a:rPr lang="en-US" altLang="ko-KR" dirty="0" smtClean="0" sz="825" i="1">
                <a:solidFill>
                  <a:srgbClr val="000000"/>
                </a:solidFill>
                <a:latin typeface="Tahoma"/>
              </a:rPr>
              <a:t>2 </a:t>
            </a:r>
            <a:endParaRPr lang="ko-KR" altLang="en-US" dirty="0" smtClean="0" sz="825" i="1"/>
          </a:p>
          <a:p>
            <a:pPr marL="0" indent="0" defTabSz="15240" algn="l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Arial"/>
              </a:rPr>
              <a:t>This binds the </a:t>
            </a:r>
            <a:r>
              <a:rPr lang="en-US" altLang="ko-KR" dirty="0" smtClean="0" sz="1200" u="sng">
                <a:solidFill>
                  <a:srgbClr val="000000"/>
                </a:solidFill>
                <a:latin typeface="Tahoma"/>
                <a:ea typeface="Tahoma"/>
              </a:rPr>
              <a:t>else</a:t>
            </a:r>
            <a:r>
              <a:rPr lang="en-US" altLang="ko-KR" dirty="0" smtClean="0" sz="1200">
                <a:solidFill>
                  <a:srgbClr val="000000"/>
                </a:solidFill>
                <a:latin typeface="Arial"/>
                <a:ea typeface="Arial"/>
              </a:rPr>
              <a:t> controlling </a:t>
            </a:r>
            <a:r>
              <a:rPr lang="en-US" altLang="ko-KR" dirty="0" smtClean="0" sz="1200" i="1">
                <a:solidFill>
                  <a:srgbClr val="000000"/>
                </a:solidFill>
                <a:latin typeface="Tahoma"/>
                <a:ea typeface="Tahoma"/>
              </a:rPr>
              <a:t>A</a:t>
            </a:r>
            <a:r>
              <a:rPr lang="en-US" altLang="ko-KR" dirty="0" smtClean="0" sz="825" i="1">
                <a:solidFill>
                  <a:srgbClr val="000000"/>
                </a:solidFill>
                <a:latin typeface="Tahoma"/>
              </a:rPr>
              <a:t>2</a:t>
            </a:r>
            <a:r>
              <a:rPr lang="en-US" altLang="ko-KR" dirty="0" smtClean="0" sz="1200">
                <a:solidFill>
                  <a:srgbClr val="000000"/>
                </a:solidFill>
                <a:latin typeface="Arial"/>
                <a:ea typeface="Arial"/>
              </a:rPr>
              <a:t> to inner </a:t>
            </a:r>
            <a:r>
              <a:rPr lang="en-US" altLang="ko-KR" dirty="0" smtClean="0" sz="1200" u="sng">
                <a:solidFill>
                  <a:srgbClr val="000000"/>
                </a:solidFill>
                <a:latin typeface="Tahoma"/>
                <a:ea typeface="Tahoma"/>
              </a:rPr>
              <a:t>if </a:t>
            </a:r>
            <a:endParaRPr lang="ko-KR" altLang="en-US" dirty="0" smtClean="0" sz="1200" u="sng"/>
          </a:p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424" b="1">
                <a:solidFill>
                  <a:srgbClr val="000000"/>
                </a:solidFill>
                <a:latin typeface="Arial"/>
              </a:rPr>
              <a:t>Context-Free Grammars </a:t>
            </a:r>
            <a:endParaRPr lang="ko-KR" altLang="en-US" dirty="0" smtClean="0" sz="1424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We have been using the term context-free without explaining why such rules are in fact </a:t>
            </a:r>
            <a:endParaRPr lang="ko-KR" altLang="en-US" dirty="0" smtClean="0" sz="120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“free of context”. The simple reason is that non-terminals appear by themselves to the left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of the arrow in context-free rules: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  <a:ea typeface="Times New Roman"/>
              </a:rPr>
              <a:t>A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					?</a:t>
            </a:r>
            <a:r>
              <a:rPr lang="en-US" altLang="ko-KR" dirty="0" smtClean="0" sz="1200" i="1" b="1">
                <a:solidFill>
                  <a:srgbClr val="000000"/>
                </a:solidFill>
                <a:latin typeface="Symbol"/>
                <a:ea typeface="Symbol"/>
              </a:rPr>
              <a:t>						a</a:t>
            </a:r>
            <a:endParaRPr lang="ko-KR" altLang="en-US" dirty="0" smtClean="0" sz="1200" i="1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The rule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		A</a:t>
            </a:r>
            <a:r>
              <a:rPr lang="en-US" altLang="ko-KR" dirty="0" smtClean="0" sz="1200" i="1" b="1">
                <a:solidFill>
                  <a:srgbClr val="000000"/>
                </a:solidFill>
                <a:latin typeface="Times New Roman"/>
              </a:rPr>
              <a:t> ?  </a:t>
            </a:r>
            <a:r>
              <a:rPr lang="en-US" altLang="ko-KR" dirty="0" smtClean="0" sz="1200" i="1" b="1">
                <a:solidFill>
                  <a:srgbClr val="000000"/>
                </a:solidFill>
                <a:latin typeface="Symbol"/>
                <a:ea typeface="Symbol"/>
              </a:rPr>
              <a:t>a 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says that 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A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 may be replaced by </a:t>
            </a:r>
            <a:r>
              <a:rPr lang="en-US" altLang="ko-KR" dirty="0" smtClean="0" sz="1200" i="1" b="1">
                <a:solidFill>
                  <a:srgbClr val="000000"/>
                </a:solidFill>
                <a:latin typeface="Symbol"/>
                <a:ea typeface="Symbol"/>
              </a:rPr>
              <a:t>a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  <a:ea typeface="Times New Roman"/>
              </a:rPr>
              <a:t>							anywhere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, regardless of where 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A</a:t>
            </a:r>
            <a:endParaRPr lang="ko-KR" altLang="en-US" dirty="0" smtClean="0" sz="1200" i="1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occurs. On the other hand, we could define a context as pair of strings </a:t>
            </a:r>
            <a:r>
              <a:rPr lang="en-US" altLang="ko-KR" dirty="0" smtClean="0" sz="1200" i="1" b="1">
                <a:solidFill>
                  <a:srgbClr val="000000"/>
                </a:solidFill>
                <a:latin typeface="Symbol"/>
                <a:ea typeface="Symbol"/>
              </a:rPr>
              <a:t>b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, </a:t>
            </a:r>
            <a:r>
              <a:rPr lang="en-US" altLang="ko-KR" dirty="0" smtClean="0" sz="1200" i="1" b="1">
                <a:solidFill>
                  <a:srgbClr val="000000"/>
                </a:solidFill>
                <a:latin typeface="Symbol"/>
                <a:ea typeface="Symbol"/>
              </a:rPr>
              <a:t>g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, such that a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rule would apply only if </a:t>
            </a:r>
            <a:r>
              <a:rPr lang="en-US" altLang="ko-KR" dirty="0" smtClean="0" sz="1200" i="1" b="1">
                <a:solidFill>
                  <a:srgbClr val="000000"/>
                </a:solidFill>
                <a:latin typeface="Symbol"/>
                <a:ea typeface="Symbol"/>
              </a:rPr>
              <a:t>b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 occurs before and </a:t>
            </a:r>
            <a:r>
              <a:rPr lang="en-US" altLang="ko-KR" dirty="0" smtClean="0" sz="1200" i="1" b="1">
                <a:solidFill>
                  <a:srgbClr val="000000"/>
                </a:solidFill>
                <a:latin typeface="Symbol"/>
                <a:ea typeface="Symbol"/>
              </a:rPr>
              <a:t>g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occurs after the non-terminal 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A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. We would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write this as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</a:t>
            </a:r>
            <a:r>
              <a:rPr lang="en-US" altLang="ko-KR" dirty="0" smtClean="0" sz="1200" i="1" b="1">
                <a:solidFill>
                  <a:srgbClr val="000000"/>
                </a:solidFill>
                <a:latin typeface="Symbol"/>
                <a:ea typeface="Symbol"/>
              </a:rPr>
              <a:t>b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  <a:ea typeface="Times New Roman"/>
              </a:rPr>
              <a:t>			A</a:t>
            </a:r>
            <a:r>
              <a:rPr lang="en-US" altLang="ko-KR" dirty="0" smtClean="0" sz="1200" i="1" b="1">
                <a:solidFill>
                  <a:srgbClr val="000000"/>
                </a:solidFill>
                <a:latin typeface="Symbol"/>
                <a:ea typeface="Symbol"/>
              </a:rPr>
              <a:t>		g</a:t>
            </a:r>
            <a:r>
              <a:rPr lang="en-US" altLang="ko-KR" dirty="0" smtClean="0" sz="1200" i="1" b="1">
                <a:solidFill>
                  <a:srgbClr val="000000"/>
                </a:solidFill>
                <a:latin typeface="Times New Roman"/>
                <a:ea typeface="Times New Roman"/>
              </a:rPr>
              <a:t>  ?  </a:t>
            </a:r>
            <a:r>
              <a:rPr lang="en-US" altLang="ko-KR" dirty="0" smtClean="0" sz="1200" i="1" b="1">
                <a:solidFill>
                  <a:srgbClr val="000000"/>
                </a:solidFill>
                <a:latin typeface="Symbol"/>
                <a:ea typeface="Symbol"/>
              </a:rPr>
              <a:t>b		a g</a:t>
            </a:r>
            <a:endParaRPr lang="ko-KR" altLang="en-US" dirty="0" smtClean="0" sz="1200" i="1" b="1"/>
          </a:p>
        </p:txBody>
      </p:sp>
      <p:sp>
        <p:nvSpPr>
          <p:cNvPr id="146" name="Rect 3"/>
          <p:cNvSpPr>
            <a:spLocks noGrp="1" noChangeArrowheads="1"/>
          </p:cNvSpPr>
          <p:nvPr/>
        </p:nvSpPr>
        <p:spPr>
          <a:xfrm rot="0">
            <a:off x="5916295" y="5410200"/>
            <a:ext cx="205105" cy="186055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200" i="1">
                <a:solidFill>
                  <a:srgbClr val="000000"/>
                </a:solidFill>
                <a:latin typeface="Tahoma"/>
              </a:rPr>
              <a:t>A</a:t>
            </a:r>
            <a:r>
              <a:rPr lang="en-US" altLang="ko-KR" dirty="0" smtClean="0" sz="825" i="1">
                <a:solidFill>
                  <a:srgbClr val="000000"/>
                </a:solidFill>
                <a:latin typeface="Tahoma"/>
              </a:rPr>
              <a:t>2 </a:t>
            </a:r>
            <a:endParaRPr lang="ko-KR" altLang="en-US" dirty="0" smtClean="0" sz="825" i="1"/>
          </a:p>
        </p:txBody>
      </p:sp>
      <p:sp>
        <p:nvSpPr>
          <p:cNvPr id="147" name="Rect 3"/>
          <p:cNvSpPr>
            <a:spLocks noGrp="1" noChangeArrowheads="1"/>
          </p:cNvSpPr>
          <p:nvPr/>
        </p:nvSpPr>
        <p:spPr>
          <a:xfrm rot="0">
            <a:off x="4294505" y="5431790"/>
            <a:ext cx="205105" cy="18288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200" i="1">
                <a:solidFill>
                  <a:srgbClr val="000000"/>
                </a:solidFill>
                <a:latin typeface="Tahoma"/>
              </a:rPr>
              <a:t>A</a:t>
            </a:r>
            <a:r>
              <a:rPr lang="en-US" altLang="ko-KR" dirty="0" smtClean="0" sz="825" i="1">
                <a:solidFill>
                  <a:srgbClr val="000000"/>
                </a:solidFill>
                <a:latin typeface="Tahoma"/>
              </a:rPr>
              <a:t>1 </a:t>
            </a:r>
            <a:endParaRPr lang="ko-KR" altLang="en-US" dirty="0" smtClean="0" sz="825" i="1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Rect 3"/>
          <p:cNvSpPr>
            <a:spLocks noGrp="1" noChangeArrowheads="1"/>
          </p:cNvSpPr>
          <p:nvPr/>
        </p:nvSpPr>
        <p:spPr>
          <a:xfrm rot="0">
            <a:off x="0" y="0"/>
            <a:ext cx="7797801" cy="10058401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7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Such a rule in which </a:t>
            </a:r>
            <a:r>
              <a:rPr lang="en-US" altLang="ko-KR" dirty="0" smtClean="0" sz="1200" i="1" b="1">
                <a:solidFill>
                  <a:srgbClr val="000000"/>
                </a:solidFill>
                <a:latin typeface="Symbol"/>
                <a:ea typeface="Symbol"/>
              </a:rPr>
              <a:t>a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 ? </a:t>
            </a:r>
            <a:r>
              <a:rPr lang="en-US" altLang="ko-KR" dirty="0" smtClean="0" sz="1200" i="1" b="1">
                <a:solidFill>
                  <a:srgbClr val="000000"/>
                </a:solidFill>
                <a:latin typeface="Symbol"/>
                <a:ea typeface="Symbol"/>
              </a:rPr>
              <a:t>e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 is called a 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context-sensitive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 grammar rule. We would write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this as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</a:t>
            </a:r>
            <a:r>
              <a:rPr lang="en-US" altLang="ko-KR" dirty="0" smtClean="0" sz="1200" i="1" b="1">
                <a:solidFill>
                  <a:srgbClr val="000000"/>
                </a:solidFill>
                <a:latin typeface="Symbol"/>
                <a:ea typeface="Symbol"/>
              </a:rPr>
              <a:t>b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  <a:ea typeface="Times New Roman"/>
              </a:rPr>
              <a:t>			A</a:t>
            </a:r>
            <a:r>
              <a:rPr lang="en-US" altLang="ko-KR" dirty="0" smtClean="0" sz="1200" i="1" b="1">
                <a:solidFill>
                  <a:srgbClr val="000000"/>
                </a:solidFill>
                <a:latin typeface="Symbol"/>
                <a:ea typeface="Symbol"/>
              </a:rPr>
              <a:t>		g</a:t>
            </a:r>
            <a:r>
              <a:rPr lang="en-US" altLang="ko-KR" dirty="0" smtClean="0" sz="1200" i="1" b="1">
                <a:solidFill>
                  <a:srgbClr val="000000"/>
                </a:solidFill>
                <a:latin typeface="Times New Roman"/>
                <a:ea typeface="Times New Roman"/>
              </a:rPr>
              <a:t>  ?  </a:t>
            </a:r>
            <a:r>
              <a:rPr lang="en-US" altLang="ko-KR" dirty="0" smtClean="0" sz="1200" i="1" b="1">
                <a:solidFill>
                  <a:srgbClr val="000000"/>
                </a:solidFill>
                <a:latin typeface="Symbol"/>
                <a:ea typeface="Symbol"/>
              </a:rPr>
              <a:t>b		a g</a:t>
            </a:r>
            <a:endParaRPr lang="ko-KR" altLang="en-US" dirty="0" smtClean="0" sz="1200" i="1" b="1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Such a rule in which </a:t>
            </a:r>
            <a:r>
              <a:rPr lang="en-US" altLang="ko-KR" dirty="0" smtClean="0" sz="1200" i="1" b="1">
                <a:solidFill>
                  <a:srgbClr val="000000"/>
                </a:solidFill>
                <a:latin typeface="Symbol"/>
                <a:ea typeface="Symbol"/>
              </a:rPr>
              <a:t>a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 ? </a:t>
            </a:r>
            <a:r>
              <a:rPr lang="en-US" altLang="ko-KR" dirty="0" smtClean="0" sz="1200" i="1" b="1">
                <a:solidFill>
                  <a:srgbClr val="000000"/>
                </a:solidFill>
                <a:latin typeface="Symbol"/>
                <a:ea typeface="Symbol"/>
              </a:rPr>
              <a:t>e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is called a 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context-sensitive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 grammar rule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424" b="1">
                <a:solidFill>
                  <a:srgbClr val="000000"/>
                </a:solidFill>
                <a:latin typeface="Arial"/>
              </a:rPr>
              <a:t>Parsing Techniques </a:t>
            </a:r>
            <a:endParaRPr lang="ko-KR" altLang="en-US" dirty="0" smtClean="0" sz="1424" b="1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There are two primary parsing techniques: top-down and bottom-up.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Arial"/>
              </a:rPr>
              <a:t>Top-down parsers </a:t>
            </a:r>
            <a:endParaRPr lang="ko-KR" altLang="en-US" dirty="0" smtClean="0" sz="1200" b="1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A top-down parsers starts at the root of the parse tree and grows towards leaves. At each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node, the parser picks a production and tries to match the input.  However, the parser may </a:t>
            </a:r>
            <a:endParaRPr lang="ko-KR" altLang="en-US" dirty="0" smtClean="0" sz="120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pick the wrong production in which case it will need to backtrack. Some grammars are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backtrack-free. </a:t>
            </a:r>
            <a:endParaRPr lang="ko-KR" altLang="en-US" dirty="0" smtClean="0" sz="120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Arial"/>
              </a:rPr>
              <a:t>Bottom-up parsers </a:t>
            </a:r>
            <a:endParaRPr lang="ko-KR" altLang="en-US" dirty="0" smtClean="0" sz="1200" b="1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A bottom-up parser starts at the leaves and grows toward root of the parse tree. As input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is consumed, the parser encodes possibilities in an internal state. The bottom-up parser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starts in a state valid for legal first tokens. Bottom-up parsers handle a large class of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grammars </a:t>
            </a:r>
            <a:endParaRPr lang="ko-KR" altLang="en-US" dirty="0" smtClean="0" sz="120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78610" y="4352290"/>
            <a:ext cx="2383790" cy="16129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52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78610" y="6769735"/>
            <a:ext cx="2383790" cy="162433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51" name="Rect 3"/>
          <p:cNvSpPr>
            <a:spLocks noGrp="1" noChangeArrowheads="1"/>
          </p:cNvSpPr>
          <p:nvPr/>
        </p:nvSpPr>
        <p:spPr>
          <a:xfrm rot="0">
            <a:off x="0" y="0"/>
            <a:ext cx="7797801" cy="10058401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7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L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L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e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e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c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c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t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t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u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u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r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r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e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e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				1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1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3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3</a:t>
            </a:r>
            <a:endParaRPr lang="ko-KR" altLang="en-US" dirty="0" smtClean="0" sz="1800" b="1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424" b="1">
                <a:solidFill>
                  <a:srgbClr val="000000"/>
                </a:solidFill>
                <a:latin typeface="Arial"/>
              </a:rPr>
              <a:t>Top-Down Parser </a:t>
            </a:r>
            <a:endParaRPr lang="ko-KR" altLang="en-US" dirty="0" smtClean="0" sz="1424" b="1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A top-down parser starts with the root of the parse tree. The root node is labeled with the </a:t>
            </a:r>
            <a:endParaRPr lang="ko-KR" altLang="en-US" dirty="0" smtClean="0" sz="120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goal (start) symbol of the grammar. The top-down parsing algorithm proceeds as follows: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1.							Construct the root node of the parse tree </a:t>
            </a:r>
            <a:endParaRPr lang="ko-KR" altLang="en-US" dirty="0" smtClean="0" sz="120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2.							Repeat until the fringe of the parse tree matches input string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a.								At a node labeled 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A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, select a production with 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A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 on its lhs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b.							for each symbol on its rhs, construct the appropriate child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c.								When a terminal symbol is added to the fringe and it does not match the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fringe, backtrack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The key is picking right production in step a. That choice should be guided by the input </a:t>
            </a:r>
            <a:endParaRPr lang="ko-KR" altLang="en-US" dirty="0" smtClean="0" sz="120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string. Let’s try parsing using this algorithm using the expression grammar. </a:t>
            </a:r>
            <a:endParaRPr lang="ko-KR" altLang="en-US" dirty="0" smtClean="0" sz="1200"/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x – 2 </a:t>
            </a:r>
            <a:r>
              <a:rPr lang="en-US" altLang="ko-KR" dirty="0" smtClean="0" sz="825">
                <a:solidFill>
                  <a:srgbClr val="000000"/>
                </a:solidFill>
                <a:latin typeface="Tahoma"/>
              </a:rPr>
              <a:t>*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</a:rPr>
              <a:t> y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  <a:ea typeface="Times New Roman"/>
              </a:rPr>
              <a:t>P								Sentential Form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  <a:ea typeface="Times New Roman"/>
              </a:rPr>
              <a:t>input</a:t>
            </a:r>
            <a:endParaRPr lang="ko-KR" altLang="en-US" dirty="0" smtClean="0" sz="1200" i="1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- 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								Goal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Symbol"/>
                <a:ea typeface="Symbol"/>
              </a:rPr>
              <a:t>­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 x – 2 * y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1 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							expr</a:t>
            </a:r>
            <a:endParaRPr lang="ko-KR" altLang="en-US" dirty="0" smtClean="0" sz="1200" i="1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2 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							expr 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+ 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term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Symbol"/>
                <a:ea typeface="Symbol"/>
              </a:rPr>
              <a:t>­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 x – 2 * y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4 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							term 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+ 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term</a:t>
            </a:r>
            <a:endParaRPr lang="ko-KR" altLang="en-US" dirty="0" smtClean="0" sz="1200" i="1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7 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							factor 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+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 term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Symbol"/>
                <a:ea typeface="Symbol"/>
              </a:rPr>
              <a:t>­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 x – 2 * y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9 &lt;id,x&gt;		+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 term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Symbol"/>
                <a:ea typeface="Symbol"/>
              </a:rPr>
              <a:t>­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 x – 2 * y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9 &lt;id,x&gt;		+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 term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x </a:t>
            </a:r>
            <a:r>
              <a:rPr lang="en-US" altLang="ko-KR" dirty="0" smtClean="0" sz="1200" u="sng" b="1">
                <a:solidFill>
                  <a:srgbClr val="000000"/>
                </a:solidFill>
                <a:latin typeface="Symbol"/>
                <a:ea typeface="Symbol"/>
              </a:rPr>
              <a:t>­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 – 2 * y </a:t>
            </a:r>
            <a:endParaRPr lang="ko-KR" altLang="en-US" dirty="0" smtClean="0" sz="1200"/>
          </a:p>
          <a:p>
            <a:pPr marL="0" indent="0" defTabSz="15240" algn="l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This worked well except that “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–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” does not match “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+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”. The parser made the wrong choice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of production to use at step 2. The parser must backtrack and use a different production. </a:t>
            </a:r>
            <a:endParaRPr lang="ko-KR" altLang="en-US" dirty="0" smtClean="0" sz="1200"/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  <a:ea typeface="Times New Roman"/>
              </a:rPr>
              <a:t>P								Sentential Form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  <a:ea typeface="Times New Roman"/>
              </a:rPr>
              <a:t>input</a:t>
            </a:r>
            <a:endParaRPr lang="ko-KR" altLang="en-US" dirty="0" smtClean="0" sz="1200" i="1"/>
          </a:p>
          <a:p>
            <a:pPr marL="0" indent="0" defTabSz="15240" algn="l">
              <a:lnSpc>
                <a:spcPts val="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- 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								Goal</a:t>
            </a:r>
            <a:endParaRPr lang="ko-KR" altLang="en-US" dirty="0" smtClean="0" sz="1200" i="1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1 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							expr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Symbol"/>
                <a:ea typeface="Symbol"/>
              </a:rPr>
              <a:t>­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 x – 2 * y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3 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							expr 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–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  <a:ea typeface="Times New Roman"/>
              </a:rPr>
              <a:t>			term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Symbol"/>
                <a:ea typeface="Symbol"/>
              </a:rPr>
              <a:t>­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 x – 2 * y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4 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							term 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–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  <a:ea typeface="Times New Roman"/>
              </a:rPr>
              <a:t>			term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Symbol"/>
                <a:ea typeface="Symbol"/>
              </a:rPr>
              <a:t>­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 x – 2 * y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7 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							factor 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–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  <a:ea typeface="Times New Roman"/>
              </a:rPr>
              <a:t> term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Symbol"/>
                <a:ea typeface="Symbol"/>
              </a:rPr>
              <a:t>­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 x – 2 * y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9 &lt;id,x&gt;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		–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  <a:ea typeface="Times New Roman"/>
              </a:rPr>
              <a:t> term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Symbol"/>
                <a:ea typeface="Symbol"/>
              </a:rPr>
              <a:t>­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 x – 2 * y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9 &lt;id,x&gt;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		–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  <a:ea typeface="Times New Roman"/>
              </a:rPr>
              <a:t> term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x </a:t>
            </a:r>
            <a:r>
              <a:rPr lang="en-US" altLang="ko-KR" dirty="0" smtClean="0" sz="1200" b="1">
                <a:solidFill>
                  <a:srgbClr val="000000"/>
                </a:solidFill>
                <a:latin typeface="Symbol"/>
                <a:ea typeface="Symbol"/>
              </a:rPr>
              <a:t>­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 – 2 * y </a:t>
            </a:r>
            <a:endParaRPr lang="ko-KR" altLang="en-US" dirty="0" smtClean="0" sz="1200"/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This time the “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–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” and “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–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” matched. We can advance past “</a:t>
            </a:r>
            <a:r>
              <a:rPr lang="en-US" altLang="ko-KR" dirty="0" smtClean="0" sz="1200" b="1">
                <a:solidFill>
                  <a:srgbClr val="000000"/>
                </a:solidFill>
                <a:latin typeface="Tahoma"/>
                <a:ea typeface="Tahoma"/>
              </a:rPr>
              <a:t>–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” to look at “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2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”. Now, we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need to expand “</a:t>
            </a:r>
            <a:r>
              <a:rPr lang="en-US" altLang="ko-KR" dirty="0" smtClean="0" sz="1200" i="1">
                <a:solidFill>
                  <a:srgbClr val="000000"/>
                </a:solidFill>
                <a:latin typeface="Tahoma"/>
                <a:ea typeface="Tahoma"/>
              </a:rPr>
              <a:t>term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”  </a:t>
            </a:r>
            <a:endParaRPr lang="ko-KR" altLang="en-US" dirty="0" smtClean="0" sz="1200"/>
          </a:p>
        </p:txBody>
      </p:sp>
      <p:sp>
        <p:nvSpPr>
          <p:cNvPr id="152" name="Rect 3"/>
          <p:cNvSpPr>
            <a:spLocks noGrp="1" noChangeArrowheads="1"/>
          </p:cNvSpPr>
          <p:nvPr/>
        </p:nvSpPr>
        <p:spPr>
          <a:xfrm rot="0">
            <a:off x="3008630" y="4754880"/>
            <a:ext cx="683260" cy="241427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200" b="1">
                <a:solidFill>
                  <a:srgbClr val="000000"/>
                </a:solidFill>
                <a:latin typeface="Symbol"/>
              </a:rPr>
              <a:t>­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 x – 2 * y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200" b="1">
                <a:solidFill>
                  <a:srgbClr val="000000"/>
                </a:solidFill>
                <a:latin typeface="Symbol"/>
                <a:ea typeface="Symbol"/>
              </a:rPr>
              <a:t>­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 x – 2 * y </a:t>
            </a:r>
            <a:endParaRPr lang="ko-KR" altLang="en-US" dirty="0" smtClean="0" sz="1200"/>
          </a:p>
          <a:p>
            <a:pPr marL="0" indent="0" defTabSz="15240" algn="l">
              <a:lnSpc>
                <a:spcPts val="13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200" b="1">
                <a:solidFill>
                  <a:srgbClr val="000000"/>
                </a:solidFill>
                <a:latin typeface="Symbol"/>
                <a:ea typeface="Symbol"/>
              </a:rPr>
              <a:t>­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 x – 2 * y </a:t>
            </a:r>
            <a:endParaRPr lang="ko-KR" altLang="en-US" dirty="0" smtClean="0" sz="120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78610" y="3380105"/>
            <a:ext cx="2880360" cy="172529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55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45335" y="560705"/>
            <a:ext cx="3538855" cy="162179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55" name="Picture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85290" y="6705600"/>
            <a:ext cx="4212590" cy="1877695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54" name="Rect 3"/>
          <p:cNvSpPr>
            <a:spLocks noGrp="1" noChangeArrowheads="1"/>
          </p:cNvSpPr>
          <p:nvPr/>
        </p:nvSpPr>
        <p:spPr>
          <a:xfrm rot="0">
            <a:off x="0" y="0"/>
            <a:ext cx="7797801" cy="10058401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5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																	</a:t>
            </a:r>
            <a:r>
              <a:rPr lang="en-US" altLang="ko-KR" dirty="0" smtClean="0" sz="1200" i="1">
                <a:solidFill>
                  <a:srgbClr val="000000"/>
                </a:solidFill>
                <a:latin typeface="Tahoma"/>
                <a:ea typeface="Tahoma"/>
              </a:rPr>
              <a:t>P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</a:t>
            </a:r>
            <a:r>
              <a:rPr lang="en-US" altLang="ko-KR" dirty="0" smtClean="0" sz="1200" i="1">
                <a:solidFill>
                  <a:srgbClr val="000000"/>
                </a:solidFill>
                <a:latin typeface="Tahoma"/>
                <a:ea typeface="Tahoma"/>
              </a:rPr>
              <a:t>Sentential Form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</a:t>
            </a:r>
            <a:r>
              <a:rPr lang="en-US" altLang="ko-KR" dirty="0" smtClean="0" sz="1200" i="1">
                <a:solidFill>
                  <a:srgbClr val="000000"/>
                </a:solidFill>
                <a:latin typeface="Tahoma"/>
                <a:ea typeface="Tahoma"/>
              </a:rPr>
              <a:t>input </a:t>
            </a:r>
            <a:endParaRPr lang="ko-KR" altLang="en-US" dirty="0" smtClean="0" sz="1200" i="1"/>
          </a:p>
          <a:p>
            <a:pPr marL="0" indent="0" defTabSz="15240" algn="l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-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&lt;id,x&gt;							–</a:t>
            </a:r>
            <a:r>
              <a:rPr lang="en-US" altLang="ko-KR" dirty="0" smtClean="0" sz="1200" i="1">
                <a:solidFill>
                  <a:srgbClr val="000000"/>
                </a:solidFill>
                <a:latin typeface="Tahoma"/>
              </a:rPr>
              <a:t> term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x – </a:t>
            </a:r>
            <a:r>
              <a:rPr lang="en-US" altLang="ko-KR" dirty="0" smtClean="0" sz="1200" b="1">
                <a:solidFill>
                  <a:srgbClr val="000000"/>
                </a:solidFill>
                <a:latin typeface="Symbol"/>
                <a:ea typeface="Symbol"/>
              </a:rPr>
              <a:t>­</a:t>
            </a:r>
            <a:r>
              <a:rPr lang="en-US" altLang="ko-KR" dirty="0" smtClean="0" sz="1200" u="sng">
                <a:solidFill>
                  <a:srgbClr val="000000"/>
                </a:solidFill>
                <a:latin typeface="Tahoma"/>
                <a:ea typeface="Tahoma"/>
              </a:rPr>
              <a:t>	 2 </a:t>
            </a:r>
            <a:r>
              <a:rPr lang="en-US" altLang="ko-KR" dirty="0" smtClean="0" sz="825">
                <a:solidFill>
                  <a:srgbClr val="000000"/>
                </a:solidFill>
                <a:latin typeface="Tahoma"/>
              </a:rPr>
              <a:t>*</a:t>
            </a:r>
            <a:r>
              <a:rPr lang="en-US" altLang="ko-KR" dirty="0" smtClean="0" sz="1200" u="sng">
                <a:solidFill>
                  <a:srgbClr val="000000"/>
                </a:solidFill>
                <a:latin typeface="Tahoma"/>
              </a:rPr>
              <a:t> y </a:t>
            </a:r>
            <a:endParaRPr lang="ko-KR" altLang="en-US" dirty="0" smtClean="0" sz="1200" u="sng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&lt;id,x&gt;							–</a:t>
            </a:r>
            <a:r>
              <a:rPr lang="en-US" altLang="ko-KR" dirty="0" smtClean="0" sz="1200" i="1">
                <a:solidFill>
                  <a:srgbClr val="000000"/>
                </a:solidFill>
                <a:latin typeface="Tahoma"/>
              </a:rPr>
              <a:t> factor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x – </a:t>
            </a:r>
            <a:r>
              <a:rPr lang="en-US" altLang="ko-KR" dirty="0" smtClean="0" sz="1200" b="1">
                <a:solidFill>
                  <a:srgbClr val="000000"/>
                </a:solidFill>
                <a:latin typeface="Symbol"/>
                <a:ea typeface="Symbol"/>
              </a:rPr>
              <a:t>­</a:t>
            </a:r>
            <a:r>
              <a:rPr lang="en-US" altLang="ko-KR" dirty="0" smtClean="0" sz="1200" u="sng">
                <a:solidFill>
                  <a:srgbClr val="000000"/>
                </a:solidFill>
                <a:latin typeface="Tahoma"/>
                <a:ea typeface="Tahoma"/>
              </a:rPr>
              <a:t>	 2 </a:t>
            </a:r>
            <a:r>
              <a:rPr lang="en-US" altLang="ko-KR" dirty="0" smtClean="0" sz="825">
                <a:solidFill>
                  <a:srgbClr val="000000"/>
                </a:solidFill>
                <a:latin typeface="Tahoma"/>
              </a:rPr>
              <a:t>*</a:t>
            </a:r>
            <a:r>
              <a:rPr lang="en-US" altLang="ko-KR" dirty="0" smtClean="0" sz="1200" u="sng">
                <a:solidFill>
                  <a:srgbClr val="000000"/>
                </a:solidFill>
                <a:latin typeface="Tahoma"/>
              </a:rPr>
              <a:t> y </a:t>
            </a:r>
            <a:endParaRPr lang="ko-KR" altLang="en-US" dirty="0" smtClean="0" sz="1200" u="sng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&lt;id,x&gt;							–			&lt;num,2&gt; 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x – </a:t>
            </a:r>
            <a:r>
              <a:rPr lang="en-US" altLang="ko-KR" dirty="0" smtClean="0" sz="1200" b="1">
                <a:solidFill>
                  <a:srgbClr val="000000"/>
                </a:solidFill>
                <a:latin typeface="Symbol"/>
                <a:ea typeface="Symbol"/>
              </a:rPr>
              <a:t>­</a:t>
            </a:r>
            <a:r>
              <a:rPr lang="en-US" altLang="ko-KR" dirty="0" smtClean="0" sz="1200" u="sng">
                <a:solidFill>
                  <a:srgbClr val="000000"/>
                </a:solidFill>
                <a:latin typeface="Tahoma"/>
                <a:ea typeface="Tahoma"/>
              </a:rPr>
              <a:t>	 2 </a:t>
            </a:r>
            <a:r>
              <a:rPr lang="en-US" altLang="ko-KR" dirty="0" smtClean="0" sz="825">
                <a:solidFill>
                  <a:srgbClr val="000000"/>
                </a:solidFill>
                <a:latin typeface="Tahoma"/>
              </a:rPr>
              <a:t>*</a:t>
            </a:r>
            <a:r>
              <a:rPr lang="en-US" altLang="ko-KR" dirty="0" smtClean="0" sz="1200" u="sng">
                <a:solidFill>
                  <a:srgbClr val="000000"/>
                </a:solidFill>
                <a:latin typeface="Tahoma"/>
              </a:rPr>
              <a:t> y </a:t>
            </a:r>
            <a:endParaRPr lang="ko-KR" altLang="en-US" dirty="0" smtClean="0" sz="1200" u="sng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-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&lt;id,x&gt;							–			&lt;num,2&gt; 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x – 2 </a:t>
            </a:r>
            <a:r>
              <a:rPr lang="en-US" altLang="ko-KR" dirty="0" smtClean="0" sz="1200" b="1">
                <a:solidFill>
                  <a:srgbClr val="000000"/>
                </a:solidFill>
                <a:latin typeface="Symbol"/>
                <a:ea typeface="Symbol"/>
              </a:rPr>
              <a:t>­</a:t>
            </a:r>
            <a:r>
              <a:rPr lang="en-US" altLang="ko-KR" dirty="0" smtClean="0" sz="825">
                <a:solidFill>
                  <a:srgbClr val="000000"/>
                </a:solidFill>
                <a:latin typeface="Tahoma"/>
                <a:ea typeface="Tahoma"/>
              </a:rPr>
              <a:t>			*</a:t>
            </a:r>
            <a:r>
              <a:rPr lang="en-US" altLang="ko-KR" dirty="0" smtClean="0" sz="1200" u="sng">
                <a:solidFill>
                  <a:srgbClr val="000000"/>
                </a:solidFill>
                <a:latin typeface="Tahoma"/>
              </a:rPr>
              <a:t> y </a:t>
            </a:r>
            <a:endParaRPr lang="ko-KR" altLang="en-US" dirty="0" smtClean="0" sz="1200" u="sng"/>
          </a:p>
          <a:p>
            <a:pPr marL="0" indent="0" defTabSz="15240" algn="l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The 2’s match but the expansion terminated too soon because there is still unconsumed </a:t>
            </a:r>
            <a:endParaRPr lang="ko-KR" altLang="en-US" dirty="0" smtClean="0" sz="1200"/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input and there are no non-terminals to expand in the sentential form 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⇒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 Need to </a:t>
            </a:r>
            <a:endParaRPr lang="ko-KR" altLang="en-US" dirty="0" smtClean="0" sz="120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backtrack. </a:t>
            </a:r>
            <a:endParaRPr lang="ko-KR" altLang="en-US" dirty="0" smtClean="0" sz="1200"/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  <a:ea typeface="Times New Roman"/>
              </a:rPr>
              <a:t>P				Sentential Form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  <a:ea typeface="Times New Roman"/>
              </a:rPr>
              <a:t>input</a:t>
            </a:r>
            <a:endParaRPr lang="ko-KR" altLang="en-US" dirty="0" smtClean="0" sz="1200" i="1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- &lt;id,x&gt;					–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 term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x – </a:t>
            </a:r>
            <a:r>
              <a:rPr lang="en-US" altLang="ko-KR" dirty="0" smtClean="0" sz="1200" b="1">
                <a:solidFill>
                  <a:srgbClr val="000000"/>
                </a:solidFill>
                <a:latin typeface="Symbol"/>
                <a:ea typeface="Symbol"/>
              </a:rPr>
              <a:t>­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 2 * y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5 &lt;id,x&gt;					–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 term 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* 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factor</a:t>
            </a:r>
            <a:endParaRPr lang="ko-KR" altLang="en-US" dirty="0" smtClean="0" sz="1200" i="1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7 &lt;id,x&gt;					–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 factor 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* 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factor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x – </a:t>
            </a:r>
            <a:r>
              <a:rPr lang="en-US" altLang="ko-KR" dirty="0" smtClean="0" sz="1200" b="1">
                <a:solidFill>
                  <a:srgbClr val="000000"/>
                </a:solidFill>
                <a:latin typeface="Symbol"/>
                <a:ea typeface="Symbol"/>
              </a:rPr>
              <a:t>­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 2 * y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8 &lt;id,x&gt;					–		&lt;num,2&gt;					* 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factor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 x – </a:t>
            </a:r>
            <a:r>
              <a:rPr lang="en-US" altLang="ko-KR" dirty="0" smtClean="0" sz="1200" b="1">
                <a:solidFill>
                  <a:srgbClr val="000000"/>
                </a:solidFill>
                <a:latin typeface="Symbol"/>
                <a:ea typeface="Symbol"/>
              </a:rPr>
              <a:t>­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 2 * y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- &lt;id,x&gt;					–		&lt;num,2&gt;					* 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factor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 x – 2 </a:t>
            </a:r>
            <a:r>
              <a:rPr lang="en-US" altLang="ko-KR" dirty="0" smtClean="0" sz="1200" b="1">
                <a:solidFill>
                  <a:srgbClr val="000000"/>
                </a:solidFill>
                <a:latin typeface="Symbol"/>
                <a:ea typeface="Symbol"/>
              </a:rPr>
              <a:t>­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  * y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- &lt;id,x&gt;					–		&lt;num,2&gt;					* 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factor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 x – 2  * </a:t>
            </a:r>
            <a:r>
              <a:rPr lang="en-US" altLang="ko-KR" dirty="0" smtClean="0" sz="1200" b="1">
                <a:solidFill>
                  <a:srgbClr val="000000"/>
                </a:solidFill>
                <a:latin typeface="Symbol"/>
                <a:ea typeface="Symbol"/>
              </a:rPr>
              <a:t>­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  y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9 &lt;id,x&gt;					–		&lt;num,2&gt;					* &lt;id,y&gt; x – 2  * </a:t>
            </a:r>
            <a:r>
              <a:rPr lang="en-US" altLang="ko-KR" dirty="0" smtClean="0" sz="1200" b="1">
                <a:solidFill>
                  <a:srgbClr val="000000"/>
                </a:solidFill>
                <a:latin typeface="Symbol"/>
                <a:ea typeface="Symbol"/>
              </a:rPr>
              <a:t>­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  y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- &lt;id,x&gt;					–		&lt;num,2&gt;					* &lt;id,y&gt; x – 2  *  y </a:t>
            </a:r>
            <a:r>
              <a:rPr lang="en-US" altLang="ko-KR" dirty="0" smtClean="0" sz="1200" b="1">
                <a:solidFill>
                  <a:srgbClr val="000000"/>
                </a:solidFill>
                <a:latin typeface="Symbol"/>
                <a:ea typeface="Symbol"/>
              </a:rPr>
              <a:t>­</a:t>
            </a:r>
            <a:endParaRPr lang="ko-KR" altLang="en-US" dirty="0" smtClean="0" sz="1200" b="1"/>
          </a:p>
          <a:p>
            <a:pPr marL="0" indent="0" defTabSz="15240" algn="l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This time the parser met with success. All of the input matched.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Arial"/>
              </a:rPr>
              <a:t>Left Recursion </a:t>
            </a:r>
            <a:endParaRPr lang="ko-KR" altLang="en-US" dirty="0" smtClean="0" sz="1200" b="1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Consider another possible parse: </a:t>
            </a:r>
            <a:endParaRPr lang="ko-KR" altLang="en-US" dirty="0" smtClean="0" sz="1200"/>
          </a:p>
          <a:p>
            <a:pPr marL="0" indent="0" defTabSz="15240" algn="l">
              <a:lnSpc>
                <a:spcPts val="3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</a:t>
            </a:r>
            <a:r>
              <a:rPr lang="en-US" altLang="ko-KR" dirty="0" smtClean="0" sz="1200" i="1">
                <a:solidFill>
                  <a:srgbClr val="000000"/>
                </a:solidFill>
                <a:latin typeface="Tahoma"/>
                <a:ea typeface="Tahoma"/>
              </a:rPr>
              <a:t>P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</a:t>
            </a:r>
            <a:r>
              <a:rPr lang="en-US" altLang="ko-KR" dirty="0" smtClean="0" sz="1200" i="1">
                <a:solidFill>
                  <a:srgbClr val="000000"/>
                </a:solidFill>
                <a:latin typeface="Tahoma"/>
                <a:ea typeface="Tahoma"/>
              </a:rPr>
              <a:t>Sentential Form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</a:t>
            </a:r>
            <a:r>
              <a:rPr lang="en-US" altLang="ko-KR" dirty="0" smtClean="0" sz="1200" i="1">
                <a:solidFill>
                  <a:srgbClr val="000000"/>
                </a:solidFill>
                <a:latin typeface="Tahoma"/>
                <a:ea typeface="Tahoma"/>
              </a:rPr>
              <a:t>input </a:t>
            </a:r>
            <a:endParaRPr lang="ko-KR" altLang="en-US" dirty="0" smtClean="0" sz="1200" i="1"/>
          </a:p>
          <a:p>
            <a:pPr marL="0" indent="0" defTabSz="15240" algn="l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Arial"/>
              </a:rPr>
              <a:t>-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</a:t>
            </a:r>
            <a:r>
              <a:rPr lang="en-US" altLang="ko-KR" dirty="0" smtClean="0" sz="1200" i="1">
                <a:solidFill>
                  <a:srgbClr val="000000"/>
                </a:solidFill>
                <a:latin typeface="Tahoma"/>
                <a:ea typeface="Tahoma"/>
              </a:rPr>
              <a:t>Goal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Symbol"/>
                <a:ea typeface="Symbol"/>
              </a:rPr>
              <a:t>­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	 x – 2 </a:t>
            </a:r>
            <a:r>
              <a:rPr lang="en-US" altLang="ko-KR" dirty="0" smtClean="0" sz="825">
                <a:solidFill>
                  <a:srgbClr val="000000"/>
                </a:solidFill>
                <a:latin typeface="Tahoma"/>
              </a:rPr>
              <a:t>*</a:t>
            </a:r>
            <a:r>
              <a:rPr lang="en-US" altLang="ko-KR" dirty="0" smtClean="0" sz="1200" u="sng">
                <a:solidFill>
                  <a:srgbClr val="000000"/>
                </a:solidFill>
                <a:latin typeface="Tahoma"/>
              </a:rPr>
              <a:t> y </a:t>
            </a:r>
            <a:endParaRPr lang="ko-KR" altLang="en-US" dirty="0" smtClean="0" sz="1200" u="sng"/>
          </a:p>
          <a:p>
            <a:pPr marL="0" indent="0" defTabSz="15240" algn="l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</a:t>
            </a:r>
            <a:r>
              <a:rPr lang="en-US" altLang="ko-KR" dirty="0" smtClean="0" sz="1200" i="1">
                <a:solidFill>
                  <a:srgbClr val="000000"/>
                </a:solidFill>
                <a:latin typeface="Tahoma"/>
                <a:ea typeface="Tahoma"/>
              </a:rPr>
              <a:t>expr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Symbol"/>
                <a:ea typeface="Symbol"/>
              </a:rPr>
              <a:t>­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	 x – 2 </a:t>
            </a:r>
            <a:r>
              <a:rPr lang="en-US" altLang="ko-KR" dirty="0" smtClean="0" sz="825">
                <a:solidFill>
                  <a:srgbClr val="000000"/>
                </a:solidFill>
                <a:latin typeface="Tahoma"/>
              </a:rPr>
              <a:t>*</a:t>
            </a:r>
            <a:r>
              <a:rPr lang="en-US" altLang="ko-KR" dirty="0" smtClean="0" sz="1200" u="sng">
                <a:solidFill>
                  <a:srgbClr val="000000"/>
                </a:solidFill>
                <a:latin typeface="Tahoma"/>
              </a:rPr>
              <a:t> y </a:t>
            </a:r>
            <a:endParaRPr lang="ko-KR" altLang="en-US" dirty="0" smtClean="0" sz="1200" u="sng"/>
          </a:p>
          <a:p>
            <a:pPr marL="0" indent="0" defTabSz="15240" algn="l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</a:t>
            </a:r>
            <a:r>
              <a:rPr lang="en-US" altLang="ko-KR" dirty="0" smtClean="0" sz="1200" i="1">
                <a:solidFill>
                  <a:srgbClr val="000000"/>
                </a:solidFill>
                <a:latin typeface="Tahoma"/>
                <a:ea typeface="Tahoma"/>
              </a:rPr>
              <a:t>expr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</a:rPr>
              <a:t>+</a:t>
            </a:r>
            <a:r>
              <a:rPr lang="en-US" altLang="ko-KR" dirty="0" smtClean="0" sz="1200" i="1">
                <a:solidFill>
                  <a:srgbClr val="000000"/>
                </a:solidFill>
                <a:latin typeface="Tahoma"/>
              </a:rPr>
              <a:t>		term 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Symbol"/>
                <a:ea typeface="Symbol"/>
              </a:rPr>
              <a:t>­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	 x – 2 </a:t>
            </a:r>
            <a:r>
              <a:rPr lang="en-US" altLang="ko-KR" dirty="0" smtClean="0" sz="825">
                <a:solidFill>
                  <a:srgbClr val="000000"/>
                </a:solidFill>
                <a:latin typeface="Tahoma"/>
              </a:rPr>
              <a:t>*</a:t>
            </a:r>
            <a:r>
              <a:rPr lang="en-US" altLang="ko-KR" dirty="0" smtClean="0" sz="1200" u="sng">
                <a:solidFill>
                  <a:srgbClr val="000000"/>
                </a:solidFill>
                <a:latin typeface="Tahoma"/>
              </a:rPr>
              <a:t> y </a:t>
            </a:r>
            <a:endParaRPr lang="ko-KR" altLang="en-US" dirty="0" smtClean="0" sz="1200" u="sng"/>
          </a:p>
          <a:p>
            <a:pPr marL="0" indent="0" defTabSz="15240" algn="l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</a:t>
            </a:r>
            <a:r>
              <a:rPr lang="en-US" altLang="ko-KR" dirty="0" smtClean="0" sz="1200" i="1">
                <a:solidFill>
                  <a:srgbClr val="000000"/>
                </a:solidFill>
                <a:latin typeface="Tahoma"/>
                <a:ea typeface="Tahoma"/>
              </a:rPr>
              <a:t>expr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</a:rPr>
              <a:t>+</a:t>
            </a:r>
            <a:r>
              <a:rPr lang="en-US" altLang="ko-KR" dirty="0" smtClean="0" sz="1200" i="1">
                <a:solidFill>
                  <a:srgbClr val="000000"/>
                </a:solidFill>
                <a:latin typeface="Tahoma"/>
              </a:rPr>
              <a:t>		term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</a:rPr>
              <a:t>+</a:t>
            </a:r>
            <a:r>
              <a:rPr lang="en-US" altLang="ko-KR" dirty="0" smtClean="0" sz="1200" i="1">
                <a:solidFill>
                  <a:srgbClr val="000000"/>
                </a:solidFill>
                <a:latin typeface="Tahoma"/>
              </a:rPr>
              <a:t>		term 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Symbol"/>
                <a:ea typeface="Symbol"/>
              </a:rPr>
              <a:t>­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	 x – 2 </a:t>
            </a:r>
            <a:r>
              <a:rPr lang="en-US" altLang="ko-KR" dirty="0" smtClean="0" sz="825">
                <a:solidFill>
                  <a:srgbClr val="000000"/>
                </a:solidFill>
                <a:latin typeface="Tahoma"/>
              </a:rPr>
              <a:t>*</a:t>
            </a:r>
            <a:r>
              <a:rPr lang="en-US" altLang="ko-KR" dirty="0" smtClean="0" sz="1200" u="sng">
                <a:solidFill>
                  <a:srgbClr val="000000"/>
                </a:solidFill>
                <a:latin typeface="Tahoma"/>
              </a:rPr>
              <a:t> y </a:t>
            </a:r>
            <a:endParaRPr lang="ko-KR" altLang="en-US" dirty="0" smtClean="0" sz="1200" u="sng"/>
          </a:p>
          <a:p>
            <a:pPr marL="0" indent="0" defTabSz="15240" algn="l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</a:t>
            </a:r>
            <a:r>
              <a:rPr lang="en-US" altLang="ko-KR" dirty="0" smtClean="0" sz="1200" i="1">
                <a:solidFill>
                  <a:srgbClr val="000000"/>
                </a:solidFill>
                <a:latin typeface="Tahoma"/>
                <a:ea typeface="Tahoma"/>
              </a:rPr>
              <a:t>expr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</a:rPr>
              <a:t>+</a:t>
            </a:r>
            <a:r>
              <a:rPr lang="en-US" altLang="ko-KR" dirty="0" smtClean="0" sz="1200" i="1">
                <a:solidFill>
                  <a:srgbClr val="000000"/>
                </a:solidFill>
                <a:latin typeface="Tahoma"/>
              </a:rPr>
              <a:t>		term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</a:rPr>
              <a:t>+</a:t>
            </a:r>
            <a:r>
              <a:rPr lang="en-US" altLang="ko-KR" dirty="0" smtClean="0" sz="1200" i="1">
                <a:solidFill>
                  <a:srgbClr val="000000"/>
                </a:solidFill>
                <a:latin typeface="Tahoma"/>
              </a:rPr>
              <a:t>		term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</a:rPr>
              <a:t>+</a:t>
            </a:r>
            <a:r>
              <a:rPr lang="en-US" altLang="ko-KR" dirty="0" smtClean="0" sz="1200" i="1">
                <a:solidFill>
                  <a:srgbClr val="000000"/>
                </a:solidFill>
                <a:latin typeface="Tahoma"/>
              </a:rPr>
              <a:t>		term 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Symbol"/>
                <a:ea typeface="Symbol"/>
              </a:rPr>
              <a:t>­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	 x – 2 </a:t>
            </a:r>
            <a:r>
              <a:rPr lang="en-US" altLang="ko-KR" dirty="0" smtClean="0" sz="825">
                <a:solidFill>
                  <a:srgbClr val="000000"/>
                </a:solidFill>
                <a:latin typeface="Tahoma"/>
              </a:rPr>
              <a:t>*</a:t>
            </a:r>
            <a:r>
              <a:rPr lang="en-US" altLang="ko-KR" dirty="0" smtClean="0" sz="1200" u="sng">
                <a:solidFill>
                  <a:srgbClr val="000000"/>
                </a:solidFill>
                <a:latin typeface="Tahoma"/>
              </a:rPr>
              <a:t> y </a:t>
            </a:r>
            <a:endParaRPr lang="ko-KR" altLang="en-US" dirty="0" smtClean="0" sz="1200" u="sng"/>
          </a:p>
          <a:p>
            <a:pPr marL="0" indent="0" defTabSz="15240" algn="l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</a:t>
            </a:r>
            <a:r>
              <a:rPr lang="en-US" altLang="ko-KR" dirty="0" smtClean="0" sz="1200" i="1">
                <a:solidFill>
                  <a:srgbClr val="000000"/>
                </a:solidFill>
                <a:latin typeface="Tahoma"/>
                <a:ea typeface="Tahoma"/>
              </a:rPr>
              <a:t>expr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</a:rPr>
              <a:t>+</a:t>
            </a:r>
            <a:r>
              <a:rPr lang="en-US" altLang="ko-KR" dirty="0" smtClean="0" sz="1200" i="1">
                <a:solidFill>
                  <a:srgbClr val="000000"/>
                </a:solidFill>
                <a:latin typeface="Tahoma"/>
              </a:rPr>
              <a:t>		term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</a:rPr>
              <a:t>+</a:t>
            </a:r>
            <a:r>
              <a:rPr lang="en-US" altLang="ko-KR" dirty="0" smtClean="0" sz="1200" i="1">
                <a:solidFill>
                  <a:srgbClr val="000000"/>
                </a:solidFill>
                <a:latin typeface="Tahoma"/>
              </a:rPr>
              <a:t>		term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</a:rPr>
              <a:t>+</a:t>
            </a:r>
            <a:r>
              <a:rPr lang="en-US" altLang="ko-KR" dirty="0" smtClean="0" sz="1200" i="1">
                <a:solidFill>
                  <a:srgbClr val="000000"/>
                </a:solidFill>
                <a:latin typeface="Tahoma"/>
              </a:rPr>
              <a:t>		term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</a:rPr>
              <a:t>+....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Symbol"/>
                <a:ea typeface="Symbol"/>
              </a:rPr>
              <a:t>­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	 x – 2 </a:t>
            </a:r>
            <a:r>
              <a:rPr lang="en-US" altLang="ko-KR" dirty="0" smtClean="0" sz="825">
                <a:solidFill>
                  <a:srgbClr val="000000"/>
                </a:solidFill>
                <a:latin typeface="Tahoma"/>
              </a:rPr>
              <a:t>*</a:t>
            </a:r>
            <a:r>
              <a:rPr lang="en-US" altLang="ko-KR" dirty="0" smtClean="0" sz="1200" u="sng">
                <a:solidFill>
                  <a:srgbClr val="000000"/>
                </a:solidFill>
                <a:latin typeface="Tahoma"/>
              </a:rPr>
              <a:t> y </a:t>
            </a:r>
            <a:endParaRPr lang="ko-KR" altLang="en-US" dirty="0" smtClean="0" sz="1200" u="sng"/>
          </a:p>
          <a:p>
            <a:pPr marL="0" indent="0" defTabSz="1524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Parser is using productions but no input is being consumed. </a:t>
            </a:r>
            <a:endParaRPr lang="ko-KR" altLang="en-US" dirty="0" smtClean="0" sz="1200"/>
          </a:p>
        </p:txBody>
      </p:sp>
      <p:sp>
        <p:nvSpPr>
          <p:cNvPr id="155" name="Rect 3"/>
          <p:cNvSpPr>
            <a:spLocks noGrp="1" noChangeArrowheads="1"/>
          </p:cNvSpPr>
          <p:nvPr/>
        </p:nvSpPr>
        <p:spPr>
          <a:xfrm rot="0">
            <a:off x="3554095" y="3782695"/>
            <a:ext cx="680720" cy="17653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x – </a:t>
            </a:r>
            <a:r>
              <a:rPr lang="en-US" altLang="ko-KR" dirty="0" smtClean="0" sz="1200" b="1">
                <a:solidFill>
                  <a:srgbClr val="000000"/>
                </a:solidFill>
                <a:latin typeface="Symbol"/>
                <a:ea typeface="Symbol"/>
              </a:rPr>
              <a:t>­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 2 * y </a:t>
            </a:r>
            <a:endParaRPr lang="ko-KR" altLang="en-US" dirty="0" smtClean="0" sz="120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Rect 3"/>
          <p:cNvSpPr>
            <a:spLocks noGrp="1" noChangeArrowheads="1"/>
          </p:cNvSpPr>
          <p:nvPr/>
        </p:nvSpPr>
        <p:spPr>
          <a:xfrm rot="0">
            <a:off x="0" y="0"/>
            <a:ext cx="7797801" cy="10058401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7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Top-down parsers cannot handle left-recursive grammars. Formally,			a grammar is left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recursive if </a:t>
            </a:r>
            <a:r>
              <a:rPr lang="en-US" altLang="ko-KR" dirty="0" smtClean="0" sz="1200" b="1">
                <a:solidFill>
                  <a:srgbClr val="000000"/>
                </a:solidFill>
                <a:latin typeface="Symbol"/>
                <a:ea typeface="Symbol"/>
              </a:rPr>
              <a:t>$</a:t>
            </a:r>
            <a:r>
              <a:rPr lang="en-US" altLang="ko-KR" dirty="0" smtClean="0" sz="1200" i="1" b="1">
                <a:solidFill>
                  <a:srgbClr val="000000"/>
                </a:solidFill>
                <a:latin typeface="Times New Roman"/>
                <a:ea typeface="Times New Roman"/>
              </a:rPr>
              <a:t>			A</a:t>
            </a:r>
            <a:r>
              <a:rPr lang="en-US" altLang="ko-KR" dirty="0" smtClean="0" sz="1200" b="1">
                <a:solidFill>
                  <a:srgbClr val="000000"/>
                </a:solidFill>
                <a:latin typeface="Symbol"/>
                <a:ea typeface="Symbol"/>
              </a:rPr>
              <a:t>		Î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  NT such that </a:t>
            </a:r>
            <a:r>
              <a:rPr lang="en-US" altLang="ko-KR" dirty="0" smtClean="0" sz="1200" b="1">
                <a:solidFill>
                  <a:srgbClr val="000000"/>
                </a:solidFill>
                <a:latin typeface="Symbol"/>
                <a:ea typeface="Symbol"/>
              </a:rPr>
              <a:t>$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a derivation </a:t>
            </a:r>
            <a:r>
              <a:rPr lang="en-US" altLang="ko-KR" dirty="0" smtClean="0" sz="1200" i="1" b="1">
                <a:solidFill>
                  <a:srgbClr val="000000"/>
                </a:solidFill>
                <a:latin typeface="Times New Roman"/>
              </a:rPr>
              <a:t>A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		⇒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* </a:t>
            </a:r>
            <a:r>
              <a:rPr lang="en-US" altLang="ko-KR" dirty="0" smtClean="0" sz="1200" i="1" b="1">
                <a:solidFill>
                  <a:srgbClr val="000000"/>
                </a:solidFill>
                <a:latin typeface="Times New Roman"/>
              </a:rPr>
              <a:t>A</a:t>
            </a:r>
            <a:r>
              <a:rPr lang="en-US" altLang="ko-KR" dirty="0" smtClean="0" sz="1200" i="1" b="1">
                <a:solidFill>
                  <a:srgbClr val="000000"/>
                </a:solidFill>
                <a:latin typeface="Symbol"/>
                <a:ea typeface="Symbol"/>
              </a:rPr>
              <a:t>		a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, for some string 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i="1" b="1">
                <a:solidFill>
                  <a:srgbClr val="000000"/>
                </a:solidFill>
                <a:latin typeface="Symbol"/>
                <a:ea typeface="Symbol"/>
              </a:rPr>
              <a:t>a</a:t>
            </a:r>
            <a:r>
              <a:rPr lang="en-US" altLang="ko-KR" dirty="0" smtClean="0" sz="1200" b="1">
                <a:solidFill>
                  <a:srgbClr val="000000"/>
                </a:solidFill>
                <a:latin typeface="Symbol"/>
              </a:rPr>
              <a:t>				Î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  (NT 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∪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T)*. </a:t>
            </a:r>
            <a:endParaRPr lang="ko-KR" altLang="en-US" dirty="0" smtClean="0" sz="120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Our expression grammar is left recursive. This can lead to non-termination in a top-down </a:t>
            </a:r>
            <a:endParaRPr lang="ko-KR" altLang="en-US" dirty="0" smtClean="0" sz="120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parser. Non-termination is bad in any part of a compiler! For a top-down parser, any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recursion must be a 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right recursion.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We would like to convert left recursion to right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To remove left recursion, we can transform the grammar. Consider a grammar fragment: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 i="1">
                <a:solidFill>
                  <a:srgbClr val="000000"/>
                </a:solidFill>
                <a:latin typeface="Tahoma"/>
                <a:ea typeface="Tahoma"/>
              </a:rPr>
              <a:t>A 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?</a:t>
            </a:r>
            <a:r>
              <a:rPr lang="en-US" altLang="ko-KR" dirty="0" smtClean="0" sz="1200" i="1">
                <a:solidFill>
                  <a:srgbClr val="000000"/>
                </a:solidFill>
                <a:latin typeface="Tahoma"/>
                <a:ea typeface="Tahoma"/>
              </a:rPr>
              <a:t>											A </a:t>
            </a:r>
            <a:r>
              <a:rPr lang="en-US" altLang="ko-KR" dirty="0" smtClean="0" sz="1200" i="1" b="1">
                <a:solidFill>
                  <a:srgbClr val="000000"/>
                </a:solidFill>
                <a:latin typeface="Symbol"/>
                <a:ea typeface="Symbol"/>
              </a:rPr>
              <a:t>a</a:t>
            </a:r>
            <a:endParaRPr lang="ko-KR" altLang="en-US" dirty="0" smtClean="0" sz="1200" i="1" b="1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| </a:t>
            </a:r>
            <a:r>
              <a:rPr lang="en-US" altLang="ko-KR" dirty="0" smtClean="0" sz="1200" i="1" b="1">
                <a:solidFill>
                  <a:srgbClr val="000000"/>
                </a:solidFill>
                <a:latin typeface="Symbol"/>
                <a:ea typeface="Symbol"/>
              </a:rPr>
              <a:t>									b </a:t>
            </a:r>
            <a:endParaRPr lang="ko-KR" altLang="en-US" dirty="0" smtClean="0" sz="1200" i="1" b="1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where neither </a:t>
            </a:r>
            <a:r>
              <a:rPr lang="en-US" altLang="ko-KR" dirty="0" smtClean="0" sz="1200" i="1" b="1">
                <a:solidFill>
                  <a:srgbClr val="000000"/>
                </a:solidFill>
                <a:latin typeface="Symbol"/>
                <a:ea typeface="Symbol"/>
              </a:rPr>
              <a:t>a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 nor </a:t>
            </a:r>
            <a:r>
              <a:rPr lang="en-US" altLang="ko-KR" dirty="0" smtClean="0" sz="1200" i="1" b="1">
                <a:solidFill>
                  <a:srgbClr val="000000"/>
                </a:solidFill>
                <a:latin typeface="Symbol"/>
                <a:ea typeface="Symbol"/>
              </a:rPr>
              <a:t>b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 starts with </a:t>
            </a:r>
            <a:r>
              <a:rPr lang="en-US" altLang="ko-KR" dirty="0" smtClean="0" sz="1200" i="1">
                <a:solidFill>
                  <a:srgbClr val="000000"/>
                </a:solidFill>
                <a:latin typeface="Tahoma"/>
                <a:ea typeface="Tahoma"/>
              </a:rPr>
              <a:t>A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. We can rewrite this as: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 i="1">
                <a:solidFill>
                  <a:srgbClr val="000000"/>
                </a:solidFill>
                <a:latin typeface="Tahoma"/>
                <a:ea typeface="Tahoma"/>
              </a:rPr>
              <a:t>A 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?</a:t>
            </a:r>
            <a:r>
              <a:rPr lang="en-US" altLang="ko-KR" dirty="0" smtClean="0" sz="1200" i="1" b="1">
                <a:solidFill>
                  <a:srgbClr val="000000"/>
                </a:solidFill>
                <a:latin typeface="Symbol"/>
                <a:ea typeface="Symbol"/>
              </a:rPr>
              <a:t>							b</a:t>
            </a:r>
            <a:r>
              <a:rPr lang="en-US" altLang="ko-KR" dirty="0" smtClean="0" sz="1200" i="1">
                <a:solidFill>
                  <a:srgbClr val="000000"/>
                </a:solidFill>
                <a:latin typeface="Tahoma"/>
                <a:ea typeface="Tahoma"/>
              </a:rPr>
              <a:t>			A' </a:t>
            </a:r>
            <a:endParaRPr lang="ko-KR" altLang="en-US" dirty="0" smtClean="0" sz="1200" i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 i="1">
                <a:solidFill>
                  <a:srgbClr val="000000"/>
                </a:solidFill>
                <a:latin typeface="Tahoma"/>
                <a:ea typeface="Tahoma"/>
              </a:rPr>
              <a:t>A' 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?</a:t>
            </a:r>
            <a:r>
              <a:rPr lang="en-US" altLang="ko-KR" dirty="0" smtClean="0" sz="1200" i="1" b="1">
                <a:solidFill>
                  <a:srgbClr val="000000"/>
                </a:solidFill>
                <a:latin typeface="Symbol"/>
                <a:ea typeface="Symbol"/>
              </a:rPr>
              <a:t>								a</a:t>
            </a:r>
            <a:r>
              <a:rPr lang="en-US" altLang="ko-KR" dirty="0" smtClean="0" sz="1200" i="1">
                <a:solidFill>
                  <a:srgbClr val="000000"/>
                </a:solidFill>
                <a:latin typeface="Tahoma"/>
                <a:ea typeface="Tahoma"/>
              </a:rPr>
              <a:t>				A'  </a:t>
            </a:r>
            <a:endParaRPr lang="ko-KR" altLang="en-US" dirty="0" smtClean="0" sz="1200" i="1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| </a:t>
            </a:r>
            <a:r>
              <a:rPr lang="en-US" altLang="ko-KR" dirty="0" smtClean="0" sz="1200" i="1" b="1">
                <a:solidFill>
                  <a:srgbClr val="000000"/>
                </a:solidFill>
                <a:latin typeface="Symbol"/>
                <a:ea typeface="Symbol"/>
              </a:rPr>
              <a:t>			e </a:t>
            </a:r>
            <a:endParaRPr lang="ko-KR" altLang="en-US" dirty="0" smtClean="0" sz="1200" i="1" b="1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where </a:t>
            </a:r>
            <a:r>
              <a:rPr lang="en-US" altLang="ko-KR" dirty="0" smtClean="0" sz="1200" i="1">
                <a:solidFill>
                  <a:srgbClr val="000000"/>
                </a:solidFill>
                <a:latin typeface="Tahoma"/>
                <a:ea typeface="Tahoma"/>
              </a:rPr>
              <a:t>			A'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is a new non-terminal. This grammar accepts the same language but uses only </a:t>
            </a:r>
            <a:endParaRPr lang="ko-KR" altLang="en-US" dirty="0" smtClean="0" sz="120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right recursion. The expression grammar we have been using contains two cases of left-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recursion. Applying the transformation yields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  <a:ea typeface="Times New Roman"/>
              </a:rPr>
              <a:t>expr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?</a:t>
            </a:r>
            <a:endParaRPr lang="ko-KR" altLang="en-US" dirty="0" smtClean="0" sz="1200" b="1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  <a:ea typeface="Times New Roman"/>
              </a:rPr>
              <a:t>expr'</a:t>
            </a:r>
            <a:endParaRPr lang="ko-KR" altLang="en-US" dirty="0" smtClean="0" sz="1200" i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 |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–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  term expr'</a:t>
            </a:r>
            <a:endParaRPr lang="ko-KR" altLang="en-US" dirty="0" smtClean="0" sz="1200" i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  <a:ea typeface="Times New Roman"/>
              </a:rPr>
              <a:t>term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?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  <a:ea typeface="Times New Roman"/>
              </a:rPr>
              <a:t>factor  term' </a:t>
            </a:r>
            <a:endParaRPr lang="ko-KR" altLang="en-US" dirty="0" smtClean="0" sz="1200" i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  <a:ea typeface="Times New Roman"/>
              </a:rPr>
              <a:t>term'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?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*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 factor term' </a:t>
            </a:r>
            <a:endParaRPr lang="ko-KR" altLang="en-US" dirty="0" smtClean="0" sz="1200" i="1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 |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/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 factor term'</a:t>
            </a:r>
            <a:endParaRPr lang="ko-KR" altLang="en-US" dirty="0" smtClean="0" sz="1200" i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 |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</a:t>
            </a:r>
            <a:r>
              <a:rPr lang="en-US" altLang="ko-KR" dirty="0" smtClean="0" sz="1200" i="1">
                <a:solidFill>
                  <a:srgbClr val="000000"/>
                </a:solidFill>
                <a:latin typeface="Symbol"/>
                <a:ea typeface="Symbol"/>
              </a:rPr>
              <a:t>e</a:t>
            </a:r>
            <a:endParaRPr lang="ko-KR" altLang="en-US" dirty="0" smtClean="0" sz="1200" i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These fragments use only right recursion. They retain the original left associativity. A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top-down parser will terminate using them. </a:t>
            </a:r>
            <a:endParaRPr lang="ko-KR" altLang="en-US" dirty="0" smtClean="0" sz="1200"/>
          </a:p>
        </p:txBody>
      </p:sp>
      <p:sp>
        <p:nvSpPr>
          <p:cNvPr id="158" name="Rect 3"/>
          <p:cNvSpPr>
            <a:spLocks noGrp="1" noChangeArrowheads="1"/>
          </p:cNvSpPr>
          <p:nvPr/>
        </p:nvSpPr>
        <p:spPr>
          <a:xfrm rot="0">
            <a:off x="2639695" y="5071745"/>
            <a:ext cx="729615" cy="170815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term  expr' </a:t>
            </a:r>
            <a:endParaRPr lang="ko-KR" altLang="en-US" dirty="0" smtClean="0" sz="1200" i="1"/>
          </a:p>
        </p:txBody>
      </p:sp>
      <p:sp>
        <p:nvSpPr>
          <p:cNvPr id="159" name="Rect 3"/>
          <p:cNvSpPr>
            <a:spLocks noGrp="1" noChangeArrowheads="1"/>
          </p:cNvSpPr>
          <p:nvPr/>
        </p:nvSpPr>
        <p:spPr>
          <a:xfrm rot="0">
            <a:off x="2182495" y="5236210"/>
            <a:ext cx="1271905" cy="17399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?</a:t>
            </a:r>
            <a:endParaRPr lang="ko-KR" altLang="en-US" dirty="0" smtClean="0" sz="1200" b="1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Rect 3"/>
          <p:cNvSpPr>
            <a:spLocks noGrp="1" noChangeArrowheads="1"/>
          </p:cNvSpPr>
          <p:nvPr/>
        </p:nvSpPr>
        <p:spPr>
          <a:xfrm rot="0">
            <a:off x="0" y="0"/>
            <a:ext cx="7797801" cy="10058401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7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Arial"/>
              </a:rPr>
              <a:t>Predictive Parsing </a:t>
            </a:r>
            <a:endParaRPr lang="ko-KR" altLang="en-US" dirty="0" smtClean="0" sz="1200" b="1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If a top down parser picks the wrong production, it may need to backtrack. 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Alternative is to 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look-ahead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 in input and use context to pick the production to use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correctly. How much look-ahead is needed? In general, an arbitrarily large amount of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look-ahead symbols are required.. Fortunately, large classes of CFGs can be parsed with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limited lookahead. Most programming languages constructs fall in those subclasses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The basic idea in predictive parsing is: given </a:t>
            </a:r>
            <a:r>
              <a:rPr lang="en-US" altLang="ko-KR" dirty="0" smtClean="0" sz="1200" i="1" b="1">
                <a:solidFill>
                  <a:srgbClr val="000000"/>
                </a:solidFill>
                <a:latin typeface="Tahoma"/>
                <a:ea typeface="Tahoma"/>
              </a:rPr>
              <a:t>A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 ?  </a:t>
            </a:r>
            <a:r>
              <a:rPr lang="en-US" altLang="ko-KR" dirty="0" smtClean="0" sz="1200" i="1" b="1">
                <a:solidFill>
                  <a:srgbClr val="000000"/>
                </a:solidFill>
                <a:latin typeface="Symbol"/>
                <a:ea typeface="Symbol"/>
              </a:rPr>
              <a:t>a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 | </a:t>
            </a:r>
            <a:r>
              <a:rPr lang="en-US" altLang="ko-KR" dirty="0" smtClean="0" sz="1200" i="1" b="1">
                <a:solidFill>
                  <a:srgbClr val="000000"/>
                </a:solidFill>
                <a:latin typeface="Symbol"/>
                <a:ea typeface="Symbol"/>
              </a:rPr>
              <a:t>b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, the parser should be able to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choose between </a:t>
            </a:r>
            <a:r>
              <a:rPr lang="en-US" altLang="ko-KR" dirty="0" smtClean="0" sz="1200" i="1" b="1">
                <a:solidFill>
                  <a:srgbClr val="000000"/>
                </a:solidFill>
                <a:latin typeface="Symbol"/>
                <a:ea typeface="Symbol"/>
              </a:rPr>
              <a:t>a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 and </a:t>
            </a:r>
            <a:r>
              <a:rPr lang="en-US" altLang="ko-KR" dirty="0" smtClean="0" sz="1200" i="1" b="1">
                <a:solidFill>
                  <a:srgbClr val="000000"/>
                </a:solidFill>
                <a:latin typeface="Symbol"/>
                <a:ea typeface="Symbol"/>
              </a:rPr>
              <a:t>b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. To accomplish this, the parser needs FIRST and FOLLOW sets.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Definition: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FIRST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 sets: for some rhs </a:t>
            </a:r>
            <a:r>
              <a:rPr lang="en-US" altLang="ko-KR" dirty="0" smtClean="0" sz="1200" i="1" b="1">
                <a:solidFill>
                  <a:srgbClr val="000000"/>
                </a:solidFill>
                <a:latin typeface="Symbol"/>
                <a:ea typeface="Symbol"/>
              </a:rPr>
              <a:t>a</a:t>
            </a:r>
            <a:r>
              <a:rPr lang="en-US" altLang="ko-KR" dirty="0" smtClean="0" sz="1200" b="1">
                <a:solidFill>
                  <a:srgbClr val="000000"/>
                </a:solidFill>
                <a:latin typeface="Symbol"/>
              </a:rPr>
              <a:t>				Î</a:t>
            </a:r>
            <a:r>
              <a:rPr lang="en-US" altLang="ko-KR" dirty="0" smtClean="0" sz="1200" i="1" b="1">
                <a:solidFill>
                  <a:srgbClr val="000000"/>
                </a:solidFill>
                <a:latin typeface="Tahoma"/>
                <a:ea typeface="Tahoma"/>
              </a:rPr>
              <a:t>						G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, define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FIRST(</a:t>
            </a:r>
            <a:r>
              <a:rPr lang="en-US" altLang="ko-KR" dirty="0" smtClean="0" sz="1200" i="1" b="1">
                <a:solidFill>
                  <a:srgbClr val="000000"/>
                </a:solidFill>
                <a:latin typeface="Symbol"/>
                <a:ea typeface="Symbol"/>
              </a:rPr>
              <a:t>a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 )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as the set of tokens that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appear as the first symbol in some string that derives from </a:t>
            </a:r>
            <a:r>
              <a:rPr lang="en-US" altLang="ko-KR" dirty="0" smtClean="0" sz="1200" i="1" b="1">
                <a:solidFill>
                  <a:srgbClr val="000000"/>
                </a:solidFill>
                <a:latin typeface="Symbol"/>
                <a:ea typeface="Symbol"/>
              </a:rPr>
              <a:t>a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. That is,  </a:t>
            </a:r>
            <a:r>
              <a:rPr lang="en-US" altLang="ko-KR" dirty="0" smtClean="0" sz="1200" u="sng" b="1">
                <a:solidFill>
                  <a:srgbClr val="000000"/>
                </a:solidFill>
                <a:latin typeface="Tahoma"/>
                <a:ea typeface="Tahoma"/>
              </a:rPr>
              <a:t>x</a:t>
            </a:r>
            <a:r>
              <a:rPr lang="en-US" altLang="ko-KR" dirty="0" smtClean="0" sz="1200" b="1">
                <a:solidFill>
                  <a:srgbClr val="000000"/>
                </a:solidFill>
                <a:latin typeface="Symbol"/>
                <a:ea typeface="Symbol"/>
              </a:rPr>
              <a:t>			Î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						FIRST(</a:t>
            </a:r>
            <a:r>
              <a:rPr lang="en-US" altLang="ko-KR" dirty="0" smtClean="0" sz="1200" i="1" b="1">
                <a:solidFill>
                  <a:srgbClr val="000000"/>
                </a:solidFill>
                <a:latin typeface="Symbol"/>
                <a:ea typeface="Symbol"/>
              </a:rPr>
              <a:t>a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 )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  <a:ea typeface="Times New Roman"/>
              </a:rPr>
              <a:t>					iff</a:t>
            </a:r>
            <a:endParaRPr lang="ko-KR" altLang="en-US" dirty="0" smtClean="0" sz="1200" i="1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i="1" b="1">
                <a:solidFill>
                  <a:srgbClr val="000000"/>
                </a:solidFill>
                <a:latin typeface="Symbol"/>
                <a:ea typeface="Symbol"/>
              </a:rPr>
              <a:t>a </a:t>
            </a:r>
            <a:r>
              <a:rPr lang="en-US" altLang="ko-KR" dirty="0" smtClean="0" sz="1200" b="1">
                <a:solidFill>
                  <a:srgbClr val="000000"/>
                </a:solidFill>
                <a:latin typeface="Symbol"/>
              </a:rPr>
              <a:t>Þ</a:t>
            </a:r>
            <a:r>
              <a:rPr lang="en-US" altLang="ko-KR" dirty="0" smtClean="0" sz="825" b="1">
                <a:solidFill>
                  <a:srgbClr val="000000"/>
                </a:solidFill>
                <a:latin typeface="Symbol"/>
              </a:rPr>
              <a:t>			*</a:t>
            </a:r>
            <a:r>
              <a:rPr lang="en-US" altLang="ko-KR" dirty="0" smtClean="0" sz="1200" u="sng" b="1">
                <a:solidFill>
                  <a:srgbClr val="000000"/>
                </a:solidFill>
                <a:latin typeface="Tahoma"/>
                <a:ea typeface="Tahoma"/>
              </a:rPr>
              <a:t>		x</a:t>
            </a:r>
            <a:r>
              <a:rPr lang="en-US" altLang="ko-KR" dirty="0" smtClean="0" sz="1200" i="1" b="1">
                <a:solidFill>
                  <a:srgbClr val="000000"/>
                </a:solidFill>
                <a:latin typeface="Symbol"/>
                <a:ea typeface="Symbol"/>
              </a:rPr>
              <a:t> g,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for some</a:t>
            </a:r>
            <a:r>
              <a:rPr lang="en-US" altLang="ko-KR" dirty="0" smtClean="0" sz="1200" i="1" b="1">
                <a:solidFill>
                  <a:srgbClr val="000000"/>
                </a:solidFill>
                <a:latin typeface="Symbol"/>
                <a:ea typeface="Symbol"/>
              </a:rPr>
              <a:t> g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. </a:t>
            </a:r>
            <a:endParaRPr lang="ko-KR" altLang="en-US" dirty="0" smtClean="0" sz="120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Rect 3"/>
          <p:cNvSpPr>
            <a:spLocks noGrp="1" noChangeArrowheads="1"/>
          </p:cNvSpPr>
          <p:nvPr/>
        </p:nvSpPr>
        <p:spPr>
          <a:xfrm rot="0">
            <a:off x="0" y="0"/>
            <a:ext cx="7797801" cy="10058401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7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L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L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e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e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c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c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t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t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u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u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r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r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e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e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				1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1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4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4</a:t>
            </a:r>
            <a:endParaRPr lang="ko-KR" altLang="en-US" dirty="0" smtClean="0" sz="1800" b="1"/>
          </a:p>
          <a:p>
            <a:pPr marL="0" indent="0" defTabSz="15240" algn="l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Arial"/>
              </a:rPr>
              <a:t>The LL(1) Property </a:t>
            </a:r>
            <a:endParaRPr lang="ko-KR" altLang="en-US" dirty="0" smtClean="0" sz="1200" b="1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If </a:t>
            </a:r>
            <a:r>
              <a:rPr lang="en-US" altLang="ko-KR" dirty="0" smtClean="0" sz="1200" i="1" b="1">
                <a:solidFill>
                  <a:srgbClr val="000000"/>
                </a:solidFill>
                <a:latin typeface="Tahoma"/>
                <a:ea typeface="Tahoma"/>
              </a:rPr>
              <a:t>A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 ?  </a:t>
            </a:r>
            <a:r>
              <a:rPr lang="en-US" altLang="ko-KR" dirty="0" smtClean="0" sz="1200" i="1" b="1">
                <a:solidFill>
                  <a:srgbClr val="000000"/>
                </a:solidFill>
                <a:latin typeface="Symbol"/>
                <a:ea typeface="Symbol"/>
              </a:rPr>
              <a:t>a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  and </a:t>
            </a:r>
            <a:r>
              <a:rPr lang="en-US" altLang="ko-KR" dirty="0" smtClean="0" sz="1200" i="1" b="1">
                <a:solidFill>
                  <a:srgbClr val="000000"/>
                </a:solidFill>
                <a:latin typeface="Tahoma"/>
                <a:ea typeface="Tahoma"/>
              </a:rPr>
              <a:t>A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 ?  </a:t>
            </a:r>
            <a:r>
              <a:rPr lang="en-US" altLang="ko-KR" dirty="0" smtClean="0" sz="1200" i="1" b="1">
                <a:solidFill>
                  <a:srgbClr val="000000"/>
                </a:solidFill>
                <a:latin typeface="Symbol"/>
                <a:ea typeface="Symbol"/>
              </a:rPr>
              <a:t>b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both appear in the grammar, we would like  </a:t>
            </a:r>
            <a:endParaRPr lang="ko-KR" altLang="en-US" dirty="0" smtClean="0" sz="120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FIRST(</a:t>
            </a:r>
            <a:r>
              <a:rPr lang="en-US" altLang="ko-KR" dirty="0" smtClean="0" sz="1200" i="1" b="1">
                <a:solidFill>
                  <a:srgbClr val="000000"/>
                </a:solidFill>
                <a:latin typeface="Symbol"/>
                <a:ea typeface="Symbol"/>
              </a:rPr>
              <a:t>a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 ) 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∩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 FIRST(</a:t>
            </a:r>
            <a:r>
              <a:rPr lang="en-US" altLang="ko-KR" dirty="0" smtClean="0" sz="1200" i="1" b="1">
                <a:solidFill>
                  <a:srgbClr val="000000"/>
                </a:solidFill>
                <a:latin typeface="Symbol"/>
                <a:ea typeface="Symbol"/>
              </a:rPr>
              <a:t>b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)		= </a:t>
            </a:r>
            <a:r>
              <a:rPr lang="en-US" altLang="ko-KR" dirty="0" smtClean="0" sz="1200" b="1">
                <a:solidFill>
                  <a:srgbClr val="000000"/>
                </a:solidFill>
                <a:latin typeface="Symbol"/>
                <a:ea typeface="Symbol"/>
              </a:rPr>
              <a:t>Æ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Predictive parsers accept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LL(k)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grammars.  The two LL stand for Left-to-right scan of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input, left-most derivation. The </a:t>
            </a:r>
            <a:r>
              <a:rPr lang="en-US" altLang="ko-KR" dirty="0" smtClean="0" sz="1200">
                <a:solidFill>
                  <a:srgbClr val="000000"/>
                </a:solidFill>
                <a:latin typeface="Arial"/>
                <a:ea typeface="Arial"/>
              </a:rPr>
              <a:t>k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stands for number of look-ahead tokens of input. The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LL(1)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 Property allows the parser to make a correct choice with a look-ahead of exactly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  <a:ea typeface="Times New Roman"/>
              </a:rPr>
              <a:t>one		symbol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! What about 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ε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-productions? They complicate the definition of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LL(1).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If </a:t>
            </a:r>
            <a:r>
              <a:rPr lang="en-US" altLang="ko-KR" dirty="0" smtClean="0" sz="1200" i="1" b="1">
                <a:solidFill>
                  <a:srgbClr val="000000"/>
                </a:solidFill>
                <a:latin typeface="Tahoma"/>
                <a:ea typeface="Tahoma"/>
              </a:rPr>
              <a:t>A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 ?  </a:t>
            </a:r>
            <a:r>
              <a:rPr lang="en-US" altLang="ko-KR" dirty="0" smtClean="0" sz="1200" i="1" b="1">
                <a:solidFill>
                  <a:srgbClr val="000000"/>
                </a:solidFill>
                <a:latin typeface="Symbol"/>
                <a:ea typeface="Symbol"/>
              </a:rPr>
              <a:t>a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  and </a:t>
            </a:r>
            <a:r>
              <a:rPr lang="en-US" altLang="ko-KR" dirty="0" smtClean="0" sz="1200" i="1" b="1">
                <a:solidFill>
                  <a:srgbClr val="000000"/>
                </a:solidFill>
                <a:latin typeface="Tahoma"/>
                <a:ea typeface="Tahoma"/>
              </a:rPr>
              <a:t>A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 ?  </a:t>
            </a:r>
            <a:r>
              <a:rPr lang="en-US" altLang="ko-KR" dirty="0" smtClean="0" sz="1200" i="1" b="1">
                <a:solidFill>
                  <a:srgbClr val="000000"/>
                </a:solidFill>
                <a:latin typeface="Symbol"/>
                <a:ea typeface="Symbol"/>
              </a:rPr>
              <a:t>b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and </a:t>
            </a:r>
            <a:r>
              <a:rPr lang="en-US" altLang="ko-KR" dirty="0" smtClean="0" sz="1200" b="1">
                <a:solidFill>
                  <a:srgbClr val="000000"/>
                </a:solidFill>
                <a:latin typeface="Symbol"/>
                <a:ea typeface="Symbol"/>
              </a:rPr>
              <a:t>e		Î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						FIRST(</a:t>
            </a:r>
            <a:r>
              <a:rPr lang="en-US" altLang="ko-KR" dirty="0" smtClean="0" sz="1200" i="1" b="1">
                <a:solidFill>
                  <a:srgbClr val="000000"/>
                </a:solidFill>
                <a:latin typeface="Symbol"/>
                <a:ea typeface="Symbol"/>
              </a:rPr>
              <a:t>a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	)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, then we need to ensure that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FIRST(</a:t>
            </a:r>
            <a:r>
              <a:rPr lang="en-US" altLang="ko-KR" dirty="0" smtClean="0" sz="1200" i="1" b="1">
                <a:solidFill>
                  <a:srgbClr val="000000"/>
                </a:solidFill>
                <a:latin typeface="Symbol"/>
                <a:ea typeface="Symbol"/>
              </a:rPr>
              <a:t>b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	)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is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disjoint from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 FOLLOW(</a:t>
            </a:r>
            <a:r>
              <a:rPr lang="en-US" altLang="ko-KR" dirty="0" smtClean="0" sz="1200" i="1" b="1">
                <a:solidFill>
                  <a:srgbClr val="000000"/>
                </a:solidFill>
                <a:latin typeface="Symbol"/>
                <a:ea typeface="Symbol"/>
              </a:rPr>
              <a:t>a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 ),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too.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Definition: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FOLLOW(</a:t>
            </a:r>
            <a:r>
              <a:rPr lang="en-US" altLang="ko-KR" dirty="0" smtClean="0" sz="1200" i="1">
                <a:solidFill>
                  <a:srgbClr val="000000"/>
                </a:solidFill>
                <a:latin typeface="Symbol"/>
                <a:ea typeface="Symbol"/>
              </a:rPr>
              <a:t>a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	)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 is the set of all words in the grammar that can legally appear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after an </a:t>
            </a:r>
            <a:r>
              <a:rPr lang="en-US" altLang="ko-KR" dirty="0" smtClean="0" sz="1200" i="1">
                <a:solidFill>
                  <a:srgbClr val="000000"/>
                </a:solidFill>
                <a:latin typeface="Symbol"/>
                <a:ea typeface="Symbol"/>
              </a:rPr>
              <a:t>a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.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For a non-terminal </a:t>
            </a:r>
            <a:r>
              <a:rPr lang="en-US" altLang="ko-KR" dirty="0" smtClean="0" sz="1200" i="1">
                <a:solidFill>
                  <a:srgbClr val="000000"/>
                </a:solidFill>
                <a:latin typeface="Tahoma"/>
                <a:ea typeface="Tahoma"/>
              </a:rPr>
              <a:t>X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 FOLLOW(</a:t>
            </a:r>
            <a:r>
              <a:rPr lang="en-US" altLang="ko-KR" dirty="0" smtClean="0" sz="1200" i="1">
                <a:solidFill>
                  <a:srgbClr val="000000"/>
                </a:solidFill>
                <a:latin typeface="Tahoma"/>
              </a:rPr>
              <a:t>	X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</a:rPr>
              <a:t>)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 is the set of symbols  that might follow the 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derivation of </a:t>
            </a:r>
            <a:r>
              <a:rPr lang="en-US" altLang="ko-KR" dirty="0" smtClean="0" sz="1200" i="1">
                <a:solidFill>
                  <a:srgbClr val="000000"/>
                </a:solidFill>
                <a:latin typeface="Tahoma"/>
                <a:ea typeface="Tahoma"/>
              </a:rPr>
              <a:t>X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. Define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FIRST</a:t>
            </a:r>
            <a:r>
              <a:rPr lang="en-US" altLang="ko-KR" dirty="0" smtClean="0" sz="825">
                <a:solidFill>
                  <a:srgbClr val="000000"/>
                </a:solidFill>
                <a:latin typeface="Tahoma"/>
              </a:rPr>
              <a:t>	+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</a:rPr>
              <a:t>	(</a:t>
            </a:r>
            <a:r>
              <a:rPr lang="en-US" altLang="ko-KR" dirty="0" smtClean="0" sz="1200" i="1">
                <a:solidFill>
                  <a:srgbClr val="000000"/>
                </a:solidFill>
                <a:latin typeface="Symbol"/>
                <a:ea typeface="Symbol"/>
              </a:rPr>
              <a:t>a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	)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as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FIRST(</a:t>
            </a:r>
            <a:r>
              <a:rPr lang="en-US" altLang="ko-KR" dirty="0" smtClean="0" sz="1200" i="1">
                <a:solidFill>
                  <a:srgbClr val="000000"/>
                </a:solidFill>
                <a:latin typeface="Symbol"/>
                <a:ea typeface="Symbol"/>
              </a:rPr>
              <a:t>a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	) </a:t>
            </a:r>
            <a:r>
              <a:rPr lang="en-US" altLang="ko-KR" dirty="0" smtClean="0" sz="1200" b="1">
                <a:solidFill>
                  <a:srgbClr val="000000"/>
                </a:solidFill>
                <a:latin typeface="Symbol"/>
                <a:ea typeface="Symbol"/>
              </a:rPr>
              <a:t>È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  FOLLOW(</a:t>
            </a:r>
            <a:r>
              <a:rPr lang="en-US" altLang="ko-KR" dirty="0" smtClean="0" sz="1200" i="1">
                <a:solidFill>
                  <a:srgbClr val="000000"/>
                </a:solidFill>
                <a:latin typeface="Symbol"/>
                <a:ea typeface="Symbol"/>
              </a:rPr>
              <a:t>a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	)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,			if</a:t>
            </a:r>
            <a:r>
              <a:rPr lang="en-US" altLang="ko-KR" dirty="0" smtClean="0" sz="1200" b="1">
                <a:solidFill>
                  <a:srgbClr val="000000"/>
                </a:solidFill>
                <a:latin typeface="Symbol"/>
                <a:ea typeface="Symbol"/>
              </a:rPr>
              <a:t>					e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</a:rPr>
              <a:t>			∈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 FIRST(</a:t>
            </a:r>
            <a:r>
              <a:rPr lang="en-US" altLang="ko-KR" dirty="0" smtClean="0" sz="1200" i="1">
                <a:solidFill>
                  <a:srgbClr val="000000"/>
                </a:solidFill>
                <a:latin typeface="Symbol"/>
                <a:ea typeface="Symbol"/>
              </a:rPr>
              <a:t>a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	),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FIRST(</a:t>
            </a:r>
            <a:r>
              <a:rPr lang="en-US" altLang="ko-KR" dirty="0" smtClean="0" sz="1200" i="1">
                <a:solidFill>
                  <a:srgbClr val="000000"/>
                </a:solidFill>
                <a:latin typeface="Symbol"/>
                <a:ea typeface="Symbol"/>
              </a:rPr>
              <a:t>a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	)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, otherwise. Then a grammar is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LL(1)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  <a:ea typeface="Times New Roman"/>
              </a:rPr>
              <a:t>			iff</a:t>
            </a:r>
            <a:r>
              <a:rPr lang="en-US" altLang="ko-KR" dirty="0" smtClean="0" sz="1200" i="1" b="1">
                <a:solidFill>
                  <a:srgbClr val="000000"/>
                </a:solidFill>
                <a:latin typeface="Tahoma"/>
                <a:ea typeface="Tahoma"/>
              </a:rPr>
              <a:t>		A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 ?  </a:t>
            </a:r>
            <a:r>
              <a:rPr lang="en-US" altLang="ko-KR" dirty="0" smtClean="0" sz="1200" i="1" b="1">
                <a:solidFill>
                  <a:srgbClr val="000000"/>
                </a:solidFill>
                <a:latin typeface="Symbol"/>
                <a:ea typeface="Symbol"/>
              </a:rPr>
              <a:t>a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  and </a:t>
            </a:r>
            <a:r>
              <a:rPr lang="en-US" altLang="ko-KR" dirty="0" smtClean="0" sz="1200" i="1" b="1">
                <a:solidFill>
                  <a:srgbClr val="000000"/>
                </a:solidFill>
                <a:latin typeface="Tahoma"/>
                <a:ea typeface="Tahoma"/>
              </a:rPr>
              <a:t>A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 ?  </a:t>
            </a:r>
            <a:r>
              <a:rPr lang="en-US" altLang="ko-KR" dirty="0" smtClean="0" sz="1200" i="1" b="1">
                <a:solidFill>
                  <a:srgbClr val="000000"/>
                </a:solidFill>
                <a:latin typeface="Symbol"/>
                <a:ea typeface="Symbol"/>
              </a:rPr>
              <a:t>b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 implies </a:t>
            </a:r>
            <a:endParaRPr lang="ko-KR" altLang="en-US" dirty="0" smtClean="0" sz="120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FIRST</a:t>
            </a:r>
            <a:r>
              <a:rPr lang="en-US" altLang="ko-KR" dirty="0" smtClean="0" sz="825">
                <a:solidFill>
                  <a:srgbClr val="000000"/>
                </a:solidFill>
                <a:latin typeface="Tahoma"/>
              </a:rPr>
              <a:t>	+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</a:rPr>
              <a:t>	(</a:t>
            </a:r>
            <a:r>
              <a:rPr lang="en-US" altLang="ko-KR" dirty="0" smtClean="0" sz="1200" i="1" b="1">
                <a:solidFill>
                  <a:srgbClr val="000000"/>
                </a:solidFill>
                <a:latin typeface="Symbol"/>
                <a:ea typeface="Symbol"/>
              </a:rPr>
              <a:t>a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 ) </a:t>
            </a:r>
            <a:r>
              <a:rPr lang="en-US" altLang="ko-KR" dirty="0" smtClean="0" sz="1200" b="1">
                <a:solidFill>
                  <a:srgbClr val="000000"/>
                </a:solidFill>
                <a:latin typeface="Symbol"/>
                <a:ea typeface="Symbol"/>
              </a:rPr>
              <a:t>Ç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					FIRST</a:t>
            </a:r>
            <a:r>
              <a:rPr lang="en-US" altLang="ko-KR" dirty="0" smtClean="0" sz="825">
                <a:solidFill>
                  <a:srgbClr val="000000"/>
                </a:solidFill>
                <a:latin typeface="Tahoma"/>
              </a:rPr>
              <a:t>	+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</a:rPr>
              <a:t>	(</a:t>
            </a:r>
            <a:r>
              <a:rPr lang="en-US" altLang="ko-KR" dirty="0" smtClean="0" sz="1200" i="1" b="1">
                <a:solidFill>
                  <a:srgbClr val="000000"/>
                </a:solidFill>
                <a:latin typeface="Symbol"/>
                <a:ea typeface="Symbol"/>
              </a:rPr>
              <a:t>b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)			= </a:t>
            </a:r>
            <a:r>
              <a:rPr lang="en-US" altLang="ko-KR" dirty="0" smtClean="0" sz="1200" b="1">
                <a:solidFill>
                  <a:srgbClr val="000000"/>
                </a:solidFill>
                <a:latin typeface="Symbol"/>
                <a:ea typeface="Symbol"/>
              </a:rPr>
              <a:t>Æ</a:t>
            </a:r>
            <a:endParaRPr lang="ko-KR" altLang="en-US" dirty="0" smtClean="0" sz="1200" b="1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Given a grammar that has the is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LL(1)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 property, we can write a simple routine to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recognize each lhs. The code is simple and fast. Consider 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 i="1" b="1">
                <a:solidFill>
                  <a:srgbClr val="000000"/>
                </a:solidFill>
                <a:latin typeface="Tahoma"/>
                <a:ea typeface="Tahoma"/>
              </a:rPr>
              <a:t>A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 ?  </a:t>
            </a:r>
            <a:r>
              <a:rPr lang="en-US" altLang="ko-KR" dirty="0" smtClean="0" sz="1200" i="1" b="1">
                <a:solidFill>
                  <a:srgbClr val="000000"/>
                </a:solidFill>
                <a:latin typeface="Symbol"/>
                <a:ea typeface="Symbol"/>
              </a:rPr>
              <a:t>b</a:t>
            </a:r>
            <a:r>
              <a:rPr lang="en-US" altLang="ko-KR" dirty="0" smtClean="0" sz="825" i="1" b="1">
                <a:solidFill>
                  <a:srgbClr val="000000"/>
                </a:solidFill>
                <a:latin typeface="Tahoma"/>
                <a:ea typeface="Tahoma"/>
              </a:rPr>
              <a:t>1</a:t>
            </a:r>
            <a:r>
              <a:rPr lang="en-US" altLang="ko-KR" dirty="0" smtClean="0" sz="1200" b="1">
                <a:solidFill>
                  <a:srgbClr val="000000"/>
                </a:solidFill>
                <a:latin typeface="Symbol"/>
                <a:ea typeface="Symbol"/>
              </a:rPr>
              <a:t>		|</a:t>
            </a:r>
            <a:r>
              <a:rPr lang="en-US" altLang="ko-KR" dirty="0" smtClean="0" sz="1200" i="1" b="1">
                <a:solidFill>
                  <a:srgbClr val="000000"/>
                </a:solidFill>
                <a:latin typeface="Symbol"/>
              </a:rPr>
              <a:t>b</a:t>
            </a:r>
            <a:r>
              <a:rPr lang="en-US" altLang="ko-KR" dirty="0" smtClean="0" sz="825" i="1" b="1">
                <a:solidFill>
                  <a:srgbClr val="000000"/>
                </a:solidFill>
                <a:latin typeface="Tahoma"/>
                <a:ea typeface="Tahoma"/>
              </a:rPr>
              <a:t>2</a:t>
            </a:r>
            <a:r>
              <a:rPr lang="en-US" altLang="ko-KR" dirty="0" smtClean="0" sz="1200" b="1">
                <a:solidFill>
                  <a:srgbClr val="000000"/>
                </a:solidFill>
                <a:latin typeface="Symbol"/>
                <a:ea typeface="Symbol"/>
              </a:rPr>
              <a:t>		|</a:t>
            </a:r>
            <a:r>
              <a:rPr lang="en-US" altLang="ko-KR" dirty="0" smtClean="0" sz="1200" i="1" b="1">
                <a:solidFill>
                  <a:srgbClr val="000000"/>
                </a:solidFill>
                <a:latin typeface="Symbol"/>
              </a:rPr>
              <a:t>b</a:t>
            </a:r>
            <a:r>
              <a:rPr lang="en-US" altLang="ko-KR" dirty="0" smtClean="0" sz="825" i="1" b="1">
                <a:solidFill>
                  <a:srgbClr val="000000"/>
                </a:solidFill>
                <a:latin typeface="Tahoma"/>
                <a:ea typeface="Tahoma"/>
              </a:rPr>
              <a:t>3</a:t>
            </a:r>
            <a:r>
              <a:rPr lang="en-US" altLang="ko-KR" dirty="0" smtClean="0" sz="1200" b="1">
                <a:solidFill>
                  <a:srgbClr val="000000"/>
                </a:solidFill>
                <a:latin typeface="Symbol"/>
                <a:ea typeface="Symbol"/>
              </a:rPr>
              <a:t>		,</a:t>
            </a:r>
            <a:endParaRPr lang="ko-KR" altLang="en-US" dirty="0" smtClean="0" sz="1200" b="1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which satisfies the LL(1) property 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FIRST</a:t>
            </a:r>
            <a:r>
              <a:rPr lang="en-US" altLang="ko-KR" dirty="0" smtClean="0" sz="825">
                <a:solidFill>
                  <a:srgbClr val="000000"/>
                </a:solidFill>
                <a:latin typeface="Tahoma"/>
              </a:rPr>
              <a:t>	+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</a:rPr>
              <a:t>	(</a:t>
            </a:r>
            <a:r>
              <a:rPr lang="en-US" altLang="ko-KR" dirty="0" smtClean="0" sz="1200" i="1" b="1">
                <a:solidFill>
                  <a:srgbClr val="000000"/>
                </a:solidFill>
                <a:latin typeface="Symbol"/>
                <a:ea typeface="Symbol"/>
              </a:rPr>
              <a:t>a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 )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∩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FIRST</a:t>
            </a:r>
            <a:r>
              <a:rPr lang="en-US" altLang="ko-KR" dirty="0" smtClean="0" sz="825">
                <a:solidFill>
                  <a:srgbClr val="000000"/>
                </a:solidFill>
                <a:latin typeface="Tahoma"/>
              </a:rPr>
              <a:t>	+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</a:rPr>
              <a:t>	(</a:t>
            </a:r>
            <a:r>
              <a:rPr lang="en-US" altLang="ko-KR" dirty="0" smtClean="0" sz="1200" i="1" b="1">
                <a:solidFill>
                  <a:srgbClr val="000000"/>
                </a:solidFill>
                <a:latin typeface="Symbol"/>
                <a:ea typeface="Symbol"/>
              </a:rPr>
              <a:t>b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)			= </a:t>
            </a:r>
            <a:r>
              <a:rPr lang="en-US" altLang="ko-KR" dirty="0" smtClean="0" sz="1200" b="1">
                <a:solidFill>
                  <a:srgbClr val="000000"/>
                </a:solidFill>
                <a:latin typeface="Symbol"/>
                <a:ea typeface="Symbol"/>
              </a:rPr>
              <a:t>Æ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/* find an </a:t>
            </a:r>
            <a:r>
              <a:rPr lang="en-US" altLang="ko-KR" dirty="0" smtClean="0" sz="1200" i="1" b="1">
                <a:solidFill>
                  <a:srgbClr val="000000"/>
                </a:solidFill>
                <a:latin typeface="Tahoma"/>
                <a:ea typeface="Tahoma"/>
              </a:rPr>
              <a:t>A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 */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if(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token</a:t>
            </a:r>
            <a:r>
              <a:rPr lang="en-US" altLang="ko-KR" dirty="0" smtClean="0" sz="1200" b="1">
                <a:solidFill>
                  <a:srgbClr val="000000"/>
                </a:solidFill>
                <a:latin typeface="Symbol"/>
                <a:ea typeface="Symbol"/>
              </a:rPr>
              <a:t>		Î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						FIRST(</a:t>
            </a:r>
            <a:r>
              <a:rPr lang="en-US" altLang="ko-KR" dirty="0" smtClean="0" sz="1200" i="1" b="1">
                <a:solidFill>
                  <a:srgbClr val="000000"/>
                </a:solidFill>
                <a:latin typeface="Symbol"/>
                <a:ea typeface="Symbol"/>
              </a:rPr>
              <a:t>b</a:t>
            </a:r>
            <a:r>
              <a:rPr lang="en-US" altLang="ko-KR" dirty="0" smtClean="0" sz="825" i="1" b="1">
                <a:solidFill>
                  <a:srgbClr val="000000"/>
                </a:solidFill>
                <a:latin typeface="Tahoma"/>
                <a:ea typeface="Tahoma"/>
              </a:rPr>
              <a:t>1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</a:rPr>
              <a:t>)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)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 find a </a:t>
            </a:r>
            <a:r>
              <a:rPr lang="en-US" altLang="ko-KR" dirty="0" smtClean="0" sz="1200" i="1" b="1">
                <a:solidFill>
                  <a:srgbClr val="000000"/>
                </a:solidFill>
                <a:latin typeface="Symbol"/>
                <a:ea typeface="Symbol"/>
              </a:rPr>
              <a:t>b</a:t>
            </a:r>
            <a:r>
              <a:rPr lang="en-US" altLang="ko-KR" dirty="0" smtClean="0" sz="825" i="1" b="1">
                <a:solidFill>
                  <a:srgbClr val="000000"/>
                </a:solidFill>
                <a:latin typeface="Tahoma"/>
                <a:ea typeface="Tahoma"/>
              </a:rPr>
              <a:t>1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and return true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else if(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token</a:t>
            </a:r>
            <a:r>
              <a:rPr lang="en-US" altLang="ko-KR" dirty="0" smtClean="0" sz="1200" b="1">
                <a:solidFill>
                  <a:srgbClr val="000000"/>
                </a:solidFill>
                <a:latin typeface="Symbol"/>
                <a:ea typeface="Symbol"/>
              </a:rPr>
              <a:t>		Î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						FIRST(</a:t>
            </a:r>
            <a:r>
              <a:rPr lang="en-US" altLang="ko-KR" dirty="0" smtClean="0" sz="1200" i="1" b="1">
                <a:solidFill>
                  <a:srgbClr val="000000"/>
                </a:solidFill>
                <a:latin typeface="Symbol"/>
                <a:ea typeface="Symbol"/>
              </a:rPr>
              <a:t>b</a:t>
            </a:r>
            <a:r>
              <a:rPr lang="en-US" altLang="ko-KR" dirty="0" smtClean="0" sz="825" i="1" b="1">
                <a:solidFill>
                  <a:srgbClr val="000000"/>
                </a:solidFill>
                <a:latin typeface="Tahoma"/>
                <a:ea typeface="Tahoma"/>
              </a:rPr>
              <a:t>	2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</a:rPr>
              <a:t>)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)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 find a </a:t>
            </a:r>
            <a:r>
              <a:rPr lang="en-US" altLang="ko-KR" dirty="0" smtClean="0" sz="1200" i="1" b="1">
                <a:solidFill>
                  <a:srgbClr val="000000"/>
                </a:solidFill>
                <a:latin typeface="Symbol"/>
                <a:ea typeface="Symbol"/>
              </a:rPr>
              <a:t>b</a:t>
            </a:r>
            <a:r>
              <a:rPr lang="en-US" altLang="ko-KR" dirty="0" smtClean="0" sz="825" i="1" b="1">
                <a:solidFill>
                  <a:srgbClr val="000000"/>
                </a:solidFill>
                <a:latin typeface="Tahoma"/>
                <a:ea typeface="Tahoma"/>
              </a:rPr>
              <a:t>2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and return true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if(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token</a:t>
            </a:r>
            <a:r>
              <a:rPr lang="en-US" altLang="ko-KR" dirty="0" smtClean="0" sz="1200" b="1">
                <a:solidFill>
                  <a:srgbClr val="000000"/>
                </a:solidFill>
                <a:latin typeface="Symbol"/>
                <a:ea typeface="Symbol"/>
              </a:rPr>
              <a:t>		Î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						FIRST(</a:t>
            </a:r>
            <a:r>
              <a:rPr lang="en-US" altLang="ko-KR" dirty="0" smtClean="0" sz="1200" i="1" b="1">
                <a:solidFill>
                  <a:srgbClr val="000000"/>
                </a:solidFill>
                <a:latin typeface="Symbol"/>
                <a:ea typeface="Symbol"/>
              </a:rPr>
              <a:t>b</a:t>
            </a:r>
            <a:r>
              <a:rPr lang="en-US" altLang="ko-KR" dirty="0" smtClean="0" sz="825" i="1" b="1">
                <a:solidFill>
                  <a:srgbClr val="000000"/>
                </a:solidFill>
                <a:latin typeface="Tahoma"/>
                <a:ea typeface="Tahoma"/>
              </a:rPr>
              <a:t>3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</a:rPr>
              <a:t>)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)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 find a </a:t>
            </a:r>
            <a:r>
              <a:rPr lang="en-US" altLang="ko-KR" dirty="0" smtClean="0" sz="1200" i="1" b="1">
                <a:solidFill>
                  <a:srgbClr val="000000"/>
                </a:solidFill>
                <a:latin typeface="Symbol"/>
                <a:ea typeface="Symbol"/>
              </a:rPr>
              <a:t>b</a:t>
            </a:r>
            <a:r>
              <a:rPr lang="en-US" altLang="ko-KR" dirty="0" smtClean="0" sz="825" i="1" b="1">
                <a:solidFill>
                  <a:srgbClr val="000000"/>
                </a:solidFill>
                <a:latin typeface="Tahoma"/>
                <a:ea typeface="Tahoma"/>
              </a:rPr>
              <a:t>3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and return true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else error and return false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Grammar with the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LL(1)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 property are called 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predictive grammars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 because the parser can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“predict” the correct expansion at each point in the parse. Parsers that capitalize on the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LL(1)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 property are called 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predictive parsers.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One kind of predictive parser is the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  <a:ea typeface="Times New Roman"/>
              </a:rPr>
              <a:t>recursive descent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 parser. </a:t>
            </a:r>
            <a:endParaRPr lang="ko-KR" altLang="en-US" dirty="0" smtClean="0" sz="120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88135" y="1588135"/>
            <a:ext cx="194945" cy="214566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66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43200" y="1588135"/>
            <a:ext cx="1828800" cy="2145665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65" name="Rect 3"/>
          <p:cNvSpPr>
            <a:spLocks noGrp="1" noChangeArrowheads="1"/>
          </p:cNvSpPr>
          <p:nvPr/>
        </p:nvSpPr>
        <p:spPr>
          <a:xfrm rot="0">
            <a:off x="0" y="0"/>
            <a:ext cx="7797801" cy="10058401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7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Arial"/>
              </a:rPr>
              <a:t>Recursive Descent Parsing </a:t>
            </a:r>
            <a:endParaRPr lang="ko-KR" altLang="en-US" dirty="0" smtClean="0" sz="1200" b="1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Consider the right-recursive expression grammar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1 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					Goal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?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  <a:ea typeface="Times New Roman"/>
              </a:rPr>
              <a:t>expr</a:t>
            </a:r>
            <a:endParaRPr lang="ko-KR" altLang="en-US" dirty="0" smtClean="0" sz="1200" i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2 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					expr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?</a:t>
            </a:r>
            <a:endParaRPr lang="ko-KR" altLang="en-US" dirty="0" smtClean="0" sz="1200" b="1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3 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					expr'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+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 term expr' </a:t>
            </a:r>
            <a:endParaRPr lang="ko-KR" altLang="en-US" dirty="0" smtClean="0" sz="1200" i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4  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 |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-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  term expr'</a:t>
            </a:r>
            <a:endParaRPr lang="ko-KR" altLang="en-US" dirty="0" smtClean="0" sz="1200" i="1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5  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 |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</a:t>
            </a:r>
            <a:r>
              <a:rPr lang="en-US" altLang="ko-KR" dirty="0" smtClean="0" sz="1200" i="1" b="1">
                <a:solidFill>
                  <a:srgbClr val="000000"/>
                </a:solidFill>
                <a:latin typeface="Symbol"/>
                <a:ea typeface="Symbol"/>
              </a:rPr>
              <a:t>e</a:t>
            </a:r>
            <a:endParaRPr lang="ko-KR" altLang="en-US" dirty="0" smtClean="0" sz="1200" i="1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6 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					term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?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  <a:ea typeface="Times New Roman"/>
              </a:rPr>
              <a:t>factor  term' </a:t>
            </a:r>
            <a:endParaRPr lang="ko-KR" altLang="en-US" dirty="0" smtClean="0" sz="1200" i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7 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					term'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?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*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 factor term' </a:t>
            </a:r>
            <a:endParaRPr lang="ko-KR" altLang="en-US" dirty="0" smtClean="0" sz="1200" i="1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8  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 |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/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 factor term'</a:t>
            </a:r>
            <a:endParaRPr lang="ko-KR" altLang="en-US" dirty="0" smtClean="0" sz="1200" i="1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9  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 |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</a:t>
            </a:r>
            <a:r>
              <a:rPr lang="en-US" altLang="ko-KR" dirty="0" smtClean="0" sz="1200" i="1" b="1">
                <a:solidFill>
                  <a:srgbClr val="000000"/>
                </a:solidFill>
                <a:latin typeface="Symbol"/>
                <a:ea typeface="Symbol"/>
              </a:rPr>
              <a:t>e</a:t>
            </a:r>
            <a:endParaRPr lang="ko-KR" altLang="en-US" dirty="0" smtClean="0" sz="1200" i="1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10 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factor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?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</a:t>
            </a:r>
            <a:r>
              <a:rPr lang="en-US" altLang="ko-KR" dirty="0" smtClean="0" sz="1200" u="sng">
                <a:solidFill>
                  <a:srgbClr val="000000"/>
                </a:solidFill>
                <a:latin typeface="Times New Roman"/>
                <a:ea typeface="Times New Roman"/>
              </a:rPr>
              <a:t>number </a:t>
            </a:r>
            <a:endParaRPr lang="ko-KR" altLang="en-US" dirty="0" smtClean="0" sz="1200" u="sng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11  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 |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</a:t>
            </a:r>
            <a:r>
              <a:rPr lang="en-US" altLang="ko-KR" dirty="0" smtClean="0" sz="1200" u="sng">
                <a:solidFill>
                  <a:srgbClr val="000000"/>
                </a:solidFill>
                <a:latin typeface="Times New Roman"/>
                <a:ea typeface="Times New Roman"/>
              </a:rPr>
              <a:t>id </a:t>
            </a:r>
            <a:endParaRPr lang="ko-KR" altLang="en-US" dirty="0" smtClean="0" sz="1200" u="sng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12  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 |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( 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expr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 ) </a:t>
            </a:r>
            <a:endParaRPr lang="ko-KR" altLang="en-US" dirty="0" smtClean="0" sz="1200"/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This leads to a parser with six mutually recursive routines: 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goal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,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 expr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,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 eprime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,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term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,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 tprime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and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 factor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. Each recognizes one non-terminal (NT) or terminal (T).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The term 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descent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 refers to the direction in which the 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parse tree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 is built. Here are some of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these routines written as functions: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Goal() { </a:t>
            </a:r>
            <a:endParaRPr lang="ko-KR" altLang="en-US" dirty="0" smtClean="0" sz="1200"/>
          </a:p>
          <a:p>
            <a:pPr marL="0" indent="0" defTabSz="15240" algn="l">
              <a:lnSpc>
                <a:spcPts val="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  token = next_token();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  if(Expr() == true &amp;&amp; token == EOF)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     next compilation step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  else {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    report syntax error;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    return false;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  }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} </a:t>
            </a:r>
            <a:endParaRPr lang="ko-KR" altLang="en-US" dirty="0" smtClean="0" sz="1200"/>
          </a:p>
          <a:p>
            <a:pPr marL="0" indent="0" defTabSz="15240" algn="l">
              <a:lnSpc>
                <a:spcPts val="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Expr() 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{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  if(Term() == false)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     return false;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  else 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    return Eprime();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}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Eprime() { </a:t>
            </a:r>
            <a:endParaRPr lang="ko-KR" altLang="en-US" dirty="0" smtClean="0" sz="1200"/>
          </a:p>
          <a:p>
            <a:pPr marL="0" indent="0" defTabSz="15240" algn="l">
              <a:lnSpc>
                <a:spcPts val="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  token_type op = next_token();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  if( op == PLUS || op == MINUS ) {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     if(Term() == false)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        return false;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     else 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        return Eprime();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  }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} </a:t>
            </a:r>
            <a:endParaRPr lang="ko-KR" altLang="en-US" dirty="0" smtClean="0" sz="1200"/>
          </a:p>
        </p:txBody>
      </p:sp>
      <p:sp>
        <p:nvSpPr>
          <p:cNvPr id="166" name="Rect 3"/>
          <p:cNvSpPr>
            <a:spLocks noGrp="1" noChangeArrowheads="1"/>
          </p:cNvSpPr>
          <p:nvPr/>
        </p:nvSpPr>
        <p:spPr>
          <a:xfrm rot="0">
            <a:off x="2743200" y="1776730"/>
            <a:ext cx="729615" cy="170815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term  expr' </a:t>
            </a:r>
            <a:endParaRPr lang="ko-KR" altLang="en-US" dirty="0" smtClean="0" sz="1200" i="1"/>
          </a:p>
        </p:txBody>
      </p:sp>
      <p:sp>
        <p:nvSpPr>
          <p:cNvPr id="167" name="Rect 3"/>
          <p:cNvSpPr>
            <a:spLocks noGrp="1" noChangeArrowheads="1"/>
          </p:cNvSpPr>
          <p:nvPr/>
        </p:nvSpPr>
        <p:spPr>
          <a:xfrm rot="0">
            <a:off x="2401570" y="1941830"/>
            <a:ext cx="99060" cy="17653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?</a:t>
            </a:r>
            <a:endParaRPr lang="ko-KR" altLang="en-US" dirty="0" smtClean="0" sz="1200" b="1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Rect 3"/>
          <p:cNvSpPr>
            <a:spLocks noGrp="1" noChangeArrowheads="1"/>
          </p:cNvSpPr>
          <p:nvPr/>
        </p:nvSpPr>
        <p:spPr>
          <a:xfrm rot="0">
            <a:off x="0" y="0"/>
            <a:ext cx="7797801" cy="10058401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8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Functions for other non-terminals Term, Factor and Tprime follow the same pattern.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Arial"/>
              </a:rPr>
              <a:t>Recursive Descent in C++ </a:t>
            </a:r>
            <a:endParaRPr lang="ko-KR" altLang="en-US" dirty="0" smtClean="0" sz="1200" b="1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This form of the routines is too procedural. Moreover, there is no convenient way to build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the parse tree. We can use C++ to code the recursive descent parser in an object oriented </a:t>
            </a:r>
            <a:endParaRPr lang="ko-KR" altLang="en-US" dirty="0" smtClean="0" sz="120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manner. We associate a C++ class with each non-terminal symbol. An instantiated object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of a non-terminal class contains pointer to the parse tree. Here are the C++ code for the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non-terminal classes: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class NonTerminal { </a:t>
            </a:r>
            <a:endParaRPr lang="ko-KR" altLang="en-US" dirty="0" smtClean="0" sz="1200" b="1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public: </a:t>
            </a:r>
            <a:endParaRPr lang="ko-KR" altLang="en-US" dirty="0" smtClean="0" sz="1200" b="1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 NonTerminal(Scanner* sc) </a:t>
            </a:r>
            <a:endParaRPr lang="ko-KR" altLang="en-US" dirty="0" smtClean="0" sz="1200" b="1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 { </a:t>
            </a:r>
            <a:endParaRPr lang="ko-KR" altLang="en-US" dirty="0" smtClean="0" sz="1200" b="1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    s = sc; tree = NULL;  </a:t>
            </a:r>
            <a:endParaRPr lang="ko-KR" altLang="en-US" dirty="0" smtClean="0" sz="1200" b="1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 } </a:t>
            </a:r>
            <a:endParaRPr lang="ko-KR" altLang="en-US" dirty="0" smtClean="0" sz="1200" b="1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 virtual ~NonTerminal(){} </a:t>
            </a:r>
            <a:endParaRPr lang="ko-KR" altLang="en-US" dirty="0" smtClean="0" sz="1200" b="1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 virtual bool isPresent()=0; </a:t>
            </a:r>
            <a:endParaRPr lang="ko-KR" altLang="en-US" dirty="0" smtClean="0" sz="1200" b="1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 TreeNode* AST(){  </a:t>
            </a:r>
            <a:endParaRPr lang="ko-KR" altLang="en-US" dirty="0" smtClean="0" sz="1200" b="1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    return tree; </a:t>
            </a:r>
            <a:endParaRPr lang="ko-KR" altLang="en-US" dirty="0" smtClean="0" sz="1200" b="1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 }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protected: </a:t>
            </a:r>
            <a:endParaRPr lang="ko-KR" altLang="en-US" dirty="0" smtClean="0" sz="1200" b="1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Scanner* s; </a:t>
            </a:r>
            <a:endParaRPr lang="ko-KR" altLang="en-US" dirty="0" smtClean="0" sz="1200" b="1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TreeNode* tree;  </a:t>
            </a:r>
            <a:endParaRPr lang="ko-KR" altLang="en-US" dirty="0" smtClean="0" sz="1200" b="1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} </a:t>
            </a:r>
            <a:endParaRPr lang="ko-KR" altLang="en-US" dirty="0" smtClean="0" sz="1200" b="1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class Expr:public NonTerminal </a:t>
            </a:r>
            <a:endParaRPr lang="ko-KR" altLang="en-US" dirty="0" smtClean="0" sz="1200" b="1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{ </a:t>
            </a:r>
            <a:endParaRPr lang="ko-KR" altLang="en-US" dirty="0" smtClean="0" sz="1200" b="1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public:  </a:t>
            </a:r>
            <a:endParaRPr lang="ko-KR" altLang="en-US" dirty="0" smtClean="0" sz="1200" b="1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  Expr(Scanner* sc): NonTerminal(sc){ } </a:t>
            </a:r>
            <a:endParaRPr lang="ko-KR" altLang="en-US" dirty="0" smtClean="0" sz="1200" b="1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  virtual bool isPresent(); </a:t>
            </a:r>
            <a:endParaRPr lang="ko-KR" altLang="en-US" dirty="0" smtClean="0" sz="1200" b="1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} </a:t>
            </a:r>
            <a:endParaRPr lang="ko-KR" altLang="en-US" dirty="0" smtClean="0" sz="1200" b="1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class Eprime:public NonTerminal { </a:t>
            </a:r>
            <a:endParaRPr lang="ko-KR" altLang="en-US" dirty="0" smtClean="0" sz="1200" b="1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public:  </a:t>
            </a:r>
            <a:endParaRPr lang="ko-KR" altLang="en-US" dirty="0" smtClean="0" sz="1200" b="1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 Eprime(Scanner* sc, TreeNode* t): NonTerminal(sc) </a:t>
            </a:r>
            <a:endParaRPr lang="ko-KR" altLang="en-US" dirty="0" smtClean="0" sz="1200" b="1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 { </a:t>
            </a:r>
            <a:endParaRPr lang="ko-KR" altLang="en-US" dirty="0" smtClean="0" sz="1200" b="1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        exprSofar = t;  </a:t>
            </a:r>
            <a:endParaRPr lang="ko-KR" altLang="en-US" dirty="0" smtClean="0" sz="1200" b="1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 } </a:t>
            </a:r>
            <a:endParaRPr lang="ko-KR" altLang="en-US" dirty="0" smtClean="0" sz="1200" b="1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 virtual bool isPresent(); </a:t>
            </a:r>
            <a:endParaRPr lang="ko-KR" altLang="en-US" dirty="0" smtClean="0" sz="1200" b="1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protected: </a:t>
            </a:r>
            <a:endParaRPr lang="ko-KR" altLang="en-US" dirty="0" smtClean="0" sz="1200" b="1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 TreeNode* exprSofar; </a:t>
            </a:r>
            <a:endParaRPr lang="ko-KR" altLang="en-US" dirty="0" smtClean="0" sz="1200" b="1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} </a:t>
            </a:r>
            <a:endParaRPr lang="ko-KR" altLang="en-US" dirty="0" smtClean="0" sz="1200" b="1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1600" y="2094230"/>
            <a:ext cx="4867910" cy="12979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1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64335" y="6150610"/>
            <a:ext cx="3270250" cy="8991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0" name="Rect 3"/>
          <p:cNvSpPr>
            <a:spLocks noGrp="1" noChangeArrowheads="1"/>
          </p:cNvSpPr>
          <p:nvPr/>
        </p:nvSpPr>
        <p:spPr>
          <a:xfrm rot="0">
            <a:off x="0" y="0"/>
            <a:ext cx="7797801" cy="10058401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1 </a:t>
            </a:r>
            <a:endParaRPr lang="ko-KR" altLang="en-US" dirty="0" smtClean="0" sz="1200"/>
          </a:p>
          <a:p>
            <a:pPr marL="0" indent="0" defTabSz="1524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L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L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e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e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c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c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t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t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u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u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r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r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e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e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				2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2</a:t>
            </a:r>
            <a:endParaRPr lang="ko-KR" altLang="en-US" dirty="0" smtClean="0" sz="1800" b="1"/>
          </a:p>
          <a:p>
            <a:pPr marL="0" indent="0" defTabSz="15240" algn="l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424" b="1">
                <a:solidFill>
                  <a:srgbClr val="000000"/>
                </a:solidFill>
                <a:latin typeface="Arial"/>
              </a:rPr>
              <a:t>Two-pass Compiler </a:t>
            </a:r>
            <a:endParaRPr lang="ko-KR" altLang="en-US" dirty="0" smtClean="0" sz="1424" b="1"/>
          </a:p>
          <a:p>
            <a:pPr marL="0" indent="0" defTabSz="15240" algn="l">
              <a:lnSpc>
                <a:spcPts val="16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The figure above shows the structure of a two-pass compiler.  The front end maps legal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source code into an intermediate representation (IR). The back end maps IR into target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machine code. An immediate advantage of this scheme is that it admits multiple front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ends and multiple passes.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The algorithms employed in the front end have polynomial time complexity while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majority of those in the backend are  NP-complete. This makes compiler writing a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challenging task.</a:t>
            </a:r>
            <a:endParaRPr lang="ko-KR" altLang="en-US" dirty="0" smtClean="0" sz="120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Let us look at the details of the front and back ends.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424" b="1">
                <a:solidFill>
                  <a:srgbClr val="000000"/>
                </a:solidFill>
                <a:latin typeface="Arial"/>
              </a:rPr>
              <a:t>Front End </a:t>
            </a:r>
            <a:endParaRPr lang="ko-KR" altLang="en-US" dirty="0" smtClean="0" sz="1424" b="1"/>
          </a:p>
          <a:p>
            <a:pPr marL="0" indent="0" defTabSz="1524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</a:t>
            </a:r>
            <a:r>
              <a:rPr lang="en-US" altLang="ko-KR" dirty="0" smtClean="0" sz="1170" i="1" b="1">
                <a:solidFill>
                  <a:srgbClr val="000000"/>
                </a:solidFill>
                <a:latin typeface="Arial"/>
              </a:rPr>
              <a:t>source</a:t>
            </a:r>
            <a:endParaRPr lang="ko-KR" altLang="en-US" dirty="0" smtClean="0" sz="1170" i="1" b="1"/>
          </a:p>
          <a:p>
            <a:pPr marL="0" indent="0" defTabSz="15240" algn="l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170" i="1" b="1">
                <a:solidFill>
                  <a:srgbClr val="000000"/>
                </a:solidFill>
                <a:latin typeface="Arial"/>
              </a:rPr>
              <a:t>errors</a:t>
            </a:r>
            <a:endParaRPr lang="ko-KR" altLang="en-US" dirty="0" smtClean="0" sz="1170" i="1" b="1"/>
          </a:p>
          <a:p>
            <a:pPr marL="0" indent="0" defTabSz="1524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The front end recognizes legal and illegal programs presented to it. When it encounters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errors, it attempts to report errors in a useful way. For legal programs, front end produces 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IR  and preliminary storage map for the various data structures declared in the program.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The front end consists of two modules: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1.							Scanner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2.							Parser </a:t>
            </a:r>
            <a:endParaRPr lang="ko-KR" altLang="en-US" dirty="0" smtClean="0" sz="1200"/>
          </a:p>
          <a:p>
            <a:pPr marL="0" indent="0" defTabSz="15240" algn="l">
              <a:lnSpc>
                <a:spcPts val="7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 i="1">
                <a:solidFill>
                  <a:srgbClr val="000000"/>
                </a:solidFill>
                <a:latin typeface="Verdana"/>
                <a:ea typeface="Verdana"/>
              </a:rPr>
              <a:t>Sohail Aslam 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900" i="1">
                <a:solidFill>
                  <a:srgbClr val="000000"/>
                </a:solidFill>
                <a:latin typeface="Verdana"/>
                <a:ea typeface="Verdana"/>
              </a:rPr>
              <a:t>Compiler Construction Notes  </a:t>
            </a:r>
            <a:endParaRPr lang="ko-KR" altLang="en-US" dirty="0" smtClean="0" sz="900" i="1"/>
          </a:p>
        </p:txBody>
      </p:sp>
      <p:sp>
        <p:nvSpPr>
          <p:cNvPr id="11" name="Rect 3"/>
          <p:cNvSpPr>
            <a:spLocks noGrp="1" noChangeArrowheads="1"/>
          </p:cNvSpPr>
          <p:nvPr/>
        </p:nvSpPr>
        <p:spPr>
          <a:xfrm rot="0">
            <a:off x="2999105" y="6202680"/>
            <a:ext cx="1704975" cy="17653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</a:t>
            </a:r>
            <a:r>
              <a:rPr lang="en-US" altLang="ko-KR" dirty="0" smtClean="0" sz="1170" i="1" b="1">
                <a:solidFill>
                  <a:srgbClr val="000000"/>
                </a:solidFill>
                <a:latin typeface="Arial"/>
              </a:rPr>
              <a:t>IR</a:t>
            </a:r>
            <a:endParaRPr lang="ko-KR" altLang="en-US" dirty="0" smtClean="0" sz="1170" i="1" b="1"/>
          </a:p>
        </p:txBody>
      </p:sp>
      <p:sp>
        <p:nvSpPr>
          <p:cNvPr id="12" name="Rect 3"/>
          <p:cNvSpPr>
            <a:spLocks noGrp="1" noChangeArrowheads="1"/>
          </p:cNvSpPr>
          <p:nvPr/>
        </p:nvSpPr>
        <p:spPr>
          <a:xfrm rot="0">
            <a:off x="2353310" y="6278880"/>
            <a:ext cx="1778000" cy="17653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170" b="1">
                <a:solidFill>
                  <a:srgbClr val="000000"/>
                </a:solidFill>
                <a:latin typeface="Arial"/>
              </a:rPr>
              <a:t>scanner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</a:t>
            </a:r>
            <a:r>
              <a:rPr lang="en-US" altLang="ko-KR" dirty="0" smtClean="0" sz="1170" b="1">
                <a:solidFill>
                  <a:srgbClr val="000000"/>
                </a:solidFill>
                <a:latin typeface="Arial"/>
              </a:rPr>
              <a:t>parser</a:t>
            </a:r>
            <a:endParaRPr lang="ko-KR" altLang="en-US" dirty="0" smtClean="0" sz="1170" b="1"/>
          </a:p>
        </p:txBody>
      </p:sp>
      <p:sp>
        <p:nvSpPr>
          <p:cNvPr id="13" name="Rect 3"/>
          <p:cNvSpPr>
            <a:spLocks noGrp="1" noChangeArrowheads="1"/>
          </p:cNvSpPr>
          <p:nvPr/>
        </p:nvSpPr>
        <p:spPr>
          <a:xfrm rot="0">
            <a:off x="1791970" y="6363970"/>
            <a:ext cx="375920" cy="177165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170" i="1" b="1">
                <a:solidFill>
                  <a:srgbClr val="000000"/>
                </a:solidFill>
                <a:latin typeface="Arial"/>
              </a:rPr>
              <a:t>code</a:t>
            </a:r>
            <a:endParaRPr lang="ko-KR" altLang="en-US" dirty="0" smtClean="0" sz="1170" i="1" b="1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Rect 3"/>
          <p:cNvSpPr>
            <a:spLocks noGrp="1" noChangeArrowheads="1"/>
          </p:cNvSpPr>
          <p:nvPr/>
        </p:nvSpPr>
        <p:spPr>
          <a:xfrm rot="0">
            <a:off x="0" y="0"/>
            <a:ext cx="7797801" cy="10058401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8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class Term:public NonTerminal </a:t>
            </a:r>
            <a:endParaRPr lang="ko-KR" altLang="en-US" dirty="0" smtClean="0" sz="1200" b="1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{ </a:t>
            </a:r>
            <a:endParaRPr lang="ko-KR" altLang="en-US" dirty="0" smtClean="0" sz="1200" b="1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public:  </a:t>
            </a:r>
            <a:endParaRPr lang="ko-KR" altLang="en-US" dirty="0" smtClean="0" sz="1200" b="1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  Term(Scanner* sc): NonTerminal(sc){ } </a:t>
            </a:r>
            <a:endParaRPr lang="ko-KR" altLang="en-US" dirty="0" smtClean="0" sz="1200" b="1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  virtual bool isPresent(); </a:t>
            </a:r>
            <a:endParaRPr lang="ko-KR" altLang="en-US" dirty="0" smtClean="0" sz="1200" b="1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}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class Tprime:public NonTerminal { </a:t>
            </a:r>
            <a:endParaRPr lang="ko-KR" altLang="en-US" dirty="0" smtClean="0" sz="1200" b="1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public:  </a:t>
            </a:r>
            <a:endParaRPr lang="ko-KR" altLang="en-US" dirty="0" smtClean="0" sz="1200" b="1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  Tprime(Scanner* sc, TreeNode* t): NonTerminal(sc) </a:t>
            </a:r>
            <a:endParaRPr lang="ko-KR" altLang="en-US" dirty="0" smtClean="0" sz="1200" b="1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  { </a:t>
            </a:r>
            <a:endParaRPr lang="ko-KR" altLang="en-US" dirty="0" smtClean="0" sz="1200" b="1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      exprSofar = t;  </a:t>
            </a:r>
            <a:endParaRPr lang="ko-KR" altLang="en-US" dirty="0" smtClean="0" sz="1200" b="1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  } </a:t>
            </a:r>
            <a:endParaRPr lang="ko-KR" altLang="en-US" dirty="0" smtClean="0" sz="1200" b="1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  virtual bool isPresent(); </a:t>
            </a:r>
            <a:endParaRPr lang="ko-KR" altLang="en-US" dirty="0" smtClean="0" sz="1200" b="1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protected: </a:t>
            </a:r>
            <a:endParaRPr lang="ko-KR" altLang="en-US" dirty="0" smtClean="0" sz="1200" b="1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  TreeNode* exprSofar; </a:t>
            </a:r>
            <a:endParaRPr lang="ko-KR" altLang="en-US" dirty="0" smtClean="0" sz="1200" b="1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}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class Factor:public NonTerminal { </a:t>
            </a:r>
            <a:endParaRPr lang="ko-KR" altLang="en-US" dirty="0" smtClean="0" sz="1200" b="1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public:  </a:t>
            </a:r>
            <a:endParaRPr lang="ko-KR" altLang="en-US" dirty="0" smtClean="0" sz="1200" b="1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  Factor(Scanner* sc, TreeNode* t): NonTerminal(sc){ };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  virtual bool isPresent(); </a:t>
            </a:r>
            <a:endParaRPr lang="ko-KR" altLang="en-US" dirty="0" smtClean="0" sz="1200" b="1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} </a:t>
            </a:r>
            <a:endParaRPr lang="ko-KR" altLang="en-US" dirty="0" smtClean="0" sz="1200" b="1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Rect 3"/>
          <p:cNvSpPr>
            <a:spLocks noGrp="1" noChangeArrowheads="1"/>
          </p:cNvSpPr>
          <p:nvPr/>
        </p:nvSpPr>
        <p:spPr>
          <a:xfrm rot="0">
            <a:off x="0" y="0"/>
            <a:ext cx="7797801" cy="10058401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7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L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L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e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e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c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c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t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t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u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u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r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r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e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e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				1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1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5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5</a:t>
            </a:r>
            <a:endParaRPr lang="ko-KR" altLang="en-US" dirty="0" smtClean="0" sz="1800" b="1"/>
          </a:p>
          <a:p>
            <a:pPr marL="0" indent="0" defTabSz="15240" algn="l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Let’s consider the implementation of the C++ classes for the non-terminals. We start with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Expr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.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bool Expr::isPresent()  </a:t>
            </a:r>
            <a:endParaRPr lang="ko-KR" altLang="en-US" dirty="0" smtClean="0" sz="1200" b="1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{ </a:t>
            </a:r>
            <a:endParaRPr lang="ko-KR" altLang="en-US" dirty="0" smtClean="0" sz="1200" b="1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 Term* op1 = new Term(s); </a:t>
            </a:r>
            <a:endParaRPr lang="ko-KR" altLang="en-US" dirty="0" smtClean="0" sz="1200" b="1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 if(!op1-&gt;isPresent()) </a:t>
            </a:r>
            <a:endParaRPr lang="ko-KR" altLang="en-US" dirty="0" smtClean="0" sz="1200" b="1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  return false; </a:t>
            </a:r>
            <a:endParaRPr lang="ko-KR" altLang="en-US" dirty="0" smtClean="0" sz="1200" b="1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 tree = op1-&gt;AST(); </a:t>
            </a:r>
            <a:endParaRPr lang="ko-KR" altLang="en-US" dirty="0" smtClean="0" sz="1200" b="1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 Eprime* op2 = new Eprime(s, tree); </a:t>
            </a:r>
            <a:endParaRPr lang="ko-KR" altLang="en-US" dirty="0" smtClean="0" sz="1200" b="1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 if(op2-&gt;isPresent()) </a:t>
            </a:r>
            <a:endParaRPr lang="ko-KR" altLang="en-US" dirty="0" smtClean="0" sz="1200" b="1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tree = op2-&gt;AST();  </a:t>
            </a:r>
            <a:endParaRPr lang="ko-KR" altLang="en-US" dirty="0" smtClean="0" sz="1200" b="1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 return true; </a:t>
            </a:r>
            <a:endParaRPr lang="ko-KR" altLang="en-US" dirty="0" smtClean="0" sz="1200" b="1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}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bool Eprime::isPresent()  </a:t>
            </a:r>
            <a:endParaRPr lang="ko-KR" altLang="en-US" dirty="0" smtClean="0" sz="1200" b="1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{ </a:t>
            </a:r>
            <a:endParaRPr lang="ko-KR" altLang="en-US" dirty="0" smtClean="0" sz="1200" b="1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 int op=s-&gt;nextToken(); </a:t>
            </a:r>
            <a:endParaRPr lang="ko-KR" altLang="en-US" dirty="0" smtClean="0" sz="1200" b="1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 if(op==PLUS || op==MINUS){ </a:t>
            </a:r>
            <a:endParaRPr lang="ko-KR" altLang="en-US" dirty="0" smtClean="0" sz="1200" b="1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  s-&gt;advance(); </a:t>
            </a:r>
            <a:endParaRPr lang="ko-KR" altLang="en-US" dirty="0" smtClean="0" sz="1200" b="1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  Term* op2=new Term(s); </a:t>
            </a:r>
            <a:endParaRPr lang="ko-KR" altLang="en-US" dirty="0" smtClean="0" sz="1200" b="1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  if(!op2-&gt;isPresent()) </a:t>
            </a:r>
            <a:endParaRPr lang="ko-KR" altLang="en-US" dirty="0" smtClean="0" sz="1200" b="1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syntaxError(s); </a:t>
            </a:r>
            <a:endParaRPr lang="ko-KR" altLang="en-US" dirty="0" smtClean="0" sz="1200" b="1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  TreeNode* t2=op2-&gt;AST(); </a:t>
            </a:r>
            <a:endParaRPr lang="ko-KR" altLang="en-US" dirty="0" smtClean="0" sz="1200" b="1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  tree = new TreeNode(op,exprSofar,t2); </a:t>
            </a:r>
            <a:endParaRPr lang="ko-KR" altLang="en-US" dirty="0" smtClean="0" sz="1200" b="1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  Eprime* op3 = new Eprime(s, tree); </a:t>
            </a:r>
            <a:endParaRPr lang="ko-KR" altLang="en-US" dirty="0" smtClean="0" sz="1200" b="1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  if(op3-&gt;isPresent()) </a:t>
            </a:r>
            <a:endParaRPr lang="ko-KR" altLang="en-US" dirty="0" smtClean="0" sz="1200" b="1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tree = op3-&gt;AST();</a:t>
            </a:r>
            <a:endParaRPr lang="ko-KR" altLang="en-US" dirty="0" smtClean="0" sz="1200" b="1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return true; </a:t>
            </a:r>
            <a:endParaRPr lang="ko-KR" altLang="en-US" dirty="0" smtClean="0" sz="1200" b="1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  } </a:t>
            </a:r>
            <a:endParaRPr lang="ko-KR" altLang="en-US" dirty="0" smtClean="0" sz="1200" b="1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 else return false; </a:t>
            </a:r>
            <a:endParaRPr lang="ko-KR" altLang="en-US" dirty="0" smtClean="0" sz="1200" b="1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} </a:t>
            </a:r>
            <a:endParaRPr lang="ko-KR" altLang="en-US" dirty="0" smtClean="0" sz="1200" b="1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bool Term::isPresent()  </a:t>
            </a:r>
            <a:endParaRPr lang="ko-KR" altLang="en-US" dirty="0" smtClean="0" sz="1200" b="1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{ </a:t>
            </a:r>
            <a:endParaRPr lang="ko-KR" altLang="en-US" dirty="0" smtClean="0" sz="1200" b="1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 Factor* op1 = new Factor(s); </a:t>
            </a:r>
            <a:endParaRPr lang="ko-KR" altLang="en-US" dirty="0" smtClean="0" sz="1200" b="1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 if(!op1-&gt;isPresent()) </a:t>
            </a:r>
            <a:endParaRPr lang="ko-KR" altLang="en-US" dirty="0" smtClean="0" sz="1200" b="1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return false; </a:t>
            </a:r>
            <a:endParaRPr lang="ko-KR" altLang="en-US" dirty="0" smtClean="0" sz="1200" b="1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 tree = op1-&gt;AST(); </a:t>
            </a:r>
            <a:endParaRPr lang="ko-KR" altLang="en-US" dirty="0" smtClean="0" sz="1200" b="1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 Tprime* op2 = new Tprime(s, tree); </a:t>
            </a:r>
            <a:endParaRPr lang="ko-KR" altLang="en-US" dirty="0" smtClean="0" sz="1200" b="1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 if(op2-&gt;isPresent()) </a:t>
            </a:r>
            <a:endParaRPr lang="ko-KR" altLang="en-US" dirty="0" smtClean="0" sz="1200" b="1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tree = op2-&gt;AST();  </a:t>
            </a:r>
            <a:endParaRPr lang="ko-KR" altLang="en-US" dirty="0" smtClean="0" sz="1200" b="1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 return true; </a:t>
            </a:r>
            <a:endParaRPr lang="ko-KR" altLang="en-US" dirty="0" smtClean="0" sz="1200" b="1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} </a:t>
            </a:r>
            <a:endParaRPr lang="ko-KR" altLang="en-US" dirty="0" smtClean="0" sz="1200" b="1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Rect 3"/>
          <p:cNvSpPr>
            <a:spLocks noGrp="1" noChangeArrowheads="1"/>
          </p:cNvSpPr>
          <p:nvPr/>
        </p:nvSpPr>
        <p:spPr>
          <a:xfrm rot="0">
            <a:off x="0" y="0"/>
            <a:ext cx="7797801" cy="10058401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8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bool Tprime::isPresent()  </a:t>
            </a:r>
            <a:endParaRPr lang="ko-KR" altLang="en-US" dirty="0" smtClean="0" sz="1200" b="1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{ </a:t>
            </a:r>
            <a:endParaRPr lang="ko-KR" altLang="en-US" dirty="0" smtClean="0" sz="1200" b="1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 int  op=s-&gt;nextToken(); </a:t>
            </a:r>
            <a:endParaRPr lang="ko-KR" altLang="en-US" dirty="0" smtClean="0" sz="1200" b="1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 if(op == MUL || op == DIV){ </a:t>
            </a:r>
            <a:endParaRPr lang="ko-KR" altLang="en-US" dirty="0" smtClean="0" sz="1200" b="1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  s-&gt;advance(); </a:t>
            </a:r>
            <a:endParaRPr lang="ko-KR" altLang="en-US" dirty="0" smtClean="0" sz="1200" b="1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  Factor* op2=new Factor(s); </a:t>
            </a:r>
            <a:endParaRPr lang="ko-KR" altLang="en-US" dirty="0" smtClean="0" sz="1200" b="1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  if(!op2-&gt;isPresent()) </a:t>
            </a:r>
            <a:endParaRPr lang="ko-KR" altLang="en-US" dirty="0" smtClean="0" sz="1200" b="1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syntaxError(s); </a:t>
            </a:r>
            <a:endParaRPr lang="ko-KR" altLang="en-US" dirty="0" smtClean="0" sz="1200" b="1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  TreeNode* t2=op2-&gt;AST(); </a:t>
            </a:r>
            <a:endParaRPr lang="ko-KR" altLang="en-US" dirty="0" smtClean="0" sz="1200" b="1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  tree = new TreeNode(op,exprSofar,t2); </a:t>
            </a:r>
            <a:endParaRPr lang="ko-KR" altLang="en-US" dirty="0" smtClean="0" sz="1200" b="1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  Tprime* op3 = new Tprime(s, tree); </a:t>
            </a:r>
            <a:endParaRPr lang="ko-KR" altLang="en-US" dirty="0" smtClean="0" sz="1200" b="1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  if(op3-&gt;isPresent()) </a:t>
            </a:r>
            <a:endParaRPr lang="ko-KR" altLang="en-US" dirty="0" smtClean="0" sz="1200" b="1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tree = op3-&gt;AST();</a:t>
            </a:r>
            <a:endParaRPr lang="ko-KR" altLang="en-US" dirty="0" smtClean="0" sz="1200" b="1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return true; </a:t>
            </a:r>
            <a:endParaRPr lang="ko-KR" altLang="en-US" dirty="0" smtClean="0" sz="1200" b="1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  } </a:t>
            </a:r>
            <a:endParaRPr lang="ko-KR" altLang="en-US" dirty="0" smtClean="0" sz="1200" b="1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 else return false; </a:t>
            </a:r>
            <a:endParaRPr lang="ko-KR" altLang="en-US" dirty="0" smtClean="0" sz="1200" b="1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} </a:t>
            </a:r>
            <a:endParaRPr lang="ko-KR" altLang="en-US" dirty="0" smtClean="0" sz="1200" b="1"/>
          </a:p>
          <a:p>
            <a:pPr marL="0" indent="0" defTabSz="15240" algn="l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bool Factor::isPresent()  </a:t>
            </a:r>
            <a:endParaRPr lang="ko-KR" altLang="en-US" dirty="0" smtClean="0" sz="1200" b="1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{ </a:t>
            </a:r>
            <a:endParaRPr lang="ko-KR" altLang="en-US" dirty="0" smtClean="0" sz="1200" b="1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 int op=s-&gt;nextToken(); </a:t>
            </a:r>
            <a:endParaRPr lang="ko-KR" altLang="en-US" dirty="0" smtClean="0" sz="1200" b="1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 if(op == ID || op == NUM) </a:t>
            </a:r>
            <a:endParaRPr lang="ko-KR" altLang="en-US" dirty="0" smtClean="0" sz="1200" b="1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 { </a:t>
            </a:r>
            <a:endParaRPr lang="ko-KR" altLang="en-US" dirty="0" smtClean="0" sz="1200" b="1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  tree = new TreeNode(op,s-&gt;tokenValue()); </a:t>
            </a:r>
            <a:endParaRPr lang="ko-KR" altLang="en-US" dirty="0" smtClean="0" sz="1200" b="1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  s-&gt;advance(); </a:t>
            </a:r>
            <a:endParaRPr lang="ko-KR" altLang="en-US" dirty="0" smtClean="0" sz="1200" b="1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  return true; </a:t>
            </a:r>
            <a:endParaRPr lang="ko-KR" altLang="en-US" dirty="0" smtClean="0" sz="1200" b="1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 } </a:t>
            </a:r>
            <a:endParaRPr lang="ko-KR" altLang="en-US" dirty="0" smtClean="0" sz="1200" b="1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 if( op == LPAREN ){ </a:t>
            </a:r>
            <a:endParaRPr lang="ko-KR" altLang="en-US" dirty="0" smtClean="0" sz="1200" b="1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  s-&gt;advance(); </a:t>
            </a:r>
            <a:endParaRPr lang="ko-KR" altLang="en-US" dirty="0" smtClean="0" sz="1200" b="1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  Expr* opr = new Expr(s); </a:t>
            </a:r>
            <a:endParaRPr lang="ko-KR" altLang="en-US" dirty="0" smtClean="0" sz="1200" b="1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  if(!opr-&gt;isPresent() ) </a:t>
            </a:r>
            <a:endParaRPr lang="ko-KR" altLang="en-US" dirty="0" smtClean="0" sz="1200" b="1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   syntaxError(s); </a:t>
            </a:r>
            <a:endParaRPr lang="ko-KR" altLang="en-US" dirty="0" smtClean="0" sz="1200" b="1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  if(s-&gt;nextToken() != RPAREN) </a:t>
            </a:r>
            <a:endParaRPr lang="ko-KR" altLang="en-US" dirty="0" smtClean="0" sz="1200" b="1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   syntaxError(s); </a:t>
            </a:r>
            <a:endParaRPr lang="ko-KR" altLang="en-US" dirty="0" smtClean="0" sz="1200" b="1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  s-&gt;advance(); </a:t>
            </a:r>
            <a:endParaRPr lang="ko-KR" altLang="en-US" dirty="0" smtClean="0" sz="1200" b="1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  tree = opr-&gt;AST(); </a:t>
            </a:r>
            <a:endParaRPr lang="ko-KR" altLang="en-US" dirty="0" smtClean="0" sz="1200" b="1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  return true; </a:t>
            </a:r>
            <a:endParaRPr lang="ko-KR" altLang="en-US" dirty="0" smtClean="0" sz="1200" b="1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 } </a:t>
            </a:r>
            <a:endParaRPr lang="ko-KR" altLang="en-US" dirty="0" smtClean="0" sz="1200" b="1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 return false; </a:t>
            </a:r>
            <a:endParaRPr lang="ko-KR" altLang="en-US" dirty="0" smtClean="0" sz="1200" b="1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}  </a:t>
            </a:r>
            <a:endParaRPr lang="ko-KR" altLang="en-US" dirty="0" smtClean="0" sz="1200" b="1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7400" y="7391400"/>
            <a:ext cx="1563370" cy="1572895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77" name="Rect 3"/>
          <p:cNvSpPr>
            <a:spLocks noGrp="1" noChangeArrowheads="1"/>
          </p:cNvSpPr>
          <p:nvPr/>
        </p:nvSpPr>
        <p:spPr>
          <a:xfrm rot="0">
            <a:off x="0" y="0"/>
            <a:ext cx="7797801" cy="10058401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7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L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L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e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e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c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c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t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t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u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u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r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r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e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e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				1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1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6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6</a:t>
            </a:r>
            <a:endParaRPr lang="ko-KR" altLang="en-US" dirty="0" smtClean="0" sz="1800" b="1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Here is the output trace for the expression :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	2+4*6</a:t>
            </a:r>
            <a:endParaRPr lang="ko-KR" altLang="en-US" dirty="0" smtClean="0" sz="1200" b="1"/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  &gt;&gt; Expr::isPresent()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    &gt;&gt; Term::isPresent()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      &gt;&gt; Factor::isPresent()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              token: 2 (257)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      &lt;&lt; Factor::isPresent() return true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      &gt;&gt; Tprime::isPresent()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              token: + (267) </a:t>
            </a:r>
            <a:endParaRPr lang="ko-KR" altLang="en-US" dirty="0" smtClean="0" sz="1200"/>
          </a:p>
          <a:p>
            <a:pPr marL="0" indent="0" defTabSz="15240" algn="l">
              <a:lnSpc>
                <a:spcPts val="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      &lt;&lt; Tprime::isPresent() return false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    &lt;&lt; Term::isPresent() return true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    &gt;&gt; Eprime::isPresent()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          token: + (267)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      &gt;&gt; Term::isPresent()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        &gt;&gt; Factor::isPresent()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               token: 4 (257)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        &lt;&lt; Factor::isPresent() return true </a:t>
            </a:r>
            <a:endParaRPr lang="ko-KR" altLang="en-US" dirty="0" smtClean="0" sz="1200"/>
          </a:p>
          <a:p>
            <a:pPr marL="0" indent="0" defTabSz="15240" algn="l">
              <a:lnSpc>
                <a:spcPts val="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        &gt;&gt; Tprime::isPresent()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               token: * (269)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          &gt;&gt; Factor::isPresent()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                 token: 6 (257)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          &lt;&lt; Factor::isPresent() return true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          &gt;&gt; Tprime::isPresent()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                 token:  (0)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          &lt;&lt; Tprime::isPresent() return false </a:t>
            </a:r>
            <a:endParaRPr lang="ko-KR" altLang="en-US" dirty="0" smtClean="0" sz="1200"/>
          </a:p>
          <a:p>
            <a:pPr marL="0" indent="0" defTabSz="15240" algn="l">
              <a:lnSpc>
                <a:spcPts val="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        &lt;&lt; Tprime::isPresent() return true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      &lt;&lt; Term::isPresent() return true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      &gt;&gt; Eprime::isPresent()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             token:  (0)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      &lt;&lt; Eprime::isPresent() return false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    &lt;&lt; Eprime::isPresent() return true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  &lt;&lt; Expr::isPresent() return true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** AST ** </a:t>
            </a:r>
            <a:endParaRPr lang="ko-KR" altLang="en-US" dirty="0" smtClean="0" sz="1200" b="1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(2+(4*6)) </a:t>
            </a:r>
            <a:endParaRPr lang="ko-KR" altLang="en-US" dirty="0" smtClean="0" sz="1200" b="1"/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+ </a:t>
            </a:r>
            <a:endParaRPr lang="ko-KR" altLang="en-US" dirty="0" smtClean="0" sz="1200"/>
          </a:p>
          <a:p>
            <a:pPr marL="0" indent="0" defTabSz="15240" algn="l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2 </a:t>
            </a:r>
            <a:endParaRPr lang="ko-KR" altLang="en-US" dirty="0" smtClean="0" sz="1200"/>
          </a:p>
          <a:p>
            <a:pPr marL="0" indent="0" defTabSz="15240" algn="l">
              <a:lnSpc>
                <a:spcPts val="3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6 </a:t>
            </a:r>
            <a:endParaRPr lang="ko-KR" altLang="en-US" dirty="0" smtClean="0" sz="1200"/>
          </a:p>
        </p:txBody>
      </p:sp>
      <p:sp>
        <p:nvSpPr>
          <p:cNvPr id="178" name="Rect 3"/>
          <p:cNvSpPr>
            <a:spLocks noGrp="1" noChangeArrowheads="1"/>
          </p:cNvSpPr>
          <p:nvPr/>
        </p:nvSpPr>
        <p:spPr>
          <a:xfrm rot="0">
            <a:off x="3075305" y="8089265"/>
            <a:ext cx="150495" cy="177165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200">
                <a:solidFill>
                  <a:srgbClr val="000000"/>
                </a:solidFill>
                <a:latin typeface="Tahoma"/>
              </a:rPr>
              <a:t>* </a:t>
            </a:r>
            <a:endParaRPr lang="ko-KR" altLang="en-US" dirty="0" smtClean="0" sz="120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88135" y="4559935"/>
            <a:ext cx="231775" cy="144145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81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99030" y="4559935"/>
            <a:ext cx="1630680" cy="144145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81" name="Picture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88135" y="6705600"/>
            <a:ext cx="4126865" cy="128651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81" name="Picture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61490" y="2389505"/>
            <a:ext cx="2334895" cy="1640205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80" name="Rect 3"/>
          <p:cNvSpPr>
            <a:spLocks noGrp="1" noChangeArrowheads="1"/>
          </p:cNvSpPr>
          <p:nvPr/>
        </p:nvSpPr>
        <p:spPr>
          <a:xfrm rot="0">
            <a:off x="0" y="0"/>
            <a:ext cx="7797801" cy="10058401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7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424" b="1">
                <a:solidFill>
                  <a:srgbClr val="000000"/>
                </a:solidFill>
                <a:latin typeface="Arial"/>
              </a:rPr>
              <a:t>Non-recursive Predictive Parsing </a:t>
            </a:r>
            <a:endParaRPr lang="ko-KR" altLang="en-US" dirty="0" smtClean="0" sz="1424" b="1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It is possible to build a non-recursive predictive parser. This is done by maintaining an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explicit stack and using a table. Such a parser is called a table-driven parser. The non-</a:t>
            </a:r>
            <a:endParaRPr lang="ko-KR" altLang="en-US" dirty="0" smtClean="0" sz="120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recursive LL(1) parser looks up the production to apply by looking up a parsing table.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The LL(1) table has one dimension for current non-terminal to expand and another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dimension for next token.  Each table cell contains one production. </a:t>
            </a:r>
            <a:endParaRPr lang="ko-KR" altLang="en-US" dirty="0" smtClean="0" sz="1200"/>
          </a:p>
          <a:p>
            <a:pPr marL="0" indent="0" defTabSz="15240" algn="l">
              <a:lnSpc>
                <a:spcPts val="3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Arial"/>
              </a:rPr>
              <a:t>stack </a:t>
            </a:r>
            <a:endParaRPr lang="ko-KR" altLang="en-US" dirty="0" smtClean="0" sz="1200"/>
          </a:p>
          <a:p>
            <a:pPr marL="0" indent="0" defTabSz="15240" algn="l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</a:t>
            </a:r>
            <a:r>
              <a:rPr lang="en-US" altLang="ko-KR" dirty="0" smtClean="0" sz="1200" i="1">
                <a:solidFill>
                  <a:srgbClr val="000000"/>
                </a:solidFill>
                <a:latin typeface="Tahoma"/>
                <a:ea typeface="Tahoma"/>
              </a:rPr>
              <a:t>X </a:t>
            </a:r>
            <a:endParaRPr lang="ko-KR" altLang="en-US" dirty="0" smtClean="0" sz="1200" i="1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</a:t>
            </a:r>
            <a:r>
              <a:rPr lang="en-US" altLang="ko-KR" dirty="0" smtClean="0" sz="1200" i="1">
                <a:solidFill>
                  <a:srgbClr val="000000"/>
                </a:solidFill>
                <a:latin typeface="Tahoma"/>
                <a:ea typeface="Tahoma"/>
              </a:rPr>
              <a:t>Y </a:t>
            </a:r>
            <a:endParaRPr lang="ko-KR" altLang="en-US" dirty="0" smtClean="0" sz="1200" i="1"/>
          </a:p>
          <a:p>
            <a:pPr marL="0" indent="0" defTabSz="15240" algn="l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</a:t>
            </a:r>
            <a:r>
              <a:rPr lang="en-US" altLang="ko-KR" dirty="0" smtClean="0" sz="1200" i="1">
                <a:solidFill>
                  <a:srgbClr val="000000"/>
                </a:solidFill>
                <a:latin typeface="Tahoma"/>
                <a:ea typeface="Tahoma"/>
              </a:rPr>
              <a:t>Z </a:t>
            </a:r>
            <a:endParaRPr lang="ko-KR" altLang="en-US" dirty="0" smtClean="0" sz="1200" i="1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$ </a:t>
            </a:r>
            <a:endParaRPr lang="ko-KR" altLang="en-US" dirty="0" smtClean="0" sz="1200"/>
          </a:p>
          <a:p>
            <a:pPr marL="0" indent="0" defTabSz="15240" algn="l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Arial"/>
              </a:rPr>
              <a:t>Parsing table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M </a:t>
            </a:r>
            <a:endParaRPr lang="ko-KR" altLang="en-US" dirty="0" smtClean="0" sz="1200"/>
          </a:p>
          <a:p>
            <a:pPr marL="0" indent="0" defTabSz="1524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Consider the expression grammar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1 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							E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								?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  <a:ea typeface="Times New Roman"/>
              </a:rPr>
              <a:t>T  E' </a:t>
            </a:r>
            <a:endParaRPr lang="ko-KR" altLang="en-US" dirty="0" smtClean="0" sz="1200" i="1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2 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							E'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						?</a:t>
            </a:r>
            <a:endParaRPr lang="ko-KR" altLang="en-US" dirty="0" smtClean="0" sz="1200" b="1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3  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 |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</a:t>
            </a:r>
            <a:r>
              <a:rPr lang="en-US" altLang="ko-KR" dirty="0" smtClean="0" sz="1200" i="1" b="1">
                <a:solidFill>
                  <a:srgbClr val="000000"/>
                </a:solidFill>
                <a:latin typeface="Symbol"/>
                <a:ea typeface="Symbol"/>
              </a:rPr>
              <a:t>e</a:t>
            </a:r>
            <a:endParaRPr lang="ko-KR" altLang="en-US" dirty="0" smtClean="0" sz="1200" i="1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4 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							T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									?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  <a:ea typeface="Times New Roman"/>
              </a:rPr>
              <a:t>F  T' </a:t>
            </a:r>
            <a:endParaRPr lang="ko-KR" altLang="en-US" dirty="0" smtClean="0" sz="1200" i="1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5 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							T'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							?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*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 F  T' </a:t>
            </a:r>
            <a:endParaRPr lang="ko-KR" altLang="en-US" dirty="0" smtClean="0" sz="1200" i="1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6  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 |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</a:t>
            </a:r>
            <a:r>
              <a:rPr lang="en-US" altLang="ko-KR" dirty="0" smtClean="0" sz="1200" i="1" b="1">
                <a:solidFill>
                  <a:srgbClr val="000000"/>
                </a:solidFill>
                <a:latin typeface="Symbol"/>
                <a:ea typeface="Symbol"/>
              </a:rPr>
              <a:t>e</a:t>
            </a:r>
            <a:endParaRPr lang="ko-KR" altLang="en-US" dirty="0" smtClean="0" sz="1200" i="1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7 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							F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								?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( 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E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 )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8  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 |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</a:t>
            </a:r>
            <a:r>
              <a:rPr lang="en-US" altLang="ko-KR" dirty="0" smtClean="0" sz="1200" u="sng">
                <a:solidFill>
                  <a:srgbClr val="000000"/>
                </a:solidFill>
                <a:latin typeface="Times New Roman"/>
                <a:ea typeface="Times New Roman"/>
              </a:rPr>
              <a:t>id </a:t>
            </a:r>
            <a:endParaRPr lang="ko-KR" altLang="en-US" dirty="0" smtClean="0" sz="1200" u="sng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Using the table construction algorithm that will be discussed later, we have the predictive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parsing table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</a:t>
            </a:r>
            <a:r>
              <a:rPr lang="en-US" altLang="ko-KR" dirty="0" smtClean="0" sz="1200" u="sng">
                <a:solidFill>
                  <a:srgbClr val="000000"/>
                </a:solidFill>
                <a:latin typeface="Times New Roman"/>
                <a:ea typeface="Times New Roman"/>
              </a:rPr>
              <a:t>id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</a:t>
            </a:r>
            <a:r>
              <a:rPr lang="en-US" altLang="ko-KR" dirty="0" smtClean="0" sz="1200" u="sng">
                <a:solidFill>
                  <a:srgbClr val="000000"/>
                </a:solidFill>
                <a:latin typeface="Times New Roman"/>
                <a:ea typeface="Times New Roman"/>
              </a:rPr>
              <a:t>+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</a:t>
            </a:r>
            <a:r>
              <a:rPr lang="en-US" altLang="ko-KR" dirty="0" smtClean="0" sz="1200" u="sng">
                <a:solidFill>
                  <a:srgbClr val="000000"/>
                </a:solidFill>
                <a:latin typeface="Times New Roman"/>
                <a:ea typeface="Times New Roman"/>
              </a:rPr>
              <a:t>*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</a:t>
            </a:r>
            <a:r>
              <a:rPr lang="en-US" altLang="ko-KR" dirty="0" smtClean="0" sz="1200" u="sng">
                <a:solidFill>
                  <a:srgbClr val="000000"/>
                </a:solidFill>
                <a:latin typeface="Times New Roman"/>
                <a:ea typeface="Times New Roman"/>
              </a:rPr>
              <a:t>(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</a:t>
            </a:r>
            <a:r>
              <a:rPr lang="en-US" altLang="ko-KR" dirty="0" smtClean="0" sz="1200" u="sng">
                <a:solidFill>
                  <a:srgbClr val="000000"/>
                </a:solidFill>
                <a:latin typeface="Times New Roman"/>
                <a:ea typeface="Times New Roman"/>
              </a:rPr>
              <a:t>)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</a:t>
            </a:r>
            <a:r>
              <a:rPr lang="en-US" altLang="ko-KR" dirty="0" smtClean="0" sz="1200" u="sng">
                <a:solidFill>
                  <a:srgbClr val="000000"/>
                </a:solidFill>
                <a:latin typeface="Times New Roman"/>
                <a:ea typeface="Times New Roman"/>
              </a:rPr>
              <a:t>$ </a:t>
            </a:r>
            <a:endParaRPr lang="ko-KR" altLang="en-US" dirty="0" smtClean="0" sz="1200" u="sng"/>
          </a:p>
          <a:p>
            <a:pPr marL="0" indent="0" defTabSz="15240" algn="l">
              <a:lnSpc>
                <a:spcPts val="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</a:t>
            </a:r>
            <a:r>
              <a:rPr lang="en-US" altLang="ko-KR" dirty="0" smtClean="0" sz="1200" i="1" b="1">
                <a:solidFill>
                  <a:srgbClr val="000000"/>
                </a:solidFill>
                <a:latin typeface="Times New Roman"/>
                <a:ea typeface="Times New Roman"/>
              </a:rPr>
              <a:t>E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						E 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?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			 TE'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  <a:ea typeface="Times New Roman"/>
              </a:rPr>
              <a:t>E 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?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			 TE'</a:t>
            </a:r>
            <a:endParaRPr lang="ko-KR" altLang="en-US" dirty="0" smtClean="0" sz="1200" i="1"/>
          </a:p>
          <a:p>
            <a:pPr marL="0" indent="0" defTabSz="15240" algn="l">
              <a:lnSpc>
                <a:spcPts val="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</a:t>
            </a:r>
            <a:r>
              <a:rPr lang="en-US" altLang="ko-KR" dirty="0" smtClean="0" sz="1200" i="1" b="1">
                <a:solidFill>
                  <a:srgbClr val="000000"/>
                </a:solidFill>
                <a:latin typeface="Times New Roman"/>
                <a:ea typeface="Times New Roman"/>
              </a:rPr>
              <a:t>E'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  <a:ea typeface="Times New Roman"/>
              </a:rPr>
              <a:t>E' 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?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												+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TE'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  <a:ea typeface="Times New Roman"/>
              </a:rPr>
              <a:t>E' 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?  </a:t>
            </a:r>
            <a:r>
              <a:rPr lang="en-US" altLang="ko-KR" dirty="0" smtClean="0" sz="1200" b="1">
                <a:solidFill>
                  <a:srgbClr val="000000"/>
                </a:solidFill>
                <a:latin typeface="Symbol"/>
                <a:ea typeface="Symbol"/>
              </a:rPr>
              <a:t>e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  <a:ea typeface="Times New Roman"/>
              </a:rPr>
              <a:t> E' 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?  </a:t>
            </a:r>
            <a:r>
              <a:rPr lang="en-US" altLang="ko-KR" dirty="0" smtClean="0" sz="1200" b="1">
                <a:solidFill>
                  <a:srgbClr val="000000"/>
                </a:solidFill>
                <a:latin typeface="Symbol"/>
                <a:ea typeface="Symbol"/>
              </a:rPr>
              <a:t>e</a:t>
            </a:r>
            <a:endParaRPr lang="ko-KR" altLang="en-US" dirty="0" smtClean="0" sz="1200" b="1"/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</a:t>
            </a:r>
            <a:r>
              <a:rPr lang="en-US" altLang="ko-KR" dirty="0" smtClean="0" sz="1200" i="1" b="1">
                <a:solidFill>
                  <a:srgbClr val="000000"/>
                </a:solidFill>
                <a:latin typeface="Times New Roman"/>
                <a:ea typeface="Times New Roman"/>
              </a:rPr>
              <a:t>T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						T 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?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			 FT'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  <a:ea typeface="Times New Roman"/>
              </a:rPr>
              <a:t>T 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?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			 FT'</a:t>
            </a:r>
            <a:endParaRPr lang="ko-KR" altLang="en-US" dirty="0" smtClean="0" sz="1200" i="1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</a:t>
            </a:r>
            <a:r>
              <a:rPr lang="en-US" altLang="ko-KR" dirty="0" smtClean="0" sz="1200" i="1" b="1">
                <a:solidFill>
                  <a:srgbClr val="000000"/>
                </a:solidFill>
                <a:latin typeface="Times New Roman"/>
                <a:ea typeface="Times New Roman"/>
              </a:rPr>
              <a:t>T'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  <a:ea typeface="Times New Roman"/>
              </a:rPr>
              <a:t>T' 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?  </a:t>
            </a:r>
            <a:r>
              <a:rPr lang="en-US" altLang="ko-KR" dirty="0" smtClean="0" sz="1200" b="1">
                <a:solidFill>
                  <a:srgbClr val="000000"/>
                </a:solidFill>
                <a:latin typeface="Symbol"/>
                <a:ea typeface="Symbol"/>
              </a:rPr>
              <a:t>e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  <a:ea typeface="Times New Roman"/>
              </a:rPr>
              <a:t>T 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?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			 *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FT'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  <a:ea typeface="Times New Roman"/>
              </a:rPr>
              <a:t>T' 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?  </a:t>
            </a:r>
            <a:r>
              <a:rPr lang="en-US" altLang="ko-KR" dirty="0" smtClean="0" sz="1200" b="1">
                <a:solidFill>
                  <a:srgbClr val="000000"/>
                </a:solidFill>
                <a:latin typeface="Symbol"/>
                <a:ea typeface="Symbol"/>
              </a:rPr>
              <a:t>e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  <a:ea typeface="Times New Roman"/>
              </a:rPr>
              <a:t>		T' 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?  </a:t>
            </a:r>
            <a:r>
              <a:rPr lang="en-US" altLang="ko-KR" dirty="0" smtClean="0" sz="1200" b="1">
                <a:solidFill>
                  <a:srgbClr val="000000"/>
                </a:solidFill>
                <a:latin typeface="Symbol"/>
                <a:ea typeface="Symbol"/>
              </a:rPr>
              <a:t>e</a:t>
            </a:r>
            <a:endParaRPr lang="ko-KR" altLang="en-US" dirty="0" smtClean="0" sz="1200" b="1"/>
          </a:p>
          <a:p>
            <a:pPr marL="0" indent="0" defTabSz="15240" algn="l">
              <a:lnSpc>
                <a:spcPts val="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</a:t>
            </a:r>
            <a:r>
              <a:rPr lang="en-US" altLang="ko-KR" dirty="0" smtClean="0" sz="1200" i="1" b="1">
                <a:solidFill>
                  <a:srgbClr val="000000"/>
                </a:solidFill>
                <a:latin typeface="Times New Roman"/>
                <a:ea typeface="Times New Roman"/>
              </a:rPr>
              <a:t>F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						F 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?  </a:t>
            </a:r>
            <a:r>
              <a:rPr lang="en-US" altLang="ko-KR" dirty="0" smtClean="0" sz="1200" u="sng">
                <a:solidFill>
                  <a:srgbClr val="000000"/>
                </a:solidFill>
                <a:latin typeface="Times New Roman"/>
              </a:rPr>
              <a:t>id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  <a:ea typeface="Times New Roman"/>
              </a:rPr>
              <a:t>F 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?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			 (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E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 )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The rows are non-terminals and the columns are the terminals of the expression grammar.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The predictive parser uses an explicit stack to keep track of pending non-terminals. It can </a:t>
            </a:r>
            <a:endParaRPr lang="ko-KR" altLang="en-US" dirty="0" smtClean="0" sz="120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thus be implemented without recursion.  </a:t>
            </a:r>
            <a:endParaRPr lang="ko-KR" altLang="en-US" dirty="0" smtClean="0" sz="1200"/>
          </a:p>
        </p:txBody>
      </p:sp>
      <p:sp>
        <p:nvSpPr>
          <p:cNvPr id="181" name="Rect 3"/>
          <p:cNvSpPr>
            <a:spLocks noGrp="1" noChangeArrowheads="1"/>
          </p:cNvSpPr>
          <p:nvPr/>
        </p:nvSpPr>
        <p:spPr>
          <a:xfrm rot="0">
            <a:off x="3599815" y="2401570"/>
            <a:ext cx="811530" cy="177165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200">
                <a:solidFill>
                  <a:srgbClr val="000000"/>
                </a:solidFill>
                <a:latin typeface="Tahoma"/>
              </a:rPr>
              <a:t>$ </a:t>
            </a:r>
            <a:endParaRPr lang="ko-KR" altLang="en-US" dirty="0" smtClean="0" sz="1200"/>
          </a:p>
        </p:txBody>
      </p:sp>
      <p:sp>
        <p:nvSpPr>
          <p:cNvPr id="182" name="Rect 3"/>
          <p:cNvSpPr>
            <a:spLocks noGrp="1" noChangeArrowheads="1"/>
          </p:cNvSpPr>
          <p:nvPr/>
        </p:nvSpPr>
        <p:spPr>
          <a:xfrm rot="0">
            <a:off x="3039110" y="2429510"/>
            <a:ext cx="1649730" cy="728345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200">
                <a:solidFill>
                  <a:srgbClr val="000000"/>
                </a:solidFill>
                <a:latin typeface="Tahoma"/>
              </a:rPr>
              <a:t>+ </a:t>
            </a:r>
            <a:endParaRPr lang="ko-KR" altLang="en-US" dirty="0" smtClean="0" sz="1200"/>
          </a:p>
          <a:p>
            <a:pPr marL="0" indent="0" defTabSz="15240" algn="l">
              <a:lnSpc>
                <a:spcPts val="2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Arial"/>
              </a:rPr>
              <a:t>output </a:t>
            </a:r>
            <a:endParaRPr lang="ko-KR" altLang="en-US" dirty="0" smtClean="0" sz="1200"/>
          </a:p>
        </p:txBody>
      </p:sp>
      <p:sp>
        <p:nvSpPr>
          <p:cNvPr id="183" name="Rect 3"/>
          <p:cNvSpPr>
            <a:spLocks noGrp="1" noChangeArrowheads="1"/>
          </p:cNvSpPr>
          <p:nvPr/>
        </p:nvSpPr>
        <p:spPr>
          <a:xfrm rot="0">
            <a:off x="2401570" y="2401570"/>
            <a:ext cx="1104900" cy="2508885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a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b </a:t>
            </a:r>
            <a:endParaRPr lang="ko-KR" altLang="en-US" dirty="0" smtClean="0" sz="1200"/>
          </a:p>
          <a:p>
            <a:pPr marL="0" indent="0" defTabSz="15240" algn="l">
              <a:lnSpc>
                <a:spcPts val="2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Arial"/>
              </a:rPr>
              <a:t>Predictive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Arial"/>
              </a:rPr>
              <a:t>parser </a:t>
            </a:r>
            <a:endParaRPr lang="ko-KR" altLang="en-US" dirty="0" smtClean="0" sz="1200"/>
          </a:p>
          <a:p>
            <a:pPr marL="0" indent="0" defTabSz="15240" algn="l">
              <a:lnSpc>
                <a:spcPts val="1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+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 T E' </a:t>
            </a:r>
            <a:endParaRPr lang="ko-KR" altLang="en-US" dirty="0" smtClean="0" sz="1200" i="1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Rect 3"/>
          <p:cNvSpPr>
            <a:spLocks noGrp="1" noChangeArrowheads="1"/>
          </p:cNvSpPr>
          <p:nvPr/>
        </p:nvSpPr>
        <p:spPr>
          <a:xfrm rot="0">
            <a:off x="0" y="0"/>
            <a:ext cx="7797801" cy="10058401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7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Arial"/>
              </a:rPr>
              <a:t>LL(1) Parsing Algorithm </a:t>
            </a:r>
            <a:endParaRPr lang="ko-KR" altLang="en-US" dirty="0" smtClean="0" sz="1200" b="1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The 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input buffer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 contains the string to be parsed;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$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is the end-of-input marker. The 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stack</a:t>
            </a:r>
            <a:endParaRPr lang="ko-KR" altLang="en-US" dirty="0" smtClean="0" sz="1200" i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contains a sequence of grammar symbols.  Initially, the stack contains the start symbol of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the grammar on the top of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$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. The parser is controlled by a program that behaves as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follows: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The program considers </a:t>
            </a:r>
            <a:r>
              <a:rPr lang="en-US" altLang="ko-KR" dirty="0" smtClean="0" sz="1200" i="1">
                <a:solidFill>
                  <a:srgbClr val="000000"/>
                </a:solidFill>
                <a:latin typeface="Tahoma"/>
                <a:ea typeface="Tahoma"/>
              </a:rPr>
              <a:t>X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, the symbol on top of the stack, and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a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, the current input symbol.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These two symbols, </a:t>
            </a:r>
            <a:r>
              <a:rPr lang="en-US" altLang="ko-KR" dirty="0" smtClean="0" sz="1200" i="1">
                <a:solidFill>
                  <a:srgbClr val="000000"/>
                </a:solidFill>
                <a:latin typeface="Tahoma"/>
                <a:ea typeface="Tahoma"/>
              </a:rPr>
              <a:t>X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and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a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determine the action of the parser. There are 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three</a:t>
            </a:r>
            <a:endParaRPr lang="ko-KR" altLang="en-US" dirty="0" smtClean="0" sz="1200" i="1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possibilities.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1.</a:t>
            </a:r>
            <a:r>
              <a:rPr lang="en-US" altLang="ko-KR" dirty="0" smtClean="0" sz="1200" i="1">
                <a:solidFill>
                  <a:srgbClr val="000000"/>
                </a:solidFill>
                <a:latin typeface="Tahoma"/>
                <a:ea typeface="Tahoma"/>
              </a:rPr>
              <a:t>							X</a:t>
            </a:r>
            <a:r>
              <a:rPr lang="en-US" altLang="ko-KR" dirty="0" smtClean="0" sz="1200" b="1">
                <a:solidFill>
                  <a:srgbClr val="000000"/>
                </a:solidFill>
                <a:latin typeface="Symbol"/>
                <a:ea typeface="Symbol"/>
              </a:rPr>
              <a:t>		=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			a </a:t>
            </a:r>
            <a:r>
              <a:rPr lang="en-US" altLang="ko-KR" dirty="0" smtClean="0" sz="1200" b="1">
                <a:solidFill>
                  <a:srgbClr val="000000"/>
                </a:solidFill>
                <a:latin typeface="Symbol"/>
                <a:ea typeface="Symbol"/>
              </a:rPr>
              <a:t>=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 $,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the parser halts and annouces successful completion.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2.</a:t>
            </a:r>
            <a:r>
              <a:rPr lang="en-US" altLang="ko-KR" dirty="0" smtClean="0" sz="1200" i="1">
                <a:solidFill>
                  <a:srgbClr val="000000"/>
                </a:solidFill>
                <a:latin typeface="Tahoma"/>
                <a:ea typeface="Tahoma"/>
              </a:rPr>
              <a:t>							X</a:t>
            </a:r>
            <a:r>
              <a:rPr lang="en-US" altLang="ko-KR" dirty="0" smtClean="0" sz="1200" b="1">
                <a:solidFill>
                  <a:srgbClr val="000000"/>
                </a:solidFill>
                <a:latin typeface="Symbol"/>
                <a:ea typeface="Symbol"/>
              </a:rPr>
              <a:t>		=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			a </a:t>
            </a:r>
            <a:r>
              <a:rPr lang="en-US" altLang="ko-KR" dirty="0" smtClean="0" sz="1200" b="1">
                <a:solidFill>
                  <a:srgbClr val="000000"/>
                </a:solidFill>
                <a:latin typeface="Symbol"/>
                <a:ea typeface="Symbol"/>
              </a:rPr>
              <a:t>¹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	  $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the parser pops </a:t>
            </a:r>
            <a:r>
              <a:rPr lang="en-US" altLang="ko-KR" dirty="0" smtClean="0" sz="1200" i="1">
                <a:solidFill>
                  <a:srgbClr val="000000"/>
                </a:solidFill>
                <a:latin typeface="Tahoma"/>
                <a:ea typeface="Tahoma"/>
              </a:rPr>
              <a:t>X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off the stack and advances input pointer to next input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symbol. 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3.							If </a:t>
            </a:r>
            <a:r>
              <a:rPr lang="en-US" altLang="ko-KR" dirty="0" smtClean="0" sz="1200" i="1">
                <a:solidFill>
                  <a:srgbClr val="000000"/>
                </a:solidFill>
                <a:latin typeface="Tahoma"/>
                <a:ea typeface="Tahoma"/>
              </a:rPr>
              <a:t>X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is a nonterminal, the program consults entry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	M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[</a:t>
            </a:r>
            <a:r>
              <a:rPr lang="en-US" altLang="ko-KR" dirty="0" smtClean="0" sz="1200" i="1">
                <a:solidFill>
                  <a:srgbClr val="000000"/>
                </a:solidFill>
                <a:latin typeface="Tahoma"/>
                <a:ea typeface="Tahoma"/>
              </a:rPr>
              <a:t>X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,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a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] of parsing table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M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. 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a.								If the entry is a production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	M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[</a:t>
            </a:r>
            <a:r>
              <a:rPr lang="en-US" altLang="ko-KR" dirty="0" smtClean="0" sz="1200" i="1">
                <a:solidFill>
                  <a:srgbClr val="000000"/>
                </a:solidFill>
                <a:latin typeface="Tahoma"/>
                <a:ea typeface="Tahoma"/>
              </a:rPr>
              <a:t>X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,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a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] = {</a:t>
            </a:r>
            <a:r>
              <a:rPr lang="en-US" altLang="ko-KR" dirty="0" smtClean="0" sz="1200" i="1">
                <a:solidFill>
                  <a:srgbClr val="000000"/>
                </a:solidFill>
                <a:latin typeface="Tahoma"/>
                <a:ea typeface="Tahoma"/>
              </a:rPr>
              <a:t>X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?  </a:t>
            </a:r>
            <a:r>
              <a:rPr lang="en-US" altLang="ko-KR" dirty="0" smtClean="0" sz="1200" i="1">
                <a:solidFill>
                  <a:srgbClr val="000000"/>
                </a:solidFill>
                <a:latin typeface="Tahoma"/>
                <a:ea typeface="Tahoma"/>
              </a:rPr>
              <a:t>UVW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}, the parser replaces </a:t>
            </a:r>
            <a:r>
              <a:rPr lang="en-US" altLang="ko-KR" dirty="0" smtClean="0" sz="1200" i="1">
                <a:solidFill>
                  <a:srgbClr val="000000"/>
                </a:solidFill>
                <a:latin typeface="Tahoma"/>
                <a:ea typeface="Tahoma"/>
              </a:rPr>
              <a:t>X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on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top of the stack by </a:t>
            </a:r>
            <a:r>
              <a:rPr lang="en-US" altLang="ko-KR" dirty="0" smtClean="0" sz="1200" i="1">
                <a:solidFill>
                  <a:srgbClr val="000000"/>
                </a:solidFill>
                <a:latin typeface="Tahoma"/>
                <a:ea typeface="Tahoma"/>
              </a:rPr>
              <a:t>	WVU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 (with </a:t>
            </a:r>
            <a:r>
              <a:rPr lang="en-US" altLang="ko-KR" dirty="0" smtClean="0" sz="1200" i="1">
                <a:solidFill>
                  <a:srgbClr val="000000"/>
                </a:solidFill>
                <a:latin typeface="Tahoma"/>
                <a:ea typeface="Tahoma"/>
              </a:rPr>
              <a:t>U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on top).  As output, the parser just prints the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production used:  </a:t>
            </a:r>
            <a:r>
              <a:rPr lang="en-US" altLang="ko-KR" dirty="0" smtClean="0" sz="1200" i="1">
                <a:solidFill>
                  <a:srgbClr val="000000"/>
                </a:solidFill>
                <a:latin typeface="Tahoma"/>
                <a:ea typeface="Tahoma"/>
              </a:rPr>
              <a:t>X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?  </a:t>
            </a:r>
            <a:r>
              <a:rPr lang="en-US" altLang="ko-KR" dirty="0" smtClean="0" sz="1200" i="1">
                <a:solidFill>
                  <a:srgbClr val="000000"/>
                </a:solidFill>
                <a:latin typeface="Tahoma"/>
                <a:ea typeface="Tahoma"/>
              </a:rPr>
              <a:t>UVW.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However, any other code could be executed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here.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b.							If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M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[</a:t>
            </a:r>
            <a:r>
              <a:rPr lang="en-US" altLang="ko-KR" dirty="0" smtClean="0" sz="1200" i="1">
                <a:solidFill>
                  <a:srgbClr val="000000"/>
                </a:solidFill>
                <a:latin typeface="Tahoma"/>
                <a:ea typeface="Tahoma"/>
              </a:rPr>
              <a:t>X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,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a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] =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error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, the parser calls an error recovery routine </a:t>
            </a:r>
            <a:endParaRPr lang="ko-KR" altLang="en-US" dirty="0" smtClean="0" sz="120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Example: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 let’s parse the input string </a:t>
            </a:r>
            <a:endParaRPr lang="ko-KR" altLang="en-US" dirty="0" smtClean="0" sz="120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id+id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∗</a:t>
            </a:r>
            <a:r>
              <a:rPr lang="en-US" altLang="ko-KR" dirty="0" smtClean="0" sz="1200" u="sng">
                <a:solidFill>
                  <a:srgbClr val="000000"/>
                </a:solidFill>
                <a:latin typeface="Tahoma"/>
                <a:ea typeface="Tahoma"/>
              </a:rPr>
              <a:t>id </a:t>
            </a:r>
            <a:endParaRPr lang="ko-KR" altLang="en-US" dirty="0" smtClean="0" sz="1200" u="sng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using the non-recursive LL(1) parser </a:t>
            </a:r>
            <a:endParaRPr lang="ko-KR" altLang="en-US" dirty="0" smtClean="0" sz="120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8800" y="1264920"/>
            <a:ext cx="2858770" cy="337439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87" name="Rect 3"/>
          <p:cNvSpPr>
            <a:spLocks noGrp="1" noChangeArrowheads="1"/>
          </p:cNvSpPr>
          <p:nvPr/>
        </p:nvSpPr>
        <p:spPr>
          <a:xfrm rot="0">
            <a:off x="0" y="0"/>
            <a:ext cx="7797801" cy="10058401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10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  <a:ea typeface="Times New Roman"/>
              </a:rPr>
              <a:t>Stack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  <a:ea typeface="Times New Roman"/>
              </a:rPr>
              <a:t>Input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  <a:ea typeface="Times New Roman"/>
              </a:rPr>
              <a:t>Ouput</a:t>
            </a:r>
            <a:endParaRPr lang="ko-KR" altLang="en-US" dirty="0" smtClean="0" sz="1200" i="1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$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E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id+id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∗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id$  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$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E' T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id+id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∗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id$ 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E 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?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			 TE'</a:t>
            </a:r>
            <a:endParaRPr lang="ko-KR" altLang="en-US" dirty="0" smtClean="0" sz="1200" i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$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E' T' F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id+id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∗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id$ 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T 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?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			 FT'</a:t>
            </a:r>
            <a:endParaRPr lang="ko-KR" altLang="en-US" dirty="0" smtClean="0" sz="1200" i="1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$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E'T'  </a:t>
            </a:r>
            <a:r>
              <a:rPr lang="en-US" altLang="ko-KR" dirty="0" smtClean="0" sz="1200" u="sng">
                <a:solidFill>
                  <a:srgbClr val="000000"/>
                </a:solidFill>
                <a:latin typeface="Times New Roman"/>
              </a:rPr>
              <a:t>id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id+id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∗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id$ 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F 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?  </a:t>
            </a:r>
            <a:r>
              <a:rPr lang="en-US" altLang="ko-KR" dirty="0" smtClean="0" sz="1200" u="sng">
                <a:solidFill>
                  <a:srgbClr val="000000"/>
                </a:solidFill>
                <a:latin typeface="Times New Roman"/>
              </a:rPr>
              <a:t>id </a:t>
            </a:r>
            <a:endParaRPr lang="ko-KR" altLang="en-US" dirty="0" smtClean="0" sz="1200" u="sng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$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E' T'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+id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∗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id$ 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$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E'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+id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∗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id$ 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T' 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?</a:t>
            </a:r>
            <a:r>
              <a:rPr lang="en-US" altLang="ko-KR" dirty="0" smtClean="0" sz="1200" i="1" b="1">
                <a:solidFill>
                  <a:srgbClr val="000000"/>
                </a:solidFill>
                <a:latin typeface="Symbol"/>
                <a:ea typeface="Symbol"/>
              </a:rPr>
              <a:t>		 e</a:t>
            </a:r>
            <a:endParaRPr lang="ko-KR" altLang="en-US" dirty="0" smtClean="0" sz="1200" i="1" b="1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$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E' T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+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+id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∗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id$ 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E' 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?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							+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TE'</a:t>
            </a:r>
            <a:endParaRPr lang="ko-KR" altLang="en-US" dirty="0" smtClean="0" sz="1200" i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$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E' T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</a:t>
            </a:r>
            <a:r>
              <a:rPr lang="en-US" altLang="ko-KR" dirty="0" smtClean="0" sz="1200" u="sng">
                <a:solidFill>
                  <a:srgbClr val="000000"/>
                </a:solidFill>
                <a:latin typeface="Times New Roman"/>
                <a:ea typeface="Times New Roman"/>
              </a:rPr>
              <a:t>id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∗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id$  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$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E' T' F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</a:t>
            </a:r>
            <a:r>
              <a:rPr lang="en-US" altLang="ko-KR" dirty="0" smtClean="0" sz="1200" u="sng">
                <a:solidFill>
                  <a:srgbClr val="000000"/>
                </a:solidFill>
                <a:latin typeface="Times New Roman"/>
                <a:ea typeface="Times New Roman"/>
              </a:rPr>
              <a:t>id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∗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id$ 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T 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?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			 FT'</a:t>
            </a:r>
            <a:endParaRPr lang="ko-KR" altLang="en-US" dirty="0" smtClean="0" sz="1200" i="1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$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E' T'  </a:t>
            </a:r>
            <a:r>
              <a:rPr lang="en-US" altLang="ko-KR" dirty="0" smtClean="0" sz="1200" u="sng">
                <a:solidFill>
                  <a:srgbClr val="000000"/>
                </a:solidFill>
                <a:latin typeface="Times New Roman"/>
              </a:rPr>
              <a:t>id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</a:t>
            </a:r>
            <a:r>
              <a:rPr lang="en-US" altLang="ko-KR" dirty="0" smtClean="0" sz="1200" u="sng">
                <a:solidFill>
                  <a:srgbClr val="000000"/>
                </a:solidFill>
                <a:latin typeface="Times New Roman"/>
                <a:ea typeface="Times New Roman"/>
              </a:rPr>
              <a:t>id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∗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id$ 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F 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?  </a:t>
            </a:r>
            <a:r>
              <a:rPr lang="en-US" altLang="ko-KR" dirty="0" smtClean="0" sz="1200" u="sng">
                <a:solidFill>
                  <a:srgbClr val="000000"/>
                </a:solidFill>
                <a:latin typeface="Times New Roman"/>
              </a:rPr>
              <a:t>id </a:t>
            </a:r>
            <a:endParaRPr lang="ko-KR" altLang="en-US" dirty="0" smtClean="0" sz="1200" u="sng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$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E' T'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∗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id$   </a:t>
            </a:r>
            <a:endParaRPr lang="ko-KR" altLang="en-US" dirty="0" smtClean="0" sz="1200"/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$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E' T' F 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∗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∗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id$ 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T 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?  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∗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  <a:ea typeface="Times New Roman"/>
              </a:rPr>
              <a:t>FT'</a:t>
            </a:r>
            <a:endParaRPr lang="ko-KR" altLang="en-US" dirty="0" smtClean="0" sz="1200" i="1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$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E' T' F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id$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$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E'T'  </a:t>
            </a:r>
            <a:r>
              <a:rPr lang="en-US" altLang="ko-KR" dirty="0" smtClean="0" sz="1200" u="sng">
                <a:solidFill>
                  <a:srgbClr val="000000"/>
                </a:solidFill>
                <a:latin typeface="Times New Roman"/>
              </a:rPr>
              <a:t>id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id$ 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F 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?  </a:t>
            </a:r>
            <a:r>
              <a:rPr lang="en-US" altLang="ko-KR" dirty="0" smtClean="0" sz="1200" u="sng">
                <a:solidFill>
                  <a:srgbClr val="000000"/>
                </a:solidFill>
                <a:latin typeface="Times New Roman"/>
              </a:rPr>
              <a:t>id </a:t>
            </a:r>
            <a:endParaRPr lang="ko-KR" altLang="en-US" dirty="0" smtClean="0" sz="1200" u="sng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$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E' T'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$  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$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E'</a:t>
            </a:r>
            <a:endParaRPr lang="ko-KR" altLang="en-US" dirty="0" smtClean="0" sz="1200" i="1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$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$ 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E' 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?</a:t>
            </a:r>
            <a:r>
              <a:rPr lang="en-US" altLang="ko-KR" dirty="0" smtClean="0" sz="1200" i="1" b="1">
                <a:solidFill>
                  <a:srgbClr val="000000"/>
                </a:solidFill>
                <a:latin typeface="Symbol"/>
                <a:ea typeface="Symbol"/>
              </a:rPr>
              <a:t>		 e</a:t>
            </a:r>
            <a:endParaRPr lang="ko-KR" altLang="en-US" dirty="0" smtClean="0" sz="1200" i="1" b="1"/>
          </a:p>
        </p:txBody>
      </p:sp>
      <p:sp>
        <p:nvSpPr>
          <p:cNvPr id="188" name="Rect 3"/>
          <p:cNvSpPr>
            <a:spLocks noGrp="1" noChangeArrowheads="1"/>
          </p:cNvSpPr>
          <p:nvPr/>
        </p:nvSpPr>
        <p:spPr>
          <a:xfrm rot="0">
            <a:off x="3572510" y="4243070"/>
            <a:ext cx="497840" cy="18288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$ 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T' 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?</a:t>
            </a:r>
            <a:r>
              <a:rPr lang="en-US" altLang="ko-KR" dirty="0" smtClean="0" sz="1200" i="1" b="1">
                <a:solidFill>
                  <a:srgbClr val="000000"/>
                </a:solidFill>
                <a:latin typeface="Symbol"/>
                <a:ea typeface="Symbol"/>
              </a:rPr>
              <a:t>		 e</a:t>
            </a:r>
            <a:endParaRPr lang="ko-KR" altLang="en-US" dirty="0" smtClean="0" sz="1200" i="1" b="1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 3"/>
          <p:cNvSpPr>
            <a:spLocks noGrp="1" noChangeArrowheads="1"/>
          </p:cNvSpPr>
          <p:nvPr/>
        </p:nvSpPr>
        <p:spPr>
          <a:xfrm rot="0">
            <a:off x="0" y="0"/>
            <a:ext cx="7797801" cy="10058401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7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L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L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e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e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c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c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t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t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u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u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r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r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e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e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				1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1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7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7</a:t>
            </a:r>
            <a:endParaRPr lang="ko-KR" altLang="en-US" dirty="0" smtClean="0" sz="1800" b="1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Note that productions output are tracing out a 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lefmost derivation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. The grammar symbols </a:t>
            </a:r>
            <a:endParaRPr lang="ko-KR" altLang="en-US" dirty="0" smtClean="0" sz="120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on the stack make up 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left-sentential forms.</a:t>
            </a:r>
            <a:endParaRPr lang="ko-KR" altLang="en-US" dirty="0" smtClean="0" sz="1200" i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Arial"/>
              </a:rPr>
              <a:t>LL(1) Table Construction </a:t>
            </a:r>
            <a:endParaRPr lang="ko-KR" altLang="en-US" dirty="0" smtClean="0" sz="1200" b="1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Top-down parsing expands a parse tree from the start symbol to the leaves. It always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expand the leftmost non-terminal. Consider the state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S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?</a:t>
            </a:r>
            <a:endParaRPr lang="ko-KR" altLang="en-US" dirty="0" smtClean="0" sz="1200"/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with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b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the next token and we are trying to match </a:t>
            </a:r>
            <a:r>
              <a:rPr lang="en-US" altLang="ko-KR" dirty="0" smtClean="0" sz="1200" b="1">
                <a:solidFill>
                  <a:srgbClr val="000000"/>
                </a:solidFill>
                <a:latin typeface="Symbol"/>
                <a:ea typeface="Symbol"/>
              </a:rPr>
              <a:t>b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	b</a:t>
            </a:r>
            <a:r>
              <a:rPr lang="en-US" altLang="ko-KR" dirty="0" smtClean="0" sz="1200" b="1">
                <a:solidFill>
                  <a:srgbClr val="000000"/>
                </a:solidFill>
                <a:latin typeface="Symbol"/>
                <a:ea typeface="Symbol"/>
              </a:rPr>
              <a:t>g.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There are two possibilities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1.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							b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belongs to an expansion of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A.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Any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A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?</a:t>
            </a:r>
            <a:r>
              <a:rPr lang="en-US" altLang="ko-KR" dirty="0" smtClean="0" sz="1200" b="1">
                <a:solidFill>
                  <a:srgbClr val="000000"/>
                </a:solidFill>
                <a:latin typeface="Symbol"/>
                <a:ea typeface="Symbol"/>
              </a:rPr>
              <a:t>								a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 can be used if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b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can start a string derived from </a:t>
            </a:r>
            <a:r>
              <a:rPr lang="en-US" altLang="ko-KR" dirty="0" smtClean="0" sz="1200" b="1">
                <a:solidFill>
                  <a:srgbClr val="000000"/>
                </a:solidFill>
                <a:latin typeface="Symbol"/>
                <a:ea typeface="Symbol"/>
              </a:rPr>
              <a:t>a.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In this case we say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that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b</a:t>
            </a:r>
            <a:r>
              <a:rPr lang="en-US" altLang="ko-KR" dirty="0" smtClean="0" sz="1200" b="1">
                <a:solidFill>
                  <a:srgbClr val="000000"/>
                </a:solidFill>
                <a:latin typeface="Symbol"/>
                <a:ea typeface="Symbol"/>
              </a:rPr>
              <a:t>		Î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						FIRST(</a:t>
            </a:r>
            <a:r>
              <a:rPr lang="en-US" altLang="ko-KR" dirty="0" smtClean="0" sz="1200" b="1">
                <a:solidFill>
                  <a:srgbClr val="000000"/>
                </a:solidFill>
                <a:latin typeface="Symbol"/>
                <a:ea typeface="Symbol"/>
              </a:rPr>
              <a:t>a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 )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2.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							b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does not belong to an expansion of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A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. Expansion of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A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is empty, i.e.,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A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?</a:t>
            </a:r>
            <a:r>
              <a:rPr lang="en-US" altLang="ko-KR" dirty="0" smtClean="0" sz="1200" b="1">
                <a:solidFill>
                  <a:srgbClr val="000000"/>
                </a:solidFill>
                <a:latin typeface="Symbol"/>
                <a:ea typeface="Symbol"/>
              </a:rPr>
              <a:t>								e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and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b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belongs an expansion of  </a:t>
            </a:r>
            <a:r>
              <a:rPr lang="en-US" altLang="ko-KR" dirty="0" smtClean="0" sz="1200" b="1">
                <a:solidFill>
                  <a:srgbClr val="000000"/>
                </a:solidFill>
                <a:latin typeface="Symbol"/>
                <a:ea typeface="Symbol"/>
              </a:rPr>
              <a:t>g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, e.g.,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b</a:t>
            </a:r>
            <a:r>
              <a:rPr lang="en-US" altLang="ko-KR" dirty="0" smtClean="0" sz="1200" b="1">
                <a:solidFill>
                  <a:srgbClr val="000000"/>
                </a:solidFill>
                <a:latin typeface="Symbol"/>
                <a:ea typeface="Symbol"/>
              </a:rPr>
              <a:t>w.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which means that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b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can appear after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A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in a derivation of the form 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S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?</a:t>
            </a:r>
            <a:endParaRPr lang="ko-KR" altLang="en-US" dirty="0" smtClean="0" sz="1200"/>
          </a:p>
          <a:p>
            <a:pPr marL="0" indent="0" defTabSz="15240" algn="l">
              <a:lnSpc>
                <a:spcPts val="2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Any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A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?  </a:t>
            </a:r>
            <a:r>
              <a:rPr lang="en-US" altLang="ko-KR" dirty="0" smtClean="0" sz="1200" b="1">
                <a:solidFill>
                  <a:srgbClr val="000000"/>
                </a:solidFill>
                <a:latin typeface="Symbol"/>
                <a:ea typeface="Symbol"/>
              </a:rPr>
              <a:t>a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 can be used if </a:t>
            </a:r>
            <a:r>
              <a:rPr lang="en-US" altLang="ko-KR" dirty="0" smtClean="0" sz="1200" b="1">
                <a:solidFill>
                  <a:srgbClr val="000000"/>
                </a:solidFill>
                <a:latin typeface="Symbol"/>
                <a:ea typeface="Symbol"/>
              </a:rPr>
              <a:t>a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 expands to </a:t>
            </a:r>
            <a:r>
              <a:rPr lang="en-US" altLang="ko-KR" dirty="0" smtClean="0" sz="1200" b="1">
                <a:solidFill>
                  <a:srgbClr val="000000"/>
                </a:solidFill>
                <a:latin typeface="Symbol"/>
                <a:ea typeface="Symbol"/>
              </a:rPr>
              <a:t>e.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We say that </a:t>
            </a:r>
            <a:r>
              <a:rPr lang="en-US" altLang="ko-KR" dirty="0" smtClean="0" sz="1200" b="1">
                <a:solidFill>
                  <a:srgbClr val="000000"/>
                </a:solidFill>
                <a:latin typeface="Symbol"/>
                <a:ea typeface="Symbol"/>
              </a:rPr>
              <a:t>e		Î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						FIRST(A)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in this case. </a:t>
            </a:r>
            <a:endParaRPr lang="ko-KR" altLang="en-US" dirty="0" smtClean="0" sz="120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Definition</a:t>
            </a:r>
            <a:endParaRPr lang="ko-KR" altLang="en-US" dirty="0" smtClean="0" sz="1200" b="1"/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FIRST(X) =  { b | X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?</a:t>
            </a:r>
            <a:endParaRPr lang="ko-KR" altLang="en-US" dirty="0" smtClean="0" sz="1200"/>
          </a:p>
        </p:txBody>
      </p:sp>
      <p:sp>
        <p:nvSpPr>
          <p:cNvPr id="191" name="Rect 3"/>
          <p:cNvSpPr>
            <a:spLocks noGrp="1" noChangeArrowheads="1"/>
          </p:cNvSpPr>
          <p:nvPr/>
        </p:nvSpPr>
        <p:spPr>
          <a:xfrm rot="0">
            <a:off x="2334895" y="2675890"/>
            <a:ext cx="3722370" cy="3331845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825">
                <a:solidFill>
                  <a:srgbClr val="000000"/>
                </a:solidFill>
                <a:latin typeface="Symbol"/>
              </a:rPr>
              <a:t>∗</a:t>
            </a:r>
            <a:r>
              <a:rPr lang="en-US" altLang="ko-KR" dirty="0" smtClean="0" sz="1200" b="1">
                <a:solidFill>
                  <a:srgbClr val="000000"/>
                </a:solidFill>
                <a:latin typeface="Symbol"/>
              </a:rPr>
              <a:t>			b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A</a:t>
            </a:r>
            <a:r>
              <a:rPr lang="en-US" altLang="ko-KR" dirty="0" smtClean="0" sz="1200" b="1">
                <a:solidFill>
                  <a:srgbClr val="000000"/>
                </a:solidFill>
                <a:latin typeface="Symbol"/>
                <a:ea typeface="Symbol"/>
              </a:rPr>
              <a:t>g </a:t>
            </a:r>
            <a:endParaRPr lang="ko-KR" altLang="en-US" dirty="0" smtClean="0" sz="1200" b="1"/>
          </a:p>
          <a:p>
            <a:pPr marL="0" indent="0" defTabSz="15240" algn="l">
              <a:lnSpc>
                <a:spcPts val="12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</a:t>
            </a:r>
            <a:r>
              <a:rPr lang="en-US" altLang="ko-KR" dirty="0" smtClean="0" sz="825">
                <a:solidFill>
                  <a:srgbClr val="000000"/>
                </a:solidFill>
                <a:latin typeface="Symbol"/>
                <a:ea typeface="Symbol"/>
              </a:rPr>
              <a:t>∗</a:t>
            </a:r>
            <a:r>
              <a:rPr lang="en-US" altLang="ko-KR" dirty="0" smtClean="0" sz="1200" b="1">
                <a:solidFill>
                  <a:srgbClr val="000000"/>
                </a:solidFill>
                <a:latin typeface="Symbol"/>
              </a:rPr>
              <a:t>			b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Ab</a:t>
            </a:r>
            <a:r>
              <a:rPr lang="en-US" altLang="ko-KR" dirty="0" smtClean="0" sz="1200" b="1">
                <a:solidFill>
                  <a:srgbClr val="000000"/>
                </a:solidFill>
                <a:latin typeface="Symbol"/>
                <a:ea typeface="Symbol"/>
              </a:rPr>
              <a:t>w. 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W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e say that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b</a:t>
            </a:r>
            <a:r>
              <a:rPr lang="en-US" altLang="ko-KR" dirty="0" smtClean="0" sz="1200" b="1">
                <a:solidFill>
                  <a:srgbClr val="000000"/>
                </a:solidFill>
                <a:latin typeface="Symbol"/>
                <a:ea typeface="Symbol"/>
              </a:rPr>
              <a:t>		Î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						FOLLOW(A). </a:t>
            </a:r>
            <a:endParaRPr lang="ko-KR" altLang="en-US" dirty="0" smtClean="0" sz="1200"/>
          </a:p>
          <a:p>
            <a:pPr marL="0" indent="0" defTabSz="15240" algn="l">
              <a:lnSpc>
                <a:spcPts val="8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</a:t>
            </a:r>
            <a:r>
              <a:rPr lang="en-US" altLang="ko-KR" dirty="0" smtClean="0" sz="825">
                <a:solidFill>
                  <a:srgbClr val="000000"/>
                </a:solidFill>
                <a:latin typeface="Symbol"/>
                <a:ea typeface="Symbol"/>
              </a:rPr>
              <a:t>∗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			ba }  </a:t>
            </a:r>
            <a:r>
              <a:rPr lang="en-US" altLang="ko-KR" dirty="0" smtClean="0" sz="1200" b="1">
                <a:solidFill>
                  <a:srgbClr val="000000"/>
                </a:solidFill>
                <a:latin typeface="Symbol"/>
                <a:ea typeface="Symbol"/>
              </a:rPr>
              <a:t>È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  { 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ε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 | X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?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</a:t>
            </a:r>
            <a:r>
              <a:rPr lang="en-US" altLang="ko-KR" dirty="0" smtClean="0" sz="825">
                <a:solidFill>
                  <a:srgbClr val="000000"/>
                </a:solidFill>
                <a:latin typeface="Symbol"/>
                <a:ea typeface="Symbol"/>
              </a:rPr>
              <a:t>∗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</a:rPr>
              <a:t>		ε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 } </a:t>
            </a:r>
            <a:endParaRPr lang="ko-KR" altLang="en-US" dirty="0" smtClean="0" sz="120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88135" y="7476490"/>
            <a:ext cx="393065" cy="145097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94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46630" y="7476490"/>
            <a:ext cx="1042035" cy="1450975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93" name="Rect 3"/>
          <p:cNvSpPr>
            <a:spLocks noGrp="1" noChangeArrowheads="1"/>
          </p:cNvSpPr>
          <p:nvPr/>
        </p:nvSpPr>
        <p:spPr>
          <a:xfrm rot="0">
            <a:off x="0" y="0"/>
            <a:ext cx="7797801" cy="10058401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7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L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L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e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e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c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c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t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t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u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u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r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r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e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e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				1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1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8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8</a:t>
            </a:r>
            <a:endParaRPr lang="ko-KR" altLang="en-US" dirty="0" smtClean="0" sz="1800" b="1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Arial"/>
              </a:rPr>
              <a:t>Computing</a:t>
            </a:r>
            <a:r>
              <a:rPr lang="en-US" altLang="ko-KR" dirty="0" smtClean="0" sz="1200" b="1">
                <a:solidFill>
                  <a:srgbClr val="000000"/>
                </a:solidFill>
                <a:latin typeface="Tahoma"/>
                <a:ea typeface="Tahoma"/>
              </a:rPr>
              <a:t> FIRST</a:t>
            </a:r>
            <a:r>
              <a:rPr lang="en-US" altLang="ko-KR" dirty="0" smtClean="0" sz="1200" b="1">
                <a:solidFill>
                  <a:srgbClr val="000000"/>
                </a:solidFill>
                <a:latin typeface="Arial"/>
                <a:ea typeface="Arial"/>
              </a:rPr>
              <a:t>	 Sets </a:t>
            </a:r>
            <a:endParaRPr lang="ko-KR" altLang="en-US" dirty="0" smtClean="0" sz="1200" b="1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Here is the algorithm for computing the FIRST sets. 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1. For all terminal symbols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b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FIRST(b) = {b} </a:t>
            </a:r>
            <a:endParaRPr lang="ko-KR" altLang="en-US" dirty="0" smtClean="0" sz="120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2. For all productions: 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X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? 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A</a:t>
            </a:r>
            <a:r>
              <a:rPr lang="en-US" altLang="ko-KR" dirty="0" smtClean="0" sz="825">
                <a:solidFill>
                  <a:srgbClr val="000000"/>
                </a:solidFill>
                <a:latin typeface="Tahoma"/>
              </a:rPr>
              <a:t>1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</a:rPr>
              <a:t>... A</a:t>
            </a:r>
            <a:r>
              <a:rPr lang="en-US" altLang="ko-KR" dirty="0" smtClean="0" sz="825">
                <a:solidFill>
                  <a:srgbClr val="000000"/>
                </a:solidFill>
                <a:latin typeface="Tahoma"/>
              </a:rPr>
              <a:t>n </a:t>
            </a:r>
            <a:endParaRPr lang="ko-KR" altLang="en-US" dirty="0" smtClean="0" sz="825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Add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FIRST(A</a:t>
            </a:r>
            <a:r>
              <a:rPr lang="en-US" altLang="ko-KR" dirty="0" smtClean="0" sz="825">
                <a:solidFill>
                  <a:srgbClr val="000000"/>
                </a:solidFill>
                <a:latin typeface="Tahoma"/>
              </a:rPr>
              <a:t>	1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</a:rPr>
              <a:t>) </a:t>
            </a:r>
            <a:r>
              <a:rPr lang="en-US" altLang="ko-KR" dirty="0" smtClean="0" sz="1200" b="1">
                <a:solidFill>
                  <a:srgbClr val="000000"/>
                </a:solidFill>
                <a:latin typeface="Symbol"/>
                <a:ea typeface="Symbol"/>
              </a:rPr>
              <a:t>-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	  {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ε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}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 to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FIRST(X),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stop if 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ε</a:t>
            </a:r>
            <a:r>
              <a:rPr lang="en-US" altLang="ko-KR" dirty="0" smtClean="0" sz="1200" b="1">
                <a:solidFill>
                  <a:srgbClr val="000000"/>
                </a:solidFill>
                <a:latin typeface="Symbol"/>
              </a:rPr>
              <a:t>			Ï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		 FIRST(A</a:t>
            </a:r>
            <a:r>
              <a:rPr lang="en-US" altLang="ko-KR" dirty="0" smtClean="0" sz="825">
                <a:solidFill>
                  <a:srgbClr val="000000"/>
                </a:solidFill>
                <a:latin typeface="Tahoma"/>
              </a:rPr>
              <a:t>1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</a:rPr>
              <a:t>)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Add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FIRST(A</a:t>
            </a:r>
            <a:r>
              <a:rPr lang="en-US" altLang="ko-KR" dirty="0" smtClean="0" sz="825">
                <a:solidFill>
                  <a:srgbClr val="000000"/>
                </a:solidFill>
                <a:latin typeface="Tahoma"/>
              </a:rPr>
              <a:t>	2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</a:rPr>
              <a:t>) </a:t>
            </a:r>
            <a:r>
              <a:rPr lang="en-US" altLang="ko-KR" dirty="0" smtClean="0" sz="1200" b="1">
                <a:solidFill>
                  <a:srgbClr val="000000"/>
                </a:solidFill>
                <a:latin typeface="Symbol"/>
                <a:ea typeface="Symbol"/>
              </a:rPr>
              <a:t>-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	  {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ε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}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 to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FIRST(X),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stop if 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ε</a:t>
            </a:r>
            <a:r>
              <a:rPr lang="en-US" altLang="ko-KR" dirty="0" smtClean="0" sz="1200" b="1">
                <a:solidFill>
                  <a:srgbClr val="000000"/>
                </a:solidFill>
                <a:latin typeface="Symbol"/>
              </a:rPr>
              <a:t>			Ï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		 FIRST(A</a:t>
            </a:r>
            <a:r>
              <a:rPr lang="en-US" altLang="ko-KR" dirty="0" smtClean="0" sz="825">
                <a:solidFill>
                  <a:srgbClr val="000000"/>
                </a:solidFill>
                <a:latin typeface="Tahoma"/>
              </a:rPr>
              <a:t>2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</a:rPr>
              <a:t>) </a:t>
            </a:r>
            <a:endParaRPr lang="ko-KR" altLang="en-US" dirty="0" smtClean="0" sz="120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..... </a:t>
            </a:r>
            <a:endParaRPr lang="ko-KR" altLang="en-US" dirty="0" smtClean="0" sz="1200"/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Add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FIRST(A</a:t>
            </a:r>
            <a:r>
              <a:rPr lang="en-US" altLang="ko-KR" dirty="0" smtClean="0" sz="825">
                <a:solidFill>
                  <a:srgbClr val="000000"/>
                </a:solidFill>
                <a:latin typeface="Tahoma"/>
              </a:rPr>
              <a:t>	n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</a:rPr>
              <a:t>) </a:t>
            </a:r>
            <a:r>
              <a:rPr lang="en-US" altLang="ko-KR" dirty="0" smtClean="0" sz="1200" b="1">
                <a:solidFill>
                  <a:srgbClr val="000000"/>
                </a:solidFill>
                <a:latin typeface="Symbol"/>
                <a:ea typeface="Symbol"/>
              </a:rPr>
              <a:t>-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	  {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ε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}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 to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FIRST(X),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stop if 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ε</a:t>
            </a:r>
            <a:r>
              <a:rPr lang="en-US" altLang="ko-KR" dirty="0" smtClean="0" sz="1200" b="1">
                <a:solidFill>
                  <a:srgbClr val="000000"/>
                </a:solidFill>
                <a:latin typeface="Symbol"/>
              </a:rPr>
              <a:t>			Ï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		 FIRST(A</a:t>
            </a:r>
            <a:r>
              <a:rPr lang="en-US" altLang="ko-KR" dirty="0" smtClean="0" sz="825">
                <a:solidFill>
                  <a:srgbClr val="000000"/>
                </a:solidFill>
                <a:latin typeface="Tahoma"/>
              </a:rPr>
              <a:t>	n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</a:rPr>
              <a:t>)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Add 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ε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to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FIRST(X)</a:t>
            </a:r>
            <a:endParaRPr lang="ko-KR" altLang="en-US" dirty="0" smtClean="0" sz="120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This strategy is encoded in the following procedure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Arial Narrow"/>
                <a:ea typeface="Arial Narrow"/>
              </a:rPr>
              <a:t>for each </a:t>
            </a:r>
            <a:r>
              <a:rPr lang="en-US" altLang="ko-KR" dirty="0" smtClean="0" sz="1200" i="1">
                <a:solidFill>
                  <a:srgbClr val="000000"/>
                </a:solidFill>
                <a:latin typeface="Arial Narrow"/>
              </a:rPr>
              <a:t>a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	∈</a:t>
            </a:r>
            <a:r>
              <a:rPr lang="en-US" altLang="ko-KR" dirty="0" smtClean="0" sz="1200">
                <a:solidFill>
                  <a:srgbClr val="000000"/>
                </a:solidFill>
                <a:latin typeface="Arial Narrow"/>
                <a:ea typeface="Arial Narrow"/>
              </a:rPr>
              <a:t> ( </a:t>
            </a:r>
            <a:r>
              <a:rPr lang="en-US" altLang="ko-KR" dirty="0" smtClean="0" sz="1200" i="1">
                <a:solidFill>
                  <a:srgbClr val="000000"/>
                </a:solidFill>
                <a:latin typeface="Arial Narrow"/>
              </a:rPr>
              <a:t>T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		∪	ε</a:t>
            </a:r>
            <a:r>
              <a:rPr lang="en-US" altLang="ko-KR" dirty="0" smtClean="0" sz="1200">
                <a:solidFill>
                  <a:srgbClr val="000000"/>
                </a:solidFill>
                <a:latin typeface="Arial Narrow"/>
                <a:ea typeface="Arial Narrow"/>
              </a:rPr>
              <a:t> )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FIRST</a:t>
            </a:r>
            <a:r>
              <a:rPr lang="en-US" altLang="ko-KR" dirty="0" smtClean="0" sz="1200">
                <a:solidFill>
                  <a:srgbClr val="000000"/>
                </a:solidFill>
                <a:latin typeface="Arial Narrow"/>
                <a:ea typeface="Arial Narrow"/>
              </a:rPr>
              <a:t>	(</a:t>
            </a:r>
            <a:r>
              <a:rPr lang="en-US" altLang="ko-KR" dirty="0" smtClean="0" sz="1200" i="1">
                <a:solidFill>
                  <a:srgbClr val="000000"/>
                </a:solidFill>
                <a:latin typeface="Arial Narrow"/>
              </a:rPr>
              <a:t>a</a:t>
            </a:r>
            <a:r>
              <a:rPr lang="en-US" altLang="ko-KR" dirty="0" smtClean="0" sz="1200">
                <a:solidFill>
                  <a:srgbClr val="000000"/>
                </a:solidFill>
                <a:latin typeface="Arial Narrow"/>
              </a:rPr>
              <a:t>) ?  {</a:t>
            </a:r>
            <a:r>
              <a:rPr lang="en-US" altLang="ko-KR" dirty="0" smtClean="0" sz="1200" i="1">
                <a:solidFill>
                  <a:srgbClr val="000000"/>
                </a:solidFill>
                <a:latin typeface="Arial Narrow"/>
              </a:rPr>
              <a:t>a</a:t>
            </a:r>
            <a:r>
              <a:rPr lang="en-US" altLang="ko-KR" dirty="0" smtClean="0" sz="1200">
                <a:solidFill>
                  <a:srgbClr val="000000"/>
                </a:solidFill>
                <a:latin typeface="Arial Narrow"/>
              </a:rPr>
              <a:t>}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Arial Narrow"/>
                <a:ea typeface="Arial Narrow"/>
              </a:rPr>
              <a:t>for each </a:t>
            </a:r>
            <a:r>
              <a:rPr lang="en-US" altLang="ko-KR" dirty="0" smtClean="0" sz="1200" i="1">
                <a:solidFill>
                  <a:srgbClr val="000000"/>
                </a:solidFill>
                <a:latin typeface="Arial Narrow"/>
              </a:rPr>
              <a:t>A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	∈</a:t>
            </a:r>
            <a:r>
              <a:rPr lang="en-US" altLang="ko-KR" dirty="0" smtClean="0" sz="1200" i="1">
                <a:solidFill>
                  <a:srgbClr val="000000"/>
                </a:solidFill>
                <a:latin typeface="Arial Narrow"/>
                <a:ea typeface="Arial Narrow"/>
              </a:rPr>
              <a:t>				NT</a:t>
            </a:r>
            <a:endParaRPr lang="ko-KR" altLang="en-US" dirty="0" smtClean="0" sz="1200" i="1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FIRST</a:t>
            </a:r>
            <a:r>
              <a:rPr lang="en-US" altLang="ko-KR" dirty="0" smtClean="0" sz="1200">
                <a:solidFill>
                  <a:srgbClr val="000000"/>
                </a:solidFill>
                <a:latin typeface="Arial Narrow"/>
                <a:ea typeface="Arial Narrow"/>
              </a:rPr>
              <a:t>	(</a:t>
            </a:r>
            <a:r>
              <a:rPr lang="en-US" altLang="ko-KR" dirty="0" smtClean="0" sz="1200" i="1">
                <a:solidFill>
                  <a:srgbClr val="000000"/>
                </a:solidFill>
                <a:latin typeface="Arial Narrow"/>
              </a:rPr>
              <a:t>A</a:t>
            </a:r>
            <a:r>
              <a:rPr lang="en-US" altLang="ko-KR" dirty="0" smtClean="0" sz="1200">
                <a:solidFill>
                  <a:srgbClr val="000000"/>
                </a:solidFill>
                <a:latin typeface="Arial Narrow"/>
              </a:rPr>
              <a:t>) ?  </a:t>
            </a:r>
            <a:r>
              <a:rPr lang="en-US" altLang="ko-KR" dirty="0" smtClean="0" sz="1200">
                <a:solidFill>
                  <a:srgbClr val="000000"/>
                </a:solidFill>
                <a:latin typeface="Georgia"/>
                <a:ea typeface="Georgia"/>
              </a:rPr>
              <a:t>Ø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Arial Narrow"/>
                <a:ea typeface="Arial Narrow"/>
              </a:rPr>
              <a:t>while (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FIRST</a:t>
            </a:r>
            <a:r>
              <a:rPr lang="en-US" altLang="ko-KR" dirty="0" smtClean="0" sz="1200">
                <a:solidFill>
                  <a:srgbClr val="000000"/>
                </a:solidFill>
                <a:latin typeface="Arial Narrow"/>
                <a:ea typeface="Arial Narrow"/>
              </a:rPr>
              <a:t>	 sets are still changing)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Arial Narrow"/>
                <a:ea typeface="Arial Narrow"/>
              </a:rPr>
              <a:t>for each </a:t>
            </a:r>
            <a:r>
              <a:rPr lang="en-US" altLang="ko-KR" dirty="0" smtClean="0" sz="1200" i="1">
                <a:solidFill>
                  <a:srgbClr val="000000"/>
                </a:solidFill>
                <a:latin typeface="Arial Narrow"/>
              </a:rPr>
              <a:t>A 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  <a:ea typeface="Times New Roman"/>
              </a:rPr>
              <a:t>?  </a:t>
            </a:r>
            <a:r>
              <a:rPr lang="en-US" altLang="ko-KR" dirty="0" smtClean="0" sz="1200" i="1">
                <a:solidFill>
                  <a:srgbClr val="000000"/>
                </a:solidFill>
                <a:latin typeface="Symbol"/>
                <a:ea typeface="Symbol"/>
              </a:rPr>
              <a:t>b</a:t>
            </a:r>
            <a:r>
              <a:rPr lang="en-US" altLang="ko-KR" dirty="0" smtClean="0" sz="825" i="1">
                <a:solidFill>
                  <a:srgbClr val="000000"/>
                </a:solidFill>
                <a:latin typeface="Arial Narrow"/>
                <a:ea typeface="Arial Narrow"/>
              </a:rPr>
              <a:t>1</a:t>
            </a:r>
            <a:r>
              <a:rPr lang="en-US" altLang="ko-KR" dirty="0" smtClean="0" sz="1200" i="1">
                <a:solidFill>
                  <a:srgbClr val="000000"/>
                </a:solidFill>
                <a:latin typeface="Symbol"/>
                <a:ea typeface="Symbol"/>
              </a:rPr>
              <a:t>b</a:t>
            </a:r>
            <a:r>
              <a:rPr lang="en-US" altLang="ko-KR" dirty="0" smtClean="0" sz="825" i="1">
                <a:solidFill>
                  <a:srgbClr val="000000"/>
                </a:solidFill>
                <a:latin typeface="Arial Narrow"/>
                <a:ea typeface="Arial Narrow"/>
              </a:rPr>
              <a:t>2</a:t>
            </a:r>
            <a:r>
              <a:rPr lang="en-US" altLang="ko-KR" dirty="0" smtClean="0" sz="1200" i="1">
                <a:solidFill>
                  <a:srgbClr val="000000"/>
                </a:solidFill>
                <a:latin typeface="Symbol"/>
                <a:ea typeface="Symbol"/>
              </a:rPr>
              <a:t>...	b</a:t>
            </a:r>
            <a:r>
              <a:rPr lang="en-US" altLang="ko-KR" dirty="0" smtClean="0" sz="825" i="1">
                <a:solidFill>
                  <a:srgbClr val="000000"/>
                </a:solidFill>
                <a:latin typeface="Arial Narrow"/>
                <a:ea typeface="Arial Narrow"/>
              </a:rPr>
              <a:t>k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		∈</a:t>
            </a:r>
            <a:r>
              <a:rPr lang="en-US" altLang="ko-KR" dirty="0" smtClean="0" sz="1200" i="1">
                <a:solidFill>
                  <a:srgbClr val="000000"/>
                </a:solidFill>
                <a:latin typeface="Arial Narrow"/>
                <a:ea typeface="Arial Narrow"/>
              </a:rPr>
              <a:t>		P </a:t>
            </a:r>
            <a:endParaRPr lang="ko-KR" altLang="en-US" dirty="0" smtClean="0" sz="1200" i="1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FIRST</a:t>
            </a:r>
            <a:r>
              <a:rPr lang="en-US" altLang="ko-KR" dirty="0" smtClean="0" sz="1200">
                <a:solidFill>
                  <a:srgbClr val="000000"/>
                </a:solidFill>
                <a:latin typeface="Arial Narrow"/>
                <a:ea typeface="Arial Narrow"/>
              </a:rPr>
              <a:t>	(</a:t>
            </a:r>
            <a:r>
              <a:rPr lang="en-US" altLang="ko-KR" dirty="0" smtClean="0" sz="1200" i="1">
                <a:solidFill>
                  <a:srgbClr val="000000"/>
                </a:solidFill>
                <a:latin typeface="Arial Narrow"/>
              </a:rPr>
              <a:t>A</a:t>
            </a:r>
            <a:r>
              <a:rPr lang="en-US" altLang="ko-KR" dirty="0" smtClean="0" sz="1200">
                <a:solidFill>
                  <a:srgbClr val="000000"/>
                </a:solidFill>
                <a:latin typeface="Arial Narrow"/>
              </a:rPr>
              <a:t>) ?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			 FIRST</a:t>
            </a:r>
            <a:r>
              <a:rPr lang="en-US" altLang="ko-KR" dirty="0" smtClean="0" sz="1200">
                <a:solidFill>
                  <a:srgbClr val="000000"/>
                </a:solidFill>
                <a:latin typeface="Arial Narrow"/>
                <a:ea typeface="Arial Narrow"/>
              </a:rPr>
              <a:t>	(</a:t>
            </a:r>
            <a:r>
              <a:rPr lang="en-US" altLang="ko-KR" dirty="0" smtClean="0" sz="1200" i="1">
                <a:solidFill>
                  <a:srgbClr val="000000"/>
                </a:solidFill>
                <a:latin typeface="Arial Narrow"/>
              </a:rPr>
              <a:t>A</a:t>
            </a:r>
            <a:r>
              <a:rPr lang="en-US" altLang="ko-KR" dirty="0" smtClean="0" sz="1200">
                <a:solidFill>
                  <a:srgbClr val="000000"/>
                </a:solidFill>
                <a:latin typeface="Arial Narrow"/>
              </a:rPr>
              <a:t>) </a:t>
            </a:r>
            <a:r>
              <a:rPr lang="en-US" altLang="ko-KR" dirty="0" smtClean="0" sz="1200" b="1">
                <a:solidFill>
                  <a:srgbClr val="000000"/>
                </a:solidFill>
                <a:latin typeface="Symbol"/>
                <a:ea typeface="Symbol"/>
              </a:rPr>
              <a:t>È</a:t>
            </a:r>
            <a:r>
              <a:rPr lang="en-US" altLang="ko-KR" dirty="0" smtClean="0" sz="1200">
                <a:solidFill>
                  <a:srgbClr val="000000"/>
                </a:solidFill>
                <a:latin typeface="Arial Narrow"/>
                <a:ea typeface="Arial Narrow"/>
              </a:rPr>
              <a:t>				(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FIRST</a:t>
            </a:r>
            <a:r>
              <a:rPr lang="en-US" altLang="ko-KR" dirty="0" smtClean="0" sz="1200">
                <a:solidFill>
                  <a:srgbClr val="000000"/>
                </a:solidFill>
                <a:latin typeface="Arial Narrow"/>
                <a:ea typeface="Arial Narrow"/>
              </a:rPr>
              <a:t>	(</a:t>
            </a:r>
            <a:r>
              <a:rPr lang="en-US" altLang="ko-KR" dirty="0" smtClean="0" sz="1200" i="1">
                <a:solidFill>
                  <a:srgbClr val="000000"/>
                </a:solidFill>
                <a:latin typeface="Symbol"/>
                <a:ea typeface="Symbol"/>
              </a:rPr>
              <a:t>b</a:t>
            </a:r>
            <a:r>
              <a:rPr lang="en-US" altLang="ko-KR" dirty="0" smtClean="0" sz="825" i="1">
                <a:solidFill>
                  <a:srgbClr val="000000"/>
                </a:solidFill>
                <a:latin typeface="Arial Narrow"/>
                <a:ea typeface="Arial Narrow"/>
              </a:rPr>
              <a:t>1</a:t>
            </a:r>
            <a:r>
              <a:rPr lang="en-US" altLang="ko-KR" dirty="0" smtClean="0" sz="1200">
                <a:solidFill>
                  <a:srgbClr val="000000"/>
                </a:solidFill>
                <a:latin typeface="Arial Narrow"/>
              </a:rPr>
              <a:t>) – {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ε</a:t>
            </a:r>
            <a:r>
              <a:rPr lang="en-US" altLang="ko-KR" dirty="0" smtClean="0" sz="1200">
                <a:solidFill>
                  <a:srgbClr val="000000"/>
                </a:solidFill>
                <a:latin typeface="Arial Narrow"/>
                <a:ea typeface="Arial Narrow"/>
              </a:rPr>
              <a:t>}) </a:t>
            </a:r>
            <a:endParaRPr lang="ko-KR" altLang="en-US" dirty="0" smtClean="0" sz="120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Arial Narrow"/>
                <a:ea typeface="Arial Narrow"/>
              </a:rPr>
              <a:t>i ? 1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Arial Narrow"/>
                <a:ea typeface="Arial Narrow"/>
              </a:rPr>
              <a:t>while ( 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ε		∈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		FIRST</a:t>
            </a:r>
            <a:r>
              <a:rPr lang="en-US" altLang="ko-KR" dirty="0" smtClean="0" sz="1200">
                <a:solidFill>
                  <a:srgbClr val="000000"/>
                </a:solidFill>
                <a:latin typeface="Arial Narrow"/>
                <a:ea typeface="Arial Narrow"/>
              </a:rPr>
              <a:t>	(</a:t>
            </a:r>
            <a:r>
              <a:rPr lang="en-US" altLang="ko-KR" dirty="0" smtClean="0" sz="1200" i="1">
                <a:solidFill>
                  <a:srgbClr val="000000"/>
                </a:solidFill>
                <a:latin typeface="Symbol"/>
                <a:ea typeface="Symbol"/>
              </a:rPr>
              <a:t>b</a:t>
            </a:r>
            <a:r>
              <a:rPr lang="en-US" altLang="ko-KR" dirty="0" smtClean="0" sz="825" i="1">
                <a:solidFill>
                  <a:srgbClr val="000000"/>
                </a:solidFill>
                <a:latin typeface="Arial Narrow"/>
                <a:ea typeface="Arial Narrow"/>
              </a:rPr>
              <a:t>i</a:t>
            </a:r>
            <a:r>
              <a:rPr lang="en-US" altLang="ko-KR" dirty="0" smtClean="0" sz="1200">
                <a:solidFill>
                  <a:srgbClr val="000000"/>
                </a:solidFill>
                <a:latin typeface="Arial Narrow"/>
              </a:rPr>
              <a:t>) and i = k-1 )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FIRST</a:t>
            </a:r>
            <a:r>
              <a:rPr lang="en-US" altLang="ko-KR" dirty="0" smtClean="0" sz="1200">
                <a:solidFill>
                  <a:srgbClr val="000000"/>
                </a:solidFill>
                <a:latin typeface="Arial Narrow"/>
                <a:ea typeface="Arial Narrow"/>
              </a:rPr>
              <a:t>	(</a:t>
            </a:r>
            <a:r>
              <a:rPr lang="en-US" altLang="ko-KR" dirty="0" smtClean="0" sz="1200" i="1">
                <a:solidFill>
                  <a:srgbClr val="000000"/>
                </a:solidFill>
                <a:latin typeface="Arial Narrow"/>
              </a:rPr>
              <a:t>A</a:t>
            </a:r>
            <a:r>
              <a:rPr lang="en-US" altLang="ko-KR" dirty="0" smtClean="0" sz="1200">
                <a:solidFill>
                  <a:srgbClr val="000000"/>
                </a:solidFill>
                <a:latin typeface="Arial Narrow"/>
              </a:rPr>
              <a:t>) ?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			 FIRST</a:t>
            </a:r>
            <a:r>
              <a:rPr lang="en-US" altLang="ko-KR" dirty="0" smtClean="0" sz="1200">
                <a:solidFill>
                  <a:srgbClr val="000000"/>
                </a:solidFill>
                <a:latin typeface="Arial Narrow"/>
                <a:ea typeface="Arial Narrow"/>
              </a:rPr>
              <a:t>	(</a:t>
            </a:r>
            <a:r>
              <a:rPr lang="en-US" altLang="ko-KR" dirty="0" smtClean="0" sz="1200" i="1">
                <a:solidFill>
                  <a:srgbClr val="000000"/>
                </a:solidFill>
                <a:latin typeface="Arial Narrow"/>
              </a:rPr>
              <a:t>A</a:t>
            </a:r>
            <a:r>
              <a:rPr lang="en-US" altLang="ko-KR" dirty="0" smtClean="0" sz="1200">
                <a:solidFill>
                  <a:srgbClr val="000000"/>
                </a:solidFill>
                <a:latin typeface="Arial Narrow"/>
              </a:rPr>
              <a:t>) </a:t>
            </a:r>
            <a:r>
              <a:rPr lang="en-US" altLang="ko-KR" dirty="0" smtClean="0" sz="1200" b="1">
                <a:solidFill>
                  <a:srgbClr val="000000"/>
                </a:solidFill>
                <a:latin typeface="Symbol"/>
                <a:ea typeface="Symbol"/>
              </a:rPr>
              <a:t>È</a:t>
            </a:r>
            <a:r>
              <a:rPr lang="en-US" altLang="ko-KR" dirty="0" smtClean="0" sz="1200">
                <a:solidFill>
                  <a:srgbClr val="000000"/>
                </a:solidFill>
                <a:latin typeface="Arial Narrow"/>
                <a:ea typeface="Arial Narrow"/>
              </a:rPr>
              <a:t>  (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FIRST</a:t>
            </a:r>
            <a:r>
              <a:rPr lang="en-US" altLang="ko-KR" dirty="0" smtClean="0" sz="1200">
                <a:solidFill>
                  <a:srgbClr val="000000"/>
                </a:solidFill>
                <a:latin typeface="Arial Narrow"/>
                <a:ea typeface="Arial Narrow"/>
              </a:rPr>
              <a:t>	(</a:t>
            </a:r>
            <a:r>
              <a:rPr lang="en-US" altLang="ko-KR" dirty="0" smtClean="0" sz="1200" i="1">
                <a:solidFill>
                  <a:srgbClr val="000000"/>
                </a:solidFill>
                <a:latin typeface="Symbol"/>
                <a:ea typeface="Symbol"/>
              </a:rPr>
              <a:t>b</a:t>
            </a:r>
            <a:r>
              <a:rPr lang="en-US" altLang="ko-KR" dirty="0" smtClean="0" sz="825" i="1">
                <a:solidFill>
                  <a:srgbClr val="000000"/>
                </a:solidFill>
                <a:latin typeface="Arial Narrow"/>
                <a:ea typeface="Arial Narrow"/>
              </a:rPr>
              <a:t>i+1</a:t>
            </a:r>
            <a:r>
              <a:rPr lang="en-US" altLang="ko-KR" dirty="0" smtClean="0" sz="1200">
                <a:solidFill>
                  <a:srgbClr val="000000"/>
                </a:solidFill>
                <a:latin typeface="Arial Narrow"/>
              </a:rPr>
              <a:t>) – {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ε</a:t>
            </a:r>
            <a:r>
              <a:rPr lang="en-US" altLang="ko-KR" dirty="0" smtClean="0" sz="1200">
                <a:solidFill>
                  <a:srgbClr val="000000"/>
                </a:solidFill>
                <a:latin typeface="Arial Narrow"/>
                <a:ea typeface="Arial Narrow"/>
              </a:rPr>
              <a:t>})  </a:t>
            </a:r>
            <a:endParaRPr lang="ko-KR" altLang="en-US" dirty="0" smtClean="0" sz="120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Arial Narrow"/>
                <a:ea typeface="Arial Narrow"/>
              </a:rPr>
              <a:t>i ?  i+1 </a:t>
            </a:r>
            <a:endParaRPr lang="ko-KR" altLang="en-US" dirty="0" smtClean="0" sz="1200"/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Arial Narrow"/>
                <a:ea typeface="Arial Narrow"/>
              </a:rPr>
              <a:t>if (i == k and 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ε			∈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		FIRST</a:t>
            </a:r>
            <a:r>
              <a:rPr lang="en-US" altLang="ko-KR" dirty="0" smtClean="0" sz="1200">
                <a:solidFill>
                  <a:srgbClr val="000000"/>
                </a:solidFill>
                <a:latin typeface="Arial Narrow"/>
                <a:ea typeface="Arial Narrow"/>
              </a:rPr>
              <a:t>	(</a:t>
            </a:r>
            <a:r>
              <a:rPr lang="en-US" altLang="ko-KR" dirty="0" smtClean="0" sz="1200" i="1">
                <a:solidFill>
                  <a:srgbClr val="000000"/>
                </a:solidFill>
                <a:latin typeface="Symbol"/>
                <a:ea typeface="Symbol"/>
              </a:rPr>
              <a:t>b</a:t>
            </a:r>
            <a:r>
              <a:rPr lang="en-US" altLang="ko-KR" dirty="0" smtClean="0" sz="825" i="1">
                <a:solidFill>
                  <a:srgbClr val="000000"/>
                </a:solidFill>
                <a:latin typeface="Arial Narrow"/>
                <a:ea typeface="Arial Narrow"/>
              </a:rPr>
              <a:t>k</a:t>
            </a:r>
            <a:r>
              <a:rPr lang="en-US" altLang="ko-KR" dirty="0" smtClean="0" sz="1200">
                <a:solidFill>
                  <a:srgbClr val="000000"/>
                </a:solidFill>
                <a:latin typeface="Arial Narrow"/>
              </a:rPr>
              <a:t>)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FIRST</a:t>
            </a:r>
            <a:r>
              <a:rPr lang="en-US" altLang="ko-KR" dirty="0" smtClean="0" sz="1200">
                <a:solidFill>
                  <a:srgbClr val="000000"/>
                </a:solidFill>
                <a:latin typeface="Arial Narrow"/>
                <a:ea typeface="Arial Narrow"/>
              </a:rPr>
              <a:t>	(</a:t>
            </a:r>
            <a:r>
              <a:rPr lang="en-US" altLang="ko-KR" dirty="0" smtClean="0" sz="1200" i="1">
                <a:solidFill>
                  <a:srgbClr val="000000"/>
                </a:solidFill>
                <a:latin typeface="Arial Narrow"/>
              </a:rPr>
              <a:t>A</a:t>
            </a:r>
            <a:r>
              <a:rPr lang="en-US" altLang="ko-KR" dirty="0" smtClean="0" sz="1200">
                <a:solidFill>
                  <a:srgbClr val="000000"/>
                </a:solidFill>
                <a:latin typeface="Arial Narrow"/>
              </a:rPr>
              <a:t>) ?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			 FIRST</a:t>
            </a:r>
            <a:r>
              <a:rPr lang="en-US" altLang="ko-KR" dirty="0" smtClean="0" sz="1200">
                <a:solidFill>
                  <a:srgbClr val="000000"/>
                </a:solidFill>
                <a:latin typeface="Arial Narrow"/>
                <a:ea typeface="Arial Narrow"/>
              </a:rPr>
              <a:t>	(</a:t>
            </a:r>
            <a:r>
              <a:rPr lang="en-US" altLang="ko-KR" dirty="0" smtClean="0" sz="1200" i="1">
                <a:solidFill>
                  <a:srgbClr val="000000"/>
                </a:solidFill>
                <a:latin typeface="Arial Narrow"/>
              </a:rPr>
              <a:t>A</a:t>
            </a:r>
            <a:r>
              <a:rPr lang="en-US" altLang="ko-KR" dirty="0" smtClean="0" sz="1200">
                <a:solidFill>
                  <a:srgbClr val="000000"/>
                </a:solidFill>
                <a:latin typeface="Arial Narrow"/>
              </a:rPr>
              <a:t>) </a:t>
            </a:r>
            <a:r>
              <a:rPr lang="en-US" altLang="ko-KR" dirty="0" smtClean="0" sz="1200" b="1">
                <a:solidFill>
                  <a:srgbClr val="000000"/>
                </a:solidFill>
                <a:latin typeface="Symbol"/>
                <a:ea typeface="Symbol"/>
              </a:rPr>
              <a:t>È</a:t>
            </a:r>
            <a:r>
              <a:rPr lang="en-US" altLang="ko-KR" dirty="0" smtClean="0" sz="1200">
                <a:solidFill>
                  <a:srgbClr val="000000"/>
                </a:solidFill>
                <a:latin typeface="Arial Narrow"/>
                <a:ea typeface="Arial Narrow"/>
              </a:rPr>
              <a:t>  {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ε</a:t>
            </a:r>
            <a:r>
              <a:rPr lang="en-US" altLang="ko-KR" dirty="0" smtClean="0" sz="1200">
                <a:solidFill>
                  <a:srgbClr val="000000"/>
                </a:solidFill>
                <a:latin typeface="Arial Narrow"/>
                <a:ea typeface="Arial Narrow"/>
              </a:rPr>
              <a:t>} </a:t>
            </a:r>
            <a:endParaRPr lang="ko-KR" altLang="en-US" dirty="0" smtClean="0" sz="120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Example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	: consider the expression grammar again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1 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			E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								?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												T  E' </a:t>
            </a:r>
            <a:endParaRPr lang="ko-KR" altLang="en-US" dirty="0" smtClean="0" sz="1200" i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2 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			E'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						?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			  +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 T E' </a:t>
            </a:r>
            <a:endParaRPr lang="ko-KR" altLang="en-US" dirty="0" smtClean="0" sz="1200" i="1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3  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 | </a:t>
            </a:r>
            <a:r>
              <a:rPr lang="en-US" altLang="ko-KR" dirty="0" smtClean="0" sz="1200" i="1" b="1">
                <a:solidFill>
                  <a:srgbClr val="000000"/>
                </a:solidFill>
                <a:latin typeface="Symbol"/>
                <a:ea typeface="Symbol"/>
              </a:rPr>
              <a:t>							e</a:t>
            </a:r>
            <a:endParaRPr lang="ko-KR" altLang="en-US" dirty="0" smtClean="0" sz="1200" i="1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4 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			T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									?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												F  T' </a:t>
            </a:r>
            <a:endParaRPr lang="ko-KR" altLang="en-US" dirty="0" smtClean="0" sz="1200" i="1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5 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			T'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							?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			  *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 F  T' </a:t>
            </a:r>
            <a:endParaRPr lang="ko-KR" altLang="en-US" dirty="0" smtClean="0" sz="1200" i="1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6  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 | </a:t>
            </a:r>
            <a:r>
              <a:rPr lang="en-US" altLang="ko-KR" dirty="0" smtClean="0" sz="1200" i="1" b="1">
                <a:solidFill>
                  <a:srgbClr val="000000"/>
                </a:solidFill>
                <a:latin typeface="Symbol"/>
                <a:ea typeface="Symbol"/>
              </a:rPr>
              <a:t>							e</a:t>
            </a:r>
            <a:endParaRPr lang="ko-KR" altLang="en-US" dirty="0" smtClean="0" sz="1200" i="1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7 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			F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								?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			  ( 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E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 ) </a:t>
            </a:r>
            <a:endParaRPr lang="ko-KR" altLang="en-US" dirty="0" smtClean="0" sz="120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 | Id </a:t>
            </a:r>
            <a:endParaRPr lang="ko-KR" altLang="en-US" dirty="0" smtClean="0" sz="120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Rect 3"/>
          <p:cNvSpPr>
            <a:spLocks noGrp="1" noChangeArrowheads="1"/>
          </p:cNvSpPr>
          <p:nvPr/>
        </p:nvSpPr>
        <p:spPr>
          <a:xfrm rot="0">
            <a:off x="0" y="0"/>
            <a:ext cx="7797801" cy="10058401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7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FIRST(id) = { id }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FIRST('(' ) = { ( }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FIRST(‘+' ) = { + } </a:t>
            </a:r>
            <a:endParaRPr lang="ko-KR" altLang="en-US" dirty="0" smtClean="0" sz="1200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FIRST(</a:t>
            </a:r>
            <a:r>
              <a:rPr lang="en-US" altLang="ko-KR" dirty="0" smtClean="0" sz="1200" i="1">
                <a:solidFill>
                  <a:srgbClr val="000000"/>
                </a:solidFill>
                <a:latin typeface="Tahoma"/>
              </a:rPr>
              <a:t>E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</a:rPr>
              <a:t>) = {FIRST(</a:t>
            </a:r>
            <a:r>
              <a:rPr lang="en-US" altLang="ko-KR" dirty="0" smtClean="0" sz="1200" i="1">
                <a:solidFill>
                  <a:srgbClr val="000000"/>
                </a:solidFill>
                <a:latin typeface="Tahoma"/>
              </a:rPr>
              <a:t>T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</a:rPr>
              <a:t>) 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−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 {</a:t>
            </a:r>
            <a:r>
              <a:rPr lang="en-US" altLang="ko-KR" dirty="0" smtClean="0" sz="1200" b="1">
                <a:solidFill>
                  <a:srgbClr val="000000"/>
                </a:solidFill>
                <a:latin typeface="Symbol"/>
                <a:ea typeface="Symbol"/>
              </a:rPr>
              <a:t>e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} }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FIRST(</a:t>
            </a:r>
            <a:r>
              <a:rPr lang="en-US" altLang="ko-KR" dirty="0" smtClean="0" sz="1200" i="1">
                <a:solidFill>
                  <a:srgbClr val="000000"/>
                </a:solidFill>
                <a:latin typeface="Tahoma"/>
              </a:rPr>
              <a:t>T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</a:rPr>
              <a:t>) = {FIRST(</a:t>
            </a:r>
            <a:r>
              <a:rPr lang="en-US" altLang="ko-KR" dirty="0" smtClean="0" sz="1200" i="1">
                <a:solidFill>
                  <a:srgbClr val="000000"/>
                </a:solidFill>
                <a:latin typeface="Tahoma"/>
              </a:rPr>
              <a:t>F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</a:rPr>
              <a:t>) 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−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 {</a:t>
            </a:r>
            <a:r>
              <a:rPr lang="en-US" altLang="ko-KR" dirty="0" smtClean="0" sz="1200" b="1">
                <a:solidFill>
                  <a:srgbClr val="000000"/>
                </a:solidFill>
                <a:latin typeface="Symbol"/>
                <a:ea typeface="Symbol"/>
              </a:rPr>
              <a:t>e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} } </a:t>
            </a:r>
            <a:endParaRPr lang="ko-KR" altLang="en-US" dirty="0" smtClean="0" sz="1200"/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FIRST(</a:t>
            </a:r>
            <a:r>
              <a:rPr lang="en-US" altLang="ko-KR" dirty="0" smtClean="0" sz="1200" i="1">
                <a:solidFill>
                  <a:srgbClr val="000000"/>
                </a:solidFill>
                <a:latin typeface="Tahoma"/>
              </a:rPr>
              <a:t>F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</a:rPr>
              <a:t>) = {FIRST( '(') 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−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 {</a:t>
            </a:r>
            <a:r>
              <a:rPr lang="en-US" altLang="ko-KR" dirty="0" smtClean="0" sz="1200" b="1">
                <a:solidFill>
                  <a:srgbClr val="000000"/>
                </a:solidFill>
                <a:latin typeface="Symbol"/>
                <a:ea typeface="Symbol"/>
              </a:rPr>
              <a:t>	e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} } = { ( } </a:t>
            </a:r>
            <a:endParaRPr lang="ko-KR" altLang="en-US" dirty="0" smtClean="0" sz="120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FIRST(</a:t>
            </a:r>
            <a:r>
              <a:rPr lang="en-US" altLang="ko-KR" dirty="0" smtClean="0" sz="1200" i="1">
                <a:solidFill>
                  <a:srgbClr val="000000"/>
                </a:solidFill>
                <a:latin typeface="Tahoma"/>
              </a:rPr>
              <a:t>F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</a:rPr>
              <a:t>) =  { '(' } + {FIRST( id		) 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−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 {</a:t>
            </a:r>
            <a:r>
              <a:rPr lang="en-US" altLang="ko-KR" dirty="0" smtClean="0" sz="1200" b="1">
                <a:solidFill>
                  <a:srgbClr val="000000"/>
                </a:solidFill>
                <a:latin typeface="Symbol"/>
                <a:ea typeface="Symbol"/>
              </a:rPr>
              <a:t>e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} } = { ( , id}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FIRST(</a:t>
            </a:r>
            <a:r>
              <a:rPr lang="en-US" altLang="ko-KR" dirty="0" smtClean="0" sz="1200" i="1">
                <a:solidFill>
                  <a:srgbClr val="000000"/>
                </a:solidFill>
                <a:latin typeface="Tahoma"/>
              </a:rPr>
              <a:t>E'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</a:rPr>
              <a:t>) = { +, </a:t>
            </a:r>
            <a:r>
              <a:rPr lang="en-US" altLang="ko-KR" dirty="0" smtClean="0" sz="1200" b="1">
                <a:solidFill>
                  <a:srgbClr val="000000"/>
                </a:solidFill>
                <a:latin typeface="Symbol"/>
                <a:ea typeface="Symbol"/>
              </a:rPr>
              <a:t>e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 }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FIRST(</a:t>
            </a:r>
            <a:r>
              <a:rPr lang="en-US" altLang="ko-KR" dirty="0" smtClean="0" sz="1200" i="1">
                <a:solidFill>
                  <a:srgbClr val="000000"/>
                </a:solidFill>
                <a:latin typeface="Tahoma"/>
              </a:rPr>
              <a:t>T'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</a:rPr>
              <a:t>) = { </a:t>
            </a:r>
            <a:r>
              <a:rPr lang="en-US" altLang="ko-KR" dirty="0" smtClean="0" sz="1200" b="1">
                <a:solidFill>
                  <a:srgbClr val="000000"/>
                </a:solidFill>
                <a:latin typeface="Symbol"/>
                <a:ea typeface="Symbol"/>
              </a:rPr>
              <a:t>*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, </a:t>
            </a:r>
            <a:r>
              <a:rPr lang="en-US" altLang="ko-KR" dirty="0" smtClean="0" sz="1200" b="1">
                <a:solidFill>
                  <a:srgbClr val="000000"/>
                </a:solidFill>
                <a:latin typeface="Symbol"/>
                <a:ea typeface="Symbol"/>
              </a:rPr>
              <a:t>e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 }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Thus,  </a:t>
            </a:r>
            <a:endParaRPr lang="ko-KR" altLang="en-US" dirty="0" smtClean="0" sz="1200"/>
          </a:p>
          <a:p>
            <a:pPr marL="0" indent="0" defTabSz="15240" algn="l">
              <a:lnSpc>
                <a:spcPts val="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FIRST(</a:t>
            </a:r>
            <a:r>
              <a:rPr lang="en-US" altLang="ko-KR" dirty="0" smtClean="0" sz="1200" i="1">
                <a:solidFill>
                  <a:srgbClr val="000000"/>
                </a:solidFill>
                <a:latin typeface="Tahoma"/>
              </a:rPr>
              <a:t>E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</a:rPr>
              <a:t>) =  FIRST(</a:t>
            </a:r>
            <a:r>
              <a:rPr lang="en-US" altLang="ko-KR" dirty="0" smtClean="0" sz="1200" i="1">
                <a:solidFill>
                  <a:srgbClr val="000000"/>
                </a:solidFill>
                <a:latin typeface="Tahoma"/>
              </a:rPr>
              <a:t>T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</a:rPr>
              <a:t>) = FIRST(</a:t>
            </a:r>
            <a:r>
              <a:rPr lang="en-US" altLang="ko-KR" dirty="0" smtClean="0" sz="1200" i="1">
                <a:solidFill>
                  <a:srgbClr val="000000"/>
                </a:solidFill>
                <a:latin typeface="Tahoma"/>
              </a:rPr>
              <a:t>F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</a:rPr>
              <a:t>) = { (, id }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FIRST(</a:t>
            </a:r>
            <a:r>
              <a:rPr lang="en-US" altLang="ko-KR" dirty="0" smtClean="0" sz="1200" i="1">
                <a:solidFill>
                  <a:srgbClr val="000000"/>
                </a:solidFill>
                <a:latin typeface="Tahoma"/>
              </a:rPr>
              <a:t>E'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</a:rPr>
              <a:t>) = { +, </a:t>
            </a:r>
            <a:r>
              <a:rPr lang="en-US" altLang="ko-KR" dirty="0" smtClean="0" sz="1200" b="1">
                <a:solidFill>
                  <a:srgbClr val="000000"/>
                </a:solidFill>
                <a:latin typeface="Symbol"/>
                <a:ea typeface="Symbol"/>
              </a:rPr>
              <a:t>e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 }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FIRST(</a:t>
            </a:r>
            <a:r>
              <a:rPr lang="en-US" altLang="ko-KR" dirty="0" smtClean="0" sz="1200" i="1">
                <a:solidFill>
                  <a:srgbClr val="000000"/>
                </a:solidFill>
                <a:latin typeface="Tahoma"/>
              </a:rPr>
              <a:t>T'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</a:rPr>
              <a:t>) = { </a:t>
            </a:r>
            <a:r>
              <a:rPr lang="en-US" altLang="ko-KR" dirty="0" smtClean="0" sz="1200" b="1">
                <a:solidFill>
                  <a:srgbClr val="000000"/>
                </a:solidFill>
                <a:latin typeface="Symbol"/>
                <a:ea typeface="Symbol"/>
              </a:rPr>
              <a:t>*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, </a:t>
            </a:r>
            <a:r>
              <a:rPr lang="en-US" altLang="ko-KR" dirty="0" smtClean="0" sz="1200" b="1">
                <a:solidFill>
                  <a:srgbClr val="000000"/>
                </a:solidFill>
                <a:latin typeface="Symbol"/>
                <a:ea typeface="Symbol"/>
              </a:rPr>
              <a:t>e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 } </a:t>
            </a:r>
            <a:endParaRPr lang="ko-KR" altLang="en-US" dirty="0" smtClean="0" sz="120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Arial"/>
              </a:rPr>
              <a:t>FOLLOW Sets </a:t>
            </a:r>
            <a:endParaRPr lang="ko-KR" altLang="en-US" dirty="0" smtClean="0" sz="1200" b="1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Definition: </a:t>
            </a:r>
            <a:endParaRPr lang="ko-KR" altLang="en-US" dirty="0" smtClean="0" sz="1200" b="1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FOLLOW(X) = { b | S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?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Computing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 FOLLOW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Sets: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1.							Add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$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to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FOLLOW(S)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where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S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is the start non-terminal. </a:t>
            </a:r>
            <a:endParaRPr lang="ko-KR" altLang="en-US" dirty="0" smtClean="0" sz="120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2.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If there is a production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A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?</a:t>
            </a:r>
            <a:r>
              <a:rPr lang="en-US" altLang="ko-KR" dirty="0" smtClean="0" sz="1200" b="1">
                <a:solidFill>
                  <a:srgbClr val="000000"/>
                </a:solidFill>
                <a:latin typeface="Symbol"/>
                <a:ea typeface="Symbol"/>
              </a:rPr>
              <a:t>								a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 B</a:t>
            </a:r>
            <a:r>
              <a:rPr lang="en-US" altLang="ko-KR" dirty="0" smtClean="0" sz="1200" b="1">
                <a:solidFill>
                  <a:srgbClr val="000000"/>
                </a:solidFill>
                <a:latin typeface="Symbol"/>
                <a:ea typeface="Symbol"/>
              </a:rPr>
              <a:t>b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, then everything in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	FIRST(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β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)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–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 {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	ε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}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 is in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FOLLOW(B).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3.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If there is a production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A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?</a:t>
            </a:r>
            <a:r>
              <a:rPr lang="en-US" altLang="ko-KR" dirty="0" smtClean="0" sz="1200" b="1">
                <a:solidFill>
                  <a:srgbClr val="000000"/>
                </a:solidFill>
                <a:latin typeface="Symbol"/>
                <a:ea typeface="Symbol"/>
              </a:rPr>
              <a:t>								a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 B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, or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A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?</a:t>
            </a:r>
            <a:r>
              <a:rPr lang="en-US" altLang="ko-KR" dirty="0" smtClean="0" sz="1200" b="1">
                <a:solidFill>
                  <a:srgbClr val="000000"/>
                </a:solidFill>
                <a:latin typeface="Symbol"/>
                <a:ea typeface="Symbol"/>
              </a:rPr>
              <a:t>								a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	B</a:t>
            </a:r>
            <a:r>
              <a:rPr lang="en-US" altLang="ko-KR" dirty="0" smtClean="0" sz="1200" b="1">
                <a:solidFill>
                  <a:srgbClr val="000000"/>
                </a:solidFill>
                <a:latin typeface="Symbol"/>
                <a:ea typeface="Symbol"/>
              </a:rPr>
              <a:t>b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, where in 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ε			∈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		FIRST(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β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)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(i.e., 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β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?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</a:t>
            </a:r>
            <a:r>
              <a:rPr lang="en-US" altLang="ko-KR" dirty="0" smtClean="0" sz="825">
                <a:solidFill>
                  <a:srgbClr val="000000"/>
                </a:solidFill>
                <a:latin typeface="Symbol"/>
                <a:ea typeface="Symbol"/>
              </a:rPr>
              <a:t>∗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</a:rPr>
              <a:t>		ε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), then everything in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FOLLOW(A)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is in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FOLLOW(B) </a:t>
            </a:r>
            <a:endParaRPr lang="ko-KR" altLang="en-US" dirty="0" smtClean="0" sz="1200"/>
          </a:p>
        </p:txBody>
      </p:sp>
      <p:sp>
        <p:nvSpPr>
          <p:cNvPr id="196" name="Rect 3"/>
          <p:cNvSpPr>
            <a:spLocks noGrp="1" noChangeArrowheads="1"/>
          </p:cNvSpPr>
          <p:nvPr/>
        </p:nvSpPr>
        <p:spPr>
          <a:xfrm rot="0">
            <a:off x="3239770" y="4846320"/>
            <a:ext cx="595630" cy="210185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825">
                <a:solidFill>
                  <a:srgbClr val="000000"/>
                </a:solidFill>
                <a:latin typeface="Symbol"/>
              </a:rPr>
              <a:t>∗</a:t>
            </a:r>
            <a:r>
              <a:rPr lang="en-US" altLang="ko-KR" dirty="0" smtClean="0" sz="1200" b="1">
                <a:solidFill>
                  <a:srgbClr val="000000"/>
                </a:solidFill>
                <a:latin typeface="Symbol"/>
              </a:rPr>
              <a:t>		b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	Xb</a:t>
            </a:r>
            <a:r>
              <a:rPr lang="en-US" altLang="ko-KR" dirty="0" smtClean="0" sz="1200" b="1">
                <a:solidFill>
                  <a:srgbClr val="000000"/>
                </a:solidFill>
                <a:latin typeface="Symbol"/>
                <a:ea typeface="Symbol"/>
              </a:rPr>
              <a:t>w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} </a:t>
            </a:r>
            <a:endParaRPr lang="ko-KR" altLang="en-US" dirty="0" smtClean="0" sz="12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 3"/>
          <p:cNvSpPr>
            <a:spLocks noGrp="1" noChangeArrowheads="1"/>
          </p:cNvSpPr>
          <p:nvPr/>
        </p:nvSpPr>
        <p:spPr>
          <a:xfrm rot="0">
            <a:off x="0" y="0"/>
            <a:ext cx="7797801" cy="10058401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2 </a:t>
            </a:r>
            <a:endParaRPr lang="ko-KR" altLang="en-US" dirty="0" smtClean="0" sz="1200"/>
          </a:p>
          <a:p>
            <a:pPr marL="0" indent="0" defTabSz="1524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Arial"/>
              </a:rPr>
              <a:t>Scanner </a:t>
            </a:r>
            <a:endParaRPr lang="ko-KR" altLang="en-US" dirty="0" smtClean="0" sz="1200" b="1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The scanner takes a program as input and maps the character stream into “words” that are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the basic unit of syntax. It produces pairs – a word and its part of speech. For example,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the input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x = x + y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becomes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&lt;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id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,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x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&gt;  </a:t>
            </a:r>
            <a:endParaRPr lang="ko-KR" altLang="en-US" dirty="0" smtClean="0" sz="1200"/>
          </a:p>
          <a:p>
            <a:pPr marL="0" indent="0" defTabSz="15240" algn="l">
              <a:lnSpc>
                <a:spcPts val="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&lt;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assign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,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=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&gt; </a:t>
            </a:r>
            <a:endParaRPr lang="ko-KR" altLang="en-US" dirty="0" smtClean="0" sz="1200"/>
          </a:p>
          <a:p>
            <a:pPr marL="0" indent="0" defTabSz="15240" algn="l">
              <a:lnSpc>
                <a:spcPts val="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&lt;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id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,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x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&gt;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&lt;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op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,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+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&gt; </a:t>
            </a:r>
            <a:endParaRPr lang="ko-KR" altLang="en-US" dirty="0" smtClean="0" sz="1200"/>
          </a:p>
          <a:p>
            <a:pPr marL="0" indent="0" defTabSz="15240" algn="l">
              <a:lnSpc>
                <a:spcPts val="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&lt;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id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,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y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&gt;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We call the pair  “&lt;token type, word&gt;” a 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token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. Typical tokens are: 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number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, 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identifier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, +, </a:t>
            </a:r>
            <a:endParaRPr lang="ko-KR" altLang="en-US" dirty="0" smtClean="0" sz="120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-, 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new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, 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while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, 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if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.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Arial"/>
              </a:rPr>
              <a:t>Parser </a:t>
            </a:r>
            <a:endParaRPr lang="ko-KR" altLang="en-US" dirty="0" smtClean="0" sz="1200" b="1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The parser takes in the stream of tokens, recognizes context-free syntax and reports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errors. It guides context-sensitive (“semantic”) analysis for tasks like type checking. The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parser builds IR for source program.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The syntax of most programming languages is specified using Context-Free Grammars </a:t>
            </a:r>
            <a:endParaRPr lang="ko-KR" altLang="en-US" dirty="0" smtClean="0" sz="120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(CFG). Context-free syntax is specified with a grammar 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G=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(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S,N,T,P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) where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•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  <a:ea typeface="Times New Roman"/>
              </a:rPr>
              <a:t>										S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is the 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start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 symbol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•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  <a:ea typeface="Times New Roman"/>
              </a:rPr>
              <a:t>										N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is a set of 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non-terminal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 symbols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•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  <a:ea typeface="Times New Roman"/>
              </a:rPr>
              <a:t>										T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is set of 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terminal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 symbols or words </a:t>
            </a:r>
            <a:endParaRPr lang="ko-KR" altLang="en-US" dirty="0" smtClean="0" sz="1200"/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•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  <a:ea typeface="Times New Roman"/>
              </a:rPr>
              <a:t>										P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is a set of 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productions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 or rewrite rules </a:t>
            </a:r>
            <a:endParaRPr lang="ko-KR" altLang="en-US" dirty="0" smtClean="0" sz="1200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For example, the Context-Free Grammar for arithmetic expressions  is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1.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  <a:ea typeface="Times New Roman"/>
              </a:rPr>
              <a:t>goal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? 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  <a:ea typeface="Times New Roman"/>
              </a:rPr>
              <a:t>expr </a:t>
            </a:r>
            <a:endParaRPr lang="ko-KR" altLang="en-US" dirty="0" smtClean="0" sz="1200" i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2.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  <a:ea typeface="Times New Roman"/>
              </a:rPr>
              <a:t>expr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  ?  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  <a:ea typeface="Times New Roman"/>
              </a:rPr>
              <a:t>expr op term </a:t>
            </a:r>
            <a:endParaRPr lang="ko-KR" altLang="en-US" dirty="0" smtClean="0" sz="1200" i="1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3.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|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  <a:ea typeface="Times New Roman"/>
              </a:rPr>
              <a:t>term </a:t>
            </a:r>
            <a:endParaRPr lang="ko-KR" altLang="en-US" dirty="0" smtClean="0" sz="1200" i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4.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  <a:ea typeface="Times New Roman"/>
              </a:rPr>
              <a:t>term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?  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number 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5.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| 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</a:t>
            </a:r>
            <a:r>
              <a:rPr lang="en-US" altLang="ko-KR" dirty="0" smtClean="0" sz="1200" u="sng">
                <a:solidFill>
                  <a:srgbClr val="000000"/>
                </a:solidFill>
                <a:latin typeface="Times New Roman"/>
                <a:ea typeface="Times New Roman"/>
              </a:rPr>
              <a:t>id </a:t>
            </a:r>
            <a:endParaRPr lang="ko-KR" altLang="en-US" dirty="0" smtClean="0" sz="1200" u="sng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6.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  <a:ea typeface="Times New Roman"/>
              </a:rPr>
              <a:t>op 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?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+ 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7.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| 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–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For this CFG,  </a:t>
            </a:r>
            <a:endParaRPr lang="ko-KR" altLang="en-US" dirty="0" smtClean="0" sz="120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  <a:ea typeface="Times New Roman"/>
              </a:rPr>
              <a:t>S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 = 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goal </a:t>
            </a:r>
            <a:endParaRPr lang="ko-KR" altLang="en-US" dirty="0" smtClean="0" sz="1200" i="1"/>
          </a:p>
          <a:p>
            <a:pPr marL="0" indent="0" defTabSz="15240" algn="l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 i="1">
                <a:solidFill>
                  <a:srgbClr val="000000"/>
                </a:solidFill>
                <a:latin typeface="Verdana"/>
                <a:ea typeface="Verdana"/>
              </a:rPr>
              <a:t>Sohail Aslam 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900" i="1">
                <a:solidFill>
                  <a:srgbClr val="000000"/>
                </a:solidFill>
                <a:latin typeface="Verdana"/>
                <a:ea typeface="Verdana"/>
              </a:rPr>
              <a:t>Compiler Construction Notes  </a:t>
            </a:r>
            <a:endParaRPr lang="ko-KR" altLang="en-US" dirty="0" smtClean="0" sz="900" i="1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Rect 3"/>
          <p:cNvSpPr>
            <a:spLocks noGrp="1" noChangeArrowheads="1"/>
          </p:cNvSpPr>
          <p:nvPr/>
        </p:nvSpPr>
        <p:spPr>
          <a:xfrm rot="0">
            <a:off x="0" y="0"/>
            <a:ext cx="7797801" cy="10058401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7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The following procedure encodes this strategy.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Arial Narrow"/>
                <a:ea typeface="Arial Narrow"/>
              </a:rPr>
              <a:t>for each </a:t>
            </a:r>
            <a:r>
              <a:rPr lang="en-US" altLang="ko-KR" dirty="0" smtClean="0" sz="1200" i="1">
                <a:solidFill>
                  <a:srgbClr val="000000"/>
                </a:solidFill>
                <a:latin typeface="Arial Narrow"/>
              </a:rPr>
              <a:t>A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	∈</a:t>
            </a:r>
            <a:r>
              <a:rPr lang="en-US" altLang="ko-KR" dirty="0" smtClean="0" sz="1200" i="1">
                <a:solidFill>
                  <a:srgbClr val="000000"/>
                </a:solidFill>
                <a:latin typeface="Arial Narrow"/>
                <a:ea typeface="Arial Narrow"/>
              </a:rPr>
              <a:t>				NT</a:t>
            </a:r>
            <a:endParaRPr lang="ko-KR" altLang="en-US" dirty="0" smtClean="0" sz="1200" i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FOLLOW</a:t>
            </a:r>
            <a:r>
              <a:rPr lang="en-US" altLang="ko-KR" dirty="0" smtClean="0" sz="1200">
                <a:solidFill>
                  <a:srgbClr val="000000"/>
                </a:solidFill>
                <a:latin typeface="Arial Narrow"/>
                <a:ea typeface="Arial Narrow"/>
              </a:rPr>
              <a:t>(</a:t>
            </a:r>
            <a:r>
              <a:rPr lang="en-US" altLang="ko-KR" dirty="0" smtClean="0" sz="1200" i="1">
                <a:solidFill>
                  <a:srgbClr val="000000"/>
                </a:solidFill>
                <a:latin typeface="Arial Narrow"/>
              </a:rPr>
              <a:t>A</a:t>
            </a:r>
            <a:r>
              <a:rPr lang="en-US" altLang="ko-KR" dirty="0" smtClean="0" sz="1200">
                <a:solidFill>
                  <a:srgbClr val="000000"/>
                </a:solidFill>
                <a:latin typeface="Arial Narrow"/>
              </a:rPr>
              <a:t>) ?  </a:t>
            </a:r>
            <a:r>
              <a:rPr lang="en-US" altLang="ko-KR" dirty="0" smtClean="0" sz="1200">
                <a:solidFill>
                  <a:srgbClr val="000000"/>
                </a:solidFill>
                <a:latin typeface="Georgia"/>
                <a:ea typeface="Georgia"/>
              </a:rPr>
              <a:t>Ø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FOLLOW</a:t>
            </a:r>
            <a:r>
              <a:rPr lang="en-US" altLang="ko-KR" dirty="0" smtClean="0" sz="1200">
                <a:solidFill>
                  <a:srgbClr val="000000"/>
                </a:solidFill>
                <a:latin typeface="Arial Narrow"/>
                <a:ea typeface="Arial Narrow"/>
              </a:rPr>
              <a:t>(</a:t>
            </a:r>
            <a:r>
              <a:rPr lang="en-US" altLang="ko-KR" dirty="0" smtClean="0" sz="1200" i="1">
                <a:solidFill>
                  <a:srgbClr val="000000"/>
                </a:solidFill>
                <a:latin typeface="Arial Narrow"/>
              </a:rPr>
              <a:t>S</a:t>
            </a:r>
            <a:r>
              <a:rPr lang="en-US" altLang="ko-KR" dirty="0" smtClean="0" sz="1200">
                <a:solidFill>
                  <a:srgbClr val="000000"/>
                </a:solidFill>
                <a:latin typeface="Arial Narrow"/>
              </a:rPr>
              <a:t>) ?  {$}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Arial Narrow"/>
                <a:ea typeface="Arial Narrow"/>
              </a:rPr>
              <a:t>while (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FOLLOW</a:t>
            </a:r>
            <a:r>
              <a:rPr lang="en-US" altLang="ko-KR" dirty="0" smtClean="0" sz="1200">
                <a:solidFill>
                  <a:srgbClr val="000000"/>
                </a:solidFill>
                <a:latin typeface="Arial Narrow"/>
                <a:ea typeface="Arial Narrow"/>
              </a:rPr>
              <a:t> sets are still changing)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Arial Narrow"/>
                <a:ea typeface="Arial Narrow"/>
              </a:rPr>
              <a:t>       for each </a:t>
            </a:r>
            <a:r>
              <a:rPr lang="en-US" altLang="ko-KR" dirty="0" smtClean="0" sz="1200" i="1">
                <a:solidFill>
                  <a:srgbClr val="000000"/>
                </a:solidFill>
                <a:latin typeface="Arial Narrow"/>
              </a:rPr>
              <a:t>A 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  <a:ea typeface="Times New Roman"/>
              </a:rPr>
              <a:t>?  </a:t>
            </a:r>
            <a:r>
              <a:rPr lang="en-US" altLang="ko-KR" dirty="0" smtClean="0" sz="1200" i="1">
                <a:solidFill>
                  <a:srgbClr val="000000"/>
                </a:solidFill>
                <a:latin typeface="Symbol"/>
                <a:ea typeface="Symbol"/>
              </a:rPr>
              <a:t>b</a:t>
            </a:r>
            <a:r>
              <a:rPr lang="en-US" altLang="ko-KR" dirty="0" smtClean="0" sz="825" i="1">
                <a:solidFill>
                  <a:srgbClr val="000000"/>
                </a:solidFill>
                <a:latin typeface="Arial Narrow"/>
                <a:ea typeface="Arial Narrow"/>
              </a:rPr>
              <a:t>1</a:t>
            </a:r>
            <a:r>
              <a:rPr lang="en-US" altLang="ko-KR" dirty="0" smtClean="0" sz="1200" i="1">
                <a:solidFill>
                  <a:srgbClr val="000000"/>
                </a:solidFill>
                <a:latin typeface="Symbol"/>
                <a:ea typeface="Symbol"/>
              </a:rPr>
              <a:t>b</a:t>
            </a:r>
            <a:r>
              <a:rPr lang="en-US" altLang="ko-KR" dirty="0" smtClean="0" sz="825" i="1">
                <a:solidFill>
                  <a:srgbClr val="000000"/>
                </a:solidFill>
                <a:latin typeface="Arial Narrow"/>
                <a:ea typeface="Arial Narrow"/>
              </a:rPr>
              <a:t>2</a:t>
            </a:r>
            <a:r>
              <a:rPr lang="en-US" altLang="ko-KR" dirty="0" smtClean="0" sz="1200" i="1">
                <a:solidFill>
                  <a:srgbClr val="000000"/>
                </a:solidFill>
                <a:latin typeface="Symbol"/>
                <a:ea typeface="Symbol"/>
              </a:rPr>
              <a:t>...	b</a:t>
            </a:r>
            <a:r>
              <a:rPr lang="en-US" altLang="ko-KR" dirty="0" smtClean="0" sz="825" i="1">
                <a:solidFill>
                  <a:srgbClr val="000000"/>
                </a:solidFill>
                <a:latin typeface="Arial Narrow"/>
                <a:ea typeface="Arial Narrow"/>
              </a:rPr>
              <a:t>k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		∈</a:t>
            </a:r>
            <a:r>
              <a:rPr lang="en-US" altLang="ko-KR" dirty="0" smtClean="0" sz="1200" i="1">
                <a:solidFill>
                  <a:srgbClr val="000000"/>
                </a:solidFill>
                <a:latin typeface="Arial Narrow"/>
                <a:ea typeface="Arial Narrow"/>
              </a:rPr>
              <a:t>	P </a:t>
            </a:r>
            <a:endParaRPr lang="ko-KR" altLang="en-US" dirty="0" smtClean="0" sz="1200" i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FOLLOW</a:t>
            </a:r>
            <a:r>
              <a:rPr lang="en-US" altLang="ko-KR" dirty="0" smtClean="0" sz="1200">
                <a:solidFill>
                  <a:srgbClr val="000000"/>
                </a:solidFill>
                <a:latin typeface="Arial Narrow"/>
                <a:ea typeface="Arial Narrow"/>
              </a:rPr>
              <a:t>(</a:t>
            </a:r>
            <a:r>
              <a:rPr lang="en-US" altLang="ko-KR" dirty="0" smtClean="0" sz="1200" i="1">
                <a:solidFill>
                  <a:srgbClr val="000000"/>
                </a:solidFill>
                <a:latin typeface="Symbol"/>
                <a:ea typeface="Symbol"/>
              </a:rPr>
              <a:t>b</a:t>
            </a:r>
            <a:r>
              <a:rPr lang="en-US" altLang="ko-KR" dirty="0" smtClean="0" sz="825" i="1">
                <a:solidFill>
                  <a:srgbClr val="000000"/>
                </a:solidFill>
                <a:latin typeface="Arial Narrow"/>
                <a:ea typeface="Arial Narrow"/>
              </a:rPr>
              <a:t>k</a:t>
            </a:r>
            <a:r>
              <a:rPr lang="en-US" altLang="ko-KR" dirty="0" smtClean="0" sz="1200">
                <a:solidFill>
                  <a:srgbClr val="000000"/>
                </a:solidFill>
                <a:latin typeface="Arial Narrow"/>
              </a:rPr>
              <a:t>) ?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			 FOLLOW</a:t>
            </a:r>
            <a:r>
              <a:rPr lang="en-US" altLang="ko-KR" dirty="0" smtClean="0" sz="1200">
                <a:solidFill>
                  <a:srgbClr val="000000"/>
                </a:solidFill>
                <a:latin typeface="Arial Narrow"/>
                <a:ea typeface="Arial Narrow"/>
              </a:rPr>
              <a:t>(</a:t>
            </a:r>
            <a:r>
              <a:rPr lang="en-US" altLang="ko-KR" dirty="0" smtClean="0" sz="1200" i="1">
                <a:solidFill>
                  <a:srgbClr val="000000"/>
                </a:solidFill>
                <a:latin typeface="Symbol"/>
                <a:ea typeface="Symbol"/>
              </a:rPr>
              <a:t>b</a:t>
            </a:r>
            <a:r>
              <a:rPr lang="en-US" altLang="ko-KR" dirty="0" smtClean="0" sz="825" i="1">
                <a:solidFill>
                  <a:srgbClr val="000000"/>
                </a:solidFill>
                <a:latin typeface="Arial Narrow"/>
                <a:ea typeface="Arial Narrow"/>
              </a:rPr>
              <a:t>k</a:t>
            </a:r>
            <a:r>
              <a:rPr lang="en-US" altLang="ko-KR" dirty="0" smtClean="0" sz="1200">
                <a:solidFill>
                  <a:srgbClr val="000000"/>
                </a:solidFill>
                <a:latin typeface="Arial Narrow"/>
              </a:rPr>
              <a:t>) </a:t>
            </a:r>
            <a:r>
              <a:rPr lang="en-US" altLang="ko-KR" dirty="0" smtClean="0" sz="1200" b="1">
                <a:solidFill>
                  <a:srgbClr val="000000"/>
                </a:solidFill>
                <a:latin typeface="Symbol"/>
                <a:ea typeface="Symbol"/>
              </a:rPr>
              <a:t>È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				FOLLOW</a:t>
            </a:r>
            <a:r>
              <a:rPr lang="en-US" altLang="ko-KR" dirty="0" smtClean="0" sz="1200">
                <a:solidFill>
                  <a:srgbClr val="000000"/>
                </a:solidFill>
                <a:latin typeface="Arial Narrow"/>
                <a:ea typeface="Arial Narrow"/>
              </a:rPr>
              <a:t>(</a:t>
            </a:r>
            <a:r>
              <a:rPr lang="en-US" altLang="ko-KR" dirty="0" smtClean="0" sz="1200" i="1">
                <a:solidFill>
                  <a:srgbClr val="000000"/>
                </a:solidFill>
                <a:latin typeface="Arial Narrow"/>
              </a:rPr>
              <a:t>A</a:t>
            </a:r>
            <a:r>
              <a:rPr lang="en-US" altLang="ko-KR" dirty="0" smtClean="0" sz="1200">
                <a:solidFill>
                  <a:srgbClr val="000000"/>
                </a:solidFill>
                <a:latin typeface="Arial Narrow"/>
              </a:rPr>
              <a:t>)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Arial Narrow"/>
                <a:ea typeface="Arial Narrow"/>
              </a:rPr>
              <a:t> T ? 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FOLLOW</a:t>
            </a:r>
            <a:r>
              <a:rPr lang="en-US" altLang="ko-KR" dirty="0" smtClean="0" sz="1200">
                <a:solidFill>
                  <a:srgbClr val="000000"/>
                </a:solidFill>
                <a:latin typeface="Arial Narrow"/>
                <a:ea typeface="Arial Narrow"/>
              </a:rPr>
              <a:t>(</a:t>
            </a:r>
            <a:r>
              <a:rPr lang="en-US" altLang="ko-KR" dirty="0" smtClean="0" sz="1200" i="1">
                <a:solidFill>
                  <a:srgbClr val="000000"/>
                </a:solidFill>
                <a:latin typeface="Arial Narrow"/>
              </a:rPr>
              <a:t>A</a:t>
            </a:r>
            <a:r>
              <a:rPr lang="en-US" altLang="ko-KR" dirty="0" smtClean="0" sz="1200">
                <a:solidFill>
                  <a:srgbClr val="000000"/>
                </a:solidFill>
                <a:latin typeface="Arial Narrow"/>
              </a:rPr>
              <a:t>)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Arial Narrow"/>
                <a:ea typeface="Arial Narrow"/>
              </a:rPr>
              <a:t> for i ?  k downto 2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Arial Narrow"/>
                <a:ea typeface="Arial Narrow"/>
              </a:rPr>
              <a:t>   if ( 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ε			∈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		FIRST</a:t>
            </a:r>
            <a:r>
              <a:rPr lang="en-US" altLang="ko-KR" dirty="0" smtClean="0" sz="1200">
                <a:solidFill>
                  <a:srgbClr val="000000"/>
                </a:solidFill>
                <a:latin typeface="Arial Narrow"/>
                <a:ea typeface="Arial Narrow"/>
              </a:rPr>
              <a:t>	(</a:t>
            </a:r>
            <a:r>
              <a:rPr lang="en-US" altLang="ko-KR" dirty="0" smtClean="0" sz="1200" i="1">
                <a:solidFill>
                  <a:srgbClr val="000000"/>
                </a:solidFill>
                <a:latin typeface="Symbol"/>
                <a:ea typeface="Symbol"/>
              </a:rPr>
              <a:t>b</a:t>
            </a:r>
            <a:r>
              <a:rPr lang="en-US" altLang="ko-KR" dirty="0" smtClean="0" sz="825" i="1">
                <a:solidFill>
                  <a:srgbClr val="000000"/>
                </a:solidFill>
                <a:latin typeface="Arial Narrow"/>
                <a:ea typeface="Arial Narrow"/>
              </a:rPr>
              <a:t>i</a:t>
            </a:r>
            <a:r>
              <a:rPr lang="en-US" altLang="ko-KR" dirty="0" smtClean="0" sz="1200">
                <a:solidFill>
                  <a:srgbClr val="000000"/>
                </a:solidFill>
                <a:latin typeface="Arial Narrow"/>
              </a:rPr>
              <a:t>)  )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FOLLOW</a:t>
            </a:r>
            <a:r>
              <a:rPr lang="en-US" altLang="ko-KR" dirty="0" smtClean="0" sz="1200">
                <a:solidFill>
                  <a:srgbClr val="000000"/>
                </a:solidFill>
                <a:latin typeface="Arial Narrow"/>
                <a:ea typeface="Arial Narrow"/>
              </a:rPr>
              <a:t>(</a:t>
            </a:r>
            <a:r>
              <a:rPr lang="en-US" altLang="ko-KR" dirty="0" smtClean="0" sz="1200" i="1">
                <a:solidFill>
                  <a:srgbClr val="000000"/>
                </a:solidFill>
                <a:latin typeface="Symbol"/>
                <a:ea typeface="Symbol"/>
              </a:rPr>
              <a:t>b</a:t>
            </a:r>
            <a:r>
              <a:rPr lang="en-US" altLang="ko-KR" dirty="0" smtClean="0" sz="825" i="1">
                <a:solidFill>
                  <a:srgbClr val="000000"/>
                </a:solidFill>
                <a:latin typeface="Arial Narrow"/>
                <a:ea typeface="Arial Narrow"/>
              </a:rPr>
              <a:t>i-1</a:t>
            </a:r>
            <a:r>
              <a:rPr lang="en-US" altLang="ko-KR" dirty="0" smtClean="0" sz="1200">
                <a:solidFill>
                  <a:srgbClr val="000000"/>
                </a:solidFill>
                <a:latin typeface="Arial Narrow"/>
              </a:rPr>
              <a:t>) ?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			 FOLLOW</a:t>
            </a:r>
            <a:r>
              <a:rPr lang="en-US" altLang="ko-KR" dirty="0" smtClean="0" sz="1200">
                <a:solidFill>
                  <a:srgbClr val="000000"/>
                </a:solidFill>
                <a:latin typeface="Arial Narrow"/>
                <a:ea typeface="Arial Narrow"/>
              </a:rPr>
              <a:t>(</a:t>
            </a:r>
            <a:r>
              <a:rPr lang="en-US" altLang="ko-KR" dirty="0" smtClean="0" sz="1200" i="1">
                <a:solidFill>
                  <a:srgbClr val="000000"/>
                </a:solidFill>
                <a:latin typeface="Symbol"/>
                <a:ea typeface="Symbol"/>
              </a:rPr>
              <a:t>b</a:t>
            </a:r>
            <a:r>
              <a:rPr lang="en-US" altLang="ko-KR" dirty="0" smtClean="0" sz="825" i="1">
                <a:solidFill>
                  <a:srgbClr val="000000"/>
                </a:solidFill>
                <a:latin typeface="Arial Narrow"/>
                <a:ea typeface="Arial Narrow"/>
              </a:rPr>
              <a:t>i-1</a:t>
            </a:r>
            <a:r>
              <a:rPr lang="en-US" altLang="ko-KR" dirty="0" smtClean="0" sz="1200">
                <a:solidFill>
                  <a:srgbClr val="000000"/>
                </a:solidFill>
                <a:latin typeface="Arial Narrow"/>
              </a:rPr>
              <a:t>) </a:t>
            </a:r>
            <a:r>
              <a:rPr lang="en-US" altLang="ko-KR" dirty="0" smtClean="0" sz="1200" b="1">
                <a:solidFill>
                  <a:srgbClr val="000000"/>
                </a:solidFill>
                <a:latin typeface="Symbol"/>
                <a:ea typeface="Symbol"/>
              </a:rPr>
              <a:t>È</a:t>
            </a:r>
            <a:r>
              <a:rPr lang="en-US" altLang="ko-KR" dirty="0" smtClean="0" sz="1200">
                <a:solidFill>
                  <a:srgbClr val="000000"/>
                </a:solidFill>
                <a:latin typeface="Arial Narrow"/>
                <a:ea typeface="Arial Narrow"/>
              </a:rPr>
              <a:t>								(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FIRST</a:t>
            </a:r>
            <a:r>
              <a:rPr lang="en-US" altLang="ko-KR" dirty="0" smtClean="0" sz="1200">
                <a:solidFill>
                  <a:srgbClr val="000000"/>
                </a:solidFill>
                <a:latin typeface="Arial Narrow"/>
                <a:ea typeface="Arial Narrow"/>
              </a:rPr>
              <a:t>	(</a:t>
            </a:r>
            <a:r>
              <a:rPr lang="en-US" altLang="ko-KR" dirty="0" smtClean="0" sz="1200" i="1">
                <a:solidFill>
                  <a:srgbClr val="000000"/>
                </a:solidFill>
                <a:latin typeface="Symbol"/>
                <a:ea typeface="Symbol"/>
              </a:rPr>
              <a:t>b</a:t>
            </a:r>
            <a:r>
              <a:rPr lang="en-US" altLang="ko-KR" dirty="0" smtClean="0" sz="825" i="1">
                <a:solidFill>
                  <a:srgbClr val="000000"/>
                </a:solidFill>
                <a:latin typeface="Arial Narrow"/>
                <a:ea typeface="Arial Narrow"/>
              </a:rPr>
              <a:t>i</a:t>
            </a:r>
            <a:r>
              <a:rPr lang="en-US" altLang="ko-KR" dirty="0" smtClean="0" sz="1200">
                <a:solidFill>
                  <a:srgbClr val="000000"/>
                </a:solidFill>
                <a:latin typeface="Arial Narrow"/>
              </a:rPr>
              <a:t>) – {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ε</a:t>
            </a:r>
            <a:r>
              <a:rPr lang="en-US" altLang="ko-KR" dirty="0" smtClean="0" sz="1200">
                <a:solidFill>
                  <a:srgbClr val="000000"/>
                </a:solidFill>
                <a:latin typeface="Arial Narrow"/>
                <a:ea typeface="Arial Narrow"/>
              </a:rPr>
              <a:t>})  </a:t>
            </a:r>
            <a:r>
              <a:rPr lang="en-US" altLang="ko-KR" dirty="0" smtClean="0" sz="1200" b="1">
                <a:solidFill>
                  <a:srgbClr val="000000"/>
                </a:solidFill>
                <a:latin typeface="Symbol"/>
                <a:ea typeface="Symbol"/>
              </a:rPr>
              <a:t>È</a:t>
            </a:r>
            <a:r>
              <a:rPr lang="en-US" altLang="ko-KR" dirty="0" smtClean="0" sz="1200">
                <a:solidFill>
                  <a:srgbClr val="000000"/>
                </a:solidFill>
                <a:latin typeface="Arial Narrow"/>
                <a:ea typeface="Arial Narrow"/>
              </a:rPr>
              <a:t>  T  </a:t>
            </a:r>
            <a:endParaRPr lang="ko-KR" altLang="en-US" dirty="0" smtClean="0" sz="120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Arial Narrow"/>
                <a:ea typeface="Arial Narrow"/>
              </a:rPr>
              <a:t>   else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FOLLOW</a:t>
            </a:r>
            <a:r>
              <a:rPr lang="en-US" altLang="ko-KR" dirty="0" smtClean="0" sz="1200">
                <a:solidFill>
                  <a:srgbClr val="000000"/>
                </a:solidFill>
                <a:latin typeface="Arial Narrow"/>
                <a:ea typeface="Arial Narrow"/>
              </a:rPr>
              <a:t>(</a:t>
            </a:r>
            <a:r>
              <a:rPr lang="en-US" altLang="ko-KR" dirty="0" smtClean="0" sz="1200" i="1">
                <a:solidFill>
                  <a:srgbClr val="000000"/>
                </a:solidFill>
                <a:latin typeface="Symbol"/>
                <a:ea typeface="Symbol"/>
              </a:rPr>
              <a:t>b</a:t>
            </a:r>
            <a:r>
              <a:rPr lang="en-US" altLang="ko-KR" dirty="0" smtClean="0" sz="825" i="1">
                <a:solidFill>
                  <a:srgbClr val="000000"/>
                </a:solidFill>
                <a:latin typeface="Arial Narrow"/>
                <a:ea typeface="Arial Narrow"/>
              </a:rPr>
              <a:t>i-1</a:t>
            </a:r>
            <a:r>
              <a:rPr lang="en-US" altLang="ko-KR" dirty="0" smtClean="0" sz="1200">
                <a:solidFill>
                  <a:srgbClr val="000000"/>
                </a:solidFill>
                <a:latin typeface="Arial Narrow"/>
              </a:rPr>
              <a:t>) ?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			 FOLLOW</a:t>
            </a:r>
            <a:r>
              <a:rPr lang="en-US" altLang="ko-KR" dirty="0" smtClean="0" sz="1200">
                <a:solidFill>
                  <a:srgbClr val="000000"/>
                </a:solidFill>
                <a:latin typeface="Arial Narrow"/>
                <a:ea typeface="Arial Narrow"/>
              </a:rPr>
              <a:t>(</a:t>
            </a:r>
            <a:r>
              <a:rPr lang="en-US" altLang="ko-KR" dirty="0" smtClean="0" sz="1200" i="1">
                <a:solidFill>
                  <a:srgbClr val="000000"/>
                </a:solidFill>
                <a:latin typeface="Symbol"/>
                <a:ea typeface="Symbol"/>
              </a:rPr>
              <a:t>b</a:t>
            </a:r>
            <a:r>
              <a:rPr lang="en-US" altLang="ko-KR" dirty="0" smtClean="0" sz="825" i="1">
                <a:solidFill>
                  <a:srgbClr val="000000"/>
                </a:solidFill>
                <a:latin typeface="Arial Narrow"/>
                <a:ea typeface="Arial Narrow"/>
              </a:rPr>
              <a:t>i-1</a:t>
            </a:r>
            <a:r>
              <a:rPr lang="en-US" altLang="ko-KR" dirty="0" smtClean="0" sz="1200">
                <a:solidFill>
                  <a:srgbClr val="000000"/>
                </a:solidFill>
                <a:latin typeface="Arial Narrow"/>
              </a:rPr>
              <a:t>) </a:t>
            </a:r>
            <a:r>
              <a:rPr lang="en-US" altLang="ko-KR" dirty="0" smtClean="0" sz="1200" b="1">
                <a:solidFill>
                  <a:srgbClr val="000000"/>
                </a:solidFill>
                <a:latin typeface="Symbol"/>
                <a:ea typeface="Symbol"/>
              </a:rPr>
              <a:t>È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 FIRST</a:t>
            </a:r>
            <a:r>
              <a:rPr lang="en-US" altLang="ko-KR" dirty="0" smtClean="0" sz="1200">
                <a:solidFill>
                  <a:srgbClr val="000000"/>
                </a:solidFill>
                <a:latin typeface="Arial Narrow"/>
                <a:ea typeface="Arial Narrow"/>
              </a:rPr>
              <a:t>	(</a:t>
            </a:r>
            <a:r>
              <a:rPr lang="en-US" altLang="ko-KR" dirty="0" smtClean="0" sz="1200" i="1">
                <a:solidFill>
                  <a:srgbClr val="000000"/>
                </a:solidFill>
                <a:latin typeface="Symbol"/>
                <a:ea typeface="Symbol"/>
              </a:rPr>
              <a:t>b</a:t>
            </a:r>
            <a:r>
              <a:rPr lang="en-US" altLang="ko-KR" dirty="0" smtClean="0" sz="825" i="1">
                <a:solidFill>
                  <a:srgbClr val="000000"/>
                </a:solidFill>
                <a:latin typeface="Arial Narrow"/>
                <a:ea typeface="Arial Narrow"/>
              </a:rPr>
              <a:t>i</a:t>
            </a:r>
            <a:r>
              <a:rPr lang="en-US" altLang="ko-KR" dirty="0" smtClean="0" sz="1200">
                <a:solidFill>
                  <a:srgbClr val="000000"/>
                </a:solidFill>
                <a:latin typeface="Arial Narrow"/>
              </a:rPr>
              <a:t>)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Arial Narrow"/>
                <a:ea typeface="Arial Narrow"/>
              </a:rPr>
              <a:t>       T ?  </a:t>
            </a:r>
            <a:r>
              <a:rPr lang="en-US" altLang="ko-KR" dirty="0" smtClean="0" sz="1200">
                <a:solidFill>
                  <a:srgbClr val="000000"/>
                </a:solidFill>
                <a:latin typeface="Georgia"/>
                <a:ea typeface="Georgia"/>
              </a:rPr>
              <a:t>Ø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Let’s apply the algorithm to the expression grammar.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Put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 $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in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FOLLOW(</a:t>
            </a:r>
            <a:r>
              <a:rPr lang="en-US" altLang="ko-KR" dirty="0" smtClean="0" sz="1200" i="1">
                <a:solidFill>
                  <a:srgbClr val="000000"/>
                </a:solidFill>
                <a:latin typeface="Tahoma"/>
              </a:rPr>
              <a:t>	E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</a:rPr>
              <a:t>).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By rule (2) applied to production  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? 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( </a:t>
            </a:r>
            <a:r>
              <a:rPr lang="en-US" altLang="ko-KR" dirty="0" smtClean="0" sz="1200" i="1">
                <a:solidFill>
                  <a:srgbClr val="000000"/>
                </a:solidFill>
                <a:latin typeface="Tahoma"/>
              </a:rPr>
              <a:t>E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</a:rPr>
              <a:t> )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‘)’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is also in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FOLLOW(</a:t>
            </a:r>
            <a:r>
              <a:rPr lang="en-US" altLang="ko-KR" dirty="0" smtClean="0" sz="1200" i="1">
                <a:solidFill>
                  <a:srgbClr val="000000"/>
                </a:solidFill>
                <a:latin typeface="Tahoma"/>
              </a:rPr>
              <a:t>	E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</a:rPr>
              <a:t>).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Thus,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FOLLOW(</a:t>
            </a:r>
            <a:r>
              <a:rPr lang="en-US" altLang="ko-KR" dirty="0" smtClean="0" sz="1200" i="1">
                <a:solidFill>
                  <a:srgbClr val="000000"/>
                </a:solidFill>
                <a:latin typeface="Tahoma"/>
              </a:rPr>
              <a:t>	E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</a:rPr>
              <a:t>) = { ), $}.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By rule (3) applied to production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i="1">
                <a:solidFill>
                  <a:srgbClr val="000000"/>
                </a:solidFill>
                <a:latin typeface="Tahoma"/>
                <a:ea typeface="Tahoma"/>
              </a:rPr>
              <a:t>E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			?</a:t>
            </a:r>
            <a:r>
              <a:rPr lang="en-US" altLang="ko-KR" dirty="0" smtClean="0" sz="1200" i="1">
                <a:solidFill>
                  <a:srgbClr val="000000"/>
                </a:solidFill>
                <a:latin typeface="Tahoma"/>
                <a:ea typeface="Tahoma"/>
              </a:rPr>
              <a:t>			 T E'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,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 $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and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‘)’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are in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	FOLLOW(</a:t>
            </a:r>
            <a:r>
              <a:rPr lang="en-US" altLang="ko-KR" dirty="0" smtClean="0" sz="1200" i="1">
                <a:solidFill>
                  <a:srgbClr val="000000"/>
                </a:solidFill>
                <a:latin typeface="Tahoma"/>
              </a:rPr>
              <a:t>E'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</a:rPr>
              <a:t>). T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hus,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FOLLOW(</a:t>
            </a:r>
            <a:r>
              <a:rPr lang="en-US" altLang="ko-KR" dirty="0" smtClean="0" sz="1200" i="1">
                <a:solidFill>
                  <a:srgbClr val="000000"/>
                </a:solidFill>
                <a:latin typeface="Tahoma"/>
              </a:rPr>
              <a:t>E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</a:rPr>
              <a:t>) =  FOLLOW (</a:t>
            </a:r>
            <a:r>
              <a:rPr lang="en-US" altLang="ko-KR" dirty="0" smtClean="0" sz="1200" i="1">
                <a:solidFill>
                  <a:srgbClr val="000000"/>
                </a:solidFill>
                <a:latin typeface="Tahoma"/>
              </a:rPr>
              <a:t>E'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</a:rPr>
              <a:t>) 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= {  ), $ }.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Similarly,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 FOLLOW(</a:t>
            </a:r>
            <a:r>
              <a:rPr lang="en-US" altLang="ko-KR" dirty="0" smtClean="0" sz="1200" i="1">
                <a:solidFill>
                  <a:srgbClr val="000000"/>
                </a:solidFill>
                <a:latin typeface="Tahoma"/>
              </a:rPr>
              <a:t>T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</a:rPr>
              <a:t>) =  FOLLOW (</a:t>
            </a:r>
            <a:r>
              <a:rPr lang="en-US" altLang="ko-KR" dirty="0" smtClean="0" sz="1200" i="1">
                <a:solidFill>
                  <a:srgbClr val="000000"/>
                </a:solidFill>
                <a:latin typeface="Tahoma"/>
              </a:rPr>
              <a:t>T'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</a:rPr>
              <a:t>) = { +, ), $ }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and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FOLLOW(</a:t>
            </a:r>
            <a:r>
              <a:rPr lang="en-US" altLang="ko-KR" dirty="0" smtClean="0" sz="1200" i="1">
                <a:solidFill>
                  <a:srgbClr val="000000"/>
                </a:solidFill>
                <a:latin typeface="Tahoma"/>
              </a:rPr>
              <a:t>	F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</a:rPr>
              <a:t>)  = { +, 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∗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, ), $ } </a:t>
            </a:r>
            <a:endParaRPr lang="ko-KR" altLang="en-US" dirty="0" smtClean="0" sz="120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88135" y="4922520"/>
            <a:ext cx="4126865" cy="128905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00" name="Rect 3"/>
          <p:cNvSpPr>
            <a:spLocks noGrp="1" noChangeArrowheads="1"/>
          </p:cNvSpPr>
          <p:nvPr/>
        </p:nvSpPr>
        <p:spPr>
          <a:xfrm rot="0">
            <a:off x="0" y="0"/>
            <a:ext cx="7797801" cy="10058401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7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L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L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e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e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c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c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t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t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u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u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r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r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e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e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				1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1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9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9</a:t>
            </a:r>
            <a:endParaRPr lang="ko-KR" altLang="en-US" dirty="0" smtClean="0" sz="1800" b="1"/>
          </a:p>
          <a:p>
            <a:pPr marL="0" indent="0" defTabSz="15240" algn="l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Arial"/>
              </a:rPr>
              <a:t>LL(1) Table Construction </a:t>
            </a:r>
            <a:endParaRPr lang="ko-KR" altLang="en-US" dirty="0" smtClean="0" sz="1200" b="1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Here now is the algorithm to construct a predictive parsing table.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1. For each production </a:t>
            </a:r>
            <a:r>
              <a:rPr lang="en-US" altLang="ko-KR" dirty="0" smtClean="0" sz="1200" i="1">
                <a:solidFill>
                  <a:srgbClr val="000000"/>
                </a:solidFill>
                <a:latin typeface="Tahoma"/>
                <a:ea typeface="Tahoma"/>
              </a:rPr>
              <a:t>A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?  </a:t>
            </a:r>
            <a:r>
              <a:rPr lang="en-US" altLang="ko-KR" dirty="0" smtClean="0" sz="1200" b="1">
                <a:solidFill>
                  <a:srgbClr val="000000"/>
                </a:solidFill>
                <a:latin typeface="Symbol"/>
                <a:ea typeface="Symbol"/>
              </a:rPr>
              <a:t>a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1.							for each terminal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	a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in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	FIRST(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α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)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, add </a:t>
            </a:r>
            <a:r>
              <a:rPr lang="en-US" altLang="ko-KR" dirty="0" smtClean="0" sz="1200" i="1">
                <a:solidFill>
                  <a:srgbClr val="000000"/>
                </a:solidFill>
                <a:latin typeface="Tahoma"/>
                <a:ea typeface="Tahoma"/>
              </a:rPr>
              <a:t>A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?  </a:t>
            </a:r>
            <a:r>
              <a:rPr lang="en-US" altLang="ko-KR" dirty="0" smtClean="0" sz="1200" b="1">
                <a:solidFill>
                  <a:srgbClr val="000000"/>
                </a:solidFill>
                <a:latin typeface="Symbol"/>
                <a:ea typeface="Symbol"/>
              </a:rPr>
              <a:t>a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 to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M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[</a:t>
            </a:r>
            <a:r>
              <a:rPr lang="en-US" altLang="ko-KR" dirty="0" smtClean="0" sz="1200" i="1">
                <a:solidFill>
                  <a:srgbClr val="000000"/>
                </a:solidFill>
                <a:latin typeface="Tahoma"/>
                <a:ea typeface="Tahoma"/>
              </a:rPr>
              <a:t>A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</a:rPr>
              <a:t>,a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]. </a:t>
            </a:r>
            <a:endParaRPr lang="ko-KR" altLang="en-US" dirty="0" smtClean="0" sz="120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2.							If </a:t>
            </a:r>
            <a:r>
              <a:rPr lang="en-US" altLang="ko-KR" dirty="0" smtClean="0" sz="1200" b="1">
                <a:solidFill>
                  <a:srgbClr val="000000"/>
                </a:solidFill>
                <a:latin typeface="Symbol"/>
                <a:ea typeface="Symbol"/>
              </a:rPr>
              <a:t>e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is in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FIRST(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α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)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, add </a:t>
            </a:r>
            <a:r>
              <a:rPr lang="en-US" altLang="ko-KR" dirty="0" smtClean="0" sz="1200" i="1">
                <a:solidFill>
                  <a:srgbClr val="000000"/>
                </a:solidFill>
                <a:latin typeface="Tahoma"/>
                <a:ea typeface="Tahoma"/>
              </a:rPr>
              <a:t>A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?  </a:t>
            </a:r>
            <a:r>
              <a:rPr lang="en-US" altLang="ko-KR" dirty="0" smtClean="0" sz="1200" b="1">
                <a:solidFill>
                  <a:srgbClr val="000000"/>
                </a:solidFill>
                <a:latin typeface="Symbol"/>
                <a:ea typeface="Symbol"/>
              </a:rPr>
              <a:t>a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 to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M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[</a:t>
            </a:r>
            <a:r>
              <a:rPr lang="en-US" altLang="ko-KR" dirty="0" smtClean="0" sz="1200" i="1">
                <a:solidFill>
                  <a:srgbClr val="000000"/>
                </a:solidFill>
                <a:latin typeface="Tahoma"/>
                <a:ea typeface="Tahoma"/>
              </a:rPr>
              <a:t>A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</a:rPr>
              <a:t>,b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] for each terminal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b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in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FOLLOW(</a:t>
            </a:r>
            <a:r>
              <a:rPr lang="en-US" altLang="ko-KR" dirty="0" smtClean="0" sz="1200" i="1">
                <a:solidFill>
                  <a:srgbClr val="000000"/>
                </a:solidFill>
                <a:latin typeface="Tahoma"/>
              </a:rPr>
              <a:t>A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</a:rPr>
              <a:t>)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. If </a:t>
            </a:r>
            <a:r>
              <a:rPr lang="en-US" altLang="ko-KR" dirty="0" smtClean="0" sz="1200" b="1">
                <a:solidFill>
                  <a:srgbClr val="000000"/>
                </a:solidFill>
                <a:latin typeface="Symbol"/>
                <a:ea typeface="Symbol"/>
              </a:rPr>
              <a:t>e</a:t>
            </a:r>
            <a:endParaRPr lang="ko-KR" altLang="en-US" dirty="0" smtClean="0" sz="1200" b="1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is in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FIRST(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α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)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, and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$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is in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FOLLOW(</a:t>
            </a:r>
            <a:r>
              <a:rPr lang="en-US" altLang="ko-KR" dirty="0" smtClean="0" sz="1200" i="1">
                <a:solidFill>
                  <a:srgbClr val="000000"/>
                </a:solidFill>
                <a:latin typeface="Tahoma"/>
              </a:rPr>
              <a:t>A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</a:rPr>
              <a:t>)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, add </a:t>
            </a:r>
            <a:r>
              <a:rPr lang="en-US" altLang="ko-KR" dirty="0" smtClean="0" sz="1200" i="1">
                <a:solidFill>
                  <a:srgbClr val="000000"/>
                </a:solidFill>
                <a:latin typeface="Tahoma"/>
                <a:ea typeface="Tahoma"/>
              </a:rPr>
              <a:t>A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?  </a:t>
            </a:r>
            <a:r>
              <a:rPr lang="en-US" altLang="ko-KR" dirty="0" smtClean="0" sz="1200" b="1">
                <a:solidFill>
                  <a:srgbClr val="000000"/>
                </a:solidFill>
                <a:latin typeface="Symbol"/>
                <a:ea typeface="Symbol"/>
              </a:rPr>
              <a:t>a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 to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M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[</a:t>
            </a:r>
            <a:r>
              <a:rPr lang="en-US" altLang="ko-KR" dirty="0" smtClean="0" sz="1200" i="1">
                <a:solidFill>
                  <a:srgbClr val="000000"/>
                </a:solidFill>
                <a:latin typeface="Tahoma"/>
                <a:ea typeface="Tahoma"/>
              </a:rPr>
              <a:t>A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</a:rPr>
              <a:t>,$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].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2. Make each undefined entry of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M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be error.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Let us apply the algorithm to the expression grammar. Since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   FIRST(</a:t>
            </a:r>
            <a:r>
              <a:rPr lang="en-US" altLang="ko-KR" dirty="0" smtClean="0" sz="1200" i="1">
                <a:solidFill>
                  <a:srgbClr val="000000"/>
                </a:solidFill>
                <a:latin typeface="Tahoma"/>
              </a:rPr>
              <a:t>TE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</a:rPr>
              <a:t>') = FIRST(</a:t>
            </a:r>
            <a:r>
              <a:rPr lang="en-US" altLang="ko-KR" dirty="0" smtClean="0" sz="1200" i="1">
                <a:solidFill>
                  <a:srgbClr val="000000"/>
                </a:solidFill>
                <a:latin typeface="Tahoma"/>
              </a:rPr>
              <a:t>T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</a:rPr>
              <a:t>)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= { (, id },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the production </a:t>
            </a:r>
            <a:r>
              <a:rPr lang="en-US" altLang="ko-KR" dirty="0" smtClean="0" sz="1200" i="1">
                <a:solidFill>
                  <a:srgbClr val="000000"/>
                </a:solidFill>
                <a:latin typeface="Tahoma"/>
                <a:ea typeface="Tahoma"/>
              </a:rPr>
              <a:t>E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?</a:t>
            </a:r>
            <a:r>
              <a:rPr lang="en-US" altLang="ko-KR" dirty="0" smtClean="0" sz="1200" i="1">
                <a:solidFill>
                  <a:srgbClr val="000000"/>
                </a:solidFill>
                <a:latin typeface="Tahoma"/>
                <a:ea typeface="Tahoma"/>
              </a:rPr>
              <a:t>			 TE'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 cause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M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[</a:t>
            </a:r>
            <a:r>
              <a:rPr lang="en-US" altLang="ko-KR" dirty="0" smtClean="0" sz="1200" i="1">
                <a:solidFill>
                  <a:srgbClr val="000000"/>
                </a:solidFill>
                <a:latin typeface="Tahoma"/>
                <a:ea typeface="Tahoma"/>
              </a:rPr>
              <a:t>E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</a:rPr>
              <a:t>,(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] and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M[</a:t>
            </a:r>
            <a:r>
              <a:rPr lang="en-US" altLang="ko-KR" dirty="0" smtClean="0" sz="1200" i="1">
                <a:solidFill>
                  <a:srgbClr val="000000"/>
                </a:solidFill>
                <a:latin typeface="Tahoma"/>
              </a:rPr>
              <a:t>E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</a:rPr>
              <a:t>,id]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to get </a:t>
            </a:r>
            <a:r>
              <a:rPr lang="en-US" altLang="ko-KR" dirty="0" smtClean="0" sz="1200" i="1">
                <a:solidFill>
                  <a:srgbClr val="000000"/>
                </a:solidFill>
                <a:latin typeface="Tahoma"/>
                <a:ea typeface="Tahoma"/>
              </a:rPr>
              <a:t>E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?</a:t>
            </a:r>
            <a:r>
              <a:rPr lang="en-US" altLang="ko-KR" dirty="0" smtClean="0" sz="1200" i="1">
                <a:solidFill>
                  <a:srgbClr val="000000"/>
                </a:solidFill>
                <a:latin typeface="Tahoma"/>
                <a:ea typeface="Tahoma"/>
              </a:rPr>
              <a:t>			 TE'.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The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production </a:t>
            </a:r>
            <a:r>
              <a:rPr lang="en-US" altLang="ko-KR" dirty="0" smtClean="0" sz="1200" i="1">
                <a:solidFill>
                  <a:srgbClr val="000000"/>
                </a:solidFill>
                <a:latin typeface="Tahoma"/>
                <a:ea typeface="Tahoma"/>
              </a:rPr>
              <a:t>E'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? 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+</a:t>
            </a:r>
            <a:r>
              <a:rPr lang="en-US" altLang="ko-KR" dirty="0" smtClean="0" sz="1200" i="1">
                <a:solidFill>
                  <a:srgbClr val="000000"/>
                </a:solidFill>
                <a:latin typeface="Tahoma"/>
              </a:rPr>
              <a:t>		TE'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 causes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M[</a:t>
            </a:r>
            <a:r>
              <a:rPr lang="en-US" altLang="ko-KR" dirty="0" smtClean="0" sz="1200" i="1">
                <a:solidFill>
                  <a:srgbClr val="000000"/>
                </a:solidFill>
                <a:latin typeface="Tahoma"/>
              </a:rPr>
              <a:t>E'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</a:rPr>
              <a:t>,+]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to get </a:t>
            </a:r>
            <a:r>
              <a:rPr lang="en-US" altLang="ko-KR" dirty="0" smtClean="0" sz="1200" i="1">
                <a:solidFill>
                  <a:srgbClr val="000000"/>
                </a:solidFill>
                <a:latin typeface="Tahoma"/>
                <a:ea typeface="Tahoma"/>
              </a:rPr>
              <a:t>E'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?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			 +</a:t>
            </a:r>
            <a:r>
              <a:rPr lang="en-US" altLang="ko-KR" dirty="0" smtClean="0" sz="1200" i="1">
                <a:solidFill>
                  <a:srgbClr val="000000"/>
                </a:solidFill>
                <a:latin typeface="Tahoma"/>
              </a:rPr>
              <a:t>		TE'.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The production </a:t>
            </a:r>
            <a:r>
              <a:rPr lang="en-US" altLang="ko-KR" dirty="0" smtClean="0" sz="1200" i="1">
                <a:solidFill>
                  <a:srgbClr val="000000"/>
                </a:solidFill>
                <a:latin typeface="Tahoma"/>
                <a:ea typeface="Tahoma"/>
              </a:rPr>
              <a:t>E'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?  </a:t>
            </a:r>
            <a:r>
              <a:rPr lang="en-US" altLang="ko-KR" dirty="0" smtClean="0" sz="1200" b="1">
                <a:solidFill>
                  <a:srgbClr val="000000"/>
                </a:solidFill>
                <a:latin typeface="Symbol"/>
                <a:ea typeface="Symbol"/>
              </a:rPr>
              <a:t>e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causes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M[</a:t>
            </a:r>
            <a:r>
              <a:rPr lang="en-US" altLang="ko-KR" dirty="0" smtClean="0" sz="1200" i="1">
                <a:solidFill>
                  <a:srgbClr val="000000"/>
                </a:solidFill>
                <a:latin typeface="Tahoma"/>
              </a:rPr>
              <a:t>E'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</a:rPr>
              <a:t>,)]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and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M[</a:t>
            </a:r>
            <a:r>
              <a:rPr lang="en-US" altLang="ko-KR" dirty="0" smtClean="0" sz="1200" i="1">
                <a:solidFill>
                  <a:srgbClr val="000000"/>
                </a:solidFill>
                <a:latin typeface="Tahoma"/>
              </a:rPr>
              <a:t>E'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</a:rPr>
              <a:t>,$]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to get </a:t>
            </a:r>
            <a:r>
              <a:rPr lang="en-US" altLang="ko-KR" dirty="0" smtClean="0" sz="1200" i="1">
                <a:solidFill>
                  <a:srgbClr val="000000"/>
                </a:solidFill>
                <a:latin typeface="Tahoma"/>
                <a:ea typeface="Tahoma"/>
              </a:rPr>
              <a:t>E'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?  </a:t>
            </a:r>
            <a:r>
              <a:rPr lang="en-US" altLang="ko-KR" dirty="0" smtClean="0" sz="1200" b="1">
                <a:solidFill>
                  <a:srgbClr val="000000"/>
                </a:solidFill>
                <a:latin typeface="Symbol"/>
                <a:ea typeface="Symbol"/>
              </a:rPr>
              <a:t>e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since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FOLLOW (</a:t>
            </a:r>
            <a:r>
              <a:rPr lang="en-US" altLang="ko-KR" dirty="0" smtClean="0" sz="1200" i="1">
                <a:solidFill>
                  <a:srgbClr val="000000"/>
                </a:solidFill>
                <a:latin typeface="Tahoma"/>
              </a:rPr>
              <a:t>E'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</a:rPr>
              <a:t>) = { ), $ }.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And so on. The final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parsing table produced is: </a:t>
            </a:r>
            <a:endParaRPr lang="ko-KR" altLang="en-US" dirty="0" smtClean="0" sz="1200"/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</a:t>
            </a:r>
            <a:r>
              <a:rPr lang="en-US" altLang="ko-KR" dirty="0" smtClean="0" sz="1200" u="sng">
                <a:solidFill>
                  <a:srgbClr val="000000"/>
                </a:solidFill>
                <a:latin typeface="Times New Roman"/>
                <a:ea typeface="Times New Roman"/>
              </a:rPr>
              <a:t>id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+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*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(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)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$ </a:t>
            </a:r>
            <a:endParaRPr lang="ko-KR" altLang="en-US" dirty="0" smtClean="0" sz="1200"/>
          </a:p>
          <a:p>
            <a:pPr marL="0" indent="0" defTabSz="15240" algn="l">
              <a:lnSpc>
                <a:spcPts val="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</a:t>
            </a:r>
            <a:r>
              <a:rPr lang="en-US" altLang="ko-KR" dirty="0" smtClean="0" sz="1200" i="1" b="1">
                <a:solidFill>
                  <a:srgbClr val="000000"/>
                </a:solidFill>
                <a:latin typeface="Times New Roman"/>
                <a:ea typeface="Times New Roman"/>
              </a:rPr>
              <a:t>E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						E 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?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			 TE'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  <a:ea typeface="Times New Roman"/>
              </a:rPr>
              <a:t>E 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?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			 TE'</a:t>
            </a:r>
            <a:endParaRPr lang="ko-KR" altLang="en-US" dirty="0" smtClean="0" sz="1200" i="1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</a:t>
            </a:r>
            <a:r>
              <a:rPr lang="en-US" altLang="ko-KR" dirty="0" smtClean="0" sz="1200" i="1" b="1">
                <a:solidFill>
                  <a:srgbClr val="000000"/>
                </a:solidFill>
                <a:latin typeface="Times New Roman"/>
                <a:ea typeface="Times New Roman"/>
              </a:rPr>
              <a:t>E'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  <a:ea typeface="Times New Roman"/>
              </a:rPr>
              <a:t>E' 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?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												+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TE'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  <a:ea typeface="Times New Roman"/>
              </a:rPr>
              <a:t>E' 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?  </a:t>
            </a:r>
            <a:r>
              <a:rPr lang="en-US" altLang="ko-KR" dirty="0" smtClean="0" sz="1200" b="1">
                <a:solidFill>
                  <a:srgbClr val="000000"/>
                </a:solidFill>
                <a:latin typeface="Symbol"/>
                <a:ea typeface="Symbol"/>
              </a:rPr>
              <a:t>e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  <a:ea typeface="Times New Roman"/>
              </a:rPr>
              <a:t> E' 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?  </a:t>
            </a:r>
            <a:r>
              <a:rPr lang="en-US" altLang="ko-KR" dirty="0" smtClean="0" sz="1200" b="1">
                <a:solidFill>
                  <a:srgbClr val="000000"/>
                </a:solidFill>
                <a:latin typeface="Symbol"/>
                <a:ea typeface="Symbol"/>
              </a:rPr>
              <a:t>e</a:t>
            </a:r>
            <a:endParaRPr lang="ko-KR" altLang="en-US" dirty="0" smtClean="0" sz="1200" b="1"/>
          </a:p>
          <a:p>
            <a:pPr marL="0" indent="0" defTabSz="15240" algn="l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</a:t>
            </a:r>
            <a:r>
              <a:rPr lang="en-US" altLang="ko-KR" dirty="0" smtClean="0" sz="1200" i="1" b="1">
                <a:solidFill>
                  <a:srgbClr val="000000"/>
                </a:solidFill>
                <a:latin typeface="Times New Roman"/>
                <a:ea typeface="Times New Roman"/>
              </a:rPr>
              <a:t>T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						T 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?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			 FT'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  <a:ea typeface="Times New Roman"/>
              </a:rPr>
              <a:t>T 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?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			 FT'</a:t>
            </a:r>
            <a:endParaRPr lang="ko-KR" altLang="en-US" dirty="0" smtClean="0" sz="1200" i="1"/>
          </a:p>
          <a:p>
            <a:pPr marL="0" indent="0" defTabSz="15240" algn="l">
              <a:lnSpc>
                <a:spcPts val="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</a:t>
            </a:r>
            <a:r>
              <a:rPr lang="en-US" altLang="ko-KR" dirty="0" smtClean="0" sz="1200" i="1" b="1">
                <a:solidFill>
                  <a:srgbClr val="000000"/>
                </a:solidFill>
                <a:latin typeface="Times New Roman"/>
                <a:ea typeface="Times New Roman"/>
              </a:rPr>
              <a:t>T'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  <a:ea typeface="Times New Roman"/>
              </a:rPr>
              <a:t>T' 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?  </a:t>
            </a:r>
            <a:r>
              <a:rPr lang="en-US" altLang="ko-KR" dirty="0" smtClean="0" sz="1200" u="sng" b="1">
                <a:solidFill>
                  <a:srgbClr val="000000"/>
                </a:solidFill>
                <a:latin typeface="Symbol"/>
                <a:ea typeface="Symbol"/>
              </a:rPr>
              <a:t>e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  <a:ea typeface="Times New Roman"/>
              </a:rPr>
              <a:t>T 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?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			 *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FT'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  <a:ea typeface="Times New Roman"/>
              </a:rPr>
              <a:t>T' 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?  </a:t>
            </a:r>
            <a:r>
              <a:rPr lang="en-US" altLang="ko-KR" dirty="0" smtClean="0" sz="1200" u="sng" b="1">
                <a:solidFill>
                  <a:srgbClr val="000000"/>
                </a:solidFill>
                <a:latin typeface="Symbol"/>
                <a:ea typeface="Symbol"/>
              </a:rPr>
              <a:t>e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  <a:ea typeface="Times New Roman"/>
              </a:rPr>
              <a:t>		T' 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?  </a:t>
            </a:r>
            <a:r>
              <a:rPr lang="en-US" altLang="ko-KR" dirty="0" smtClean="0" sz="1200" u="sng" b="1">
                <a:solidFill>
                  <a:srgbClr val="000000"/>
                </a:solidFill>
                <a:latin typeface="Symbol"/>
                <a:ea typeface="Symbol"/>
              </a:rPr>
              <a:t>e</a:t>
            </a:r>
            <a:endParaRPr lang="ko-KR" altLang="en-US" dirty="0" smtClean="0" sz="1200" u="sng" b="1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</a:t>
            </a:r>
            <a:r>
              <a:rPr lang="en-US" altLang="ko-KR" dirty="0" smtClean="0" sz="1200" i="1" b="1">
                <a:solidFill>
                  <a:srgbClr val="000000"/>
                </a:solidFill>
                <a:latin typeface="Times New Roman"/>
                <a:ea typeface="Times New Roman"/>
              </a:rPr>
              <a:t>F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						F 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?  </a:t>
            </a:r>
            <a:r>
              <a:rPr lang="en-US" altLang="ko-KR" dirty="0" smtClean="0" sz="1200" u="sng">
                <a:solidFill>
                  <a:srgbClr val="000000"/>
                </a:solidFill>
                <a:latin typeface="Times New Roman"/>
              </a:rPr>
              <a:t>id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  <a:ea typeface="Times New Roman"/>
              </a:rPr>
              <a:t>F 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?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			 (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E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 )  </a:t>
            </a:r>
            <a:endParaRPr lang="ko-KR" altLang="en-US" dirty="0" smtClean="0" sz="1200"/>
          </a:p>
          <a:p>
            <a:pPr marL="0" indent="0" defTabSz="15240" algn="l">
              <a:lnSpc>
                <a:spcPts val="2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Arial"/>
              </a:rPr>
              <a:t>Left Factoring </a:t>
            </a:r>
            <a:endParaRPr lang="ko-KR" altLang="en-US" dirty="0" smtClean="0" sz="1200" b="1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Consider the grammar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E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? 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T + E  |  T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T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?  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int  |  int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∗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 T  |  (E) </a:t>
            </a:r>
            <a:endParaRPr lang="ko-KR" altLang="en-US" dirty="0" smtClean="0" sz="120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It is impossible to predict because for </a:t>
            </a:r>
            <a:r>
              <a:rPr lang="en-US" altLang="ko-KR" dirty="0" smtClean="0" sz="1200">
                <a:solidFill>
                  <a:srgbClr val="000000"/>
                </a:solidFill>
                <a:latin typeface="Arial"/>
                <a:ea typeface="Arial"/>
              </a:rPr>
              <a:t>T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, two productions start with </a:t>
            </a:r>
            <a:r>
              <a:rPr lang="en-US" altLang="ko-KR" dirty="0" smtClean="0" sz="1200">
                <a:solidFill>
                  <a:srgbClr val="000000"/>
                </a:solidFill>
                <a:latin typeface="Arial"/>
                <a:ea typeface="Arial"/>
              </a:rPr>
              <a:t>int.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For</a:t>
            </a:r>
            <a:r>
              <a:rPr lang="en-US" altLang="ko-KR" dirty="0" smtClean="0" sz="1200">
                <a:solidFill>
                  <a:srgbClr val="000000"/>
                </a:solidFill>
                <a:latin typeface="Arial"/>
                <a:ea typeface="Arial"/>
              </a:rPr>
              <a:t> E,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it is not </a:t>
            </a:r>
            <a:endParaRPr lang="ko-KR" altLang="en-US" dirty="0" smtClean="0" sz="120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clear how to predict; the two productions start with the non-terminal </a:t>
            </a:r>
            <a:r>
              <a:rPr lang="en-US" altLang="ko-KR" dirty="0" smtClean="0" sz="1200">
                <a:solidFill>
                  <a:srgbClr val="000000"/>
                </a:solidFill>
                <a:latin typeface="Arial"/>
                <a:ea typeface="Arial"/>
              </a:rPr>
              <a:t>T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.  A grammar must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be 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left factored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 before use for predictive parsing. The procedure to left-factor a grammar </a:t>
            </a:r>
            <a:endParaRPr lang="ko-KR" altLang="en-US" dirty="0" smtClean="0" sz="120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is as follows: </a:t>
            </a:r>
            <a:endParaRPr lang="ko-KR" altLang="en-US" dirty="0" smtClean="0" sz="1200"/>
          </a:p>
          <a:p>
            <a:pPr marL="0" indent="0" defTabSz="15240" algn="l">
              <a:lnSpc>
                <a:spcPts val="7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 i="1">
                <a:solidFill>
                  <a:srgbClr val="000000"/>
                </a:solidFill>
                <a:latin typeface="Verdana"/>
                <a:ea typeface="Verdana"/>
              </a:rPr>
              <a:t>Sohail Aslam 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900" i="1">
                <a:solidFill>
                  <a:srgbClr val="000000"/>
                </a:solidFill>
                <a:latin typeface="Verdana"/>
                <a:ea typeface="Verdana"/>
              </a:rPr>
              <a:t>Compiler Construction Notes Set:2-1 </a:t>
            </a:r>
            <a:endParaRPr lang="ko-KR" altLang="en-US" dirty="0" smtClean="0" sz="900" i="1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5000" y="3295015"/>
            <a:ext cx="457200" cy="29845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03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59610" y="3666490"/>
            <a:ext cx="375285" cy="7937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03" name="Picture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05000" y="3818890"/>
            <a:ext cx="448310" cy="3175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03" name="Picture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71800" y="3657600"/>
            <a:ext cx="335280" cy="762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03" name="Picture 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819015" y="3218815"/>
            <a:ext cx="536575" cy="35369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03" name="Picture 8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876800" y="3666490"/>
            <a:ext cx="448310" cy="7937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03" name="Picture 8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819015" y="3837305"/>
            <a:ext cx="527050" cy="37528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03" name="Picture 8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999230" y="3666490"/>
            <a:ext cx="450850" cy="79375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02" name="Rect 3"/>
          <p:cNvSpPr>
            <a:spLocks noGrp="1" noChangeArrowheads="1"/>
          </p:cNvSpPr>
          <p:nvPr/>
        </p:nvSpPr>
        <p:spPr>
          <a:xfrm rot="0">
            <a:off x="0" y="0"/>
            <a:ext cx="7797801" cy="10058401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7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If </a:t>
            </a:r>
            <a:r>
              <a:rPr lang="en-US" altLang="ko-KR" dirty="0" smtClean="0" sz="1200" b="1">
                <a:solidFill>
                  <a:srgbClr val="000000"/>
                </a:solidFill>
                <a:latin typeface="Symbol"/>
                <a:ea typeface="Symbol"/>
              </a:rPr>
              <a:t>a				¹				e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, replace all productions </a:t>
            </a:r>
            <a:endParaRPr lang="ko-KR" altLang="en-US" dirty="0" smtClean="0" sz="1200"/>
          </a:p>
          <a:p>
            <a:pPr marL="0" indent="0" defTabSz="15240" algn="l">
              <a:lnSpc>
                <a:spcPts val="2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with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Z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?  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β</a:t>
            </a:r>
            <a:r>
              <a:rPr lang="en-US" altLang="ko-KR" dirty="0" smtClean="0" sz="825">
                <a:solidFill>
                  <a:srgbClr val="000000"/>
                </a:solidFill>
                <a:latin typeface="Tahoma"/>
                <a:ea typeface="Tahoma"/>
              </a:rPr>
              <a:t>1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| 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β</a:t>
            </a:r>
            <a:r>
              <a:rPr lang="en-US" altLang="ko-KR" dirty="0" smtClean="0" sz="825">
                <a:solidFill>
                  <a:srgbClr val="000000"/>
                </a:solidFill>
                <a:latin typeface="Tahoma"/>
                <a:ea typeface="Tahoma"/>
              </a:rPr>
              <a:t>2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| .... | 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β</a:t>
            </a:r>
            <a:r>
              <a:rPr lang="en-US" altLang="ko-KR" dirty="0" smtClean="0" sz="825">
                <a:solidFill>
                  <a:srgbClr val="000000"/>
                </a:solidFill>
                <a:latin typeface="Tahoma"/>
                <a:ea typeface="Tahoma"/>
              </a:rPr>
              <a:t>n </a:t>
            </a:r>
            <a:endParaRPr lang="ko-KR" altLang="en-US" dirty="0" smtClean="0" sz="825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where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Z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is a new non-terminal </a:t>
            </a:r>
            <a:endParaRPr lang="ko-KR" altLang="en-US" dirty="0" smtClean="0" sz="120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A graphical explanation: </a:t>
            </a:r>
            <a:endParaRPr lang="ko-KR" altLang="en-US" dirty="0" smtClean="0" sz="1200"/>
          </a:p>
          <a:p>
            <a:pPr marL="0" indent="0" defTabSz="15240" algn="l">
              <a:lnSpc>
                <a:spcPts val="3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Symbol"/>
                <a:ea typeface="Symbol"/>
              </a:rPr>
              <a:t>ab</a:t>
            </a:r>
            <a:r>
              <a:rPr lang="en-US" altLang="ko-KR" dirty="0" smtClean="0" sz="825">
                <a:solidFill>
                  <a:srgbClr val="000000"/>
                </a:solidFill>
                <a:latin typeface="Tahoma"/>
                <a:ea typeface="Tahoma"/>
              </a:rPr>
              <a:t>1 </a:t>
            </a:r>
            <a:endParaRPr lang="ko-KR" altLang="en-US" dirty="0" smtClean="0" sz="825"/>
          </a:p>
          <a:p>
            <a:pPr marL="0" indent="0" defTabSz="15240" algn="l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A </a:t>
            </a:r>
            <a:endParaRPr lang="ko-KR" altLang="en-US" dirty="0" smtClean="0" sz="1200"/>
          </a:p>
          <a:p>
            <a:pPr marL="0" indent="0" defTabSz="15240" algn="l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Symbol"/>
                <a:ea typeface="Symbol"/>
              </a:rPr>
              <a:t>ab</a:t>
            </a:r>
            <a:r>
              <a:rPr lang="en-US" altLang="ko-KR" dirty="0" smtClean="0" sz="825">
                <a:solidFill>
                  <a:srgbClr val="000000"/>
                </a:solidFill>
                <a:latin typeface="Tahoma"/>
                <a:ea typeface="Tahoma"/>
              </a:rPr>
              <a:t>3 </a:t>
            </a:r>
            <a:endParaRPr lang="ko-KR" altLang="en-US" dirty="0" smtClean="0" sz="825"/>
          </a:p>
          <a:p>
            <a:pPr marL="0" indent="0" defTabSz="15240" algn="l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Example: consider following fragment of expression grammar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Factor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?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</a:t>
            </a:r>
            <a:r>
              <a:rPr lang="en-US" altLang="ko-KR" dirty="0" smtClean="0" sz="1200" u="sng">
                <a:solidFill>
                  <a:srgbClr val="000000"/>
                </a:solidFill>
                <a:latin typeface="Tahoma"/>
                <a:ea typeface="Tahoma"/>
              </a:rPr>
              <a:t>id </a:t>
            </a:r>
            <a:endParaRPr lang="ko-KR" altLang="en-US" dirty="0" smtClean="0" sz="1200" u="sng"/>
          </a:p>
          <a:p>
            <a:pPr marL="0" indent="0" defTabSz="15240" algn="l">
              <a:lnSpc>
                <a:spcPts val="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  | 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id [ ExprList ]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  |  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id ( ExprList ) </a:t>
            </a:r>
            <a:endParaRPr lang="ko-KR" altLang="en-US" dirty="0" smtClean="0" sz="120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After left factoring, the grammar becomes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Factor 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?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			   id Args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Args  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?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			   [ ExprList ]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   |    ( ExprList )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   |    </a:t>
            </a:r>
            <a:r>
              <a:rPr lang="en-US" altLang="ko-KR" dirty="0" smtClean="0" sz="1200" b="1">
                <a:solidFill>
                  <a:srgbClr val="000000"/>
                </a:solidFill>
                <a:latin typeface="Symbol"/>
                <a:ea typeface="Symbol"/>
              </a:rPr>
              <a:t>e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Given a CFG that does not meet the LL(1) condition, it is 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undecidable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 whether or not an </a:t>
            </a:r>
            <a:endParaRPr lang="ko-KR" altLang="en-US" dirty="0" smtClean="0" sz="120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equivalent LL(1) grammar exists.  </a:t>
            </a:r>
            <a:endParaRPr lang="ko-KR" altLang="en-US" dirty="0" smtClean="0" sz="1200"/>
          </a:p>
          <a:p>
            <a:pPr marL="0" indent="0" defTabSz="15240" algn="l">
              <a:lnSpc>
                <a:spcPts val="15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 i="1">
                <a:solidFill>
                  <a:srgbClr val="000000"/>
                </a:solidFill>
                <a:latin typeface="Verdana"/>
                <a:ea typeface="Verdana"/>
              </a:rPr>
              <a:t>Sohail Aslam 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900" i="1">
                <a:solidFill>
                  <a:srgbClr val="000000"/>
                </a:solidFill>
                <a:latin typeface="Verdana"/>
                <a:ea typeface="Verdana"/>
              </a:rPr>
              <a:t>Compiler Construction Notes Set:2-2 </a:t>
            </a:r>
            <a:endParaRPr lang="ko-KR" altLang="en-US" dirty="0" smtClean="0" sz="900" i="1"/>
          </a:p>
        </p:txBody>
      </p:sp>
      <p:sp>
        <p:nvSpPr>
          <p:cNvPr id="203" name="Rect 3"/>
          <p:cNvSpPr>
            <a:spLocks noGrp="1" noChangeArrowheads="1"/>
          </p:cNvSpPr>
          <p:nvPr/>
        </p:nvSpPr>
        <p:spPr>
          <a:xfrm rot="0">
            <a:off x="5495290" y="3572510"/>
            <a:ext cx="205740" cy="18542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200" b="1">
                <a:solidFill>
                  <a:srgbClr val="000000"/>
                </a:solidFill>
                <a:latin typeface="Symbol"/>
              </a:rPr>
              <a:t>b</a:t>
            </a:r>
            <a:r>
              <a:rPr lang="en-US" altLang="ko-KR" dirty="0" smtClean="0" sz="825">
                <a:solidFill>
                  <a:srgbClr val="000000"/>
                </a:solidFill>
                <a:latin typeface="Tahoma"/>
                <a:ea typeface="Tahoma"/>
              </a:rPr>
              <a:t>2 </a:t>
            </a:r>
            <a:endParaRPr lang="ko-KR" altLang="en-US" dirty="0" smtClean="0" sz="825"/>
          </a:p>
        </p:txBody>
      </p:sp>
      <p:sp>
        <p:nvSpPr>
          <p:cNvPr id="204" name="Rect 3"/>
          <p:cNvSpPr>
            <a:spLocks noGrp="1" noChangeArrowheads="1"/>
          </p:cNvSpPr>
          <p:nvPr/>
        </p:nvSpPr>
        <p:spPr>
          <a:xfrm rot="0">
            <a:off x="3761105" y="3620770"/>
            <a:ext cx="172085" cy="177165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200">
                <a:solidFill>
                  <a:srgbClr val="000000"/>
                </a:solidFill>
                <a:latin typeface="Tahoma"/>
              </a:rPr>
              <a:t>A </a:t>
            </a:r>
            <a:endParaRPr lang="ko-KR" altLang="en-US" dirty="0" smtClean="0" sz="1200"/>
          </a:p>
        </p:txBody>
      </p:sp>
      <p:sp>
        <p:nvSpPr>
          <p:cNvPr id="205" name="Rect 3"/>
          <p:cNvSpPr>
            <a:spLocks noGrp="1" noChangeArrowheads="1"/>
          </p:cNvSpPr>
          <p:nvPr/>
        </p:nvSpPr>
        <p:spPr>
          <a:xfrm rot="0">
            <a:off x="1600200" y="1264920"/>
            <a:ext cx="4100830" cy="310261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200">
                <a:solidFill>
                  <a:srgbClr val="000000"/>
                </a:solidFill>
                <a:latin typeface="Tahoma"/>
              </a:rPr>
              <a:t>A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?  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αβ</a:t>
            </a:r>
            <a:r>
              <a:rPr lang="en-US" altLang="ko-KR" dirty="0" smtClean="0" sz="825">
                <a:solidFill>
                  <a:srgbClr val="000000"/>
                </a:solidFill>
                <a:latin typeface="Tahoma"/>
                <a:ea typeface="Tahoma"/>
              </a:rPr>
              <a:t>1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| 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αβ</a:t>
            </a:r>
            <a:r>
              <a:rPr lang="en-US" altLang="ko-KR" dirty="0" smtClean="0" sz="825">
                <a:solidFill>
                  <a:srgbClr val="000000"/>
                </a:solidFill>
                <a:latin typeface="Tahoma"/>
                <a:ea typeface="Tahoma"/>
              </a:rPr>
              <a:t>2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| .... | 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αβ</a:t>
            </a:r>
            <a:r>
              <a:rPr lang="en-US" altLang="ko-KR" dirty="0" smtClean="0" sz="825">
                <a:solidFill>
                  <a:srgbClr val="000000"/>
                </a:solidFill>
                <a:latin typeface="Tahoma"/>
                <a:ea typeface="Tahoma"/>
              </a:rPr>
              <a:t>n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| 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γ </a:t>
            </a:r>
            <a:endParaRPr lang="ko-KR" altLang="en-US" dirty="0" smtClean="0" sz="120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A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?  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α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Z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| 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γ </a:t>
            </a:r>
            <a:endParaRPr lang="ko-KR" altLang="en-US" dirty="0" smtClean="0" sz="1200"/>
          </a:p>
          <a:p>
            <a:pPr marL="0" indent="0" defTabSz="15240" algn="l">
              <a:lnSpc>
                <a:spcPts val="9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Symbol"/>
                <a:ea typeface="Symbol"/>
              </a:rPr>
              <a:t>b</a:t>
            </a:r>
            <a:r>
              <a:rPr lang="en-US" altLang="ko-KR" dirty="0" smtClean="0" sz="825">
                <a:solidFill>
                  <a:srgbClr val="000000"/>
                </a:solidFill>
                <a:latin typeface="Tahoma"/>
                <a:ea typeface="Tahoma"/>
              </a:rPr>
              <a:t>1 </a:t>
            </a:r>
            <a:endParaRPr lang="ko-KR" altLang="en-US" dirty="0" smtClean="0" sz="825"/>
          </a:p>
          <a:p>
            <a:pPr marL="0" indent="0" defTabSz="15240" algn="l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Symbol"/>
                <a:ea typeface="Symbol"/>
              </a:rPr>
              <a:t>ab</a:t>
            </a:r>
            <a:r>
              <a:rPr lang="en-US" altLang="ko-KR" dirty="0" smtClean="0" sz="825">
                <a:solidFill>
                  <a:srgbClr val="000000"/>
                </a:solidFill>
                <a:latin typeface="Tahoma"/>
                <a:ea typeface="Tahoma"/>
              </a:rPr>
              <a:t>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Symbol"/>
                <a:ea typeface="Symbol"/>
              </a:rPr>
              <a:t>a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	Z </a:t>
            </a:r>
            <a:endParaRPr lang="ko-KR" altLang="en-US" dirty="0" smtClean="0" sz="1200"/>
          </a:p>
          <a:p>
            <a:pPr marL="0" indent="0" defTabSz="15240" algn="l">
              <a:lnSpc>
                <a:spcPts val="3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Symbol"/>
                <a:ea typeface="Symbol"/>
              </a:rPr>
              <a:t>b</a:t>
            </a:r>
            <a:r>
              <a:rPr lang="en-US" altLang="ko-KR" dirty="0" smtClean="0" sz="825">
                <a:solidFill>
                  <a:srgbClr val="000000"/>
                </a:solidFill>
                <a:latin typeface="Tahoma"/>
                <a:ea typeface="Tahoma"/>
              </a:rPr>
              <a:t>3 </a:t>
            </a:r>
            <a:endParaRPr lang="ko-KR" altLang="en-US" dirty="0" smtClean="0" sz="825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Rect 3"/>
          <p:cNvSpPr>
            <a:spLocks noGrp="1" noChangeArrowheads="1"/>
          </p:cNvSpPr>
          <p:nvPr/>
        </p:nvSpPr>
        <p:spPr>
          <a:xfrm rot="0">
            <a:off x="0" y="0"/>
            <a:ext cx="7797801" cy="10058401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63</a:t>
            </a:r>
            <a:endParaRPr lang="ko-KR" altLang="en-US" dirty="0" smtClean="0" sz="1200"/>
          </a:p>
          <a:p>
            <a:pPr marL="0" indent="0" defTabSz="15240" algn="l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L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L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e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e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c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c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t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t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u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u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r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r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e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e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				2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2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0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0</a:t>
            </a:r>
            <a:endParaRPr lang="ko-KR" altLang="en-US" dirty="0" smtClean="0" sz="1800" b="1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397" b="1">
                <a:solidFill>
                  <a:srgbClr val="000000"/>
                </a:solidFill>
                <a:latin typeface="Arial"/>
              </a:rPr>
              <a:t>Bottom-up Parsing </a:t>
            </a:r>
            <a:endParaRPr lang="ko-KR" altLang="en-US" dirty="0" smtClean="0" sz="1397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Bottom-up parsing is more general than top-down parsing. Bottom-up parsers handle a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large class of grammars. It is the preferred method in practice. It is also called 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LR</a:t>
            </a:r>
            <a:endParaRPr lang="ko-KR" altLang="en-US" dirty="0" smtClean="0" sz="1200" i="1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parsing; 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L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 means that tokens are read left to right and 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R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 means that the parser constructs a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rightmost derivation. LR parsers do not need left-factored grammars. LR parsers can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handle left-recursive grammars.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LR parsing 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reduces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 a string to the start symbol by inverting productions.A derivation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consists of a series of rewrite steps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  S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		⇒		γ</a:t>
            </a:r>
            <a:r>
              <a:rPr lang="en-US" altLang="ko-KR" dirty="0" smtClean="0" sz="798">
                <a:solidFill>
                  <a:srgbClr val="000000"/>
                </a:solidFill>
                <a:latin typeface="Tahoma"/>
                <a:ea typeface="Tahoma"/>
              </a:rPr>
              <a:t>0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		⇒		γ</a:t>
            </a:r>
            <a:r>
              <a:rPr lang="en-US" altLang="ko-KR" dirty="0" smtClean="0" sz="798">
                <a:solidFill>
                  <a:srgbClr val="000000"/>
                </a:solidFill>
                <a:latin typeface="Tahoma"/>
                <a:ea typeface="Tahoma"/>
              </a:rPr>
              <a:t>1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		⇒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... 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⇒		γ</a:t>
            </a:r>
            <a:r>
              <a:rPr lang="en-US" altLang="ko-KR" dirty="0" smtClean="0" sz="798">
                <a:solidFill>
                  <a:srgbClr val="000000"/>
                </a:solidFill>
                <a:latin typeface="Tahoma"/>
                <a:ea typeface="Tahoma"/>
              </a:rPr>
              <a:t>n-1</a:t>
            </a:r>
            <a:endParaRPr lang="ko-KR" altLang="en-US" dirty="0" smtClean="0" sz="798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⇒		γ</a:t>
            </a:r>
            <a:r>
              <a:rPr lang="en-US" altLang="ko-KR" dirty="0" smtClean="0" sz="798">
                <a:solidFill>
                  <a:srgbClr val="000000"/>
                </a:solidFill>
                <a:latin typeface="Tahoma"/>
                <a:ea typeface="Tahoma"/>
              </a:rPr>
              <a:t>n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		⇒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		sentence </a:t>
            </a:r>
            <a:endParaRPr lang="ko-KR" altLang="en-US" dirty="0" smtClean="0" sz="120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Each 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γ</a:t>
            </a:r>
            <a:r>
              <a:rPr lang="en-US" altLang="ko-KR" dirty="0" smtClean="0" sz="798">
                <a:solidFill>
                  <a:srgbClr val="000000"/>
                </a:solidFill>
                <a:latin typeface="Tahoma"/>
                <a:ea typeface="Tahoma"/>
              </a:rPr>
              <a:t>i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is a </a:t>
            </a:r>
            <a:r>
              <a:rPr lang="en-US" altLang="ko-KR" dirty="0" smtClean="0" sz="1200" u="sng" i="1">
                <a:solidFill>
                  <a:srgbClr val="000000"/>
                </a:solidFill>
                <a:latin typeface="Times New Roman"/>
              </a:rPr>
              <a:t>sentential form.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If 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γ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contains only terminals, 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γ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is a </a:t>
            </a:r>
            <a:r>
              <a:rPr lang="en-US" altLang="ko-KR" dirty="0" smtClean="0" sz="1200" u="sng" i="1">
                <a:solidFill>
                  <a:srgbClr val="000000"/>
                </a:solidFill>
                <a:latin typeface="Times New Roman"/>
              </a:rPr>
              <a:t>sentence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 in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L(G).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If 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γ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contains 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≥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1 nonterminals, 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γ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is a </a:t>
            </a:r>
            <a:r>
              <a:rPr lang="en-US" altLang="ko-KR" dirty="0" smtClean="0" sz="1200" u="sng" i="1">
                <a:solidFill>
                  <a:srgbClr val="000000"/>
                </a:solidFill>
                <a:latin typeface="Times New Roman"/>
              </a:rPr>
              <a:t>sentential form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. A bottom-up parser builds a derivation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by working from input sentence </a:t>
            </a:r>
            <a:r>
              <a:rPr lang="en-US" altLang="ko-KR" dirty="0" smtClean="0" sz="1200" u="sng" i="1">
                <a:solidFill>
                  <a:srgbClr val="000000"/>
                </a:solidFill>
                <a:latin typeface="Times New Roman"/>
              </a:rPr>
              <a:t>back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 towards the start symbol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S.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Consider the grammar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S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→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aABe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A 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→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Abc | b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B 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→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d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The sentence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abbcde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can be reduced to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S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: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abbcde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aAbcde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aAde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aABe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These reductions, in fact, trace out the following right-most derivation in reverse: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S 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⇒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		aABe 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⇒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		aAde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⇒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		aAbcde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⇒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		abbcde </a:t>
            </a:r>
            <a:endParaRPr lang="ko-KR" altLang="en-US" dirty="0" smtClean="0" sz="1200"/>
          </a:p>
          <a:p>
            <a:pPr marL="0" indent="0" defTabSz="15240" algn="l">
              <a:lnSpc>
                <a:spcPts val="4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S 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⇒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 aBy 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⇒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 a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γ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y 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⇒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 xy  </a:t>
            </a:r>
            <a:endParaRPr lang="ko-KR" altLang="en-US" dirty="0" smtClean="0" sz="1200"/>
          </a:p>
          <a:p>
            <a:pPr marL="0" indent="0" defTabSz="15240" algn="l">
              <a:lnSpc>
                <a:spcPts val="4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 i="1">
                <a:solidFill>
                  <a:srgbClr val="000000"/>
                </a:solidFill>
                <a:latin typeface="Verdana"/>
                <a:ea typeface="Verdana"/>
              </a:rPr>
              <a:t>Sohail Aslam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900" i="1">
                <a:solidFill>
                  <a:srgbClr val="000000"/>
                </a:solidFill>
                <a:latin typeface="Verdana"/>
                <a:ea typeface="Verdana"/>
              </a:rPr>
              <a:t>Compiler Construction Notes Set:3-63 </a:t>
            </a:r>
            <a:endParaRPr lang="ko-KR" altLang="en-US" dirty="0" smtClean="0" sz="900" i="1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7400" y="1097280"/>
            <a:ext cx="2758440" cy="13563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10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59610" y="2468880"/>
            <a:ext cx="1963420" cy="34163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10" name="Picture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81985" y="2880360"/>
            <a:ext cx="658495" cy="155575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09" name="Rect 3"/>
          <p:cNvSpPr>
            <a:spLocks noGrp="1" noChangeArrowheads="1"/>
          </p:cNvSpPr>
          <p:nvPr/>
        </p:nvSpPr>
        <p:spPr>
          <a:xfrm rot="0">
            <a:off x="0" y="0"/>
            <a:ext cx="7797801" cy="10058401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64</a:t>
            </a:r>
            <a:endParaRPr lang="ko-KR" altLang="en-US" dirty="0" smtClean="0" sz="1200"/>
          </a:p>
          <a:p>
            <a:pPr marL="0" indent="0" defTabSz="15240" algn="l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S </a:t>
            </a:r>
            <a:endParaRPr lang="ko-KR" altLang="en-US" dirty="0" smtClean="0" sz="1200"/>
          </a:p>
          <a:p>
            <a:pPr marL="0" indent="0" defTabSz="15240" algn="l">
              <a:lnSpc>
                <a:spcPts val="3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B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α </a:t>
            </a:r>
            <a:endParaRPr lang="ko-KR" altLang="en-US" dirty="0" smtClean="0" sz="1200"/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γ </a:t>
            </a:r>
            <a:endParaRPr lang="ko-KR" altLang="en-US" dirty="0" smtClean="0" sz="1200"/>
          </a:p>
          <a:p>
            <a:pPr marL="0" indent="0" defTabSz="1524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x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Arial"/>
              </a:rPr>
              <a:t>Terminals only </a:t>
            </a:r>
            <a:endParaRPr lang="ko-KR" altLang="en-US" dirty="0" smtClean="0" sz="1200"/>
          </a:p>
          <a:p>
            <a:pPr marL="0" indent="0" defTabSz="1524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Consider the grammar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1.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 E   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→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					E + (E)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2.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 |    int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The bottom-up parse of the string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int + (int) + (int)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would be</a:t>
            </a:r>
            <a:endParaRPr lang="ko-KR" altLang="en-US" dirty="0" smtClean="0" sz="1200"/>
          </a:p>
          <a:p>
            <a:pPr marL="0" indent="0" defTabSz="15240" algn="l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int + (int) + (int)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E + (int) + (int)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E + (E) + (int)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E + (int)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E + (E)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The consequence of an LR parser tracing a rightmost derivation in reverse is that given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αβγ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be a step of a bottom-up parse, assuming that next reduction is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A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→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β τ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hen 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γ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is a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string of terminals. The reason is that 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α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A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γ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→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αβγ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is a step in a rightmost derivation. This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observation provides a strategy for building bottom up parsers: split the input string into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two substrings. Right substring (a string of terminals) is as yet unexamined by parser and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left substring has terminals and non-terminals. The dividing point is marked by a ► (the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► is not part of the string). Initially, all input is unexamined: ►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x</a:t>
            </a:r>
            <a:r>
              <a:rPr lang="en-US" altLang="ko-KR" dirty="0" smtClean="0" sz="798">
                <a:solidFill>
                  <a:srgbClr val="000000"/>
                </a:solidFill>
                <a:latin typeface="Tahoma"/>
              </a:rPr>
              <a:t>1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</a:rPr>
              <a:t>x</a:t>
            </a:r>
            <a:r>
              <a:rPr lang="en-US" altLang="ko-KR" dirty="0" smtClean="0" sz="798">
                <a:solidFill>
                  <a:srgbClr val="000000"/>
                </a:solidFill>
                <a:latin typeface="Tahoma"/>
              </a:rPr>
              <a:t>1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</a:rPr>
              <a:t>. . .		x</a:t>
            </a:r>
            <a:r>
              <a:rPr lang="en-US" altLang="ko-KR" dirty="0" smtClean="0" sz="798">
                <a:solidFill>
                  <a:srgbClr val="000000"/>
                </a:solidFill>
                <a:latin typeface="Tahoma"/>
              </a:rPr>
              <a:t>n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.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Arial"/>
              </a:rPr>
              <a:t>Shift-Reduce Parsing</a:t>
            </a:r>
            <a:endParaRPr lang="ko-KR" altLang="en-US" dirty="0" smtClean="0" sz="1200" b="1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Bottom-up parsing uses only two kinds of actions: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1. Shift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2. Reduce </a:t>
            </a:r>
            <a:endParaRPr lang="ko-KR" altLang="en-US" dirty="0" smtClean="0" sz="1200"/>
          </a:p>
          <a:p>
            <a:pPr marL="0" indent="0" defTabSz="15240" algn="l">
              <a:lnSpc>
                <a:spcPts val="6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 i="1">
                <a:solidFill>
                  <a:srgbClr val="000000"/>
                </a:solidFill>
                <a:latin typeface="Verdana"/>
                <a:ea typeface="Verdana"/>
              </a:rPr>
              <a:t>Sohail Aslam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900" i="1">
                <a:solidFill>
                  <a:srgbClr val="000000"/>
                </a:solidFill>
                <a:latin typeface="Verdana"/>
                <a:ea typeface="Verdana"/>
              </a:rPr>
              <a:t>Compiler Construction Notes Set:3-64 </a:t>
            </a:r>
            <a:endParaRPr lang="ko-KR" altLang="en-US" dirty="0" smtClean="0" sz="900" i="1"/>
          </a:p>
        </p:txBody>
      </p:sp>
      <p:sp>
        <p:nvSpPr>
          <p:cNvPr id="210" name="Rect 3"/>
          <p:cNvSpPr>
            <a:spLocks noGrp="1" noChangeArrowheads="1"/>
          </p:cNvSpPr>
          <p:nvPr/>
        </p:nvSpPr>
        <p:spPr>
          <a:xfrm rot="0">
            <a:off x="3465830" y="1225550"/>
            <a:ext cx="823595" cy="166116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</a:t>
            </a:r>
            <a:r>
              <a:rPr lang="en-US" altLang="ko-KR" dirty="0" smtClean="0" sz="1200">
                <a:solidFill>
                  <a:srgbClr val="000000"/>
                </a:solidFill>
                <a:latin typeface="Arial"/>
              </a:rPr>
              <a:t>rule: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 B </a:t>
            </a:r>
            <a:r>
              <a:rPr lang="en-US" altLang="ko-KR" dirty="0" smtClean="0" sz="1200">
                <a:solidFill>
                  <a:srgbClr val="000000"/>
                </a:solidFill>
                <a:latin typeface="Arial"/>
                <a:ea typeface="Arial"/>
              </a:rPr>
              <a:t>→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			γ </a:t>
            </a:r>
            <a:endParaRPr lang="ko-KR" altLang="en-US" dirty="0" smtClean="0" sz="1200"/>
          </a:p>
          <a:p>
            <a:pPr marL="0" indent="0" defTabSz="15240" algn="l">
              <a:lnSpc>
                <a:spcPts val="10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y</a:t>
            </a:r>
            <a:endParaRPr lang="ko-KR" altLang="en-US" dirty="0" smtClean="0" sz="120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84830" y="2883535"/>
            <a:ext cx="1487170" cy="1953895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12" name="Rect 3"/>
          <p:cNvSpPr>
            <a:spLocks noGrp="1" noChangeArrowheads="1"/>
          </p:cNvSpPr>
          <p:nvPr/>
        </p:nvSpPr>
        <p:spPr>
          <a:xfrm rot="0">
            <a:off x="0" y="0"/>
            <a:ext cx="7797801" cy="10058401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65</a:t>
            </a:r>
            <a:endParaRPr lang="ko-KR" altLang="en-US" dirty="0" smtClean="0" sz="1200"/>
          </a:p>
          <a:p>
            <a:pPr marL="0" indent="0" defTabSz="15240" algn="l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  <a:ea typeface="Times New Roman"/>
              </a:rPr>
              <a:t>Shift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 moves ► one place to the right which shifts a terminal to the left string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E + (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►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 int) 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⇒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 E + (int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►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)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In the 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reduce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 action, the parser applies an inverse production at the right end of the left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string. If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E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→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		E + (E)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is a production, then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E + ( E+(E)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►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) 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⇒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 E + ( E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►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)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Shift-Reduce Example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►int + (int) + (int) $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shift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int ► + (int) + (int) $ reduce E → int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E ► + (int) + (int) $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shift 3 times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E + (int ►) + (int) $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reduce E → int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E + (E ►) + (int) $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shift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E + (E) ► + (int) $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reduce E → E+(E)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E ► + (int) $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shift 3 times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E + (int ►) $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reduce E → int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E + (E ►) $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shift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E + (E) ► $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red E → E+(E)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 u="sng">
                <a:solidFill>
                  <a:srgbClr val="000000"/>
                </a:solidFill>
                <a:latin typeface="Times New Roman"/>
                <a:ea typeface="Times New Roman"/>
              </a:rPr>
              <a:t>E ► $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</a:t>
            </a:r>
            <a:r>
              <a:rPr lang="en-US" altLang="ko-KR" dirty="0" smtClean="0" sz="1200" u="sng" i="1">
                <a:solidFill>
                  <a:srgbClr val="000000"/>
                </a:solidFill>
                <a:latin typeface="Times New Roman"/>
                <a:ea typeface="Times New Roman"/>
              </a:rPr>
              <a:t>accept</a:t>
            </a:r>
            <a:endParaRPr lang="ko-KR" altLang="en-US" dirty="0" smtClean="0" sz="1200" u="sng" i="1"/>
          </a:p>
          <a:p>
            <a:pPr marL="0" indent="0" defTabSz="15240" algn="l">
              <a:lnSpc>
                <a:spcPts val="36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 i="1">
                <a:solidFill>
                  <a:srgbClr val="000000"/>
                </a:solidFill>
                <a:latin typeface="Verdana"/>
                <a:ea typeface="Verdana"/>
              </a:rPr>
              <a:t>Sohail Aslam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900" i="1">
                <a:solidFill>
                  <a:srgbClr val="000000"/>
                </a:solidFill>
                <a:latin typeface="Verdana"/>
                <a:ea typeface="Verdana"/>
              </a:rPr>
              <a:t>Compiler Construction Notes Set:3-65 </a:t>
            </a:r>
            <a:endParaRPr lang="ko-KR" altLang="en-US" dirty="0" smtClean="0" sz="900" i="1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Rect 3"/>
          <p:cNvSpPr>
            <a:spLocks noGrp="1" noChangeArrowheads="1"/>
          </p:cNvSpPr>
          <p:nvPr/>
        </p:nvSpPr>
        <p:spPr>
          <a:xfrm rot="0">
            <a:off x="0" y="0"/>
            <a:ext cx="7797801" cy="10058401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65</a:t>
            </a:r>
            <a:endParaRPr lang="ko-KR" altLang="en-US" dirty="0" smtClean="0" sz="1200"/>
          </a:p>
          <a:p>
            <a:pPr marL="0" indent="0" defTabSz="15240" algn="l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L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L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e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e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c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c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t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t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u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u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r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r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e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e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				2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2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1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1</a:t>
            </a:r>
            <a:endParaRPr lang="ko-KR" altLang="en-US" dirty="0" smtClean="0" sz="1800" b="1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Arial"/>
              </a:rPr>
              <a:t>Shift-Reduce: The Stack </a:t>
            </a:r>
            <a:endParaRPr lang="ko-KR" altLang="en-US" dirty="0" smtClean="0" sz="1200" b="1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A stack can be used to hold the content of the left string. The Top of the stack is marked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by the ► symbol. The shift action pushes a terminal on the stack. Reduce pops zero or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more symbols from the stack (production 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rhs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) and pushes a non-terminal on the stack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(production 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lhs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)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Arial"/>
              </a:rPr>
              <a:t>Discovering Handles </a:t>
            </a:r>
            <a:endParaRPr lang="ko-KR" altLang="en-US" dirty="0" smtClean="0" sz="1200" b="1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A bottom-up parser builds the parse tree starting with its leaves and working toward its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root. The upper edge of this partially constructed parse tree is called its 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upper frontier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. At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each step, the parser looks for a section of the upper frontier that matches right-hand side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of some production. When it finds a match, the parser builds a new tree node with the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production’s left-hand non-terminal thus extending the frontier upwards towards the root.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The critical step is developing an efficient mechanism that finds matches along the tree’s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current frontier.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Formally, the parser must find some substring 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β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, of the upper frontier where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1.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							β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is the right-hand side of some production A →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		β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, and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2.							A →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		β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is one step in right-most derivation of input stream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We can represent each potential match as a pair 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〈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A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→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β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,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k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〉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, where 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k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 is the position on the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tree’s current frontier of the right-end of 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β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. The pair 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〈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A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→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β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,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k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〉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, is called the 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handle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 of the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bottom-up parse.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Arial"/>
              </a:rPr>
              <a:t>Handle Pruning </a:t>
            </a:r>
            <a:endParaRPr lang="ko-KR" altLang="en-US" dirty="0" smtClean="0" sz="1200" b="1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A bottom-up parser operates by repeatedly locating handles on the frontier of the partial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parse tree and performing reductions that they specify. The bottom-up parser uses a stack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to hold the frontier. The stack simplifies the parsing algorithm in two ways.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First, the stack trivializes the problem of managing space for the frontier. To extend the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frontier, the parser simply pushes the current input token onto the top of the stack.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Second, the stack ensures that all handles occur with their right end at the top of the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stack. This eliminates the need to represent handle’s position. </a:t>
            </a:r>
            <a:endParaRPr lang="ko-KR" altLang="en-US" dirty="0" smtClean="0" sz="1200"/>
          </a:p>
          <a:p>
            <a:pPr marL="0" indent="0" defTabSz="15240" algn="l">
              <a:lnSpc>
                <a:spcPts val="14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 i="1">
                <a:solidFill>
                  <a:srgbClr val="000000"/>
                </a:solidFill>
                <a:latin typeface="Verdana"/>
                <a:ea typeface="Verdana"/>
              </a:rPr>
              <a:t>Sohail Aslam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900" i="1">
                <a:solidFill>
                  <a:srgbClr val="000000"/>
                </a:solidFill>
                <a:latin typeface="Verdana"/>
                <a:ea typeface="Verdana"/>
              </a:rPr>
              <a:t>Compiler Construction Notes Set:3-65 </a:t>
            </a:r>
            <a:endParaRPr lang="ko-KR" altLang="en-US" dirty="0" smtClean="0" sz="900" i="1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ect 3"/>
          <p:cNvSpPr>
            <a:spLocks noGrp="1" noChangeArrowheads="1"/>
          </p:cNvSpPr>
          <p:nvPr/>
        </p:nvSpPr>
        <p:spPr>
          <a:xfrm rot="0">
            <a:off x="0" y="0"/>
            <a:ext cx="7797801" cy="10058401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66</a:t>
            </a:r>
            <a:endParaRPr lang="ko-KR" altLang="en-US" dirty="0" smtClean="0" sz="1200"/>
          </a:p>
          <a:p>
            <a:pPr marL="0" indent="0" defTabSz="15240" algn="l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Arial"/>
              </a:rPr>
              <a:t>Shift-Reduce Parsing Algorithm </a:t>
            </a:r>
            <a:endParaRPr lang="ko-KR" altLang="en-US" dirty="0" smtClean="0" sz="1200" b="1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push $ onto stack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sym ← nextToken()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  <a:ea typeface="Times New Roman"/>
              </a:rPr>
              <a:t>repeat until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 (sym == $ and the stack contains exactly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Goal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on top of $)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  <a:ea typeface="Times New Roman"/>
              </a:rPr>
              <a:t>if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 a handle for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A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→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			β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on top of stack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pop |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β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| symbols off the stack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push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A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onto the stack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  <a:ea typeface="Times New Roman"/>
              </a:rPr>
              <a:t>else if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 (sym 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≠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$ )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push sym onto stack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sym ← nextToken()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else /* no handle, no input */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report error and halt  </a:t>
            </a:r>
            <a:endParaRPr lang="ko-KR" altLang="en-US" dirty="0" smtClean="0" sz="1200"/>
          </a:p>
          <a:p>
            <a:pPr marL="0" indent="0" defTabSz="15240" algn="l">
              <a:lnSpc>
                <a:spcPts val="49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 i="1">
                <a:solidFill>
                  <a:srgbClr val="000000"/>
                </a:solidFill>
                <a:latin typeface="Verdana"/>
                <a:ea typeface="Verdana"/>
              </a:rPr>
              <a:t>Sohail Aslam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900" i="1">
                <a:solidFill>
                  <a:srgbClr val="000000"/>
                </a:solidFill>
                <a:latin typeface="Verdana"/>
                <a:ea typeface="Verdana"/>
              </a:rPr>
              <a:t>Compiler Construction Notes Set:3-66 </a:t>
            </a:r>
            <a:endParaRPr lang="ko-KR" altLang="en-US" dirty="0" smtClean="0" sz="900" i="1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4110" y="2411095"/>
            <a:ext cx="225425" cy="21018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19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56360" y="2411095"/>
            <a:ext cx="377825" cy="21018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19" name="Picture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34185" y="2411095"/>
            <a:ext cx="1581785" cy="21018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19" name="Picture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13430" y="2411095"/>
            <a:ext cx="1944370" cy="21018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19" name="Picture 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57800" y="2411095"/>
            <a:ext cx="1029970" cy="21018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19" name="Picture 8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34110" y="2621280"/>
            <a:ext cx="225425" cy="21018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19" name="Picture 8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356360" y="2621280"/>
            <a:ext cx="377825" cy="21018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19" name="Picture 8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734185" y="2621280"/>
            <a:ext cx="1581785" cy="21018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19" name="Picture 8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313430" y="2621280"/>
            <a:ext cx="1944370" cy="21018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19" name="Picture 8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257800" y="2621280"/>
            <a:ext cx="1029970" cy="21018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19" name="Picture 8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134110" y="2831465"/>
            <a:ext cx="225425" cy="21018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19" name="Picture 8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356360" y="2831465"/>
            <a:ext cx="377825" cy="21018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19" name="Picture 8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734185" y="2831465"/>
            <a:ext cx="1581785" cy="21018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19" name="Picture 8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3313430" y="2831465"/>
            <a:ext cx="1944370" cy="21018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19" name="Picture 8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5257800" y="2831465"/>
            <a:ext cx="1029970" cy="21018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19" name="Picture 8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1134110" y="3039110"/>
            <a:ext cx="225425" cy="21018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19" name="Picture 8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1356360" y="3039110"/>
            <a:ext cx="377825" cy="21018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19" name="Picture 8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1734185" y="3039110"/>
            <a:ext cx="1581785" cy="21018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19" name="Picture 8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3313430" y="3039110"/>
            <a:ext cx="1944370" cy="21018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19" name="Picture 8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5257800" y="3039110"/>
            <a:ext cx="1029970" cy="21018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19" name="Picture 8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1134110" y="3249295"/>
            <a:ext cx="225425" cy="21018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19" name="Picture 8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1356360" y="3249295"/>
            <a:ext cx="377825" cy="21018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19" name="Picture 8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1734185" y="3249295"/>
            <a:ext cx="1581785" cy="21018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19" name="Picture 8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3313430" y="3249295"/>
            <a:ext cx="1944370" cy="21018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19" name="Picture 8"/>
          <p:cNvPicPr>
            <a:picLocks noChangeAspect="1"/>
          </p:cNvPicPr>
          <p:nvPr/>
        </p:nvPicPr>
        <p:blipFill>
          <a:blip r:embed="rId27" cstate="print"/>
          <a:stretch>
            <a:fillRect/>
          </a:stretch>
        </p:blipFill>
        <p:spPr>
          <a:xfrm>
            <a:off x="5257800" y="3249295"/>
            <a:ext cx="1029970" cy="21018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19" name="Picture 8"/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1134110" y="3459480"/>
            <a:ext cx="225425" cy="21018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19" name="Picture 8"/>
          <p:cNvPicPr>
            <a:picLocks noChangeAspect="1"/>
          </p:cNvPicPr>
          <p:nvPr/>
        </p:nvPicPr>
        <p:blipFill>
          <a:blip r:embed="rId29" cstate="print"/>
          <a:stretch>
            <a:fillRect/>
          </a:stretch>
        </p:blipFill>
        <p:spPr>
          <a:xfrm>
            <a:off x="1356360" y="3459480"/>
            <a:ext cx="377825" cy="21018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19" name="Picture 8"/>
          <p:cNvPicPr>
            <a:picLocks noChangeAspect="1"/>
          </p:cNvPicPr>
          <p:nvPr/>
        </p:nvPicPr>
        <p:blipFill>
          <a:blip r:embed="rId30" cstate="print"/>
          <a:stretch>
            <a:fillRect/>
          </a:stretch>
        </p:blipFill>
        <p:spPr>
          <a:xfrm>
            <a:off x="1734185" y="3459480"/>
            <a:ext cx="1581785" cy="21018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19" name="Picture 8"/>
          <p:cNvPicPr>
            <a:picLocks noChangeAspect="1"/>
          </p:cNvPicPr>
          <p:nvPr/>
        </p:nvPicPr>
        <p:blipFill>
          <a:blip r:embed="rId31" cstate="print"/>
          <a:stretch>
            <a:fillRect/>
          </a:stretch>
        </p:blipFill>
        <p:spPr>
          <a:xfrm>
            <a:off x="3313430" y="3459480"/>
            <a:ext cx="1944370" cy="21018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19" name="Picture 8"/>
          <p:cNvPicPr>
            <a:picLocks noChangeAspect="1"/>
          </p:cNvPicPr>
          <p:nvPr/>
        </p:nvPicPr>
        <p:blipFill>
          <a:blip r:embed="rId32" cstate="print"/>
          <a:stretch>
            <a:fillRect/>
          </a:stretch>
        </p:blipFill>
        <p:spPr>
          <a:xfrm>
            <a:off x="5257800" y="3459480"/>
            <a:ext cx="1029970" cy="21018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19" name="Picture 8"/>
          <p:cNvPicPr>
            <a:picLocks noChangeAspect="1"/>
          </p:cNvPicPr>
          <p:nvPr/>
        </p:nvPicPr>
        <p:blipFill>
          <a:blip r:embed="rId33" cstate="print"/>
          <a:stretch>
            <a:fillRect/>
          </a:stretch>
        </p:blipFill>
        <p:spPr>
          <a:xfrm>
            <a:off x="1134110" y="3669665"/>
            <a:ext cx="225425" cy="21018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19" name="Picture 8"/>
          <p:cNvPicPr>
            <a:picLocks noChangeAspect="1"/>
          </p:cNvPicPr>
          <p:nvPr/>
        </p:nvPicPr>
        <p:blipFill>
          <a:blip r:embed="rId34" cstate="print"/>
          <a:stretch>
            <a:fillRect/>
          </a:stretch>
        </p:blipFill>
        <p:spPr>
          <a:xfrm>
            <a:off x="1356360" y="3669665"/>
            <a:ext cx="377825" cy="21018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19" name="Picture 8"/>
          <p:cNvPicPr>
            <a:picLocks noChangeAspect="1"/>
          </p:cNvPicPr>
          <p:nvPr/>
        </p:nvPicPr>
        <p:blipFill>
          <a:blip r:embed="rId35" cstate="print"/>
          <a:stretch>
            <a:fillRect/>
          </a:stretch>
        </p:blipFill>
        <p:spPr>
          <a:xfrm>
            <a:off x="1734185" y="3669665"/>
            <a:ext cx="1581785" cy="21018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19" name="Picture 8"/>
          <p:cNvPicPr>
            <a:picLocks noChangeAspect="1"/>
          </p:cNvPicPr>
          <p:nvPr/>
        </p:nvPicPr>
        <p:blipFill>
          <a:blip r:embed="rId36" cstate="print"/>
          <a:stretch>
            <a:fillRect/>
          </a:stretch>
        </p:blipFill>
        <p:spPr>
          <a:xfrm>
            <a:off x="3313430" y="3669665"/>
            <a:ext cx="1944370" cy="21018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19" name="Picture 8"/>
          <p:cNvPicPr>
            <a:picLocks noChangeAspect="1"/>
          </p:cNvPicPr>
          <p:nvPr/>
        </p:nvPicPr>
        <p:blipFill>
          <a:blip r:embed="rId37" cstate="print"/>
          <a:stretch>
            <a:fillRect/>
          </a:stretch>
        </p:blipFill>
        <p:spPr>
          <a:xfrm>
            <a:off x="5257800" y="3669665"/>
            <a:ext cx="1029970" cy="21018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19" name="Picture 8"/>
          <p:cNvPicPr>
            <a:picLocks noChangeAspect="1"/>
          </p:cNvPicPr>
          <p:nvPr/>
        </p:nvPicPr>
        <p:blipFill>
          <a:blip r:embed="rId38" cstate="print"/>
          <a:stretch>
            <a:fillRect/>
          </a:stretch>
        </p:blipFill>
        <p:spPr>
          <a:xfrm>
            <a:off x="1134110" y="3877310"/>
            <a:ext cx="225425" cy="21018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19" name="Picture 8"/>
          <p:cNvPicPr>
            <a:picLocks noChangeAspect="1"/>
          </p:cNvPicPr>
          <p:nvPr/>
        </p:nvPicPr>
        <p:blipFill>
          <a:blip r:embed="rId39" cstate="print"/>
          <a:stretch>
            <a:fillRect/>
          </a:stretch>
        </p:blipFill>
        <p:spPr>
          <a:xfrm>
            <a:off x="1356360" y="3877310"/>
            <a:ext cx="377825" cy="21018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19" name="Picture 8"/>
          <p:cNvPicPr>
            <a:picLocks noChangeAspect="1"/>
          </p:cNvPicPr>
          <p:nvPr/>
        </p:nvPicPr>
        <p:blipFill>
          <a:blip r:embed="rId40" cstate="print"/>
          <a:stretch>
            <a:fillRect/>
          </a:stretch>
        </p:blipFill>
        <p:spPr>
          <a:xfrm>
            <a:off x="1734185" y="3877310"/>
            <a:ext cx="1581785" cy="21018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19" name="Picture 8"/>
          <p:cNvPicPr>
            <a:picLocks noChangeAspect="1"/>
          </p:cNvPicPr>
          <p:nvPr/>
        </p:nvPicPr>
        <p:blipFill>
          <a:blip r:embed="rId41" cstate="print"/>
          <a:stretch>
            <a:fillRect/>
          </a:stretch>
        </p:blipFill>
        <p:spPr>
          <a:xfrm>
            <a:off x="3313430" y="3877310"/>
            <a:ext cx="1944370" cy="21018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19" name="Picture 8"/>
          <p:cNvPicPr>
            <a:picLocks noChangeAspect="1"/>
          </p:cNvPicPr>
          <p:nvPr/>
        </p:nvPicPr>
        <p:blipFill>
          <a:blip r:embed="rId42" cstate="print"/>
          <a:stretch>
            <a:fillRect/>
          </a:stretch>
        </p:blipFill>
        <p:spPr>
          <a:xfrm>
            <a:off x="5257800" y="3877310"/>
            <a:ext cx="1029970" cy="21018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19" name="Picture 8"/>
          <p:cNvPicPr>
            <a:picLocks noChangeAspect="1"/>
          </p:cNvPicPr>
          <p:nvPr/>
        </p:nvPicPr>
        <p:blipFill>
          <a:blip r:embed="rId43" cstate="print"/>
          <a:stretch>
            <a:fillRect/>
          </a:stretch>
        </p:blipFill>
        <p:spPr>
          <a:xfrm>
            <a:off x="1134110" y="4087495"/>
            <a:ext cx="225425" cy="21018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19" name="Picture 8"/>
          <p:cNvPicPr>
            <a:picLocks noChangeAspect="1"/>
          </p:cNvPicPr>
          <p:nvPr/>
        </p:nvPicPr>
        <p:blipFill>
          <a:blip r:embed="rId44" cstate="print"/>
          <a:stretch>
            <a:fillRect/>
          </a:stretch>
        </p:blipFill>
        <p:spPr>
          <a:xfrm>
            <a:off x="1356360" y="4087495"/>
            <a:ext cx="377825" cy="21018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19" name="Picture 8"/>
          <p:cNvPicPr>
            <a:picLocks noChangeAspect="1"/>
          </p:cNvPicPr>
          <p:nvPr/>
        </p:nvPicPr>
        <p:blipFill>
          <a:blip r:embed="rId45" cstate="print"/>
          <a:stretch>
            <a:fillRect/>
          </a:stretch>
        </p:blipFill>
        <p:spPr>
          <a:xfrm>
            <a:off x="1734185" y="4087495"/>
            <a:ext cx="1581785" cy="21018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19" name="Picture 8"/>
          <p:cNvPicPr>
            <a:picLocks noChangeAspect="1"/>
          </p:cNvPicPr>
          <p:nvPr/>
        </p:nvPicPr>
        <p:blipFill>
          <a:blip r:embed="rId46" cstate="print"/>
          <a:stretch>
            <a:fillRect/>
          </a:stretch>
        </p:blipFill>
        <p:spPr>
          <a:xfrm>
            <a:off x="3313430" y="4087495"/>
            <a:ext cx="1944370" cy="21018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19" name="Picture 8"/>
          <p:cNvPicPr>
            <a:picLocks noChangeAspect="1"/>
          </p:cNvPicPr>
          <p:nvPr/>
        </p:nvPicPr>
        <p:blipFill>
          <a:blip r:embed="rId47" cstate="print"/>
          <a:stretch>
            <a:fillRect/>
          </a:stretch>
        </p:blipFill>
        <p:spPr>
          <a:xfrm>
            <a:off x="5257800" y="4087495"/>
            <a:ext cx="1029970" cy="21018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19" name="Picture 8"/>
          <p:cNvPicPr>
            <a:picLocks noChangeAspect="1"/>
          </p:cNvPicPr>
          <p:nvPr/>
        </p:nvPicPr>
        <p:blipFill>
          <a:blip r:embed="rId48" cstate="print"/>
          <a:stretch>
            <a:fillRect/>
          </a:stretch>
        </p:blipFill>
        <p:spPr>
          <a:xfrm>
            <a:off x="1134110" y="4297680"/>
            <a:ext cx="225425" cy="21018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19" name="Picture 8"/>
          <p:cNvPicPr>
            <a:picLocks noChangeAspect="1"/>
          </p:cNvPicPr>
          <p:nvPr/>
        </p:nvPicPr>
        <p:blipFill>
          <a:blip r:embed="rId49" cstate="print"/>
          <a:stretch>
            <a:fillRect/>
          </a:stretch>
        </p:blipFill>
        <p:spPr>
          <a:xfrm>
            <a:off x="1356360" y="4297680"/>
            <a:ext cx="377825" cy="21018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19" name="Picture 8"/>
          <p:cNvPicPr>
            <a:picLocks noChangeAspect="1"/>
          </p:cNvPicPr>
          <p:nvPr/>
        </p:nvPicPr>
        <p:blipFill>
          <a:blip r:embed="rId50" cstate="print"/>
          <a:stretch>
            <a:fillRect/>
          </a:stretch>
        </p:blipFill>
        <p:spPr>
          <a:xfrm>
            <a:off x="1734185" y="4297680"/>
            <a:ext cx="1581785" cy="21018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19" name="Picture 8"/>
          <p:cNvPicPr>
            <a:picLocks noChangeAspect="1"/>
          </p:cNvPicPr>
          <p:nvPr/>
        </p:nvPicPr>
        <p:blipFill>
          <a:blip r:embed="rId51" cstate="print"/>
          <a:stretch>
            <a:fillRect/>
          </a:stretch>
        </p:blipFill>
        <p:spPr>
          <a:xfrm>
            <a:off x="3313430" y="4297680"/>
            <a:ext cx="1944370" cy="21018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19" name="Picture 8"/>
          <p:cNvPicPr>
            <a:picLocks noChangeAspect="1"/>
          </p:cNvPicPr>
          <p:nvPr/>
        </p:nvPicPr>
        <p:blipFill>
          <a:blip r:embed="rId52" cstate="print"/>
          <a:stretch>
            <a:fillRect/>
          </a:stretch>
        </p:blipFill>
        <p:spPr>
          <a:xfrm>
            <a:off x="5257800" y="4297680"/>
            <a:ext cx="1029970" cy="21018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19" name="Picture 8"/>
          <p:cNvPicPr>
            <a:picLocks noChangeAspect="1"/>
          </p:cNvPicPr>
          <p:nvPr/>
        </p:nvPicPr>
        <p:blipFill>
          <a:blip r:embed="rId53" cstate="print"/>
          <a:stretch>
            <a:fillRect/>
          </a:stretch>
        </p:blipFill>
        <p:spPr>
          <a:xfrm>
            <a:off x="1134110" y="4507865"/>
            <a:ext cx="225425" cy="21018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19" name="Picture 8"/>
          <p:cNvPicPr>
            <a:picLocks noChangeAspect="1"/>
          </p:cNvPicPr>
          <p:nvPr/>
        </p:nvPicPr>
        <p:blipFill>
          <a:blip r:embed="rId54" cstate="print"/>
          <a:stretch>
            <a:fillRect/>
          </a:stretch>
        </p:blipFill>
        <p:spPr>
          <a:xfrm>
            <a:off x="1356360" y="4507865"/>
            <a:ext cx="377825" cy="21018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19" name="Picture 8"/>
          <p:cNvPicPr>
            <a:picLocks noChangeAspect="1"/>
          </p:cNvPicPr>
          <p:nvPr/>
        </p:nvPicPr>
        <p:blipFill>
          <a:blip r:embed="rId55" cstate="print"/>
          <a:stretch>
            <a:fillRect/>
          </a:stretch>
        </p:blipFill>
        <p:spPr>
          <a:xfrm>
            <a:off x="1734185" y="4507865"/>
            <a:ext cx="1581785" cy="21018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19" name="Picture 8"/>
          <p:cNvPicPr>
            <a:picLocks noChangeAspect="1"/>
          </p:cNvPicPr>
          <p:nvPr/>
        </p:nvPicPr>
        <p:blipFill>
          <a:blip r:embed="rId56" cstate="print"/>
          <a:stretch>
            <a:fillRect/>
          </a:stretch>
        </p:blipFill>
        <p:spPr>
          <a:xfrm>
            <a:off x="3313430" y="4507865"/>
            <a:ext cx="1944370" cy="21018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19" name="Picture 8"/>
          <p:cNvPicPr>
            <a:picLocks noChangeAspect="1"/>
          </p:cNvPicPr>
          <p:nvPr/>
        </p:nvPicPr>
        <p:blipFill>
          <a:blip r:embed="rId57" cstate="print"/>
          <a:stretch>
            <a:fillRect/>
          </a:stretch>
        </p:blipFill>
        <p:spPr>
          <a:xfrm>
            <a:off x="5257800" y="4507865"/>
            <a:ext cx="1029970" cy="21018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19" name="Picture 8"/>
          <p:cNvPicPr>
            <a:picLocks noChangeAspect="1"/>
          </p:cNvPicPr>
          <p:nvPr/>
        </p:nvPicPr>
        <p:blipFill>
          <a:blip r:embed="rId58" cstate="print"/>
          <a:stretch>
            <a:fillRect/>
          </a:stretch>
        </p:blipFill>
        <p:spPr>
          <a:xfrm>
            <a:off x="1134110" y="4715510"/>
            <a:ext cx="225425" cy="21018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19" name="Picture 8"/>
          <p:cNvPicPr>
            <a:picLocks noChangeAspect="1"/>
          </p:cNvPicPr>
          <p:nvPr/>
        </p:nvPicPr>
        <p:blipFill>
          <a:blip r:embed="rId59" cstate="print"/>
          <a:stretch>
            <a:fillRect/>
          </a:stretch>
        </p:blipFill>
        <p:spPr>
          <a:xfrm>
            <a:off x="1356360" y="4715510"/>
            <a:ext cx="377825" cy="21018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19" name="Picture 8"/>
          <p:cNvPicPr>
            <a:picLocks noChangeAspect="1"/>
          </p:cNvPicPr>
          <p:nvPr/>
        </p:nvPicPr>
        <p:blipFill>
          <a:blip r:embed="rId60" cstate="print"/>
          <a:stretch>
            <a:fillRect/>
          </a:stretch>
        </p:blipFill>
        <p:spPr>
          <a:xfrm>
            <a:off x="1734185" y="4715510"/>
            <a:ext cx="1581785" cy="21018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19" name="Picture 8"/>
          <p:cNvPicPr>
            <a:picLocks noChangeAspect="1"/>
          </p:cNvPicPr>
          <p:nvPr/>
        </p:nvPicPr>
        <p:blipFill>
          <a:blip r:embed="rId61" cstate="print"/>
          <a:stretch>
            <a:fillRect/>
          </a:stretch>
        </p:blipFill>
        <p:spPr>
          <a:xfrm>
            <a:off x="3313430" y="4715510"/>
            <a:ext cx="1944370" cy="21018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19" name="Picture 8"/>
          <p:cNvPicPr>
            <a:picLocks noChangeAspect="1"/>
          </p:cNvPicPr>
          <p:nvPr/>
        </p:nvPicPr>
        <p:blipFill>
          <a:blip r:embed="rId62" cstate="print"/>
          <a:stretch>
            <a:fillRect/>
          </a:stretch>
        </p:blipFill>
        <p:spPr>
          <a:xfrm>
            <a:off x="5257800" y="4715510"/>
            <a:ext cx="1029970" cy="21018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19" name="Picture 8"/>
          <p:cNvPicPr>
            <a:picLocks noChangeAspect="1"/>
          </p:cNvPicPr>
          <p:nvPr/>
        </p:nvPicPr>
        <p:blipFill>
          <a:blip r:embed="rId63" cstate="print"/>
          <a:stretch>
            <a:fillRect/>
          </a:stretch>
        </p:blipFill>
        <p:spPr>
          <a:xfrm>
            <a:off x="1134110" y="4925695"/>
            <a:ext cx="225425" cy="21018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19" name="Picture 8"/>
          <p:cNvPicPr>
            <a:picLocks noChangeAspect="1"/>
          </p:cNvPicPr>
          <p:nvPr/>
        </p:nvPicPr>
        <p:blipFill>
          <a:blip r:embed="rId64" cstate="print"/>
          <a:stretch>
            <a:fillRect/>
          </a:stretch>
        </p:blipFill>
        <p:spPr>
          <a:xfrm>
            <a:off x="1356360" y="4925695"/>
            <a:ext cx="377825" cy="21018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19" name="Picture 8"/>
          <p:cNvPicPr>
            <a:picLocks noChangeAspect="1"/>
          </p:cNvPicPr>
          <p:nvPr/>
        </p:nvPicPr>
        <p:blipFill>
          <a:blip r:embed="rId65" cstate="print"/>
          <a:stretch>
            <a:fillRect/>
          </a:stretch>
        </p:blipFill>
        <p:spPr>
          <a:xfrm>
            <a:off x="1734185" y="4925695"/>
            <a:ext cx="1581785" cy="21018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19" name="Picture 8"/>
          <p:cNvPicPr>
            <a:picLocks noChangeAspect="1"/>
          </p:cNvPicPr>
          <p:nvPr/>
        </p:nvPicPr>
        <p:blipFill>
          <a:blip r:embed="rId66" cstate="print"/>
          <a:stretch>
            <a:fillRect/>
          </a:stretch>
        </p:blipFill>
        <p:spPr>
          <a:xfrm>
            <a:off x="3313430" y="4925695"/>
            <a:ext cx="1944370" cy="21018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19" name="Picture 8"/>
          <p:cNvPicPr>
            <a:picLocks noChangeAspect="1"/>
          </p:cNvPicPr>
          <p:nvPr/>
        </p:nvPicPr>
        <p:blipFill>
          <a:blip r:embed="rId67" cstate="print"/>
          <a:stretch>
            <a:fillRect/>
          </a:stretch>
        </p:blipFill>
        <p:spPr>
          <a:xfrm>
            <a:off x="5257800" y="4925695"/>
            <a:ext cx="1029970" cy="21018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19" name="Picture 8"/>
          <p:cNvPicPr>
            <a:picLocks noChangeAspect="1"/>
          </p:cNvPicPr>
          <p:nvPr/>
        </p:nvPicPr>
        <p:blipFill>
          <a:blip r:embed="rId68" cstate="print"/>
          <a:stretch>
            <a:fillRect/>
          </a:stretch>
        </p:blipFill>
        <p:spPr>
          <a:xfrm>
            <a:off x="1134110" y="5135880"/>
            <a:ext cx="225425" cy="21018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19" name="Picture 8"/>
          <p:cNvPicPr>
            <a:picLocks noChangeAspect="1"/>
          </p:cNvPicPr>
          <p:nvPr/>
        </p:nvPicPr>
        <p:blipFill>
          <a:blip r:embed="rId69" cstate="print"/>
          <a:stretch>
            <a:fillRect/>
          </a:stretch>
        </p:blipFill>
        <p:spPr>
          <a:xfrm>
            <a:off x="1356360" y="5135880"/>
            <a:ext cx="377825" cy="21018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19" name="Picture 8"/>
          <p:cNvPicPr>
            <a:picLocks noChangeAspect="1"/>
          </p:cNvPicPr>
          <p:nvPr/>
        </p:nvPicPr>
        <p:blipFill>
          <a:blip r:embed="rId70" cstate="print"/>
          <a:stretch>
            <a:fillRect/>
          </a:stretch>
        </p:blipFill>
        <p:spPr>
          <a:xfrm>
            <a:off x="1734185" y="5135880"/>
            <a:ext cx="1581785" cy="21018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19" name="Picture 8"/>
          <p:cNvPicPr>
            <a:picLocks noChangeAspect="1"/>
          </p:cNvPicPr>
          <p:nvPr/>
        </p:nvPicPr>
        <p:blipFill>
          <a:blip r:embed="rId71" cstate="print"/>
          <a:stretch>
            <a:fillRect/>
          </a:stretch>
        </p:blipFill>
        <p:spPr>
          <a:xfrm>
            <a:off x="3313430" y="5135880"/>
            <a:ext cx="1944370" cy="21018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19" name="Picture 8"/>
          <p:cNvPicPr>
            <a:picLocks noChangeAspect="1"/>
          </p:cNvPicPr>
          <p:nvPr/>
        </p:nvPicPr>
        <p:blipFill>
          <a:blip r:embed="rId72" cstate="print"/>
          <a:stretch>
            <a:fillRect/>
          </a:stretch>
        </p:blipFill>
        <p:spPr>
          <a:xfrm>
            <a:off x="5257800" y="5135880"/>
            <a:ext cx="1029970" cy="21018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19" name="Picture 8"/>
          <p:cNvPicPr>
            <a:picLocks noChangeAspect="1"/>
          </p:cNvPicPr>
          <p:nvPr/>
        </p:nvPicPr>
        <p:blipFill>
          <a:blip r:embed="rId73" cstate="print"/>
          <a:stretch>
            <a:fillRect/>
          </a:stretch>
        </p:blipFill>
        <p:spPr>
          <a:xfrm>
            <a:off x="1134110" y="5346065"/>
            <a:ext cx="225425" cy="21018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19" name="Picture 8"/>
          <p:cNvPicPr>
            <a:picLocks noChangeAspect="1"/>
          </p:cNvPicPr>
          <p:nvPr/>
        </p:nvPicPr>
        <p:blipFill>
          <a:blip r:embed="rId74" cstate="print"/>
          <a:stretch>
            <a:fillRect/>
          </a:stretch>
        </p:blipFill>
        <p:spPr>
          <a:xfrm>
            <a:off x="1356360" y="5346065"/>
            <a:ext cx="377825" cy="21018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19" name="Picture 8"/>
          <p:cNvPicPr>
            <a:picLocks noChangeAspect="1"/>
          </p:cNvPicPr>
          <p:nvPr/>
        </p:nvPicPr>
        <p:blipFill>
          <a:blip r:embed="rId75" cstate="print"/>
          <a:stretch>
            <a:fillRect/>
          </a:stretch>
        </p:blipFill>
        <p:spPr>
          <a:xfrm>
            <a:off x="1734185" y="5346065"/>
            <a:ext cx="1581785" cy="21018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19" name="Picture 8"/>
          <p:cNvPicPr>
            <a:picLocks noChangeAspect="1"/>
          </p:cNvPicPr>
          <p:nvPr/>
        </p:nvPicPr>
        <p:blipFill>
          <a:blip r:embed="rId76" cstate="print"/>
          <a:stretch>
            <a:fillRect/>
          </a:stretch>
        </p:blipFill>
        <p:spPr>
          <a:xfrm>
            <a:off x="3313430" y="5346065"/>
            <a:ext cx="1944370" cy="21018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19" name="Picture 8"/>
          <p:cNvPicPr>
            <a:picLocks noChangeAspect="1"/>
          </p:cNvPicPr>
          <p:nvPr/>
        </p:nvPicPr>
        <p:blipFill>
          <a:blip r:embed="rId77" cstate="print"/>
          <a:stretch>
            <a:fillRect/>
          </a:stretch>
        </p:blipFill>
        <p:spPr>
          <a:xfrm>
            <a:off x="5257800" y="5346065"/>
            <a:ext cx="1029970" cy="21018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19" name="Picture 8"/>
          <p:cNvPicPr>
            <a:picLocks noChangeAspect="1"/>
          </p:cNvPicPr>
          <p:nvPr/>
        </p:nvPicPr>
        <p:blipFill>
          <a:blip r:embed="rId78" cstate="print"/>
          <a:stretch>
            <a:fillRect/>
          </a:stretch>
        </p:blipFill>
        <p:spPr>
          <a:xfrm>
            <a:off x="1134110" y="5553710"/>
            <a:ext cx="225425" cy="21018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19" name="Picture 8"/>
          <p:cNvPicPr>
            <a:picLocks noChangeAspect="1"/>
          </p:cNvPicPr>
          <p:nvPr/>
        </p:nvPicPr>
        <p:blipFill>
          <a:blip r:embed="rId79" cstate="print"/>
          <a:stretch>
            <a:fillRect/>
          </a:stretch>
        </p:blipFill>
        <p:spPr>
          <a:xfrm>
            <a:off x="1356360" y="5553710"/>
            <a:ext cx="377825" cy="21018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19" name="Picture 8"/>
          <p:cNvPicPr>
            <a:picLocks noChangeAspect="1"/>
          </p:cNvPicPr>
          <p:nvPr/>
        </p:nvPicPr>
        <p:blipFill>
          <a:blip r:embed="rId80" cstate="print"/>
          <a:stretch>
            <a:fillRect/>
          </a:stretch>
        </p:blipFill>
        <p:spPr>
          <a:xfrm>
            <a:off x="1734185" y="5553710"/>
            <a:ext cx="1581785" cy="21018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19" name="Picture 8"/>
          <p:cNvPicPr>
            <a:picLocks noChangeAspect="1"/>
          </p:cNvPicPr>
          <p:nvPr/>
        </p:nvPicPr>
        <p:blipFill>
          <a:blip r:embed="rId81" cstate="print"/>
          <a:stretch>
            <a:fillRect/>
          </a:stretch>
        </p:blipFill>
        <p:spPr>
          <a:xfrm>
            <a:off x="3313430" y="5553710"/>
            <a:ext cx="1944370" cy="21018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19" name="Picture 8"/>
          <p:cNvPicPr>
            <a:picLocks noChangeAspect="1"/>
          </p:cNvPicPr>
          <p:nvPr/>
        </p:nvPicPr>
        <p:blipFill>
          <a:blip r:embed="rId82" cstate="print"/>
          <a:stretch>
            <a:fillRect/>
          </a:stretch>
        </p:blipFill>
        <p:spPr>
          <a:xfrm>
            <a:off x="5257800" y="5553710"/>
            <a:ext cx="1029970" cy="210185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18" name="Rect 3"/>
          <p:cNvSpPr>
            <a:spLocks noGrp="1" noChangeArrowheads="1"/>
          </p:cNvSpPr>
          <p:nvPr/>
        </p:nvSpPr>
        <p:spPr>
          <a:xfrm rot="0">
            <a:off x="0" y="0"/>
            <a:ext cx="7797801" cy="10058401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67</a:t>
            </a:r>
            <a:endParaRPr lang="ko-KR" altLang="en-US" dirty="0" smtClean="0" sz="1200"/>
          </a:p>
          <a:p>
            <a:pPr marL="0" indent="0" defTabSz="15240" algn="l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L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L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e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e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c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c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t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t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u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u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r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r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e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e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				2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2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2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2</a:t>
            </a:r>
            <a:endParaRPr lang="ko-KR" altLang="en-US" dirty="0" smtClean="0" sz="1800" b="1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Example: here is the bottom-up parser’s action when it parses the expression grammar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sentence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x – 2 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×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 y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(tokenized as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id – num </a:t>
            </a:r>
            <a:r>
              <a:rPr lang="en-US" altLang="ko-KR" dirty="0" smtClean="0" sz="798">
                <a:solidFill>
                  <a:srgbClr val="000000"/>
                </a:solidFill>
                <a:latin typeface="Tahoma"/>
              </a:rPr>
              <a:t>*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</a:rPr>
              <a:t> id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) 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word		Stack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Handle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Action</a:t>
            </a:r>
            <a:endParaRPr lang="ko-KR" altLang="en-US" dirty="0" smtClean="0" sz="1200" b="1"/>
          </a:p>
          <a:p>
            <a:pPr marL="0" indent="0" defTabSz="15240" algn="l">
              <a:lnSpc>
                <a:spcPts val="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1 id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►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- none -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  <a:ea typeface="Times New Roman"/>
              </a:rPr>
              <a:t>shift</a:t>
            </a:r>
            <a:endParaRPr lang="ko-KR" altLang="en-US" dirty="0" smtClean="0" sz="1200" i="1"/>
          </a:p>
          <a:p>
            <a:pPr marL="0" indent="0" defTabSz="15240" algn="l">
              <a:lnSpc>
                <a:spcPts val="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2 –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id ►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</a:t>
            </a:r>
            <a:r>
              <a:rPr lang="en-US" altLang="ko-KR" dirty="0" smtClean="0" sz="1200" u="sng">
                <a:solidFill>
                  <a:srgbClr val="000000"/>
                </a:solidFill>
                <a:latin typeface="Symbol"/>
                <a:ea typeface="Symbol"/>
              </a:rPr>
              <a:t>〈</a:t>
            </a:r>
            <a:r>
              <a:rPr lang="en-US" altLang="ko-KR" dirty="0" smtClean="0" sz="1200" u="sng">
                <a:solidFill>
                  <a:srgbClr val="000000"/>
                </a:solidFill>
                <a:latin typeface="Times New Roman"/>
                <a:ea typeface="Times New Roman"/>
              </a:rPr>
              <a:t>Factor → id,</a:t>
            </a:r>
            <a:r>
              <a:rPr lang="en-US" altLang="ko-KR" dirty="0" smtClean="0" sz="1200" u="sng" b="1">
                <a:solidFill>
                  <a:srgbClr val="000000"/>
                </a:solidFill>
                <a:latin typeface="Times New Roman"/>
              </a:rPr>
              <a:t>1</a:t>
            </a:r>
            <a:r>
              <a:rPr lang="en-US" altLang="ko-KR" dirty="0" smtClean="0" sz="1200" u="sng">
                <a:solidFill>
                  <a:srgbClr val="000000"/>
                </a:solidFill>
                <a:latin typeface="Symbol"/>
                <a:ea typeface="Symbol"/>
              </a:rPr>
              <a:t>〉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  <a:ea typeface="Times New Roman"/>
              </a:rPr>
              <a:t>reduce</a:t>
            </a:r>
            <a:endParaRPr lang="ko-KR" altLang="en-US" dirty="0" smtClean="0" sz="1200" i="1"/>
          </a:p>
          <a:p>
            <a:pPr marL="0" indent="0" defTabSz="15240" algn="l">
              <a:lnSpc>
                <a:spcPts val="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3 –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Factor ►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</a:t>
            </a:r>
            <a:r>
              <a:rPr lang="en-US" altLang="ko-KR" dirty="0" smtClean="0" sz="1200" u="sng">
                <a:solidFill>
                  <a:srgbClr val="000000"/>
                </a:solidFill>
                <a:latin typeface="Symbol"/>
                <a:ea typeface="Symbol"/>
              </a:rPr>
              <a:t>〈</a:t>
            </a:r>
            <a:r>
              <a:rPr lang="en-US" altLang="ko-KR" dirty="0" smtClean="0" sz="1200" u="sng">
                <a:solidFill>
                  <a:srgbClr val="000000"/>
                </a:solidFill>
                <a:latin typeface="Times New Roman"/>
                <a:ea typeface="Times New Roman"/>
              </a:rPr>
              <a:t>Term → Factor,</a:t>
            </a:r>
            <a:r>
              <a:rPr lang="en-US" altLang="ko-KR" dirty="0" smtClean="0" sz="1200" u="sng" b="1">
                <a:solidFill>
                  <a:srgbClr val="000000"/>
                </a:solidFill>
                <a:latin typeface="Times New Roman"/>
              </a:rPr>
              <a:t>1</a:t>
            </a:r>
            <a:r>
              <a:rPr lang="en-US" altLang="ko-KR" dirty="0" smtClean="0" sz="1200" u="sng">
                <a:solidFill>
                  <a:srgbClr val="000000"/>
                </a:solidFill>
                <a:latin typeface="Symbol"/>
                <a:ea typeface="Symbol"/>
              </a:rPr>
              <a:t>〉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  <a:ea typeface="Times New Roman"/>
              </a:rPr>
              <a:t>reduce</a:t>
            </a:r>
            <a:endParaRPr lang="ko-KR" altLang="en-US" dirty="0" smtClean="0" sz="1200" i="1"/>
          </a:p>
          <a:p>
            <a:pPr marL="0" indent="0" defTabSz="15240" algn="l">
              <a:lnSpc>
                <a:spcPts val="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4 –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Term ►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〈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Expr → Term,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1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〉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  <a:ea typeface="Times New Roman"/>
              </a:rPr>
              <a:t>reduce</a:t>
            </a:r>
            <a:endParaRPr lang="ko-KR" altLang="en-US" dirty="0" smtClean="0" sz="1200" i="1"/>
          </a:p>
          <a:p>
            <a:pPr marL="0" indent="0" defTabSz="15240" algn="l">
              <a:lnSpc>
                <a:spcPts val="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5 –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Expr ►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- none -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  <a:ea typeface="Times New Roman"/>
              </a:rPr>
              <a:t>shift</a:t>
            </a:r>
            <a:endParaRPr lang="ko-KR" altLang="en-US" dirty="0" smtClean="0" sz="1200" i="1"/>
          </a:p>
          <a:p>
            <a:pPr marL="0" indent="0" defTabSz="15240" algn="l">
              <a:lnSpc>
                <a:spcPts val="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6 num Expr – ►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- none -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  <a:ea typeface="Times New Roman"/>
              </a:rPr>
              <a:t>shift</a:t>
            </a:r>
            <a:endParaRPr lang="ko-KR" altLang="en-US" dirty="0" smtClean="0" sz="1200" i="1"/>
          </a:p>
          <a:p>
            <a:pPr marL="0" indent="0" defTabSz="15240" algn="l">
              <a:lnSpc>
                <a:spcPts val="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7 </a:t>
            </a:r>
            <a:r>
              <a:rPr lang="en-US" altLang="ko-KR" dirty="0" smtClean="0" sz="1200" u="sng">
                <a:solidFill>
                  <a:srgbClr val="000000"/>
                </a:solidFill>
                <a:latin typeface="Symbol"/>
                <a:ea typeface="Symbol"/>
              </a:rPr>
              <a:t>							×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Expr – num ►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</a:t>
            </a:r>
            <a:r>
              <a:rPr lang="en-US" altLang="ko-KR" dirty="0" smtClean="0" sz="1200" u="sng">
                <a:solidFill>
                  <a:srgbClr val="000000"/>
                </a:solidFill>
                <a:latin typeface="Symbol"/>
                <a:ea typeface="Symbol"/>
              </a:rPr>
              <a:t>〈</a:t>
            </a:r>
            <a:r>
              <a:rPr lang="en-US" altLang="ko-KR" dirty="0" smtClean="0" sz="1200" u="sng">
                <a:solidFill>
                  <a:srgbClr val="000000"/>
                </a:solidFill>
                <a:latin typeface="Times New Roman"/>
                <a:ea typeface="Times New Roman"/>
              </a:rPr>
              <a:t>Factor → num,</a:t>
            </a:r>
            <a:r>
              <a:rPr lang="en-US" altLang="ko-KR" dirty="0" smtClean="0" sz="1200" u="sng" b="1">
                <a:solidFill>
                  <a:srgbClr val="000000"/>
                </a:solidFill>
                <a:latin typeface="Times New Roman"/>
              </a:rPr>
              <a:t>3</a:t>
            </a:r>
            <a:r>
              <a:rPr lang="en-US" altLang="ko-KR" dirty="0" smtClean="0" sz="1200" u="sng">
                <a:solidFill>
                  <a:srgbClr val="000000"/>
                </a:solidFill>
                <a:latin typeface="Symbol"/>
                <a:ea typeface="Symbol"/>
              </a:rPr>
              <a:t>〉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  <a:ea typeface="Times New Roman"/>
              </a:rPr>
              <a:t>reduce</a:t>
            </a:r>
            <a:endParaRPr lang="ko-KR" altLang="en-US" dirty="0" smtClean="0" sz="1200" i="1"/>
          </a:p>
          <a:p>
            <a:pPr marL="0" indent="0" defTabSz="15240" algn="l">
              <a:lnSpc>
                <a:spcPts val="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8 </a:t>
            </a:r>
            <a:r>
              <a:rPr lang="en-US" altLang="ko-KR" dirty="0" smtClean="0" sz="1200" u="sng">
                <a:solidFill>
                  <a:srgbClr val="000000"/>
                </a:solidFill>
                <a:latin typeface="Symbol"/>
                <a:ea typeface="Symbol"/>
              </a:rPr>
              <a:t>							×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Expr – Factor ►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〈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Term → Factor,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3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〉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  <a:ea typeface="Times New Roman"/>
              </a:rPr>
              <a:t>shift</a:t>
            </a:r>
            <a:endParaRPr lang="ko-KR" altLang="en-US" dirty="0" smtClean="0" sz="1200" i="1"/>
          </a:p>
          <a:p>
            <a:pPr marL="0" indent="0" defTabSz="15240" algn="l">
              <a:lnSpc>
                <a:spcPts val="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9 </a:t>
            </a:r>
            <a:r>
              <a:rPr lang="en-US" altLang="ko-KR" dirty="0" smtClean="0" sz="1200" u="sng">
                <a:solidFill>
                  <a:srgbClr val="000000"/>
                </a:solidFill>
                <a:latin typeface="Symbol"/>
                <a:ea typeface="Symbol"/>
              </a:rPr>
              <a:t>							×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Expr – Term ►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- none -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  <a:ea typeface="Times New Roman"/>
              </a:rPr>
              <a:t>shift</a:t>
            </a:r>
            <a:endParaRPr lang="ko-KR" altLang="en-US" dirty="0" smtClean="0" sz="1200" i="1"/>
          </a:p>
          <a:p>
            <a:pPr marL="0" indent="0" defTabSz="15240" algn="l">
              <a:lnSpc>
                <a:spcPts val="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10 id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</a:t>
            </a:r>
            <a:r>
              <a:rPr lang="en-US" altLang="ko-KR" dirty="0" smtClean="0" sz="1200" u="sng">
                <a:solidFill>
                  <a:srgbClr val="000000"/>
                </a:solidFill>
                <a:latin typeface="Times New Roman"/>
                <a:ea typeface="Times New Roman"/>
              </a:rPr>
              <a:t>Expr – Term </a:t>
            </a:r>
            <a:r>
              <a:rPr lang="en-US" altLang="ko-KR" dirty="0" smtClean="0" sz="1200" u="sng">
                <a:solidFill>
                  <a:srgbClr val="000000"/>
                </a:solidFill>
                <a:latin typeface="Symbol"/>
                <a:ea typeface="Symbol"/>
              </a:rPr>
              <a:t>×</a:t>
            </a:r>
            <a:r>
              <a:rPr lang="en-US" altLang="ko-KR" dirty="0" smtClean="0" sz="1200" u="sng">
                <a:solidFill>
                  <a:srgbClr val="000000"/>
                </a:solidFill>
                <a:latin typeface="Times New Roman"/>
                <a:ea typeface="Times New Roman"/>
              </a:rPr>
              <a:t>		►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- none -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  <a:ea typeface="Times New Roman"/>
              </a:rPr>
              <a:t>shift</a:t>
            </a:r>
            <a:endParaRPr lang="ko-KR" altLang="en-US" dirty="0" smtClean="0" sz="1200" i="1"/>
          </a:p>
          <a:p>
            <a:pPr marL="0" indent="0" defTabSz="15240" algn="l">
              <a:lnSpc>
                <a:spcPts val="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11 $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</a:t>
            </a:r>
            <a:r>
              <a:rPr lang="en-US" altLang="ko-KR" dirty="0" smtClean="0" sz="1200" u="sng">
                <a:solidFill>
                  <a:srgbClr val="000000"/>
                </a:solidFill>
                <a:latin typeface="Times New Roman"/>
                <a:ea typeface="Times New Roman"/>
              </a:rPr>
              <a:t>Expr – Term </a:t>
            </a:r>
            <a:r>
              <a:rPr lang="en-US" altLang="ko-KR" dirty="0" smtClean="0" sz="1200" u="sng">
                <a:solidFill>
                  <a:srgbClr val="000000"/>
                </a:solidFill>
                <a:latin typeface="Symbol"/>
                <a:ea typeface="Symbol"/>
              </a:rPr>
              <a:t>×</a:t>
            </a:r>
            <a:r>
              <a:rPr lang="en-US" altLang="ko-KR" dirty="0" smtClean="0" sz="1200" u="sng">
                <a:solidFill>
                  <a:srgbClr val="000000"/>
                </a:solidFill>
                <a:latin typeface="Times New Roman"/>
                <a:ea typeface="Times New Roman"/>
              </a:rPr>
              <a:t> id►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</a:t>
            </a:r>
            <a:r>
              <a:rPr lang="en-US" altLang="ko-KR" dirty="0" smtClean="0" sz="1200" u="sng">
                <a:solidFill>
                  <a:srgbClr val="000000"/>
                </a:solidFill>
                <a:latin typeface="Symbol"/>
                <a:ea typeface="Symbol"/>
              </a:rPr>
              <a:t>〈</a:t>
            </a:r>
            <a:r>
              <a:rPr lang="en-US" altLang="ko-KR" dirty="0" smtClean="0" sz="1200" u="sng">
                <a:solidFill>
                  <a:srgbClr val="000000"/>
                </a:solidFill>
                <a:latin typeface="Times New Roman"/>
                <a:ea typeface="Times New Roman"/>
              </a:rPr>
              <a:t>Factor → id,</a:t>
            </a:r>
            <a:r>
              <a:rPr lang="en-US" altLang="ko-KR" dirty="0" smtClean="0" sz="1200" u="sng" b="1">
                <a:solidFill>
                  <a:srgbClr val="000000"/>
                </a:solidFill>
                <a:latin typeface="Times New Roman"/>
              </a:rPr>
              <a:t>5</a:t>
            </a:r>
            <a:r>
              <a:rPr lang="en-US" altLang="ko-KR" dirty="0" smtClean="0" sz="1200" u="sng">
                <a:solidFill>
                  <a:srgbClr val="000000"/>
                </a:solidFill>
                <a:latin typeface="Symbol"/>
                <a:ea typeface="Symbol"/>
              </a:rPr>
              <a:t>〉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  <a:ea typeface="Times New Roman"/>
              </a:rPr>
              <a:t>reduce</a:t>
            </a:r>
            <a:endParaRPr lang="ko-KR" altLang="en-US" dirty="0" smtClean="0" sz="1200" i="1"/>
          </a:p>
          <a:p>
            <a:pPr marL="0" indent="0" defTabSz="15240" algn="l">
              <a:lnSpc>
                <a:spcPts val="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12 $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Expr–Term 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×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Factor►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〈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Term→Term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×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Factor,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5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〉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  <a:ea typeface="Times New Roman"/>
              </a:rPr>
              <a:t>reduce</a:t>
            </a:r>
            <a:endParaRPr lang="ko-KR" altLang="en-US" dirty="0" smtClean="0" sz="1200" i="1"/>
          </a:p>
          <a:p>
            <a:pPr marL="0" indent="0" defTabSz="15240" algn="l">
              <a:lnSpc>
                <a:spcPts val="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13 $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Expr – Term ►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</a:t>
            </a:r>
            <a:r>
              <a:rPr lang="en-US" altLang="ko-KR" dirty="0" smtClean="0" sz="1200" u="sng">
                <a:solidFill>
                  <a:srgbClr val="000000"/>
                </a:solidFill>
                <a:latin typeface="Symbol"/>
                <a:ea typeface="Symbol"/>
              </a:rPr>
              <a:t>〈</a:t>
            </a:r>
            <a:r>
              <a:rPr lang="en-US" altLang="ko-KR" dirty="0" smtClean="0" sz="1200" u="sng">
                <a:solidFill>
                  <a:srgbClr val="000000"/>
                </a:solidFill>
                <a:latin typeface="Times New Roman"/>
                <a:ea typeface="Times New Roman"/>
              </a:rPr>
              <a:t>Expr → Expr – Term,</a:t>
            </a:r>
            <a:r>
              <a:rPr lang="en-US" altLang="ko-KR" dirty="0" smtClean="0" sz="1200" u="sng" b="1">
                <a:solidFill>
                  <a:srgbClr val="000000"/>
                </a:solidFill>
                <a:latin typeface="Times New Roman"/>
              </a:rPr>
              <a:t>3</a:t>
            </a:r>
            <a:r>
              <a:rPr lang="en-US" altLang="ko-KR" dirty="0" smtClean="0" sz="1200" u="sng">
                <a:solidFill>
                  <a:srgbClr val="000000"/>
                </a:solidFill>
                <a:latin typeface="Symbol"/>
                <a:ea typeface="Symbol"/>
              </a:rPr>
              <a:t>〉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  <a:ea typeface="Times New Roman"/>
              </a:rPr>
              <a:t>reduce</a:t>
            </a:r>
            <a:endParaRPr lang="ko-KR" altLang="en-US" dirty="0" smtClean="0" sz="1200" i="1"/>
          </a:p>
          <a:p>
            <a:pPr marL="0" indent="0" defTabSz="15240" algn="l">
              <a:lnSpc>
                <a:spcPts val="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14 $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Expr ►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</a:t>
            </a:r>
            <a:r>
              <a:rPr lang="en-US" altLang="ko-KR" dirty="0" smtClean="0" sz="1200" u="sng">
                <a:solidFill>
                  <a:srgbClr val="000000"/>
                </a:solidFill>
                <a:latin typeface="Symbol"/>
                <a:ea typeface="Symbol"/>
              </a:rPr>
              <a:t>〈</a:t>
            </a:r>
            <a:r>
              <a:rPr lang="en-US" altLang="ko-KR" dirty="0" smtClean="0" sz="1200" u="sng">
                <a:solidFill>
                  <a:srgbClr val="000000"/>
                </a:solidFill>
                <a:latin typeface="Times New Roman"/>
                <a:ea typeface="Times New Roman"/>
              </a:rPr>
              <a:t>Goal → Expr,</a:t>
            </a:r>
            <a:r>
              <a:rPr lang="en-US" altLang="ko-KR" dirty="0" smtClean="0" sz="1200" u="sng" b="1">
                <a:solidFill>
                  <a:srgbClr val="000000"/>
                </a:solidFill>
                <a:latin typeface="Times New Roman"/>
              </a:rPr>
              <a:t>1</a:t>
            </a:r>
            <a:r>
              <a:rPr lang="en-US" altLang="ko-KR" dirty="0" smtClean="0" sz="1200" u="sng">
                <a:solidFill>
                  <a:srgbClr val="000000"/>
                </a:solidFill>
                <a:latin typeface="Symbol"/>
                <a:ea typeface="Symbol"/>
              </a:rPr>
              <a:t>〉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  <a:ea typeface="Times New Roman"/>
              </a:rPr>
              <a:t>reduce</a:t>
            </a:r>
            <a:endParaRPr lang="ko-KR" altLang="en-US" dirty="0" smtClean="0" sz="1200" i="1"/>
          </a:p>
          <a:p>
            <a:pPr marL="0" indent="0" defTabSz="15240" algn="l">
              <a:lnSpc>
                <a:spcPts val="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15 $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Goal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- none -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</a:t>
            </a:r>
            <a:r>
              <a:rPr lang="en-US" altLang="ko-KR" dirty="0" smtClean="0" sz="1200" u="sng" i="1" b="1">
                <a:solidFill>
                  <a:srgbClr val="000000"/>
                </a:solidFill>
                <a:latin typeface="Times New Roman"/>
                <a:ea typeface="Times New Roman"/>
              </a:rPr>
              <a:t>accept</a:t>
            </a:r>
            <a:endParaRPr lang="ko-KR" altLang="en-US" dirty="0" smtClean="0" sz="1200" u="sng" i="1" b="1"/>
          </a:p>
          <a:p>
            <a:pPr marL="0" indent="0" defTabSz="15240" algn="l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Arial"/>
              </a:rPr>
              <a:t>Handles </a:t>
            </a:r>
            <a:endParaRPr lang="ko-KR" altLang="en-US" dirty="0" smtClean="0" sz="1200" b="1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The handle-finding mechanism is the key to efficient bottom-up parsing. As it process an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input string, the parser must find and track all potential handles. For example, every legal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input eventually reduces the entire frontier to grammar’s goal symbol. Thus, 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〈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Goal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→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		Expr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,1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〉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is a potential handle at the start of every parse. As the parser builds a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derivation, it discovers other handles. At each step, the set of potential handles represent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different suffixes that lead to a reduction. Each potential handle represent a string of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grammar symbols that, if seen, would complete the right-hand side of some production.  </a:t>
            </a:r>
            <a:endParaRPr lang="ko-KR" altLang="en-US" dirty="0" smtClean="0" sz="1200"/>
          </a:p>
          <a:p>
            <a:pPr marL="0" indent="0" defTabSz="15240" algn="l">
              <a:lnSpc>
                <a:spcPts val="14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 i="1">
                <a:solidFill>
                  <a:srgbClr val="000000"/>
                </a:solidFill>
                <a:latin typeface="Verdana"/>
                <a:ea typeface="Verdana"/>
              </a:rPr>
              <a:t>Sohail Aslam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900" i="1">
                <a:solidFill>
                  <a:srgbClr val="000000"/>
                </a:solidFill>
                <a:latin typeface="Verdana"/>
                <a:ea typeface="Verdana"/>
              </a:rPr>
              <a:t>Compiler Construction Notes Set:3-67 </a:t>
            </a:r>
            <a:endParaRPr lang="ko-KR" altLang="en-US" dirty="0" smtClean="0" sz="900" i="1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91310" y="1637030"/>
            <a:ext cx="161290" cy="21018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21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52600" y="1637030"/>
            <a:ext cx="2020570" cy="21018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21" name="Picture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91310" y="1844040"/>
            <a:ext cx="161290" cy="21018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21" name="Picture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52600" y="1844040"/>
            <a:ext cx="2020570" cy="21018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21" name="Picture 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591310" y="2054225"/>
            <a:ext cx="161290" cy="21018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21" name="Picture 8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752600" y="2054225"/>
            <a:ext cx="2020570" cy="21018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21" name="Picture 8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591310" y="2264410"/>
            <a:ext cx="161290" cy="2108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21" name="Picture 8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752600" y="2264410"/>
            <a:ext cx="2020570" cy="2108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21" name="Picture 8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591310" y="2475230"/>
            <a:ext cx="161290" cy="21018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21" name="Picture 8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752600" y="2475230"/>
            <a:ext cx="2020570" cy="21018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21" name="Picture 8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591310" y="2682240"/>
            <a:ext cx="161290" cy="21018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21" name="Picture 8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752600" y="2682240"/>
            <a:ext cx="2020570" cy="21018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21" name="Picture 8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591310" y="2892425"/>
            <a:ext cx="161290" cy="21018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21" name="Picture 8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1752600" y="2892425"/>
            <a:ext cx="2020570" cy="21018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21" name="Picture 8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1591310" y="3102610"/>
            <a:ext cx="161290" cy="2108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21" name="Picture 8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1752600" y="3102610"/>
            <a:ext cx="2020570" cy="2108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21" name="Picture 8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1591310" y="3313430"/>
            <a:ext cx="161290" cy="21018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21" name="Picture 8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1752600" y="3313430"/>
            <a:ext cx="2020570" cy="21018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21" name="Picture 8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1591310" y="3520440"/>
            <a:ext cx="161290" cy="20129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21" name="Picture 8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1752600" y="3520440"/>
            <a:ext cx="2020570" cy="201295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20" name="Rect 3"/>
          <p:cNvSpPr>
            <a:spLocks noGrp="1" noChangeArrowheads="1"/>
          </p:cNvSpPr>
          <p:nvPr/>
        </p:nvSpPr>
        <p:spPr>
          <a:xfrm rot="0">
            <a:off x="0" y="0"/>
            <a:ext cx="7797801" cy="10058401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68</a:t>
            </a:r>
            <a:endParaRPr lang="ko-KR" altLang="en-US" dirty="0" smtClean="0" sz="1200"/>
          </a:p>
          <a:p>
            <a:pPr marL="0" indent="0" defTabSz="15240" algn="l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For the bottom-up parse of the expression grammar string, we can represent the potential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handles that the shift-reduce parser should track. Using the placeholder 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•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to represent top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of the stack, there are nine handles: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Handles</a:t>
            </a:r>
            <a:endParaRPr lang="ko-KR" altLang="en-US" dirty="0" smtClean="0" sz="1200" b="1"/>
          </a:p>
          <a:p>
            <a:pPr marL="0" indent="0" defTabSz="15240" algn="l">
              <a:lnSpc>
                <a:spcPts val="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1 </a:t>
            </a:r>
            <a:r>
              <a:rPr lang="en-US" altLang="ko-KR" dirty="0" smtClean="0" sz="1200" u="sng">
                <a:solidFill>
                  <a:srgbClr val="000000"/>
                </a:solidFill>
                <a:latin typeface="Symbol"/>
                <a:ea typeface="Symbol"/>
              </a:rPr>
              <a:t>			〈</a:t>
            </a:r>
            <a:r>
              <a:rPr lang="en-US" altLang="ko-KR" dirty="0" smtClean="0" sz="1200" u="sng">
                <a:solidFill>
                  <a:srgbClr val="000000"/>
                </a:solidFill>
                <a:latin typeface="Times New Roman"/>
                <a:ea typeface="Times New Roman"/>
              </a:rPr>
              <a:t>Factor → id </a:t>
            </a:r>
            <a:r>
              <a:rPr lang="en-US" altLang="ko-KR" dirty="0" smtClean="0" sz="1200" u="sng">
                <a:solidFill>
                  <a:srgbClr val="000000"/>
                </a:solidFill>
                <a:latin typeface="Symbol"/>
                <a:ea typeface="Symbol"/>
              </a:rPr>
              <a:t>•〉</a:t>
            </a:r>
            <a:endParaRPr lang="ko-KR" altLang="en-US" dirty="0" smtClean="0" sz="1200" u="sng"/>
          </a:p>
          <a:p>
            <a:pPr marL="0" indent="0" defTabSz="15240" algn="l">
              <a:lnSpc>
                <a:spcPts val="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2 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			〈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Term → Factor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•〉</a:t>
            </a:r>
            <a:endParaRPr lang="ko-KR" altLang="en-US" dirty="0" smtClean="0" sz="1200"/>
          </a:p>
          <a:p>
            <a:pPr marL="0" indent="0" defTabSz="15240" algn="l">
              <a:lnSpc>
                <a:spcPts val="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3 </a:t>
            </a:r>
            <a:r>
              <a:rPr lang="en-US" altLang="ko-KR" dirty="0" smtClean="0" sz="1200" u="sng">
                <a:solidFill>
                  <a:srgbClr val="000000"/>
                </a:solidFill>
                <a:latin typeface="Symbol"/>
                <a:ea typeface="Symbol"/>
              </a:rPr>
              <a:t>			〈</a:t>
            </a:r>
            <a:r>
              <a:rPr lang="en-US" altLang="ko-KR" dirty="0" smtClean="0" sz="1200" u="sng">
                <a:solidFill>
                  <a:srgbClr val="000000"/>
                </a:solidFill>
                <a:latin typeface="Times New Roman"/>
                <a:ea typeface="Times New Roman"/>
              </a:rPr>
              <a:t>Expr → Term </a:t>
            </a:r>
            <a:r>
              <a:rPr lang="en-US" altLang="ko-KR" dirty="0" smtClean="0" sz="1200" u="sng">
                <a:solidFill>
                  <a:srgbClr val="000000"/>
                </a:solidFill>
                <a:latin typeface="Symbol"/>
                <a:ea typeface="Symbol"/>
              </a:rPr>
              <a:t>•〉</a:t>
            </a:r>
            <a:endParaRPr lang="ko-KR" altLang="en-US" dirty="0" smtClean="0" sz="1200" u="sng"/>
          </a:p>
          <a:p>
            <a:pPr marL="0" indent="0" defTabSz="15240" algn="l">
              <a:lnSpc>
                <a:spcPts val="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4 </a:t>
            </a:r>
            <a:r>
              <a:rPr lang="en-US" altLang="ko-KR" dirty="0" smtClean="0" sz="1200" u="sng">
                <a:solidFill>
                  <a:srgbClr val="000000"/>
                </a:solidFill>
                <a:latin typeface="Symbol"/>
                <a:ea typeface="Symbol"/>
              </a:rPr>
              <a:t>			〈</a:t>
            </a:r>
            <a:r>
              <a:rPr lang="en-US" altLang="ko-KR" dirty="0" smtClean="0" sz="1200" u="sng">
                <a:solidFill>
                  <a:srgbClr val="000000"/>
                </a:solidFill>
                <a:latin typeface="Times New Roman"/>
                <a:ea typeface="Times New Roman"/>
              </a:rPr>
              <a:t>Factor → num</a:t>
            </a:r>
            <a:r>
              <a:rPr lang="en-US" altLang="ko-KR" dirty="0" smtClean="0" sz="1200" u="sng">
                <a:solidFill>
                  <a:srgbClr val="000000"/>
                </a:solidFill>
                <a:latin typeface="Symbol"/>
                <a:ea typeface="Symbol"/>
              </a:rPr>
              <a:t>•〉</a:t>
            </a:r>
            <a:endParaRPr lang="ko-KR" altLang="en-US" dirty="0" smtClean="0" sz="1200" u="sng"/>
          </a:p>
          <a:p>
            <a:pPr marL="0" indent="0" defTabSz="15240" algn="l">
              <a:lnSpc>
                <a:spcPts val="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5 </a:t>
            </a:r>
            <a:r>
              <a:rPr lang="en-US" altLang="ko-KR" dirty="0" smtClean="0" sz="1200" u="sng">
                <a:solidFill>
                  <a:srgbClr val="000000"/>
                </a:solidFill>
                <a:latin typeface="Symbol"/>
                <a:ea typeface="Symbol"/>
              </a:rPr>
              <a:t>			〈</a:t>
            </a:r>
            <a:r>
              <a:rPr lang="en-US" altLang="ko-KR" dirty="0" smtClean="0" sz="1200" u="sng">
                <a:solidFill>
                  <a:srgbClr val="000000"/>
                </a:solidFill>
                <a:latin typeface="Times New Roman"/>
                <a:ea typeface="Times New Roman"/>
              </a:rPr>
              <a:t>Term → Factor</a:t>
            </a:r>
            <a:r>
              <a:rPr lang="en-US" altLang="ko-KR" dirty="0" smtClean="0" sz="1200" u="sng">
                <a:solidFill>
                  <a:srgbClr val="000000"/>
                </a:solidFill>
                <a:latin typeface="Symbol"/>
                <a:ea typeface="Symbol"/>
              </a:rPr>
              <a:t>•〉</a:t>
            </a:r>
            <a:endParaRPr lang="ko-KR" altLang="en-US" dirty="0" smtClean="0" sz="1200" u="sng"/>
          </a:p>
          <a:p>
            <a:pPr marL="0" indent="0" defTabSz="15240" algn="l">
              <a:lnSpc>
                <a:spcPts val="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6 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			〈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Factor → id 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•〉</a:t>
            </a:r>
            <a:endParaRPr lang="ko-KR" altLang="en-US" dirty="0" smtClean="0" sz="1200"/>
          </a:p>
          <a:p>
            <a:pPr marL="0" indent="0" defTabSz="15240" algn="l">
              <a:lnSpc>
                <a:spcPts val="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7 </a:t>
            </a:r>
            <a:r>
              <a:rPr lang="en-US" altLang="ko-KR" dirty="0" smtClean="0" sz="1200" u="sng">
                <a:solidFill>
                  <a:srgbClr val="000000"/>
                </a:solidFill>
                <a:latin typeface="Symbol"/>
                <a:ea typeface="Symbol"/>
              </a:rPr>
              <a:t>			〈</a:t>
            </a:r>
            <a:r>
              <a:rPr lang="en-US" altLang="ko-KR" dirty="0" smtClean="0" sz="1200" u="sng">
                <a:solidFill>
                  <a:srgbClr val="000000"/>
                </a:solidFill>
                <a:latin typeface="Times New Roman"/>
                <a:ea typeface="Times New Roman"/>
              </a:rPr>
              <a:t>Term → Term </a:t>
            </a:r>
            <a:r>
              <a:rPr lang="en-US" altLang="ko-KR" dirty="0" smtClean="0" sz="1200" u="sng">
                <a:solidFill>
                  <a:srgbClr val="000000"/>
                </a:solidFill>
                <a:latin typeface="Symbol"/>
                <a:ea typeface="Symbol"/>
              </a:rPr>
              <a:t>×</a:t>
            </a:r>
            <a:r>
              <a:rPr lang="en-US" altLang="ko-KR" dirty="0" smtClean="0" sz="1200" u="sng">
                <a:solidFill>
                  <a:srgbClr val="000000"/>
                </a:solidFill>
                <a:latin typeface="Times New Roman"/>
                <a:ea typeface="Times New Roman"/>
              </a:rPr>
              <a:t>		Factor</a:t>
            </a:r>
            <a:r>
              <a:rPr lang="en-US" altLang="ko-KR" dirty="0" smtClean="0" sz="1200" u="sng">
                <a:solidFill>
                  <a:srgbClr val="000000"/>
                </a:solidFill>
                <a:latin typeface="Symbol"/>
                <a:ea typeface="Symbol"/>
              </a:rPr>
              <a:t>		•〉</a:t>
            </a:r>
            <a:endParaRPr lang="ko-KR" altLang="en-US" dirty="0" smtClean="0" sz="1200" u="sng"/>
          </a:p>
          <a:p>
            <a:pPr marL="0" indent="0" defTabSz="15240" algn="l">
              <a:lnSpc>
                <a:spcPts val="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8 </a:t>
            </a:r>
            <a:r>
              <a:rPr lang="en-US" altLang="ko-KR" dirty="0" smtClean="0" sz="1200" u="sng">
                <a:solidFill>
                  <a:srgbClr val="000000"/>
                </a:solidFill>
                <a:latin typeface="Symbol"/>
                <a:ea typeface="Symbol"/>
              </a:rPr>
              <a:t>			〈</a:t>
            </a:r>
            <a:r>
              <a:rPr lang="en-US" altLang="ko-KR" dirty="0" smtClean="0" sz="1200" u="sng">
                <a:solidFill>
                  <a:srgbClr val="000000"/>
                </a:solidFill>
                <a:latin typeface="Times New Roman"/>
                <a:ea typeface="Times New Roman"/>
              </a:rPr>
              <a:t>Expr → Expr – Term </a:t>
            </a:r>
            <a:r>
              <a:rPr lang="en-US" altLang="ko-KR" dirty="0" smtClean="0" sz="1200" u="sng">
                <a:solidFill>
                  <a:srgbClr val="000000"/>
                </a:solidFill>
                <a:latin typeface="Symbol"/>
                <a:ea typeface="Symbol"/>
              </a:rPr>
              <a:t>•〉</a:t>
            </a:r>
            <a:endParaRPr lang="ko-KR" altLang="en-US" dirty="0" smtClean="0" sz="1200" u="sng"/>
          </a:p>
          <a:p>
            <a:pPr marL="0" indent="0" defTabSz="15240" algn="l">
              <a:lnSpc>
                <a:spcPts val="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9 </a:t>
            </a:r>
            <a:r>
              <a:rPr lang="en-US" altLang="ko-KR" dirty="0" smtClean="0" sz="1200" u="sng">
                <a:solidFill>
                  <a:srgbClr val="000000"/>
                </a:solidFill>
                <a:latin typeface="Symbol"/>
                <a:ea typeface="Symbol"/>
              </a:rPr>
              <a:t>			〈</a:t>
            </a:r>
            <a:r>
              <a:rPr lang="en-US" altLang="ko-KR" dirty="0" smtClean="0" sz="1200" u="sng">
                <a:solidFill>
                  <a:srgbClr val="000000"/>
                </a:solidFill>
                <a:latin typeface="Times New Roman"/>
                <a:ea typeface="Times New Roman"/>
              </a:rPr>
              <a:t>Goal → Expr </a:t>
            </a:r>
            <a:r>
              <a:rPr lang="en-US" altLang="ko-KR" dirty="0" smtClean="0" sz="1200" u="sng">
                <a:solidFill>
                  <a:srgbClr val="000000"/>
                </a:solidFill>
                <a:latin typeface="Symbol"/>
                <a:ea typeface="Symbol"/>
              </a:rPr>
              <a:t>•〉</a:t>
            </a:r>
            <a:endParaRPr lang="ko-KR" altLang="en-US" dirty="0" smtClean="0" sz="1200" u="sng"/>
          </a:p>
          <a:p>
            <a:pPr marL="0" indent="0" defTabSz="15240" algn="l">
              <a:lnSpc>
                <a:spcPts val="2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This notation shows that the second and fifth handles are identical, as are first and sixth.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It also create a way to represent the potential of discovering a handle in future. Consider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the parser’s state in step 6: The parser has recognized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Expr		–.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Using the stack-relative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notation, we can represent the parser’s state as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Expr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→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		Expr – 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•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 Term.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The parser has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already recognized an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Expr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and			a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 –.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If the parser reaches a state where it shifts a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Term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on top of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Expr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and						–, it will complete the handle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Expr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→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		Expr – Term 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•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.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How many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potential handles must the parser recognize? The right-hand side of each production can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have a placeholder at its start, at its end and between any two consecutive symbols.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Expr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→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		•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		Expr –Term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Expr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→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		Expr 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•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 – Term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Expr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→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		Expr – 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•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Term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Expr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→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		Expr – Term 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•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If the right-hand side of a production has 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k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 symbols, it has 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k +1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 placeholder positions. </a:t>
            </a:r>
            <a:endParaRPr lang="ko-KR" altLang="en-US" dirty="0" smtClean="0" sz="1200"/>
          </a:p>
          <a:p>
            <a:pPr marL="0" indent="0" defTabSz="15240" algn="l">
              <a:lnSpc>
                <a:spcPts val="20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 i="1">
                <a:solidFill>
                  <a:srgbClr val="000000"/>
                </a:solidFill>
                <a:latin typeface="Verdana"/>
                <a:ea typeface="Verdana"/>
              </a:rPr>
              <a:t>Sohail Aslam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900" i="1">
                <a:solidFill>
                  <a:srgbClr val="000000"/>
                </a:solidFill>
                <a:latin typeface="Verdana"/>
                <a:ea typeface="Verdana"/>
              </a:rPr>
              <a:t>Compiler Construction Notes Set:3-68 </a:t>
            </a:r>
            <a:endParaRPr lang="ko-KR" altLang="en-US" dirty="0" smtClean="0" sz="900" i="1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00200" y="2322830"/>
            <a:ext cx="3669665" cy="3221355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7" name="Rect 3"/>
          <p:cNvSpPr>
            <a:spLocks noGrp="1" noChangeArrowheads="1"/>
          </p:cNvSpPr>
          <p:nvPr/>
        </p:nvSpPr>
        <p:spPr>
          <a:xfrm rot="0">
            <a:off x="0" y="0"/>
            <a:ext cx="7797801" cy="10058401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3 </a:t>
            </a:r>
            <a:endParaRPr lang="ko-KR" altLang="en-US" dirty="0" smtClean="0" sz="1200"/>
          </a:p>
          <a:p>
            <a:pPr marL="0" indent="0" defTabSz="1524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  <a:ea typeface="Times New Roman"/>
              </a:rPr>
              <a:t>T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 = { number, id, +, -} </a:t>
            </a:r>
            <a:endParaRPr lang="ko-KR" altLang="en-US" dirty="0" smtClean="0" sz="120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  <a:ea typeface="Times New Roman"/>
              </a:rPr>
              <a:t>N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 = { 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goal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, 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expr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, 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term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, 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op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}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  <a:ea typeface="Times New Roman"/>
              </a:rPr>
              <a:t>P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 = { 1, 2, 3, 4, 5, 6, 7}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Given a CFG, we can 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derive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 sentences by repeated substitution. Consider the sentence  </a:t>
            </a:r>
            <a:endParaRPr lang="ko-KR" altLang="en-US" dirty="0" smtClean="0" sz="120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x + 2 – y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 i="1" b="1">
                <a:solidFill>
                  <a:srgbClr val="000000"/>
                </a:solidFill>
                <a:latin typeface="Times New Roman"/>
                <a:ea typeface="Times New Roman"/>
              </a:rPr>
              <a:t>Production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</a:t>
            </a:r>
            <a:r>
              <a:rPr lang="en-US" altLang="ko-KR" dirty="0" smtClean="0" sz="1200" i="1" b="1">
                <a:solidFill>
                  <a:srgbClr val="000000"/>
                </a:solidFill>
                <a:latin typeface="Times New Roman"/>
                <a:ea typeface="Times New Roman"/>
              </a:rPr>
              <a:t>Result</a:t>
            </a:r>
            <a:endParaRPr lang="ko-KR" altLang="en-US" dirty="0" smtClean="0" sz="1200" i="1" b="1"/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  <a:ea typeface="Times New Roman"/>
              </a:rPr>
              <a:t>goal</a:t>
            </a:r>
            <a:endParaRPr lang="ko-KR" altLang="en-US" dirty="0" smtClean="0" sz="1200" i="1"/>
          </a:p>
          <a:p>
            <a:pPr marL="0" indent="0" defTabSz="15240" algn="l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1: 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goal ?  expr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  <a:ea typeface="Times New Roman"/>
              </a:rPr>
              <a:t>expr</a:t>
            </a:r>
            <a:endParaRPr lang="ko-KR" altLang="en-US" dirty="0" smtClean="0" sz="1200" i="1"/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2: 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expr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 ?  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expr op term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  <a:ea typeface="Times New Roman"/>
              </a:rPr>
              <a:t>expr		op term</a:t>
            </a:r>
            <a:endParaRPr lang="ko-KR" altLang="en-US" dirty="0" smtClean="0" sz="1200" i="1"/>
          </a:p>
          <a:p>
            <a:pPr marL="0" indent="0" defTabSz="15240" algn="l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5: 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term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 ?  id 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  <a:ea typeface="Times New Roman"/>
              </a:rPr>
              <a:t>expr op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 y </a:t>
            </a:r>
            <a:endParaRPr lang="ko-KR" altLang="en-US" dirty="0" smtClean="0" sz="1200"/>
          </a:p>
          <a:p>
            <a:pPr marL="0" indent="0" defTabSz="15240" algn="l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7: 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op 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?								– 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  <a:ea typeface="Times New Roman"/>
              </a:rPr>
              <a:t>expr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 – y </a:t>
            </a:r>
            <a:endParaRPr lang="ko-KR" altLang="en-US" dirty="0" smtClean="0" sz="1200"/>
          </a:p>
          <a:p>
            <a:pPr marL="0" indent="0" defTabSz="15240" algn="l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2: 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expr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 ?  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expr op term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  <a:ea typeface="Times New Roman"/>
              </a:rPr>
              <a:t>expr op term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 – y </a:t>
            </a:r>
            <a:endParaRPr lang="ko-KR" altLang="en-US" dirty="0" smtClean="0" sz="1200"/>
          </a:p>
          <a:p>
            <a:pPr marL="0" indent="0" defTabSz="15240" algn="l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4: 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term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 ?  number 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  <a:ea typeface="Times New Roman"/>
              </a:rPr>
              <a:t>expr op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 2 – y </a:t>
            </a:r>
            <a:endParaRPr lang="ko-KR" altLang="en-US" dirty="0" smtClean="0" sz="1200"/>
          </a:p>
          <a:p>
            <a:pPr marL="0" indent="0" defTabSz="15240" algn="l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6: 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op 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?								+ 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  <a:ea typeface="Times New Roman"/>
              </a:rPr>
              <a:t>expr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 + 2 – y </a:t>
            </a:r>
            <a:endParaRPr lang="ko-KR" altLang="en-US" dirty="0" smtClean="0" sz="1200"/>
          </a:p>
          <a:p>
            <a:pPr marL="0" indent="0" defTabSz="15240" algn="l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3: 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expr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 ?  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term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  <a:ea typeface="Times New Roman"/>
              </a:rPr>
              <a:t>term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 + 2 – y </a:t>
            </a:r>
            <a:endParaRPr lang="ko-KR" altLang="en-US" dirty="0" smtClean="0" sz="1200"/>
          </a:p>
          <a:p>
            <a:pPr marL="0" indent="0" defTabSz="15240" algn="l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5: 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term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 ?  id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x + 2 – y </a:t>
            </a:r>
            <a:endParaRPr lang="ko-KR" altLang="en-US" dirty="0" smtClean="0" sz="1200"/>
          </a:p>
          <a:p>
            <a:pPr marL="0" indent="0" defTabSz="15240" algn="l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To recognize a valid sentence in some CFG, we 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reverse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 this process and build up a 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parse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, </a:t>
            </a:r>
            <a:endParaRPr lang="ko-KR" altLang="en-US" dirty="0" smtClean="0" sz="120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thus the name “parser”.  </a:t>
            </a:r>
            <a:endParaRPr lang="ko-KR" altLang="en-US" dirty="0" smtClean="0" sz="1200"/>
          </a:p>
          <a:p>
            <a:pPr marL="0" indent="0" defTabSz="15240" algn="l">
              <a:lnSpc>
                <a:spcPts val="26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 i="1">
                <a:solidFill>
                  <a:srgbClr val="000000"/>
                </a:solidFill>
                <a:latin typeface="Verdana"/>
                <a:ea typeface="Verdana"/>
              </a:rPr>
              <a:t>Sohail Aslam 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900" i="1">
                <a:solidFill>
                  <a:srgbClr val="000000"/>
                </a:solidFill>
                <a:latin typeface="Verdana"/>
                <a:ea typeface="Verdana"/>
              </a:rPr>
              <a:t>Compiler Construction Notes  </a:t>
            </a:r>
            <a:endParaRPr lang="ko-KR" altLang="en-US" dirty="0" smtClean="0" sz="900" i="1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91310" y="3639185"/>
            <a:ext cx="353060" cy="27749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23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41830" y="3639185"/>
            <a:ext cx="459740" cy="27749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23" name="Picture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99030" y="3639185"/>
            <a:ext cx="1463040" cy="27749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23" name="Picture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62070" y="3639185"/>
            <a:ext cx="1624330" cy="27749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23" name="Picture 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486400" y="3639185"/>
            <a:ext cx="914400" cy="27749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23" name="Picture 8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591310" y="3916680"/>
            <a:ext cx="353060" cy="25590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23" name="Picture 8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941830" y="3916680"/>
            <a:ext cx="459740" cy="25590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23" name="Picture 8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399030" y="3916680"/>
            <a:ext cx="1463040" cy="25590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23" name="Picture 8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862070" y="3916680"/>
            <a:ext cx="1624330" cy="25590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23" name="Picture 8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486400" y="3916680"/>
            <a:ext cx="914400" cy="25590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23" name="Picture 8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591310" y="4172585"/>
            <a:ext cx="353060" cy="27749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23" name="Picture 8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941830" y="4172585"/>
            <a:ext cx="459740" cy="27749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23" name="Picture 8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2399030" y="4172585"/>
            <a:ext cx="1463040" cy="27749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23" name="Picture 8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3862070" y="4172585"/>
            <a:ext cx="1624330" cy="27749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23" name="Picture 8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5486400" y="4172585"/>
            <a:ext cx="914400" cy="27749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23" name="Picture 8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1591310" y="4450080"/>
            <a:ext cx="353060" cy="2743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23" name="Picture 8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1941830" y="4450080"/>
            <a:ext cx="459740" cy="2743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23" name="Picture 8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2399030" y="4450080"/>
            <a:ext cx="1463040" cy="2743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23" name="Picture 8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3862070" y="4450080"/>
            <a:ext cx="1624330" cy="2743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23" name="Picture 8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5486400" y="4450080"/>
            <a:ext cx="914400" cy="2743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23" name="Picture 8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1591310" y="4724400"/>
            <a:ext cx="353060" cy="2590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23" name="Picture 8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1941830" y="4724400"/>
            <a:ext cx="459740" cy="2590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23" name="Picture 8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2399030" y="4724400"/>
            <a:ext cx="1463040" cy="2590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23" name="Picture 8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3862070" y="4724400"/>
            <a:ext cx="1624330" cy="2590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23" name="Picture 8"/>
          <p:cNvPicPr>
            <a:picLocks noChangeAspect="1"/>
          </p:cNvPicPr>
          <p:nvPr/>
        </p:nvPicPr>
        <p:blipFill>
          <a:blip r:embed="rId27" cstate="print"/>
          <a:stretch>
            <a:fillRect/>
          </a:stretch>
        </p:blipFill>
        <p:spPr>
          <a:xfrm>
            <a:off x="5486400" y="4724400"/>
            <a:ext cx="914400" cy="2590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23" name="Picture 8"/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1591310" y="4983480"/>
            <a:ext cx="353060" cy="21971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23" name="Picture 8"/>
          <p:cNvPicPr>
            <a:picLocks noChangeAspect="1"/>
          </p:cNvPicPr>
          <p:nvPr/>
        </p:nvPicPr>
        <p:blipFill>
          <a:blip r:embed="rId29" cstate="print"/>
          <a:stretch>
            <a:fillRect/>
          </a:stretch>
        </p:blipFill>
        <p:spPr>
          <a:xfrm>
            <a:off x="1941830" y="4983480"/>
            <a:ext cx="459740" cy="21971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23" name="Picture 8"/>
          <p:cNvPicPr>
            <a:picLocks noChangeAspect="1"/>
          </p:cNvPicPr>
          <p:nvPr/>
        </p:nvPicPr>
        <p:blipFill>
          <a:blip r:embed="rId30" cstate="print"/>
          <a:stretch>
            <a:fillRect/>
          </a:stretch>
        </p:blipFill>
        <p:spPr>
          <a:xfrm>
            <a:off x="2399030" y="4983480"/>
            <a:ext cx="1463040" cy="21971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23" name="Picture 8"/>
          <p:cNvPicPr>
            <a:picLocks noChangeAspect="1"/>
          </p:cNvPicPr>
          <p:nvPr/>
        </p:nvPicPr>
        <p:blipFill>
          <a:blip r:embed="rId31" cstate="print"/>
          <a:stretch>
            <a:fillRect/>
          </a:stretch>
        </p:blipFill>
        <p:spPr>
          <a:xfrm>
            <a:off x="3862070" y="4983480"/>
            <a:ext cx="1624330" cy="21971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23" name="Picture 8"/>
          <p:cNvPicPr>
            <a:picLocks noChangeAspect="1"/>
          </p:cNvPicPr>
          <p:nvPr/>
        </p:nvPicPr>
        <p:blipFill>
          <a:blip r:embed="rId32" cstate="print"/>
          <a:stretch>
            <a:fillRect/>
          </a:stretch>
        </p:blipFill>
        <p:spPr>
          <a:xfrm>
            <a:off x="5486400" y="4983480"/>
            <a:ext cx="914400" cy="21971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23" name="Picture 8"/>
          <p:cNvPicPr>
            <a:picLocks noChangeAspect="1"/>
          </p:cNvPicPr>
          <p:nvPr/>
        </p:nvPicPr>
        <p:blipFill>
          <a:blip r:embed="rId33" cstate="print"/>
          <a:stretch>
            <a:fillRect/>
          </a:stretch>
        </p:blipFill>
        <p:spPr>
          <a:xfrm>
            <a:off x="1591310" y="5200015"/>
            <a:ext cx="353060" cy="22225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23" name="Picture 8"/>
          <p:cNvPicPr>
            <a:picLocks noChangeAspect="1"/>
          </p:cNvPicPr>
          <p:nvPr/>
        </p:nvPicPr>
        <p:blipFill>
          <a:blip r:embed="rId34" cstate="print"/>
          <a:stretch>
            <a:fillRect/>
          </a:stretch>
        </p:blipFill>
        <p:spPr>
          <a:xfrm>
            <a:off x="1941830" y="5200015"/>
            <a:ext cx="459740" cy="22225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23" name="Picture 8"/>
          <p:cNvPicPr>
            <a:picLocks noChangeAspect="1"/>
          </p:cNvPicPr>
          <p:nvPr/>
        </p:nvPicPr>
        <p:blipFill>
          <a:blip r:embed="rId35" cstate="print"/>
          <a:stretch>
            <a:fillRect/>
          </a:stretch>
        </p:blipFill>
        <p:spPr>
          <a:xfrm>
            <a:off x="2399030" y="5200015"/>
            <a:ext cx="1463040" cy="22225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23" name="Picture 8"/>
          <p:cNvPicPr>
            <a:picLocks noChangeAspect="1"/>
          </p:cNvPicPr>
          <p:nvPr/>
        </p:nvPicPr>
        <p:blipFill>
          <a:blip r:embed="rId36" cstate="print"/>
          <a:stretch>
            <a:fillRect/>
          </a:stretch>
        </p:blipFill>
        <p:spPr>
          <a:xfrm>
            <a:off x="3862070" y="5200015"/>
            <a:ext cx="1624330" cy="22225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23" name="Picture 8"/>
          <p:cNvPicPr>
            <a:picLocks noChangeAspect="1"/>
          </p:cNvPicPr>
          <p:nvPr/>
        </p:nvPicPr>
        <p:blipFill>
          <a:blip r:embed="rId37" cstate="print"/>
          <a:stretch>
            <a:fillRect/>
          </a:stretch>
        </p:blipFill>
        <p:spPr>
          <a:xfrm>
            <a:off x="5486400" y="5200015"/>
            <a:ext cx="914400" cy="22225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23" name="Picture 8"/>
          <p:cNvPicPr>
            <a:picLocks noChangeAspect="1"/>
          </p:cNvPicPr>
          <p:nvPr/>
        </p:nvPicPr>
        <p:blipFill>
          <a:blip r:embed="rId38" cstate="print"/>
          <a:stretch>
            <a:fillRect/>
          </a:stretch>
        </p:blipFill>
        <p:spPr>
          <a:xfrm>
            <a:off x="1591310" y="5419090"/>
            <a:ext cx="353060" cy="21971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23" name="Picture 8"/>
          <p:cNvPicPr>
            <a:picLocks noChangeAspect="1"/>
          </p:cNvPicPr>
          <p:nvPr/>
        </p:nvPicPr>
        <p:blipFill>
          <a:blip r:embed="rId39" cstate="print"/>
          <a:stretch>
            <a:fillRect/>
          </a:stretch>
        </p:blipFill>
        <p:spPr>
          <a:xfrm>
            <a:off x="1941830" y="5419090"/>
            <a:ext cx="459740" cy="21971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23" name="Picture 8"/>
          <p:cNvPicPr>
            <a:picLocks noChangeAspect="1"/>
          </p:cNvPicPr>
          <p:nvPr/>
        </p:nvPicPr>
        <p:blipFill>
          <a:blip r:embed="rId40" cstate="print"/>
          <a:stretch>
            <a:fillRect/>
          </a:stretch>
        </p:blipFill>
        <p:spPr>
          <a:xfrm>
            <a:off x="2399030" y="5419090"/>
            <a:ext cx="1463040" cy="21971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23" name="Picture 8"/>
          <p:cNvPicPr>
            <a:picLocks noChangeAspect="1"/>
          </p:cNvPicPr>
          <p:nvPr/>
        </p:nvPicPr>
        <p:blipFill>
          <a:blip r:embed="rId41" cstate="print"/>
          <a:stretch>
            <a:fillRect/>
          </a:stretch>
        </p:blipFill>
        <p:spPr>
          <a:xfrm>
            <a:off x="3862070" y="5419090"/>
            <a:ext cx="1624330" cy="21971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23" name="Picture 8"/>
          <p:cNvPicPr>
            <a:picLocks noChangeAspect="1"/>
          </p:cNvPicPr>
          <p:nvPr/>
        </p:nvPicPr>
        <p:blipFill>
          <a:blip r:embed="rId42" cstate="print"/>
          <a:stretch>
            <a:fillRect/>
          </a:stretch>
        </p:blipFill>
        <p:spPr>
          <a:xfrm>
            <a:off x="5486400" y="5419090"/>
            <a:ext cx="914400" cy="21971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22" name="Rect 3"/>
          <p:cNvSpPr>
            <a:spLocks noGrp="1" noChangeArrowheads="1"/>
          </p:cNvSpPr>
          <p:nvPr/>
        </p:nvSpPr>
        <p:spPr>
          <a:xfrm rot="0">
            <a:off x="0" y="0"/>
            <a:ext cx="7797801" cy="10058401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7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L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L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e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e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c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c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t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t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u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u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r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r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e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e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				2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2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3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3</a:t>
            </a:r>
            <a:endParaRPr lang="ko-KR" altLang="en-US" dirty="0" smtClean="0" sz="1800" b="1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397" b="1">
                <a:solidFill>
                  <a:srgbClr val="000000"/>
                </a:solidFill>
                <a:latin typeface="Arial"/>
              </a:rPr>
              <a:t>Handles </a:t>
            </a:r>
            <a:endParaRPr lang="ko-KR" altLang="en-US" dirty="0" smtClean="0" sz="1397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The number of potential handles for the grammar is simply the sum of the lengths of the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right-hand side of all the productions. The number of complete handles is simply the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number of productions. These two facts lead to the critical insight behind LR parsers: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  <a:ea typeface="Times New Roman"/>
              </a:rPr>
              <a:t>A given grammar generates a finite set of handles (and potential handles) </a:t>
            </a:r>
            <a:endParaRPr lang="ko-KR" altLang="en-US" dirty="0" smtClean="0" sz="1200" i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  <a:ea typeface="Times New Roman"/>
              </a:rPr>
              <a:t> that the parser must recognize </a:t>
            </a:r>
            <a:endParaRPr lang="ko-KR" altLang="en-US" dirty="0" smtClean="0" sz="1200" i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However, it is not a simple matter of putting the placeholder in right-hand side to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generate handles. The parser needs to recognize the correct handle by different right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contexts. Consider the parser’s action at step 9. 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word							Stack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Handle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Action</a:t>
            </a:r>
            <a:endParaRPr lang="ko-KR" altLang="en-US" dirty="0" smtClean="0" sz="1200" b="1"/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9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×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Expr – Term ►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- none -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  <a:ea typeface="Times New Roman"/>
              </a:rPr>
              <a:t>shift</a:t>
            </a:r>
            <a:endParaRPr lang="ko-KR" altLang="en-US" dirty="0" smtClean="0" sz="1200" i="1"/>
          </a:p>
          <a:p>
            <a:pPr marL="0" indent="0" defTabSz="15240" algn="l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10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id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Expr – Term 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×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►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- none -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  <a:ea typeface="Times New Roman"/>
              </a:rPr>
              <a:t>shift</a:t>
            </a:r>
            <a:endParaRPr lang="ko-KR" altLang="en-US" dirty="0" smtClean="0" sz="1200" i="1"/>
          </a:p>
          <a:p>
            <a:pPr marL="0" indent="0" defTabSz="15240" algn="l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11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$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Expr – Term 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×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id►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〈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Factor → id,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5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〉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  <a:ea typeface="Times New Roman"/>
              </a:rPr>
              <a:t>reduce</a:t>
            </a:r>
            <a:endParaRPr lang="ko-KR" altLang="en-US" dirty="0" smtClean="0" sz="1200" i="1"/>
          </a:p>
          <a:p>
            <a:pPr marL="0" indent="0" defTabSz="15240" algn="l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12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$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Expr–Term 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×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Factor►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	 〈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Term→Term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×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Factor,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5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〉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  <a:ea typeface="Times New Roman"/>
              </a:rPr>
              <a:t>								reduce</a:t>
            </a:r>
            <a:endParaRPr lang="ko-KR" altLang="en-US" dirty="0" smtClean="0" sz="1200" i="1"/>
          </a:p>
          <a:p>
            <a:pPr marL="0" indent="0" defTabSz="15240" algn="l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13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$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Expr – Term ►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〈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Expr → Expr – Term,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3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〉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  <a:ea typeface="Times New Roman"/>
              </a:rPr>
              <a:t>							reduce</a:t>
            </a:r>
            <a:endParaRPr lang="ko-KR" altLang="en-US" dirty="0" smtClean="0" sz="1200" i="1"/>
          </a:p>
          <a:p>
            <a:pPr marL="0" indent="0" defTabSz="15240" algn="l">
              <a:lnSpc>
                <a:spcPts val="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14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$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Expr ►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〈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Goal → Expr,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1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〉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  <a:ea typeface="Times New Roman"/>
              </a:rPr>
              <a:t>reduce</a:t>
            </a:r>
            <a:endParaRPr lang="ko-KR" altLang="en-US" dirty="0" smtClean="0" sz="1200" i="1"/>
          </a:p>
          <a:p>
            <a:pPr marL="0" indent="0" defTabSz="15240" algn="l">
              <a:lnSpc>
                <a:spcPts val="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15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$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Goal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- none -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</a:t>
            </a:r>
            <a:r>
              <a:rPr lang="en-US" altLang="ko-KR" dirty="0" smtClean="0" sz="1200" u="sng" i="1" b="1">
                <a:solidFill>
                  <a:srgbClr val="000000"/>
                </a:solidFill>
                <a:latin typeface="Times New Roman"/>
                <a:ea typeface="Times New Roman"/>
              </a:rPr>
              <a:t>accept</a:t>
            </a:r>
            <a:endParaRPr lang="ko-KR" altLang="en-US" dirty="0" smtClean="0" sz="1200" u="sng" i="1" b="1"/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The frontier is Expr – Term, suggesting a handle 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〈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Expr → Expr – Term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〉•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. However, the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parser decides to extend the frontier by shifting 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×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on to the stack rather than reducing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frontier to Expr. Clearly, this the correct move for the parser. No potential handle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contains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Expr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followed by 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×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. At step 9, the set of potential handles is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〈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Expr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→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		Expr – Term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•〉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〈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Term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→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Term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•			×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			Factor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〉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〈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Term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→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Term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•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 / Factor 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〉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The next input symbol clearly matches the second choice. The parser needs a basis for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deciding between first (reduce) and second (shift) choices: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〈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Expr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→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		Expr – Term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•〉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〈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Term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→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Term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•			×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			Factor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〉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This requires more context than the parser has in the frontier (stack). To choose between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reducing and shifting, the parser must recognize which symbols can occur to the right of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Expr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and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Term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in valid phrases.</a:t>
            </a:r>
            <a:endParaRPr lang="ko-KR" altLang="en-US" dirty="0" smtClean="0" sz="1200"/>
          </a:p>
          <a:p>
            <a:pPr marL="0" indent="0" defTabSz="15240" algn="l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 i="1">
                <a:solidFill>
                  <a:srgbClr val="000000"/>
                </a:solidFill>
                <a:latin typeface="Verdana"/>
                <a:ea typeface="Verdana"/>
              </a:rPr>
              <a:t>Sohail Aslam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900" i="1">
                <a:solidFill>
                  <a:srgbClr val="000000"/>
                </a:solidFill>
                <a:latin typeface="Verdana"/>
                <a:ea typeface="Verdana"/>
              </a:rPr>
              <a:t>Compiler Construction Notes Set:2-1 </a:t>
            </a:r>
            <a:endParaRPr lang="ko-KR" altLang="en-US" dirty="0" smtClean="0" sz="900" i="1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45" y="2773680"/>
            <a:ext cx="2990215" cy="2846705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24" name="Rect 3"/>
          <p:cNvSpPr>
            <a:spLocks noGrp="1" noChangeArrowheads="1"/>
          </p:cNvSpPr>
          <p:nvPr/>
        </p:nvSpPr>
        <p:spPr>
          <a:xfrm rot="0">
            <a:off x="0" y="0"/>
            <a:ext cx="7797801" cy="10058401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7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397" b="1">
                <a:solidFill>
                  <a:srgbClr val="000000"/>
                </a:solidFill>
                <a:latin typeface="Arial"/>
              </a:rPr>
              <a:t>LR(1) Parsers </a:t>
            </a:r>
            <a:endParaRPr lang="ko-KR" altLang="en-US" dirty="0" smtClean="0" sz="1397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The LR(1) parsers can recognize precisely those languages in which one-symbol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lookahead suffices to determine whether to shift or reduce. The LR(1) construction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algorithm builds a handle-recognizing DFA. The parsing algorithm uses this DFA to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recognize handles and potential handles on the parse stack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Arial"/>
              </a:rPr>
              <a:t>Parsing DFA </a:t>
            </a:r>
            <a:endParaRPr lang="ko-KR" altLang="en-US" dirty="0" smtClean="0" sz="1200" b="1"/>
          </a:p>
          <a:p>
            <a:pPr marL="0" indent="0" defTabSz="15240" algn="l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0 </a:t>
            </a:r>
            <a:endParaRPr lang="ko-KR" altLang="en-US" dirty="0" smtClean="0" sz="1200"/>
          </a:p>
          <a:p>
            <a:pPr marL="0" indent="0" defTabSz="15240" algn="l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E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Arial"/>
              </a:rPr>
              <a:t>on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 $</a:t>
            </a:r>
            <a:r>
              <a:rPr lang="en-US" altLang="ko-KR" dirty="0" smtClean="0" sz="1200">
                <a:solidFill>
                  <a:srgbClr val="000000"/>
                </a:solidFill>
                <a:latin typeface="Arial"/>
                <a:ea typeface="Arial"/>
              </a:rPr>
              <a:t>,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+ </a:t>
            </a:r>
            <a:endParaRPr lang="ko-KR" altLang="en-US" dirty="0" smtClean="0" sz="1200"/>
          </a:p>
          <a:p>
            <a:pPr marL="0" indent="0" defTabSz="1524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3 </a:t>
            </a:r>
            <a:endParaRPr lang="ko-KR" altLang="en-US" dirty="0" smtClean="0" sz="1200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</a:t>
            </a:r>
            <a:r>
              <a:rPr lang="en-US" altLang="ko-KR" dirty="0" smtClean="0" sz="1200" i="1">
                <a:solidFill>
                  <a:srgbClr val="000000"/>
                </a:solidFill>
                <a:latin typeface="Arial"/>
              </a:rPr>
              <a:t>accept  </a:t>
            </a:r>
            <a:endParaRPr lang="ko-KR" altLang="en-US" dirty="0" smtClean="0" sz="1200" i="1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Arial"/>
              </a:rPr>
              <a:t>on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$ </a:t>
            </a:r>
            <a:endParaRPr lang="ko-KR" altLang="en-US" dirty="0" smtClean="0" sz="1200"/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7 </a:t>
            </a:r>
            <a:endParaRPr lang="ko-KR" altLang="en-US" dirty="0" smtClean="0" sz="120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Arial"/>
              </a:rPr>
              <a:t>Reduce: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E </a:t>
            </a:r>
            <a:r>
              <a:rPr lang="en-US" altLang="ko-KR" dirty="0" smtClean="0" sz="1200">
                <a:solidFill>
                  <a:srgbClr val="000000"/>
                </a:solidFill>
                <a:latin typeface="Arial"/>
                <a:ea typeface="Arial"/>
              </a:rPr>
              <a:t>→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E+(E) 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Arial"/>
              </a:rPr>
              <a:t>on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 )</a:t>
            </a:r>
            <a:r>
              <a:rPr lang="en-US" altLang="ko-KR" dirty="0" smtClean="0" sz="1200">
                <a:solidFill>
                  <a:srgbClr val="000000"/>
                </a:solidFill>
                <a:latin typeface="Arial"/>
                <a:ea typeface="Arial"/>
              </a:rPr>
              <a:t>,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+ </a:t>
            </a:r>
            <a:endParaRPr lang="ko-KR" altLang="en-US" dirty="0" smtClean="0" sz="1200"/>
          </a:p>
          <a:p>
            <a:pPr marL="0" indent="0" defTabSz="15240" algn="l">
              <a:lnSpc>
                <a:spcPts val="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10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11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</a:t>
            </a:r>
            <a:r>
              <a:rPr lang="en-US" altLang="ko-KR" dirty="0" smtClean="0" sz="1200">
                <a:solidFill>
                  <a:srgbClr val="000000"/>
                </a:solidFill>
                <a:latin typeface="Arial"/>
              </a:rPr>
              <a:t>Reduce: </a:t>
            </a:r>
            <a:endParaRPr lang="ko-KR" altLang="en-US" dirty="0" smtClean="0" sz="120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Arial"/>
              </a:rPr>
              <a:t>on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 )</a:t>
            </a:r>
            <a:r>
              <a:rPr lang="en-US" altLang="ko-KR" dirty="0" smtClean="0" sz="1200">
                <a:solidFill>
                  <a:srgbClr val="000000"/>
                </a:solidFill>
                <a:latin typeface="Arial"/>
                <a:ea typeface="Arial"/>
              </a:rPr>
              <a:t>,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+ </a:t>
            </a:r>
            <a:endParaRPr lang="ko-KR" altLang="en-US" dirty="0" smtClean="0" sz="1200"/>
          </a:p>
          <a:p>
            <a:pPr marL="0" indent="0" defTabSz="1524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In order to remember the state the DFA goes into on a symbol, the parser stores the DFA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state in the stack along with the symbol. Initial entry in the stack will be ‘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&lt;dummy,0&gt;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’.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Parsers represent DFA as a 2D table. The rows correspond to DFA states and columns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correspond to terminals and non-terminals. The columns with terminals and the rows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form the 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action table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 while the columns with non-terminals and rows are called the    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  <a:ea typeface="Times New Roman"/>
              </a:rPr>
              <a:t>goto table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. It is customary to show these tables together.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Arial"/>
              </a:rPr>
              <a:t>Building LR(1) Tables </a:t>
            </a:r>
            <a:endParaRPr lang="ko-KR" altLang="en-US" dirty="0" smtClean="0" sz="1200" b="1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To construct 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Action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 and 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Goto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 tables, the LR(1) parser generator builds a model of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handle-recognizing DFA. The model is used to fill in the tables. The LR(1)-table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construction needs a concrete representation for the handles and their associated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lookahead symbols. We call this representation an 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LR(1) item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. </a:t>
            </a:r>
            <a:endParaRPr lang="ko-KR" altLang="en-US" dirty="0" smtClean="0" sz="1200"/>
          </a:p>
          <a:p>
            <a:pPr marL="0" indent="0" defTabSz="15240" algn="l">
              <a:lnSpc>
                <a:spcPts val="7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 i="1">
                <a:solidFill>
                  <a:srgbClr val="000000"/>
                </a:solidFill>
                <a:latin typeface="Verdana"/>
                <a:ea typeface="Verdana"/>
              </a:rPr>
              <a:t>Sohail Aslam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900" i="1">
                <a:solidFill>
                  <a:srgbClr val="000000"/>
                </a:solidFill>
                <a:latin typeface="Verdana"/>
                <a:ea typeface="Verdana"/>
              </a:rPr>
              <a:t>Compiler Construction Notes Set:2-2 </a:t>
            </a:r>
            <a:endParaRPr lang="ko-KR" altLang="en-US" dirty="0" smtClean="0" sz="900" i="1"/>
          </a:p>
        </p:txBody>
      </p:sp>
      <p:sp>
        <p:nvSpPr>
          <p:cNvPr id="225" name="Rect 3"/>
          <p:cNvSpPr>
            <a:spLocks noGrp="1" noChangeArrowheads="1"/>
          </p:cNvSpPr>
          <p:nvPr/>
        </p:nvSpPr>
        <p:spPr>
          <a:xfrm rot="0">
            <a:off x="4324985" y="4617720"/>
            <a:ext cx="196215" cy="186055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200">
                <a:solidFill>
                  <a:srgbClr val="000000"/>
                </a:solidFill>
                <a:latin typeface="Tahoma"/>
              </a:rPr>
              <a:t>int</a:t>
            </a:r>
            <a:endParaRPr lang="ko-KR" altLang="en-US" dirty="0" smtClean="0" sz="1200"/>
          </a:p>
        </p:txBody>
      </p:sp>
      <p:sp>
        <p:nvSpPr>
          <p:cNvPr id="226" name="Rect 3"/>
          <p:cNvSpPr>
            <a:spLocks noGrp="1" noChangeArrowheads="1"/>
          </p:cNvSpPr>
          <p:nvPr/>
        </p:nvSpPr>
        <p:spPr>
          <a:xfrm rot="0">
            <a:off x="4038600" y="2755265"/>
            <a:ext cx="885190" cy="219456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Arial"/>
              </a:rPr>
              <a:t>Reduce:</a:t>
            </a:r>
            <a:endParaRPr lang="ko-KR" altLang="en-US" dirty="0" smtClean="0" sz="1200"/>
          </a:p>
          <a:p>
            <a:pPr marL="0" indent="0" defTabSz="15240" algn="l">
              <a:lnSpc>
                <a:spcPts val="14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9</a:t>
            </a:r>
            <a:endParaRPr lang="ko-KR" altLang="en-US" dirty="0" smtClean="0" sz="1200"/>
          </a:p>
        </p:txBody>
      </p:sp>
      <p:sp>
        <p:nvSpPr>
          <p:cNvPr id="227" name="Rect 3"/>
          <p:cNvSpPr>
            <a:spLocks noGrp="1" noChangeArrowheads="1"/>
          </p:cNvSpPr>
          <p:nvPr/>
        </p:nvSpPr>
        <p:spPr>
          <a:xfrm rot="0">
            <a:off x="3005455" y="2856230"/>
            <a:ext cx="1725930" cy="277622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1</a:t>
            </a:r>
            <a:endParaRPr lang="ko-KR" altLang="en-US" dirty="0" smtClean="0" sz="1200"/>
          </a:p>
          <a:p>
            <a:pPr marL="0" indent="0" defTabSz="15240" algn="l">
              <a:lnSpc>
                <a:spcPts val="3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4</a:t>
            </a:r>
            <a:endParaRPr lang="ko-KR" altLang="en-US" dirty="0" smtClean="0" sz="1200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int</a:t>
            </a:r>
            <a:endParaRPr lang="ko-KR" altLang="en-US" dirty="0" smtClean="0" sz="1200"/>
          </a:p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200">
                <a:solidFill>
                  <a:srgbClr val="000000"/>
                </a:solidFill>
                <a:latin typeface="Tahoma"/>
              </a:rPr>
              <a:t>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5</a:t>
            </a:r>
            <a:endParaRPr lang="ko-KR" altLang="en-US" dirty="0" smtClean="0" sz="1200"/>
          </a:p>
          <a:p>
            <a:pPr marL="0" indent="0" defTabSz="15240" algn="l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(</a:t>
            </a:r>
            <a:endParaRPr lang="ko-KR" altLang="en-US" dirty="0" smtClean="0" sz="1200"/>
          </a:p>
          <a:p>
            <a:pPr marL="0" indent="0" defTabSz="15240" algn="l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E</a:t>
            </a:r>
            <a:endParaRPr lang="ko-KR" altLang="en-US" dirty="0" smtClean="0" sz="1200"/>
          </a:p>
          <a:p>
            <a:pPr marL="0" indent="0" defTabSz="15240" algn="l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E </a:t>
            </a:r>
            <a:r>
              <a:rPr lang="en-US" altLang="ko-KR" dirty="0" smtClean="0" sz="1200">
                <a:solidFill>
                  <a:srgbClr val="000000"/>
                </a:solidFill>
                <a:latin typeface="Arial"/>
                <a:ea typeface="Arial"/>
              </a:rPr>
              <a:t>→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		E+(E)  </a:t>
            </a:r>
            <a:endParaRPr lang="ko-KR" altLang="en-US" dirty="0" smtClean="0" sz="1200"/>
          </a:p>
        </p:txBody>
      </p:sp>
      <p:sp>
        <p:nvSpPr>
          <p:cNvPr id="228" name="Rect 3"/>
          <p:cNvSpPr>
            <a:spLocks noGrp="1" noChangeArrowheads="1"/>
          </p:cNvSpPr>
          <p:nvPr/>
        </p:nvSpPr>
        <p:spPr>
          <a:xfrm rot="0">
            <a:off x="2475230" y="2721610"/>
            <a:ext cx="2479040" cy="2859405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int</a:t>
            </a:r>
            <a:endParaRPr lang="ko-KR" altLang="en-US" dirty="0" smtClean="0" sz="1200"/>
          </a:p>
          <a:p>
            <a:pPr marL="0" indent="0" defTabSz="15240" algn="l">
              <a:lnSpc>
                <a:spcPts val="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E </a:t>
            </a:r>
            <a:r>
              <a:rPr lang="en-US" altLang="ko-KR" dirty="0" smtClean="0" sz="1200">
                <a:solidFill>
                  <a:srgbClr val="000000"/>
                </a:solidFill>
                <a:latin typeface="Arial"/>
                <a:ea typeface="Arial"/>
              </a:rPr>
              <a:t>→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		int  </a:t>
            </a:r>
            <a:endParaRPr lang="ko-KR" altLang="en-US" dirty="0" smtClean="0" sz="1200"/>
          </a:p>
          <a:p>
            <a:pPr marL="0" indent="0" defTabSz="15240" algn="l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/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+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(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E</a:t>
            </a:r>
            <a:endParaRPr lang="ko-KR" altLang="en-US" dirty="0" smtClean="0" sz="1200"/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) </a:t>
            </a:r>
            <a:endParaRPr lang="ko-KR" altLang="en-US" dirty="0" smtClean="0" sz="1200"/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+ </a:t>
            </a:r>
            <a:endParaRPr lang="ko-KR" altLang="en-US" dirty="0" smtClean="0" sz="1200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8 </a:t>
            </a:r>
            <a:endParaRPr lang="ko-KR" altLang="en-US" dirty="0" smtClean="0" sz="1200"/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200">
                <a:solidFill>
                  <a:srgbClr val="000000"/>
                </a:solidFill>
                <a:latin typeface="Tahoma"/>
              </a:rPr>
              <a:t>+ </a:t>
            </a:r>
            <a:endParaRPr lang="ko-KR" altLang="en-US" dirty="0" smtClean="0" sz="1200"/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)</a:t>
            </a:r>
            <a:endParaRPr lang="ko-KR" altLang="en-US" dirty="0" smtClean="0" sz="120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Rect 3"/>
          <p:cNvSpPr>
            <a:spLocks noGrp="1" noChangeArrowheads="1"/>
          </p:cNvSpPr>
          <p:nvPr/>
        </p:nvSpPr>
        <p:spPr>
          <a:xfrm rot="0">
            <a:off x="0" y="0"/>
            <a:ext cx="7797801" cy="10058401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1</a:t>
            </a:r>
            <a:endParaRPr lang="ko-KR" altLang="en-US" dirty="0" smtClean="0" sz="1200"/>
          </a:p>
          <a:p>
            <a:pPr marL="0" indent="0" defTabSz="15240" algn="l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L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L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e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e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c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c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t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t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u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u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r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r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e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e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				2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2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4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4</a:t>
            </a:r>
            <a:endParaRPr lang="ko-KR" altLang="en-US" dirty="0" smtClean="0" sz="1800" b="1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An LR(1) item is a pair [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X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→</a:t>
            </a:r>
            <a:r>
              <a:rPr lang="en-US" altLang="ko-KR" dirty="0" smtClean="0" sz="1200" b="1">
                <a:solidFill>
                  <a:srgbClr val="000000"/>
                </a:solidFill>
                <a:latin typeface="Symbol"/>
                <a:ea typeface="Symbol"/>
              </a:rPr>
              <a:t>		α•β,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a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]  where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X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→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αβ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is a production and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a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∈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T </a:t>
            </a:r>
            <a:endParaRPr lang="ko-KR" altLang="en-US" dirty="0" smtClean="0" sz="1200" b="1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(terminals)  is look-ahead symbol. The model uses a set of LR(1) items to represent each </a:t>
            </a:r>
            <a:endParaRPr lang="ko-KR" altLang="en-US" dirty="0" smtClean="0" sz="1200"/>
          </a:p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parser state. The model is called the 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canonical collection (</a:t>
            </a:r>
            <a:r>
              <a:rPr lang="en-US" altLang="ko-KR" dirty="0" smtClean="0" sz="1200">
                <a:solidFill>
                  <a:srgbClr val="000000"/>
                </a:solidFill>
                <a:latin typeface="Comic Sans MS"/>
                <a:ea typeface="Comic Sans MS"/>
              </a:rPr>
              <a:t>CC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  <a:ea typeface="Times New Roman"/>
              </a:rPr>
              <a:t>) of set of LR(1) items. </a:t>
            </a:r>
            <a:endParaRPr lang="ko-KR" altLang="en-US" dirty="0" smtClean="0" sz="1200" i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Arial"/>
              </a:rPr>
              <a:t>Canonical Collection </a:t>
            </a:r>
            <a:endParaRPr lang="ko-KR" altLang="en-US" dirty="0" smtClean="0" sz="1200" b="1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Each set in </a:t>
            </a:r>
            <a:r>
              <a:rPr lang="en-US" altLang="ko-KR" dirty="0" smtClean="0" sz="1200">
                <a:solidFill>
                  <a:srgbClr val="000000"/>
                </a:solidFill>
                <a:latin typeface="Comic Sans MS"/>
                <a:ea typeface="Comic Sans MS"/>
              </a:rPr>
              <a:t>CC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 represents a state in the eventual parser DFA. The construction of </a:t>
            </a:r>
            <a:r>
              <a:rPr lang="en-US" altLang="ko-KR" dirty="0" smtClean="0" sz="1200">
                <a:solidFill>
                  <a:srgbClr val="000000"/>
                </a:solidFill>
                <a:latin typeface="Comic Sans MS"/>
                <a:ea typeface="Comic Sans MS"/>
              </a:rPr>
              <a:t>CC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begins by building a model of parser’s initial state.		The initial state consists of the set of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LR(1) items that represent the parser’s initial state, along with any items that must also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hold in the initial state. To simplify the task of building this initial state, the construction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requires that the grammar have a unique goal symbol. The convention is to add a new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start symbol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S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to grammar and a production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S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→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		E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This leads to the augmented grammar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S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→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		E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E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→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		E + (E) | int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Arial"/>
              </a:rPr>
              <a:t>The </a:t>
            </a:r>
            <a:r>
              <a:rPr lang="en-US" altLang="ko-KR" dirty="0" smtClean="0" sz="1200" i="1" b="1">
                <a:solidFill>
                  <a:srgbClr val="000000"/>
                </a:solidFill>
                <a:latin typeface="Arial"/>
              </a:rPr>
              <a:t>Closure</a:t>
            </a:r>
            <a:r>
              <a:rPr lang="en-US" altLang="ko-KR" dirty="0" smtClean="0" sz="1200" b="1">
                <a:solidFill>
                  <a:srgbClr val="000000"/>
                </a:solidFill>
                <a:latin typeface="Arial"/>
              </a:rPr>
              <a:t> Procedure </a:t>
            </a:r>
            <a:endParaRPr lang="ko-KR" altLang="en-US" dirty="0" smtClean="0" sz="1200" b="1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The item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[S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→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		•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E, $]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describes the parser’s initial state. It represents a configuration in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which recognizing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S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followed by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$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would be a valid parse. This item, i.e.,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[S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→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		•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E, $] </a:t>
            </a:r>
            <a:endParaRPr lang="ko-KR" altLang="en-US" dirty="0" smtClean="0" sz="1200"/>
          </a:p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becomes the core of the first state in </a:t>
            </a:r>
            <a:r>
              <a:rPr lang="en-US" altLang="ko-KR" dirty="0" smtClean="0" sz="1200">
                <a:solidFill>
                  <a:srgbClr val="000000"/>
                </a:solidFill>
                <a:latin typeface="Comic Sans MS"/>
                <a:ea typeface="Comic Sans MS"/>
              </a:rPr>
              <a:t>CC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, labeled I</a:t>
            </a:r>
            <a:r>
              <a:rPr lang="en-US" altLang="ko-KR" dirty="0" smtClean="0" sz="798">
                <a:solidFill>
                  <a:srgbClr val="000000"/>
                </a:solidFill>
                <a:latin typeface="Times New Roman"/>
              </a:rPr>
              <a:t>0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. If the grammar has several distinct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productions for the start symbol, each of them generates an item in this initial core of I</a:t>
            </a:r>
            <a:r>
              <a:rPr lang="en-US" altLang="ko-KR" dirty="0" smtClean="0" sz="798">
                <a:solidFill>
                  <a:srgbClr val="000000"/>
                </a:solidFill>
                <a:latin typeface="Times New Roman"/>
              </a:rPr>
              <a:t>0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. </a:t>
            </a:r>
            <a:endParaRPr lang="ko-KR" altLang="en-US" dirty="0" smtClean="0" sz="120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The procedure 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closure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 does this.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closure(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s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) =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  <a:ea typeface="Times New Roman"/>
              </a:rPr>
              <a:t>repeat </a:t>
            </a:r>
            <a:endParaRPr lang="ko-KR" altLang="en-US" dirty="0" smtClean="0" sz="1200" i="1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  <a:ea typeface="Times New Roman"/>
              </a:rPr>
              <a:t>for		each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		[X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→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		α•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Y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β,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a]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			∈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  <a:ea typeface="Times New Roman"/>
              </a:rPr>
              <a:t>		s </a:t>
            </a:r>
            <a:endParaRPr lang="ko-KR" altLang="en-US" dirty="0" smtClean="0" sz="1200" i="1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  <a:ea typeface="Times New Roman"/>
              </a:rPr>
              <a:t>for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 each 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production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		Y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→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		α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  <a:ea typeface="Times New Roman"/>
              </a:rPr>
              <a:t>for		each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		b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		∈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		FIRST(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β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a)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  <a:ea typeface="Times New Roman"/>
              </a:rPr>
              <a:t>s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		←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		s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		∪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		[Y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→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		•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γ,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b]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  <a:ea typeface="Times New Roman"/>
              </a:rPr>
              <a:t>until		s		is unchanged </a:t>
            </a:r>
            <a:endParaRPr lang="ko-KR" altLang="en-US" dirty="0" smtClean="0" sz="1200" i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Let’s apply this procedure to the augmented grammar.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The first set is  I</a:t>
            </a:r>
            <a:r>
              <a:rPr lang="en-US" altLang="ko-KR" dirty="0" smtClean="0" sz="798">
                <a:solidFill>
                  <a:srgbClr val="000000"/>
                </a:solidFill>
                <a:latin typeface="Times New Roman"/>
              </a:rPr>
              <a:t>0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 = 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closure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({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[S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→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		•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E, $]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}). Equating the terms in the procedure, 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  <a:ea typeface="Times New Roman"/>
              </a:rPr>
              <a:t>s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			=			{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[S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→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		•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E, $]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},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[X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→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		α		•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Y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β, </a:t>
            </a:r>
            <a:r>
              <a:rPr lang="en-US" altLang="ko-KR" dirty="0" smtClean="0" sz="1200" b="1">
                <a:solidFill>
                  <a:srgbClr val="000000"/>
                </a:solidFill>
                <a:latin typeface="Tahoma"/>
                <a:ea typeface="Tahoma"/>
              </a:rPr>
              <a:t>a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</a:rPr>
              <a:t>]  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⇔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  [S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→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		•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E, $], X 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=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 S, 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α  </a:t>
            </a:r>
            <a:r>
              <a:rPr lang="en-US" altLang="ko-KR" dirty="0" smtClean="0" sz="1200" b="1">
                <a:solidFill>
                  <a:srgbClr val="000000"/>
                </a:solidFill>
                <a:latin typeface="Arial"/>
                <a:ea typeface="Arial"/>
              </a:rPr>
              <a:t>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=			ε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, Y 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=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 E, 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β =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ε,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a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 = </a:t>
            </a:r>
            <a:r>
              <a:rPr lang="en-US" altLang="ko-KR" dirty="0" smtClean="0" sz="1200" b="1">
                <a:solidFill>
                  <a:srgbClr val="000000"/>
                </a:solidFill>
                <a:latin typeface="Tahoma"/>
                <a:ea typeface="Tahoma"/>
              </a:rPr>
              <a:t>$, Y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→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		γ 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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⇔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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E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→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		E + (E)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and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 E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→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		int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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FIRST(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β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a) = FIRST($) = $.  </a:t>
            </a:r>
            <a:endParaRPr lang="ko-KR" altLang="en-US" dirty="0" smtClean="0" sz="1200"/>
          </a:p>
          <a:p>
            <a:pPr marL="0" indent="0" defTabSz="15240" algn="l">
              <a:lnSpc>
                <a:spcPts val="5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 i="1">
                <a:solidFill>
                  <a:srgbClr val="000000"/>
                </a:solidFill>
                <a:latin typeface="Verdana"/>
                <a:ea typeface="Verdana"/>
              </a:rPr>
              <a:t>Sohail Aslam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900" i="1">
                <a:solidFill>
                  <a:srgbClr val="000000"/>
                </a:solidFill>
                <a:latin typeface="Verdana"/>
                <a:ea typeface="Verdana"/>
              </a:rPr>
              <a:t>Compiler Construction Notes Set:2-1 </a:t>
            </a:r>
            <a:endParaRPr lang="ko-KR" altLang="en-US" dirty="0" smtClean="0" sz="900" i="1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Rect 3"/>
          <p:cNvSpPr>
            <a:spLocks noGrp="1" noChangeArrowheads="1"/>
          </p:cNvSpPr>
          <p:nvPr/>
        </p:nvSpPr>
        <p:spPr>
          <a:xfrm rot="0">
            <a:off x="0" y="0"/>
            <a:ext cx="7797801" cy="10058401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2</a:t>
            </a:r>
            <a:endParaRPr lang="ko-KR" altLang="en-US" dirty="0" smtClean="0" sz="1200"/>
          </a:p>
          <a:p>
            <a:pPr marL="0" indent="0" defTabSz="1524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This leads to expansion of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 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  <a:ea typeface="Times New Roman"/>
              </a:rPr>
              <a:t>s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			=			{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[S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→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		•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E, $]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} 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∪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{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 [E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→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		•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E + (E), $]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} 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∪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{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 [E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→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		•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int, $]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}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= {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[S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→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		•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E, $]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,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 [E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→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		•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E + (E), $]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,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  [E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→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		•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int, $]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}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The set 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s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 changed so we repeat. The item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[S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→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		•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E, $]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is already processed. The for loop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considers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[X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→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		α•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Y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β,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a] 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⇔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 [E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→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•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E+(E),$]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, which leads to the match up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X 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=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 E,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α</a:t>
            </a:r>
            <a:r>
              <a:rPr lang="en-US" altLang="ko-KR" dirty="0" smtClean="0" sz="1200" b="1">
                <a:solidFill>
                  <a:srgbClr val="000000"/>
                </a:solidFill>
                <a:latin typeface="Arial"/>
                <a:ea typeface="Arial"/>
              </a:rPr>
              <a:t>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=			ε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, Y 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=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 E, 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β</a:t>
            </a:r>
            <a:r>
              <a:rPr lang="en-US" altLang="ko-KR" dirty="0" smtClean="0" sz="1200" b="1">
                <a:solidFill>
                  <a:srgbClr val="000000"/>
                </a:solidFill>
                <a:latin typeface="Arial"/>
                <a:ea typeface="Arial"/>
              </a:rPr>
              <a:t>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=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 +(E)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,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a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 =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$, </a:t>
            </a:r>
            <a:r>
              <a:rPr lang="en-US" altLang="ko-KR" dirty="0" smtClean="0" sz="1200" b="1">
                <a:solidFill>
                  <a:srgbClr val="000000"/>
                </a:solidFill>
                <a:latin typeface="Tahoma"/>
              </a:rPr>
              <a:t>Y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→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		γ 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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⇔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			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E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→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		E + (E),  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⇔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 E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→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		int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</a:t>
            </a:r>
            <a:endParaRPr lang="ko-KR" altLang="en-US" dirty="0" smtClean="0" sz="1200" b="1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FIRST(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β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a) = FIRST(+(E)$) = +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. The set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			s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			is extended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  <a:ea typeface="Times New Roman"/>
              </a:rPr>
              <a:t>    s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			=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							s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		∪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{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[E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→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		•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E+(E), +]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}   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∪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{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[E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→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		•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int, +] 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} </a:t>
            </a:r>
            <a:endParaRPr lang="ko-KR" altLang="en-US" dirty="0" smtClean="0" sz="1200"/>
          </a:p>
          <a:p>
            <a:pPr marL="0" indent="0" defTabSz="15240" algn="l">
              <a:lnSpc>
                <a:spcPts val="5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 i="1">
                <a:solidFill>
                  <a:srgbClr val="000000"/>
                </a:solidFill>
                <a:latin typeface="Verdana"/>
                <a:ea typeface="Verdana"/>
              </a:rPr>
              <a:t>Sohail Aslam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900" i="1">
                <a:solidFill>
                  <a:srgbClr val="000000"/>
                </a:solidFill>
                <a:latin typeface="Verdana"/>
                <a:ea typeface="Verdana"/>
              </a:rPr>
              <a:t>Compiler Construction Notes Set:2-2 </a:t>
            </a:r>
            <a:endParaRPr lang="ko-KR" altLang="en-US" dirty="0" smtClean="0" sz="900" i="1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Rect 3"/>
          <p:cNvSpPr>
            <a:spLocks noGrp="1" noChangeArrowheads="1"/>
          </p:cNvSpPr>
          <p:nvPr/>
        </p:nvSpPr>
        <p:spPr>
          <a:xfrm rot="0">
            <a:off x="0" y="0"/>
            <a:ext cx="7797801" cy="10058401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1</a:t>
            </a:r>
            <a:endParaRPr lang="ko-KR" altLang="en-US" dirty="0" smtClean="0" sz="1200"/>
          </a:p>
          <a:p>
            <a:pPr marL="0" indent="0" defTabSz="15240" algn="l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L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L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e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e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c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c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t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t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u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u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r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r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e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e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				2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2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5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5</a:t>
            </a:r>
            <a:endParaRPr lang="ko-KR" altLang="en-US" dirty="0" smtClean="0" sz="1800" b="1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The set 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s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 changed so the repeat loop is executed again. This time, however, the item 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[E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→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		•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int, $/+]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does not yield any more items because the dot is followed by the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terminal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int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. The first set of items is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           I</a:t>
            </a:r>
            <a:r>
              <a:rPr lang="en-US" altLang="ko-KR" dirty="0" smtClean="0" sz="798">
                <a:solidFill>
                  <a:srgbClr val="000000"/>
                </a:solidFill>
                <a:latin typeface="Times New Roman"/>
              </a:rPr>
              <a:t>0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  = {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[E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→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		•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E+(E), $/+]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,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[E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→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		•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int, $/+]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}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Let’s consider the rationale behind the 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Closure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 procedure. If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[A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→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β•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C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δ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,a]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		∈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  <a:ea typeface="Times New Roman"/>
              </a:rPr>
              <a:t>		s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, then one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potential completion for the left context is to find a string that reduces to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C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, followed by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δ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a.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This completion should cause a reduction to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A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,			since it fills out the production’s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right-hand side (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C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δ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), and follows it with a valid look-ahead symbol. For a production 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C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→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			γ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closure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 must insert '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•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' before 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γ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and add appropriate look-ahead symbols – all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terminals that can appear as the initial symbol in 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δ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a.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This includes every terminal in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FIRST(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δ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). If 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ε ∈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FIRST(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δ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), it also includes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a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, thus FIRST(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δ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a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) in the algorithm.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Arial"/>
              </a:rPr>
              <a:t>The </a:t>
            </a:r>
            <a:r>
              <a:rPr lang="en-US" altLang="ko-KR" dirty="0" smtClean="0" sz="1200" i="1" b="1">
                <a:solidFill>
                  <a:srgbClr val="000000"/>
                </a:solidFill>
                <a:latin typeface="Arial"/>
              </a:rPr>
              <a:t>goto</a:t>
            </a:r>
            <a:r>
              <a:rPr lang="en-US" altLang="ko-KR" dirty="0" smtClean="0" sz="1200" b="1">
                <a:solidFill>
                  <a:srgbClr val="000000"/>
                </a:solidFill>
                <a:latin typeface="Arial"/>
              </a:rPr>
              <a:t> Procedure </a:t>
            </a:r>
            <a:endParaRPr lang="ko-KR" altLang="en-US" dirty="0" smtClean="0" sz="1200" b="1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The second critical step in the construction is to derive other parser states from I</a:t>
            </a:r>
            <a:r>
              <a:rPr lang="en-US" altLang="ko-KR" dirty="0" smtClean="0" sz="798">
                <a:solidFill>
                  <a:srgbClr val="000000"/>
                </a:solidFill>
                <a:latin typeface="Times New Roman"/>
              </a:rPr>
              <a:t>0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. To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accomplish this, we compute, for each state I</a:t>
            </a:r>
            <a:r>
              <a:rPr lang="en-US" altLang="ko-KR" dirty="0" smtClean="0" sz="798">
                <a:solidFill>
                  <a:srgbClr val="000000"/>
                </a:solidFill>
                <a:latin typeface="Times New Roman"/>
              </a:rPr>
              <a:t>i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 and each grammar symbol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y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, the state that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would arise if the parser recognized a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y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while in state I</a:t>
            </a:r>
            <a:r>
              <a:rPr lang="en-US" altLang="ko-KR" dirty="0" smtClean="0" sz="798">
                <a:solidFill>
                  <a:srgbClr val="000000"/>
                </a:solidFill>
                <a:latin typeface="Times New Roman"/>
              </a:rPr>
              <a:t>i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. A state 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s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 that contains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[X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→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		α •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		y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β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, b]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has a transition (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goto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) labeled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y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to the state that contains the items 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  <a:ea typeface="Times New Roman"/>
              </a:rPr>
              <a:t>goto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(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s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,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y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) where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y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can be terminal or a non-terminal.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  <a:ea typeface="Times New Roman"/>
              </a:rPr>
              <a:t>goto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(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s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,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y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)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  <a:ea typeface="Times New Roman"/>
              </a:rPr>
              <a:t>m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		←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{ }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for each item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[X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→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		α		•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y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β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, b]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		∈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  <a:ea typeface="Times New Roman"/>
              </a:rPr>
              <a:t>		s </a:t>
            </a:r>
            <a:endParaRPr lang="ko-KR" altLang="en-US" dirty="0" smtClean="0" sz="1200" i="1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  <a:ea typeface="Times New Roman"/>
              </a:rPr>
              <a:t>m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		←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		m 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∪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{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[X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→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		α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 y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•β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, b]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} 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return 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closure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(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m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)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Arial"/>
              </a:rPr>
              <a:t>Finite Automaton of Items </a:t>
            </a:r>
            <a:endParaRPr lang="ko-KR" altLang="en-US" dirty="0" smtClean="0" sz="1200" b="1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The LR(1) items are used as the states of a finite automaton (FA) that maintains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information about the parsing stack and progress of a shift-reduce parser.  The FA will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start out as a nondeterministic finite automaton (NFA). A DFA can be constructed from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this NFA using the subset construction, similar to one we used for lexical analysis.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Consider the NFA of LR(0) items, i.e., no look-ahead. What are the transitions of the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NFA of LR(0) items? Consider the item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A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→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			α•γ.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Suppose 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γ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begins with symbol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X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which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may be a terminal (token) or non-terminal. The item can be written as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A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→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			α•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X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η. </a:t>
            </a:r>
            <a:endParaRPr lang="ko-KR" altLang="en-US" dirty="0" smtClean="0" sz="1200"/>
          </a:p>
          <a:p>
            <a:pPr marL="0" indent="0" defTabSz="15240" algn="l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 i="1">
                <a:solidFill>
                  <a:srgbClr val="000000"/>
                </a:solidFill>
                <a:latin typeface="Verdana"/>
                <a:ea typeface="Verdana"/>
              </a:rPr>
              <a:t>Sohail Aslam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900" i="1">
                <a:solidFill>
                  <a:srgbClr val="000000"/>
                </a:solidFill>
                <a:latin typeface="Verdana"/>
                <a:ea typeface="Verdana"/>
              </a:rPr>
              <a:t>Compiler Construction Notes Set:2-1 </a:t>
            </a:r>
            <a:endParaRPr lang="ko-KR" altLang="en-US" dirty="0" smtClean="0" sz="900" i="1"/>
          </a:p>
        </p:txBody>
      </p:sp>
      <p:sp>
        <p:nvSpPr>
          <p:cNvPr id="235" name="Rect 3"/>
          <p:cNvSpPr>
            <a:spLocks noGrp="1" noChangeArrowheads="1"/>
          </p:cNvSpPr>
          <p:nvPr/>
        </p:nvSpPr>
        <p:spPr>
          <a:xfrm rot="0">
            <a:off x="2057400" y="2225040"/>
            <a:ext cx="836295" cy="18923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200">
                <a:solidFill>
                  <a:srgbClr val="000000"/>
                </a:solidFill>
                <a:latin typeface="Tahoma"/>
              </a:rPr>
              <a:t>[S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→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		•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E, $]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,</a:t>
            </a:r>
            <a:endParaRPr lang="ko-KR" altLang="en-US" dirty="0" smtClean="0" sz="1200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91310" y="4130040"/>
            <a:ext cx="3395345" cy="65214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38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91310" y="1694815"/>
            <a:ext cx="1322705" cy="5486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38" name="Picture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14015" y="1691640"/>
            <a:ext cx="2115185" cy="5486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37" name="Rect 3"/>
          <p:cNvSpPr>
            <a:spLocks noGrp="1" noChangeArrowheads="1"/>
          </p:cNvSpPr>
          <p:nvPr/>
        </p:nvSpPr>
        <p:spPr>
          <a:xfrm rot="0">
            <a:off x="0" y="0"/>
            <a:ext cx="7797801" cy="10058401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2</a:t>
            </a:r>
            <a:endParaRPr lang="ko-KR" altLang="en-US" dirty="0" smtClean="0" sz="1200"/>
          </a:p>
          <a:p>
            <a:pPr marL="0" indent="0" defTabSz="1524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Then there is a transition on symbol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X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for state represented by item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A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→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			α•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X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η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to state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represented by item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A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→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			α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X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•η.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If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X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is a terminal, then this transition corresponds to a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shift of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X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from input to top of parse stack.  </a:t>
            </a:r>
            <a:endParaRPr lang="ko-KR" altLang="en-US" dirty="0" smtClean="0" sz="1200"/>
          </a:p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X</a:t>
            </a:r>
            <a:endParaRPr lang="ko-KR" altLang="en-US" dirty="0" smtClean="0" sz="1200"/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A </a:t>
            </a:r>
            <a:r>
              <a:rPr lang="en-US" altLang="ko-KR" dirty="0" smtClean="0" sz="1200">
                <a:solidFill>
                  <a:srgbClr val="000000"/>
                </a:solidFill>
                <a:latin typeface="Arial"/>
                <a:ea typeface="Arial"/>
              </a:rPr>
              <a:t>→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			α•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X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η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A </a:t>
            </a:r>
            <a:r>
              <a:rPr lang="en-US" altLang="ko-KR" dirty="0" smtClean="0" sz="1200">
                <a:solidFill>
                  <a:srgbClr val="000000"/>
                </a:solidFill>
                <a:latin typeface="Arial"/>
                <a:ea typeface="Arial"/>
              </a:rPr>
              <a:t>→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			α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X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•		η </a:t>
            </a:r>
            <a:endParaRPr lang="ko-KR" altLang="en-US" dirty="0" smtClean="0" sz="1200"/>
          </a:p>
          <a:p>
            <a:pPr marL="0" indent="0" defTabSz="15240" algn="l">
              <a:lnSpc>
                <a:spcPts val="4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If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X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is a non-terminal, then the interpretation of this transition is more complex because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non-terminals do not appear in input. In fact, such a transition will correspond to pushing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of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X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onto the stack during the parse.  But this can only occur during a reduction by the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production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X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→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			β.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Such a reduction must be preceded by recognition of a 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β.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The state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given by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X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→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			•β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represents the beginning of this process (dot indicates we are about to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recognize 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β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). Then for every item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A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→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			α•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X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η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we must add an 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ε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-transition for every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production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X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→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			β.  </a:t>
            </a:r>
            <a:endParaRPr lang="ko-KR" altLang="en-US" dirty="0" smtClean="0" sz="1200"/>
          </a:p>
          <a:p>
            <a:pPr marL="0" indent="0" defTabSz="15240" algn="l">
              <a:lnSpc>
                <a:spcPts val="3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A </a:t>
            </a:r>
            <a:r>
              <a:rPr lang="en-US" altLang="ko-KR" dirty="0" smtClean="0" sz="1200">
                <a:solidFill>
                  <a:srgbClr val="000000"/>
                </a:solidFill>
                <a:latin typeface="Arial"/>
                <a:ea typeface="Arial"/>
              </a:rPr>
              <a:t>→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α•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X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η </a:t>
            </a:r>
            <a:endParaRPr lang="ko-KR" altLang="en-US" dirty="0" smtClean="0" sz="1200"/>
          </a:p>
          <a:p>
            <a:pPr marL="0" indent="0" defTabSz="15240" algn="l">
              <a:lnSpc>
                <a:spcPts val="37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 i="1">
                <a:solidFill>
                  <a:srgbClr val="000000"/>
                </a:solidFill>
                <a:latin typeface="Verdana"/>
                <a:ea typeface="Verdana"/>
              </a:rPr>
              <a:t>Sohail Aslam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900" i="1">
                <a:solidFill>
                  <a:srgbClr val="000000"/>
                </a:solidFill>
                <a:latin typeface="Verdana"/>
                <a:ea typeface="Verdana"/>
              </a:rPr>
              <a:t>Compiler Construction Notes Set:2-2 </a:t>
            </a:r>
            <a:endParaRPr lang="ko-KR" altLang="en-US" dirty="0" smtClean="0" sz="900" i="1"/>
          </a:p>
        </p:txBody>
      </p:sp>
      <p:sp>
        <p:nvSpPr>
          <p:cNvPr id="238" name="Rect 3"/>
          <p:cNvSpPr>
            <a:spLocks noGrp="1" noChangeArrowheads="1"/>
          </p:cNvSpPr>
          <p:nvPr/>
        </p:nvSpPr>
        <p:spPr>
          <a:xfrm rot="0">
            <a:off x="4069080" y="4324985"/>
            <a:ext cx="592455" cy="186055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200">
                <a:solidFill>
                  <a:srgbClr val="000000"/>
                </a:solidFill>
                <a:latin typeface="Tahoma"/>
              </a:rPr>
              <a:t>X </a:t>
            </a:r>
            <a:r>
              <a:rPr lang="en-US" altLang="ko-KR" dirty="0" smtClean="0" sz="1200">
                <a:solidFill>
                  <a:srgbClr val="000000"/>
                </a:solidFill>
                <a:latin typeface="Arial"/>
                <a:ea typeface="Arial"/>
              </a:rPr>
              <a:t>→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			•		β </a:t>
            </a:r>
            <a:endParaRPr lang="ko-KR" altLang="en-US" dirty="0" smtClean="0" sz="1200"/>
          </a:p>
        </p:txBody>
      </p:sp>
      <p:sp>
        <p:nvSpPr>
          <p:cNvPr id="239" name="Rect 3"/>
          <p:cNvSpPr>
            <a:spLocks noGrp="1" noChangeArrowheads="1"/>
          </p:cNvSpPr>
          <p:nvPr/>
        </p:nvSpPr>
        <p:spPr>
          <a:xfrm rot="0">
            <a:off x="3178810" y="4184650"/>
            <a:ext cx="129540" cy="186055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200">
                <a:solidFill>
                  <a:srgbClr val="000000"/>
                </a:solidFill>
                <a:latin typeface="Symbol"/>
              </a:rPr>
              <a:t>ε </a:t>
            </a:r>
            <a:endParaRPr lang="ko-KR" altLang="en-US" dirty="0" smtClean="0" sz="1200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91310" y="3459480"/>
            <a:ext cx="3276600" cy="220091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41" name="Rect 3"/>
          <p:cNvSpPr>
            <a:spLocks noGrp="1" noChangeArrowheads="1"/>
          </p:cNvSpPr>
          <p:nvPr/>
        </p:nvSpPr>
        <p:spPr>
          <a:xfrm rot="0">
            <a:off x="0" y="0"/>
            <a:ext cx="7797801" cy="10058401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1</a:t>
            </a:r>
            <a:endParaRPr lang="ko-KR" altLang="en-US" dirty="0" smtClean="0" sz="1200"/>
          </a:p>
          <a:p>
            <a:pPr marL="0" indent="0" defTabSz="15240" algn="l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L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L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e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e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c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c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t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t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u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u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r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r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e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e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				2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2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6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6</a:t>
            </a:r>
            <a:endParaRPr lang="ko-KR" altLang="en-US" dirty="0" smtClean="0" sz="1800" b="1"/>
          </a:p>
          <a:p>
            <a:pPr marL="0" indent="0" defTabSz="15240" algn="l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The initial DFA state I</a:t>
            </a:r>
            <a:r>
              <a:rPr lang="en-US" altLang="ko-KR" dirty="0" smtClean="0" sz="798">
                <a:solidFill>
                  <a:srgbClr val="000000"/>
                </a:solidFill>
                <a:latin typeface="Times New Roman"/>
              </a:rPr>
              <a:t>0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 we computed is the 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ε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-closure of the set consisting of item  </a:t>
            </a:r>
            <a:endParaRPr lang="ko-KR" altLang="en-US" dirty="0" smtClean="0" sz="120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S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→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			•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E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Recall the stage in the closure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  <a:ea typeface="Times New Roman"/>
              </a:rPr>
              <a:t>s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			= {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[S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→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		•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E, $]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,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  [E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→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		•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E + (E), $]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,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 [E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→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		•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int, $]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}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The NFA states and transitions required are </a:t>
            </a:r>
            <a:endParaRPr lang="ko-KR" altLang="en-US" dirty="0" smtClean="0" sz="1200"/>
          </a:p>
          <a:p>
            <a:pPr marL="0" indent="0" defTabSz="15240" algn="l">
              <a:lnSpc>
                <a:spcPts val="4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[E </a:t>
            </a:r>
            <a:r>
              <a:rPr lang="en-US" altLang="ko-KR" dirty="0" smtClean="0" sz="1200">
                <a:solidFill>
                  <a:srgbClr val="000000"/>
                </a:solidFill>
                <a:latin typeface="Arial"/>
                <a:ea typeface="Arial"/>
              </a:rPr>
              <a:t>→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			•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E+(E),$]</a:t>
            </a:r>
            <a:endParaRPr lang="ko-KR" altLang="en-US" dirty="0" smtClean="0" sz="1200"/>
          </a:p>
          <a:p>
            <a:pPr marL="0" indent="0" defTabSz="15240" algn="l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ε </a:t>
            </a:r>
            <a:endParaRPr lang="ko-KR" altLang="en-US" dirty="0" smtClean="0" sz="1200"/>
          </a:p>
          <a:p>
            <a:pPr marL="0" indent="0" defTabSz="15240" algn="l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[S </a:t>
            </a:r>
            <a:r>
              <a:rPr lang="en-US" altLang="ko-KR" dirty="0" smtClean="0" sz="1200">
                <a:solidFill>
                  <a:srgbClr val="000000"/>
                </a:solidFill>
                <a:latin typeface="Arial"/>
                <a:ea typeface="Arial"/>
              </a:rPr>
              <a:t>→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			•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E,$]</a:t>
            </a:r>
            <a:endParaRPr lang="ko-KR" altLang="en-US" dirty="0" smtClean="0" sz="1200"/>
          </a:p>
          <a:p>
            <a:pPr marL="0" indent="0" defTabSz="15240" algn="l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ε </a:t>
            </a:r>
            <a:endParaRPr lang="ko-KR" altLang="en-US" dirty="0" smtClean="0" sz="1200"/>
          </a:p>
          <a:p>
            <a:pPr marL="0" indent="0" defTabSz="15240" algn="l">
              <a:lnSpc>
                <a:spcPts val="4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Algorithm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: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 Construction of collection of canonical sets of LR(1) items.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  <a:ea typeface="Times New Roman"/>
              </a:rPr>
              <a:t>Input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: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 An augmented grammar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G'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  <a:ea typeface="Times New Roman"/>
              </a:rPr>
              <a:t>Output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: </a:t>
            </a:r>
            <a:endParaRPr lang="ko-KR" altLang="en-US" dirty="0" smtClean="0" sz="1200"/>
          </a:p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 Collection of canonical (</a:t>
            </a:r>
            <a:r>
              <a:rPr lang="en-US" altLang="ko-KR" dirty="0" smtClean="0" sz="1200">
                <a:solidFill>
                  <a:srgbClr val="000000"/>
                </a:solidFill>
                <a:latin typeface="Comic Sans MS"/>
                <a:ea typeface="Comic Sans MS"/>
              </a:rPr>
              <a:t>CC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) sets of LR(1) </a:t>
            </a:r>
            <a:endParaRPr lang="ko-KR" altLang="en-US" dirty="0" smtClean="0" sz="1200"/>
          </a:p>
          <a:p>
            <a:pPr marL="0" indent="0" defTabSz="15240" algn="l">
              <a:lnSpc>
                <a:spcPts val="2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 i="1">
                <a:solidFill>
                  <a:srgbClr val="000000"/>
                </a:solidFill>
                <a:latin typeface="Verdana"/>
                <a:ea typeface="Verdana"/>
              </a:rPr>
              <a:t>Sohail Aslam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900" i="1">
                <a:solidFill>
                  <a:srgbClr val="000000"/>
                </a:solidFill>
                <a:latin typeface="Verdana"/>
                <a:ea typeface="Verdana"/>
              </a:rPr>
              <a:t>Compiler Construction Notes Set:2-1 </a:t>
            </a:r>
            <a:endParaRPr lang="ko-KR" altLang="en-US" dirty="0" smtClean="0" sz="900" i="1"/>
          </a:p>
        </p:txBody>
      </p:sp>
      <p:sp>
        <p:nvSpPr>
          <p:cNvPr id="242" name="Rect 3"/>
          <p:cNvSpPr>
            <a:spLocks noGrp="1" noChangeArrowheads="1"/>
          </p:cNvSpPr>
          <p:nvPr/>
        </p:nvSpPr>
        <p:spPr>
          <a:xfrm rot="0">
            <a:off x="3645535" y="5184775"/>
            <a:ext cx="845185" cy="188595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200">
                <a:solidFill>
                  <a:srgbClr val="000000"/>
                </a:solidFill>
                <a:latin typeface="Tahoma"/>
              </a:rPr>
              <a:t>[E </a:t>
            </a:r>
            <a:r>
              <a:rPr lang="en-US" altLang="ko-KR" dirty="0" smtClean="0" sz="1200">
                <a:solidFill>
                  <a:srgbClr val="000000"/>
                </a:solidFill>
                <a:latin typeface="Arial"/>
                <a:ea typeface="Arial"/>
              </a:rPr>
              <a:t>→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			•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int,$]</a:t>
            </a:r>
            <a:endParaRPr lang="ko-KR" altLang="en-US" dirty="0" smtClean="0" sz="1200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Rect 3"/>
          <p:cNvSpPr>
            <a:spLocks noGrp="1" noChangeArrowheads="1"/>
          </p:cNvSpPr>
          <p:nvPr/>
        </p:nvSpPr>
        <p:spPr>
          <a:xfrm rot="0">
            <a:off x="0" y="0"/>
            <a:ext cx="7797801" cy="10058401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2</a:t>
            </a:r>
            <a:endParaRPr lang="ko-KR" altLang="en-US" dirty="0" smtClean="0" sz="1200"/>
          </a:p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u="sng" b="1">
                <a:solidFill>
                  <a:srgbClr val="000000"/>
                </a:solidFill>
                <a:latin typeface="Times New Roman"/>
                <a:ea typeface="Times New Roman"/>
              </a:rPr>
              <a:t>CC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(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G'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)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I</a:t>
            </a:r>
            <a:r>
              <a:rPr lang="en-US" altLang="ko-KR" dirty="0" smtClean="0" sz="798">
                <a:solidFill>
                  <a:srgbClr val="000000"/>
                </a:solidFill>
                <a:latin typeface="Times New Roman"/>
              </a:rPr>
              <a:t>0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← {closure(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[S'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→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		•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S, $]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)} </a:t>
            </a:r>
            <a:endParaRPr lang="ko-KR" altLang="en-US" dirty="0" smtClean="0" sz="1200"/>
          </a:p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mic Sans MS"/>
                <a:ea typeface="Comic Sans MS"/>
              </a:rPr>
              <a:t>CC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← { I</a:t>
            </a:r>
            <a:r>
              <a:rPr lang="en-US" altLang="ko-KR" dirty="0" smtClean="0" sz="798">
                <a:solidFill>
                  <a:srgbClr val="000000"/>
                </a:solidFill>
                <a:latin typeface="Times New Roman"/>
              </a:rPr>
              <a:t>0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}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  <a:ea typeface="Times New Roman"/>
              </a:rPr>
              <a:t>repeat </a:t>
            </a:r>
            <a:endParaRPr lang="ko-KR" altLang="en-US" dirty="0" smtClean="0" sz="1200" i="1"/>
          </a:p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  <a:ea typeface="Times New Roman"/>
              </a:rPr>
              <a:t>for		each unmarked set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 I</a:t>
            </a:r>
            <a:r>
              <a:rPr lang="en-US" altLang="ko-KR" dirty="0" smtClean="0" sz="798">
                <a:solidFill>
                  <a:srgbClr val="000000"/>
                </a:solidFill>
                <a:latin typeface="Times New Roman"/>
              </a:rPr>
              <a:t>j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		∈</a:t>
            </a:r>
            <a:r>
              <a:rPr lang="en-US" altLang="ko-KR" dirty="0" smtClean="0" sz="1200">
                <a:solidFill>
                  <a:srgbClr val="000000"/>
                </a:solidFill>
                <a:latin typeface="Comic Sans MS"/>
                <a:ea typeface="Comic Sans MS"/>
              </a:rPr>
              <a:t>		CC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  <a:ea typeface="Times New Roman"/>
              </a:rPr>
              <a:t>mark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I</a:t>
            </a:r>
            <a:r>
              <a:rPr lang="en-US" altLang="ko-KR" dirty="0" smtClean="0" sz="798">
                <a:solidFill>
                  <a:srgbClr val="000000"/>
                </a:solidFill>
                <a:latin typeface="Times New Roman"/>
              </a:rPr>
              <a:t>j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 as processed </a:t>
            </a:r>
            <a:endParaRPr lang="ko-KR" altLang="en-US" dirty="0" smtClean="0" sz="1200" i="1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  <a:ea typeface="Times New Roman"/>
              </a:rPr>
              <a:t>for each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		X 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  <a:ea typeface="Times New Roman"/>
              </a:rPr>
              <a:t>following 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•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  <a:ea typeface="Times New Roman"/>
              </a:rPr>
              <a:t> in an item in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			I</a:t>
            </a:r>
            <a:r>
              <a:rPr lang="en-US" altLang="ko-KR" dirty="0" smtClean="0" sz="798">
                <a:solidFill>
                  <a:srgbClr val="000000"/>
                </a:solidFill>
                <a:latin typeface="Times New Roman"/>
              </a:rPr>
              <a:t>j</a:t>
            </a:r>
            <a:endParaRPr lang="ko-KR" altLang="en-US" dirty="0" smtClean="0" sz="798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I</a:t>
            </a:r>
            <a:r>
              <a:rPr lang="en-US" altLang="ko-KR" dirty="0" smtClean="0" sz="798">
                <a:solidFill>
                  <a:srgbClr val="000000"/>
                </a:solidFill>
                <a:latin typeface="Times New Roman"/>
              </a:rPr>
              <a:t>k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		← goto(I</a:t>
            </a:r>
            <a:r>
              <a:rPr lang="en-US" altLang="ko-KR" dirty="0" smtClean="0" sz="798">
                <a:solidFill>
                  <a:srgbClr val="000000"/>
                </a:solidFill>
                <a:latin typeface="Times New Roman"/>
              </a:rPr>
              <a:t>j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,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X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) </a:t>
            </a:r>
            <a:endParaRPr lang="ko-KR" altLang="en-US" dirty="0" smtClean="0" sz="1200"/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  <a:ea typeface="Times New Roman"/>
              </a:rPr>
              <a:t>if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 I</a:t>
            </a:r>
            <a:r>
              <a:rPr lang="en-US" altLang="ko-KR" dirty="0" smtClean="0" sz="798">
                <a:solidFill>
                  <a:srgbClr val="000000"/>
                </a:solidFill>
                <a:latin typeface="Times New Roman"/>
              </a:rPr>
              <a:t>k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		∉</a:t>
            </a:r>
            <a:r>
              <a:rPr lang="en-US" altLang="ko-KR" dirty="0" smtClean="0" sz="1200">
                <a:solidFill>
                  <a:srgbClr val="000000"/>
                </a:solidFill>
                <a:latin typeface="Comic Sans MS"/>
                <a:ea typeface="Comic Sans MS"/>
              </a:rPr>
              <a:t>		CC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  <a:ea typeface="Times New Roman"/>
              </a:rPr>
              <a:t>		then</a:t>
            </a:r>
            <a:endParaRPr lang="ko-KR" altLang="en-US" dirty="0" smtClean="0" sz="1200" i="1"/>
          </a:p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Comic Sans MS"/>
                <a:ea typeface="Comic Sans MS"/>
              </a:rPr>
              <a:t>CC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←</a:t>
            </a:r>
            <a:r>
              <a:rPr lang="en-US" altLang="ko-KR" dirty="0" smtClean="0" sz="1200">
                <a:solidFill>
                  <a:srgbClr val="000000"/>
                </a:solidFill>
                <a:latin typeface="Comic Sans MS"/>
                <a:ea typeface="Comic Sans MS"/>
              </a:rPr>
              <a:t>		CC 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∪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I</a:t>
            </a:r>
            <a:r>
              <a:rPr lang="en-US" altLang="ko-KR" dirty="0" smtClean="0" sz="798">
                <a:solidFill>
                  <a:srgbClr val="000000"/>
                </a:solidFill>
                <a:latin typeface="Times New Roman"/>
              </a:rPr>
              <a:t>k</a:t>
            </a:r>
            <a:endParaRPr lang="ko-KR" altLang="en-US" dirty="0" smtClean="0" sz="798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  <a:ea typeface="Times New Roman"/>
              </a:rPr>
              <a:t>record transition from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			I</a:t>
            </a:r>
            <a:r>
              <a:rPr lang="en-US" altLang="ko-KR" dirty="0" smtClean="0" sz="798">
                <a:solidFill>
                  <a:srgbClr val="000000"/>
                </a:solidFill>
                <a:latin typeface="Times New Roman"/>
              </a:rPr>
              <a:t>j 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to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	I</a:t>
            </a:r>
            <a:r>
              <a:rPr lang="en-US" altLang="ko-KR" dirty="0" smtClean="0" sz="798">
                <a:solidFill>
                  <a:srgbClr val="000000"/>
                </a:solidFill>
                <a:latin typeface="Times New Roman"/>
              </a:rPr>
              <a:t>k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		on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		X </a:t>
            </a:r>
            <a:endParaRPr lang="ko-KR" altLang="en-US" dirty="0" smtClean="0" sz="1200"/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  <a:ea typeface="Times New Roman"/>
              </a:rPr>
              <a:t>until</a:t>
            </a:r>
            <a:r>
              <a:rPr lang="en-US" altLang="ko-KR" dirty="0" smtClean="0" sz="1200">
                <a:solidFill>
                  <a:srgbClr val="000000"/>
                </a:solidFill>
                <a:latin typeface="Comic Sans MS"/>
                <a:ea typeface="Comic Sans MS"/>
              </a:rPr>
              <a:t>		CC 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  <a:ea typeface="Times New Roman"/>
              </a:rPr>
              <a:t>is not changing </a:t>
            </a:r>
            <a:endParaRPr lang="ko-KR" altLang="en-US" dirty="0" smtClean="0" sz="1200" i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We use the algorithm to compute the sets of LR(1) items for the augmented grammar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G'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S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→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 E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E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→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		E + (E) | int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We computed I</a:t>
            </a:r>
            <a:r>
              <a:rPr lang="en-US" altLang="ko-KR" dirty="0" smtClean="0" sz="798">
                <a:solidFill>
                  <a:srgbClr val="000000"/>
                </a:solidFill>
                <a:latin typeface="Times New Roman"/>
              </a:rPr>
              <a:t>0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; we now compute the sets goto(I</a:t>
            </a:r>
            <a:r>
              <a:rPr lang="en-US" altLang="ko-KR" dirty="0" smtClean="0" sz="798">
                <a:solidFill>
                  <a:srgbClr val="000000"/>
                </a:solidFill>
                <a:latin typeface="Times New Roman"/>
              </a:rPr>
              <a:t>0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,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X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) for various values of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X. X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can be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E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int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+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(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and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) .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I</a:t>
            </a:r>
            <a:r>
              <a:rPr lang="en-US" altLang="ko-KR" dirty="0" smtClean="0" sz="798">
                <a:solidFill>
                  <a:srgbClr val="000000"/>
                </a:solidFill>
                <a:latin typeface="Times New Roman"/>
              </a:rPr>
              <a:t>1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 = goto(I</a:t>
            </a:r>
            <a:r>
              <a:rPr lang="en-US" altLang="ko-KR" dirty="0" smtClean="0" sz="798">
                <a:solidFill>
                  <a:srgbClr val="000000"/>
                </a:solidFill>
                <a:latin typeface="Times New Roman"/>
              </a:rPr>
              <a:t>0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,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int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): invokes 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closure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({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[E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→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		int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•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,$/+]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}). No additional closure is possible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since the dot is at the right end of the production. Thus I</a:t>
            </a:r>
            <a:r>
              <a:rPr lang="en-US" altLang="ko-KR" dirty="0" smtClean="0" sz="798">
                <a:solidFill>
                  <a:srgbClr val="000000"/>
                </a:solidFill>
                <a:latin typeface="Times New Roman"/>
              </a:rPr>
              <a:t>1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 = {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[E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→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		int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•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, $/+]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} and we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have the transition from I</a:t>
            </a:r>
            <a:r>
              <a:rPr lang="en-US" altLang="ko-KR" dirty="0" smtClean="0" sz="798">
                <a:solidFill>
                  <a:srgbClr val="000000"/>
                </a:solidFill>
                <a:latin typeface="Times New Roman"/>
              </a:rPr>
              <a:t>0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 to I</a:t>
            </a:r>
            <a:r>
              <a:rPr lang="en-US" altLang="ko-KR" dirty="0" smtClean="0" sz="798">
                <a:solidFill>
                  <a:srgbClr val="000000"/>
                </a:solidFill>
                <a:latin typeface="Times New Roman"/>
              </a:rPr>
              <a:t>1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 on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int </a:t>
            </a:r>
            <a:endParaRPr lang="ko-KR" altLang="en-US" dirty="0" smtClean="0" sz="1200"/>
          </a:p>
          <a:p>
            <a:pPr marL="0" indent="0" defTabSz="15240" algn="l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I</a:t>
            </a:r>
            <a:r>
              <a:rPr lang="en-US" altLang="ko-KR" dirty="0" smtClean="0" sz="798">
                <a:solidFill>
                  <a:srgbClr val="000000"/>
                </a:solidFill>
                <a:latin typeface="Times New Roman"/>
              </a:rPr>
              <a:t>2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 = goto(I</a:t>
            </a:r>
            <a:r>
              <a:rPr lang="en-US" altLang="ko-KR" dirty="0" smtClean="0" sz="798">
                <a:solidFill>
                  <a:srgbClr val="000000"/>
                </a:solidFill>
                <a:latin typeface="Times New Roman"/>
              </a:rPr>
              <a:t>0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,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E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) </a:t>
            </a:r>
            <a:endParaRPr lang="ko-KR" altLang="en-US" dirty="0" smtClean="0" sz="120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  <a:ea typeface="Times New Roman"/>
              </a:rPr>
              <a:t>m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		← {}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  <a:ea typeface="Times New Roman"/>
              </a:rPr>
              <a:t>for each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		[X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→</a:t>
            </a:r>
            <a:r>
              <a:rPr lang="en-US" altLang="ko-KR" dirty="0" smtClean="0" sz="1200" b="1">
                <a:solidFill>
                  <a:srgbClr val="000000"/>
                </a:solidFill>
                <a:latin typeface="Arial"/>
                <a:ea typeface="Arial"/>
              </a:rPr>
              <a:t>		?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•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E</a:t>
            </a:r>
            <a:r>
              <a:rPr lang="en-US" altLang="ko-KR" dirty="0" smtClean="0" sz="1200" b="1">
                <a:solidFill>
                  <a:srgbClr val="000000"/>
                </a:solidFill>
                <a:latin typeface="Arial"/>
                <a:ea typeface="Arial"/>
              </a:rPr>
              <a:t>?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, b]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		∈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I</a:t>
            </a:r>
            <a:r>
              <a:rPr lang="en-US" altLang="ko-KR" dirty="0" smtClean="0" sz="798">
                <a:solidFill>
                  <a:srgbClr val="000000"/>
                </a:solidFill>
                <a:latin typeface="Times New Roman"/>
              </a:rPr>
              <a:t>0</a:t>
            </a:r>
            <a:endParaRPr lang="ko-KR" altLang="en-US" dirty="0" smtClean="0" sz="798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⇔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[S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→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		•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E, $] 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⇔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[E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→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		•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E+(E), $/+]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  <a:ea typeface="Times New Roman"/>
              </a:rPr>
              <a:t>m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 = 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m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		∪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{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[S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→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		E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•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, $]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} 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∪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{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[E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→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		E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•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+(E), $/+]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}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  <a:ea typeface="Times New Roman"/>
              </a:rPr>
              <a:t>return closure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(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m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) </a:t>
            </a:r>
            <a:endParaRPr lang="ko-KR" altLang="en-US" dirty="0" smtClean="0" sz="1200"/>
          </a:p>
          <a:p>
            <a:pPr marL="0" indent="0" defTabSz="15240" algn="l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No further closure for the first item because 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•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is at the end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In the second item, a terminal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+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appears after 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•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so no further closure is possible. Thus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I</a:t>
            </a:r>
            <a:r>
              <a:rPr lang="en-US" altLang="ko-KR" dirty="0" smtClean="0" sz="798">
                <a:solidFill>
                  <a:srgbClr val="000000"/>
                </a:solidFill>
                <a:latin typeface="Times New Roman"/>
              </a:rPr>
              <a:t>2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 = {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[S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→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		E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•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, $],					[E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→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		E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•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 +(E), $/+]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}.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We repeat the process in similar fashion.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I</a:t>
            </a:r>
            <a:r>
              <a:rPr lang="en-US" altLang="ko-KR" dirty="0" smtClean="0" sz="798">
                <a:solidFill>
                  <a:srgbClr val="000000"/>
                </a:solidFill>
                <a:latin typeface="Times New Roman"/>
              </a:rPr>
              <a:t>3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 = goto(I</a:t>
            </a:r>
            <a:r>
              <a:rPr lang="en-US" altLang="ko-KR" dirty="0" smtClean="0" sz="798">
                <a:solidFill>
                  <a:srgbClr val="000000"/>
                </a:solidFill>
                <a:latin typeface="Times New Roman"/>
              </a:rPr>
              <a:t>2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,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+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) =  {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[E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→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		E + 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•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		(E), $/+]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} </a:t>
            </a:r>
            <a:endParaRPr lang="ko-KR" altLang="en-US" dirty="0" smtClean="0" sz="1200"/>
          </a:p>
          <a:p>
            <a:pPr marL="0" indent="0" defTabSz="15240" algn="l">
              <a:lnSpc>
                <a:spcPts val="2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 i="1">
                <a:solidFill>
                  <a:srgbClr val="000000"/>
                </a:solidFill>
                <a:latin typeface="Verdana"/>
                <a:ea typeface="Verdana"/>
              </a:rPr>
              <a:t>Sohail Aslam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900" i="1">
                <a:solidFill>
                  <a:srgbClr val="000000"/>
                </a:solidFill>
                <a:latin typeface="Verdana"/>
                <a:ea typeface="Verdana"/>
              </a:rPr>
              <a:t>Compiler Construction Notes Set:2-2 </a:t>
            </a:r>
            <a:endParaRPr lang="ko-KR" altLang="en-US" dirty="0" smtClean="0" sz="900" i="1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4110" y="3611880"/>
            <a:ext cx="4949825" cy="410845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46" name="Rect 3"/>
          <p:cNvSpPr>
            <a:spLocks noGrp="1" noChangeArrowheads="1"/>
          </p:cNvSpPr>
          <p:nvPr/>
        </p:nvSpPr>
        <p:spPr>
          <a:xfrm rot="0">
            <a:off x="0" y="0"/>
            <a:ext cx="7797801" cy="10058401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3</a:t>
            </a:r>
            <a:endParaRPr lang="ko-KR" altLang="en-US" dirty="0" smtClean="0" sz="1200"/>
          </a:p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I</a:t>
            </a:r>
            <a:r>
              <a:rPr lang="en-US" altLang="ko-KR" dirty="0" smtClean="0" sz="798">
                <a:solidFill>
                  <a:srgbClr val="000000"/>
                </a:solidFill>
                <a:latin typeface="Times New Roman"/>
              </a:rPr>
              <a:t>4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 = goto(I</a:t>
            </a:r>
            <a:r>
              <a:rPr lang="en-US" altLang="ko-KR" dirty="0" smtClean="0" sz="798">
                <a:solidFill>
                  <a:srgbClr val="000000"/>
                </a:solidFill>
                <a:latin typeface="Times New Roman"/>
              </a:rPr>
              <a:t>3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,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(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) 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= {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[E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→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		E + (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•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 E), $/+],		[E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→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		•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		E + (E), )/+],		[E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→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		•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		int,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)/+]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}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I</a:t>
            </a:r>
            <a:r>
              <a:rPr lang="en-US" altLang="ko-KR" dirty="0" smtClean="0" sz="798">
                <a:solidFill>
                  <a:srgbClr val="000000"/>
                </a:solidFill>
                <a:latin typeface="Times New Roman"/>
              </a:rPr>
              <a:t>3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 = goto(I</a:t>
            </a:r>
            <a:r>
              <a:rPr lang="en-US" altLang="ko-KR" dirty="0" smtClean="0" sz="798">
                <a:solidFill>
                  <a:srgbClr val="000000"/>
                </a:solidFill>
                <a:latin typeface="Times New Roman"/>
              </a:rPr>
              <a:t>2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,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+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) = {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[E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→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		E + 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•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		(E), $/+]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} </a:t>
            </a:r>
            <a:endParaRPr lang="ko-KR" altLang="en-US" dirty="0" smtClean="0" sz="120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I</a:t>
            </a:r>
            <a:r>
              <a:rPr lang="en-US" altLang="ko-KR" dirty="0" smtClean="0" sz="798">
                <a:solidFill>
                  <a:srgbClr val="000000"/>
                </a:solidFill>
                <a:latin typeface="Times New Roman"/>
              </a:rPr>
              <a:t>4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 = goto(I</a:t>
            </a:r>
            <a:r>
              <a:rPr lang="en-US" altLang="ko-KR" dirty="0" smtClean="0" sz="798">
                <a:solidFill>
                  <a:srgbClr val="000000"/>
                </a:solidFill>
                <a:latin typeface="Times New Roman"/>
              </a:rPr>
              <a:t>3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,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(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) 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= {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[E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→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		E + (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•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 E), $/+], [E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→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		•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		E + (E), )/+], [E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→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		•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		int,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)/+]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}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I</a:t>
            </a:r>
            <a:r>
              <a:rPr lang="en-US" altLang="ko-KR" dirty="0" smtClean="0" sz="798">
                <a:solidFill>
                  <a:srgbClr val="000000"/>
                </a:solidFill>
                <a:latin typeface="Times New Roman"/>
              </a:rPr>
              <a:t>5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 = goto(I</a:t>
            </a:r>
            <a:r>
              <a:rPr lang="en-US" altLang="ko-KR" dirty="0" smtClean="0" sz="798">
                <a:solidFill>
                  <a:srgbClr val="000000"/>
                </a:solidFill>
                <a:latin typeface="Times New Roman"/>
              </a:rPr>
              <a:t>4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,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int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) = {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[E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→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		int 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•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, )/+]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} </a:t>
            </a:r>
            <a:endParaRPr lang="ko-KR" altLang="en-US" dirty="0" smtClean="0" sz="120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I</a:t>
            </a:r>
            <a:r>
              <a:rPr lang="en-US" altLang="ko-KR" dirty="0" smtClean="0" sz="798">
                <a:solidFill>
                  <a:srgbClr val="000000"/>
                </a:solidFill>
                <a:latin typeface="Times New Roman"/>
              </a:rPr>
              <a:t>6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 = goto(I</a:t>
            </a:r>
            <a:r>
              <a:rPr lang="en-US" altLang="ko-KR" dirty="0" smtClean="0" sz="798">
                <a:solidFill>
                  <a:srgbClr val="000000"/>
                </a:solidFill>
                <a:latin typeface="Times New Roman"/>
              </a:rPr>
              <a:t>4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,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E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) = {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[E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→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		E + (E 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•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), $/+],		[E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→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		E 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•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 + (E), )/+]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} </a:t>
            </a:r>
            <a:endParaRPr lang="ko-KR" altLang="en-US" dirty="0" smtClean="0" sz="120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and so on. The sets and transitions so far yield the DFA </a:t>
            </a:r>
            <a:endParaRPr lang="ko-KR" altLang="en-US" dirty="0" smtClean="0" sz="1200"/>
          </a:p>
          <a:p>
            <a:pPr marL="0" indent="0" defTabSz="15240" algn="l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Arial"/>
              </a:rPr>
              <a:t>0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E</a:t>
            </a:r>
            <a:r>
              <a:rPr lang="en-US" altLang="ko-KR" dirty="0" smtClean="0" sz="1200">
                <a:solidFill>
                  <a:srgbClr val="000000"/>
                </a:solidFill>
                <a:latin typeface="Arial"/>
                <a:ea typeface="Arial"/>
              </a:rPr>
              <a:t>→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			•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int, $/+ </a:t>
            </a:r>
            <a:endParaRPr lang="ko-KR" altLang="en-US" dirty="0" smtClean="0" sz="1200"/>
          </a:p>
          <a:p>
            <a:pPr marL="0" indent="0" defTabSz="15240" algn="l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E </a:t>
            </a:r>
            <a:endParaRPr lang="ko-KR" altLang="en-US" dirty="0" smtClean="0" sz="1200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Arial"/>
              </a:rPr>
              <a:t>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S</a:t>
            </a:r>
            <a:r>
              <a:rPr lang="en-US" altLang="ko-KR" dirty="0" smtClean="0" sz="1200">
                <a:solidFill>
                  <a:srgbClr val="000000"/>
                </a:solidFill>
                <a:latin typeface="Arial"/>
                <a:ea typeface="Arial"/>
              </a:rPr>
              <a:t>→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		E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•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, $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E</a:t>
            </a:r>
            <a:r>
              <a:rPr lang="en-US" altLang="ko-KR" dirty="0" smtClean="0" sz="1200">
                <a:solidFill>
                  <a:srgbClr val="000000"/>
                </a:solidFill>
                <a:latin typeface="Arial"/>
                <a:ea typeface="Arial"/>
              </a:rPr>
              <a:t>→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		E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•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 +(E), $/+ </a:t>
            </a:r>
            <a:endParaRPr lang="ko-KR" altLang="en-US" dirty="0" smtClean="0" sz="1200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</a:t>
            </a:r>
            <a:r>
              <a:rPr lang="en-US" altLang="ko-KR" dirty="0" smtClean="0" sz="1200" i="1">
                <a:solidFill>
                  <a:srgbClr val="000000"/>
                </a:solidFill>
                <a:latin typeface="Arial"/>
              </a:rPr>
              <a:t>accept </a:t>
            </a:r>
            <a:r>
              <a:rPr lang="en-US" altLang="ko-KR" dirty="0" smtClean="0" sz="1200">
                <a:solidFill>
                  <a:srgbClr val="000000"/>
                </a:solidFill>
                <a:latin typeface="Arial"/>
              </a:rPr>
              <a:t>on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$ </a:t>
            </a:r>
            <a:endParaRPr lang="ko-KR" altLang="en-US" dirty="0" smtClean="0" sz="1200"/>
          </a:p>
          <a:p>
            <a:pPr marL="0" indent="0" defTabSz="15240" algn="l">
              <a:lnSpc>
                <a:spcPts val="4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Arial"/>
              </a:rPr>
              <a:t>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E</a:t>
            </a:r>
            <a:r>
              <a:rPr lang="en-US" altLang="ko-KR" dirty="0" smtClean="0" sz="1200">
                <a:solidFill>
                  <a:srgbClr val="000000"/>
                </a:solidFill>
                <a:latin typeface="Arial"/>
                <a:ea typeface="Arial"/>
              </a:rPr>
              <a:t>→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		E+(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•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E), $/+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E</a:t>
            </a:r>
            <a:r>
              <a:rPr lang="en-US" altLang="ko-KR" dirty="0" smtClean="0" sz="1200">
                <a:solidFill>
                  <a:srgbClr val="000000"/>
                </a:solidFill>
                <a:latin typeface="Arial"/>
                <a:ea typeface="Arial"/>
              </a:rPr>
              <a:t>→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			•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E+(E), )/+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E</a:t>
            </a:r>
            <a:r>
              <a:rPr lang="en-US" altLang="ko-KR" dirty="0" smtClean="0" sz="1200">
                <a:solidFill>
                  <a:srgbClr val="000000"/>
                </a:solidFill>
                <a:latin typeface="Arial"/>
                <a:ea typeface="Arial"/>
              </a:rPr>
              <a:t>→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			•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int, )/+ </a:t>
            </a:r>
            <a:endParaRPr lang="ko-KR" altLang="en-US" dirty="0" smtClean="0" sz="1200"/>
          </a:p>
          <a:p>
            <a:pPr marL="0" indent="0" defTabSz="15240" algn="l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int</a:t>
            </a:r>
            <a:endParaRPr lang="ko-KR" altLang="en-US" dirty="0" smtClean="0" sz="1200"/>
          </a:p>
          <a:p>
            <a:pPr marL="0" indent="0" defTabSz="15240" algn="l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E</a:t>
            </a:r>
            <a:r>
              <a:rPr lang="en-US" altLang="ko-KR" dirty="0" smtClean="0" sz="1200">
                <a:solidFill>
                  <a:srgbClr val="000000"/>
                </a:solidFill>
                <a:latin typeface="Arial"/>
                <a:ea typeface="Arial"/>
              </a:rPr>
              <a:t>→</a:t>
            </a:r>
            <a:r>
              <a:rPr lang="en-US" altLang="ko-KR" dirty="0" smtClean="0" sz="1200" u="sng">
                <a:solidFill>
                  <a:srgbClr val="000000"/>
                </a:solidFill>
                <a:latin typeface="Tahoma"/>
                <a:ea typeface="Tahoma"/>
              </a:rPr>
              <a:t> int 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•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, )/+ </a:t>
            </a:r>
            <a:endParaRPr lang="ko-KR" altLang="en-US" dirty="0" smtClean="0" sz="1200"/>
          </a:p>
          <a:p>
            <a:pPr marL="0" indent="0" defTabSz="15240" algn="l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602" i="1">
                <a:solidFill>
                  <a:srgbClr val="000000"/>
                </a:solidFill>
                <a:latin typeface="Times New Roman"/>
                <a:ea typeface="Times New Roman"/>
              </a:rPr>
              <a:t>reduce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			E </a:t>
            </a:r>
            <a:r>
              <a:rPr lang="en-US" altLang="ko-KR" dirty="0" smtClean="0" sz="1200">
                <a:solidFill>
                  <a:srgbClr val="000000"/>
                </a:solidFill>
                <a:latin typeface="Arial"/>
                <a:ea typeface="Arial"/>
              </a:rPr>
              <a:t>→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		int </a:t>
            </a:r>
            <a:r>
              <a:rPr lang="en-US" altLang="ko-KR" dirty="0" smtClean="0" sz="1200">
                <a:solidFill>
                  <a:srgbClr val="000000"/>
                </a:solidFill>
                <a:latin typeface="Arial"/>
                <a:ea typeface="Arial"/>
              </a:rPr>
              <a:t>on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 )</a:t>
            </a:r>
            <a:r>
              <a:rPr lang="en-US" altLang="ko-KR" dirty="0" smtClean="0" sz="1200">
                <a:solidFill>
                  <a:srgbClr val="000000"/>
                </a:solidFill>
                <a:latin typeface="Arial"/>
                <a:ea typeface="Arial"/>
              </a:rPr>
              <a:t>,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+ </a:t>
            </a:r>
            <a:endParaRPr lang="ko-KR" altLang="en-US" dirty="0" smtClean="0" sz="1200"/>
          </a:p>
          <a:p>
            <a:pPr marL="0" indent="0" defTabSz="15240" algn="l">
              <a:lnSpc>
                <a:spcPts val="1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 i="1">
                <a:solidFill>
                  <a:srgbClr val="000000"/>
                </a:solidFill>
                <a:latin typeface="Verdana"/>
                <a:ea typeface="Verdana"/>
              </a:rPr>
              <a:t>Sohail Aslam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900" i="1">
                <a:solidFill>
                  <a:srgbClr val="000000"/>
                </a:solidFill>
                <a:latin typeface="Verdana"/>
                <a:ea typeface="Verdana"/>
              </a:rPr>
              <a:t>Compiler Construction Notes Set:2-3 </a:t>
            </a:r>
            <a:endParaRPr lang="ko-KR" altLang="en-US" dirty="0" smtClean="0" sz="900" i="1"/>
          </a:p>
        </p:txBody>
      </p:sp>
      <p:sp>
        <p:nvSpPr>
          <p:cNvPr id="247" name="Rect 3"/>
          <p:cNvSpPr>
            <a:spLocks noGrp="1" noChangeArrowheads="1"/>
          </p:cNvSpPr>
          <p:nvPr/>
        </p:nvSpPr>
        <p:spPr>
          <a:xfrm rot="0">
            <a:off x="5775960" y="3691255"/>
            <a:ext cx="153670" cy="170815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200">
                <a:solidFill>
                  <a:srgbClr val="000000"/>
                </a:solidFill>
                <a:latin typeface="Arial"/>
              </a:rPr>
              <a:t>1 </a:t>
            </a:r>
            <a:endParaRPr lang="ko-KR" altLang="en-US" dirty="0" smtClean="0" sz="1200"/>
          </a:p>
        </p:txBody>
      </p:sp>
      <p:sp>
        <p:nvSpPr>
          <p:cNvPr id="248" name="Rect 3"/>
          <p:cNvSpPr>
            <a:spLocks noGrp="1" noChangeArrowheads="1"/>
          </p:cNvSpPr>
          <p:nvPr/>
        </p:nvSpPr>
        <p:spPr>
          <a:xfrm rot="0">
            <a:off x="4395470" y="3724910"/>
            <a:ext cx="994410" cy="18542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200">
                <a:solidFill>
                  <a:srgbClr val="000000"/>
                </a:solidFill>
                <a:latin typeface="Tahoma"/>
              </a:rPr>
              <a:t>E</a:t>
            </a:r>
            <a:r>
              <a:rPr lang="en-US" altLang="ko-KR" dirty="0" smtClean="0" sz="1200">
                <a:solidFill>
                  <a:srgbClr val="000000"/>
                </a:solidFill>
                <a:latin typeface="Arial"/>
                <a:ea typeface="Arial"/>
              </a:rPr>
              <a:t>→</a:t>
            </a:r>
            <a:r>
              <a:rPr lang="en-US" altLang="ko-KR" dirty="0" smtClean="0" sz="1200" u="sng">
                <a:solidFill>
                  <a:srgbClr val="000000"/>
                </a:solidFill>
                <a:latin typeface="Tahoma"/>
                <a:ea typeface="Tahoma"/>
              </a:rPr>
              <a:t> int 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•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, $/+ </a:t>
            </a:r>
            <a:endParaRPr lang="ko-KR" altLang="en-US" dirty="0" smtClean="0" sz="1200"/>
          </a:p>
        </p:txBody>
      </p:sp>
      <p:sp>
        <p:nvSpPr>
          <p:cNvPr id="249" name="Rect 3"/>
          <p:cNvSpPr>
            <a:spLocks noGrp="1" noChangeArrowheads="1"/>
          </p:cNvSpPr>
          <p:nvPr/>
        </p:nvSpPr>
        <p:spPr>
          <a:xfrm rot="0">
            <a:off x="3587750" y="3676015"/>
            <a:ext cx="2560955" cy="536575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200">
                <a:solidFill>
                  <a:srgbClr val="000000"/>
                </a:solidFill>
                <a:latin typeface="Tahoma"/>
              </a:rPr>
              <a:t>int</a:t>
            </a:r>
            <a:endParaRPr lang="ko-KR" altLang="en-US" dirty="0" smtClean="0" sz="120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reduce E </a:t>
            </a:r>
            <a:r>
              <a:rPr lang="en-US" altLang="ko-KR" dirty="0" smtClean="0" sz="1200">
                <a:solidFill>
                  <a:srgbClr val="000000"/>
                </a:solidFill>
                <a:latin typeface="Arial"/>
                <a:ea typeface="Arial"/>
              </a:rPr>
              <a:t>→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		int </a:t>
            </a:r>
            <a:r>
              <a:rPr lang="en-US" altLang="ko-KR" dirty="0" smtClean="0" sz="1200">
                <a:solidFill>
                  <a:srgbClr val="000000"/>
                </a:solidFill>
                <a:latin typeface="Arial"/>
                <a:ea typeface="Arial"/>
              </a:rPr>
              <a:t>on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 $</a:t>
            </a:r>
            <a:r>
              <a:rPr lang="en-US" altLang="ko-KR" dirty="0" smtClean="0" sz="1200">
                <a:solidFill>
                  <a:srgbClr val="000000"/>
                </a:solidFill>
                <a:latin typeface="Arial"/>
                <a:ea typeface="Arial"/>
              </a:rPr>
              <a:t>,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+ </a:t>
            </a:r>
            <a:endParaRPr lang="ko-KR" altLang="en-US" dirty="0" smtClean="0" sz="1200"/>
          </a:p>
        </p:txBody>
      </p:sp>
      <p:sp>
        <p:nvSpPr>
          <p:cNvPr id="250" name="Rect 3"/>
          <p:cNvSpPr>
            <a:spLocks noGrp="1" noChangeArrowheads="1"/>
          </p:cNvSpPr>
          <p:nvPr/>
        </p:nvSpPr>
        <p:spPr>
          <a:xfrm rot="0">
            <a:off x="1621790" y="3803650"/>
            <a:ext cx="4401820" cy="3804285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200">
                <a:solidFill>
                  <a:srgbClr val="000000"/>
                </a:solidFill>
                <a:latin typeface="Tahoma"/>
              </a:rPr>
              <a:t>S</a:t>
            </a:r>
            <a:r>
              <a:rPr lang="en-US" altLang="ko-KR" dirty="0" smtClean="0" sz="1200">
                <a:solidFill>
                  <a:srgbClr val="000000"/>
                </a:solidFill>
                <a:latin typeface="Arial"/>
                <a:ea typeface="Arial"/>
              </a:rPr>
              <a:t>→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		•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E, $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200">
                <a:solidFill>
                  <a:srgbClr val="000000"/>
                </a:solidFill>
                <a:latin typeface="Tahoma"/>
              </a:rPr>
              <a:t>E</a:t>
            </a:r>
            <a:r>
              <a:rPr lang="en-US" altLang="ko-KR" dirty="0" smtClean="0" sz="1200">
                <a:solidFill>
                  <a:srgbClr val="000000"/>
                </a:solidFill>
                <a:latin typeface="Arial"/>
                <a:ea typeface="Arial"/>
              </a:rPr>
              <a:t>→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		•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E+(E), $/+ </a:t>
            </a:r>
            <a:endParaRPr lang="ko-KR" altLang="en-US" dirty="0" smtClean="0" sz="1200"/>
          </a:p>
          <a:p>
            <a:pPr marL="0" indent="0" defTabSz="15240" algn="l">
              <a:lnSpc>
                <a:spcPts val="5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+</a:t>
            </a:r>
            <a:endParaRPr lang="ko-KR" altLang="en-US" dirty="0" smtClean="0" sz="1200"/>
          </a:p>
          <a:p>
            <a:pPr marL="0" indent="0" defTabSz="15240" algn="l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E</a:t>
            </a:r>
            <a:r>
              <a:rPr lang="en-US" altLang="ko-KR" dirty="0" smtClean="0" sz="1200">
                <a:solidFill>
                  <a:srgbClr val="000000"/>
                </a:solidFill>
                <a:latin typeface="Arial"/>
                <a:ea typeface="Arial"/>
              </a:rPr>
              <a:t>→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		E+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•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(E), $/+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Arial"/>
              </a:rPr>
              <a:t>3 </a:t>
            </a:r>
            <a:endParaRPr lang="ko-KR" altLang="en-US" dirty="0" smtClean="0" sz="1200"/>
          </a:p>
          <a:p>
            <a:pPr marL="0" indent="0" defTabSz="1524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( </a:t>
            </a:r>
            <a:endParaRPr lang="ko-KR" altLang="en-US" dirty="0" smtClean="0" sz="1200"/>
          </a:p>
          <a:p>
            <a:pPr marL="0" indent="0" defTabSz="15240" algn="l">
              <a:lnSpc>
                <a:spcPts val="3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E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E</a:t>
            </a:r>
            <a:r>
              <a:rPr lang="en-US" altLang="ko-KR" dirty="0" smtClean="0" sz="1200">
                <a:solidFill>
                  <a:srgbClr val="000000"/>
                </a:solidFill>
                <a:latin typeface="Arial"/>
                <a:ea typeface="Arial"/>
              </a:rPr>
              <a:t>→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		E+(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•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E), $/+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Arial"/>
              </a:rPr>
              <a:t>4 </a:t>
            </a:r>
            <a:endParaRPr lang="ko-KR" altLang="en-US" dirty="0" smtClean="0" sz="120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E</a:t>
            </a:r>
            <a:r>
              <a:rPr lang="en-US" altLang="ko-KR" dirty="0" smtClean="0" sz="1200">
                <a:solidFill>
                  <a:srgbClr val="000000"/>
                </a:solidFill>
                <a:latin typeface="Arial"/>
                <a:ea typeface="Arial"/>
              </a:rPr>
              <a:t>→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			•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E+(E), )/+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E</a:t>
            </a:r>
            <a:r>
              <a:rPr lang="en-US" altLang="ko-KR" dirty="0" smtClean="0" sz="1200">
                <a:solidFill>
                  <a:srgbClr val="000000"/>
                </a:solidFill>
                <a:latin typeface="Arial"/>
                <a:ea typeface="Arial"/>
              </a:rPr>
              <a:t>→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			•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int, )/+ </a:t>
            </a:r>
            <a:endParaRPr lang="ko-KR" altLang="en-US" dirty="0" smtClean="0" sz="1200"/>
          </a:p>
          <a:p>
            <a:pPr marL="0" indent="0" defTabSz="15240" algn="l">
              <a:lnSpc>
                <a:spcPts val="5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Arial"/>
              </a:rPr>
              <a:t>5</a:t>
            </a:r>
            <a:endParaRPr lang="ko-KR" altLang="en-US" dirty="0" smtClean="0" sz="1200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Rect 3"/>
          <p:cNvSpPr>
            <a:spLocks noGrp="1" noChangeArrowheads="1"/>
          </p:cNvSpPr>
          <p:nvPr/>
        </p:nvSpPr>
        <p:spPr>
          <a:xfrm rot="0">
            <a:off x="0" y="0"/>
            <a:ext cx="7797801" cy="10058401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1</a:t>
            </a:r>
            <a:endParaRPr lang="ko-KR" altLang="en-US" dirty="0" smtClean="0" sz="1200"/>
          </a:p>
          <a:p>
            <a:pPr marL="0" indent="0" defTabSz="15240" algn="l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L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L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e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e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c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c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t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t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u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u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r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r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e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e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				2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2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7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7</a:t>
            </a:r>
            <a:endParaRPr lang="ko-KR" altLang="en-US" dirty="0" smtClean="0" sz="1800" b="1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Arial"/>
              </a:rPr>
              <a:t>LR Table Construction </a:t>
            </a:r>
            <a:endParaRPr lang="ko-KR" altLang="en-US" dirty="0" smtClean="0" sz="1200" b="1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Construct </a:t>
            </a:r>
            <a:r>
              <a:rPr lang="en-US" altLang="ko-KR" dirty="0" smtClean="0" sz="1200">
                <a:solidFill>
                  <a:srgbClr val="000000"/>
                </a:solidFill>
                <a:latin typeface="Comic Sans MS"/>
                <a:ea typeface="Comic Sans MS"/>
              </a:rPr>
              <a:t>CC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= {I</a:t>
            </a:r>
            <a:r>
              <a:rPr lang="en-US" altLang="ko-KR" dirty="0" smtClean="0" sz="798">
                <a:solidFill>
                  <a:srgbClr val="000000"/>
                </a:solidFill>
                <a:latin typeface="Times New Roman"/>
              </a:rPr>
              <a:t>0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,I</a:t>
            </a:r>
            <a:r>
              <a:rPr lang="en-US" altLang="ko-KR" dirty="0" smtClean="0" sz="798">
                <a:solidFill>
                  <a:srgbClr val="000000"/>
                </a:solidFill>
                <a:latin typeface="Times New Roman"/>
              </a:rPr>
              <a:t>1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,I</a:t>
            </a:r>
            <a:r>
              <a:rPr lang="en-US" altLang="ko-KR" dirty="0" smtClean="0" sz="798">
                <a:solidFill>
                  <a:srgbClr val="000000"/>
                </a:solidFill>
                <a:latin typeface="Times New Roman"/>
              </a:rPr>
              <a:t>2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, ... , I</a:t>
            </a:r>
            <a:r>
              <a:rPr lang="en-US" altLang="ko-KR" dirty="0" smtClean="0" sz="798">
                <a:solidFill>
                  <a:srgbClr val="000000"/>
                </a:solidFill>
                <a:latin typeface="Times New Roman"/>
              </a:rPr>
              <a:t>n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}, for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G'.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State i of the parser is constructed from the set I</a:t>
            </a:r>
            <a:r>
              <a:rPr lang="en-US" altLang="ko-KR" dirty="0" smtClean="0" sz="798">
                <a:solidFill>
                  <a:srgbClr val="000000"/>
                </a:solidFill>
                <a:latin typeface="Times New Roman"/>
              </a:rPr>
              <a:t>i</a:t>
            </a:r>
            <a:endParaRPr lang="ko-KR" altLang="en-US" dirty="0" smtClean="0" sz="798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The parsing actions for state i are determined as follows: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  <a:ea typeface="Times New Roman"/>
              </a:rPr>
              <a:t>for each item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 I</a:t>
            </a:r>
            <a:r>
              <a:rPr lang="en-US" altLang="ko-KR" dirty="0" smtClean="0" sz="798">
                <a:solidFill>
                  <a:srgbClr val="000000"/>
                </a:solidFill>
                <a:latin typeface="Times New Roman"/>
              </a:rPr>
              <a:t>i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		∈</a:t>
            </a:r>
            <a:r>
              <a:rPr lang="en-US" altLang="ko-KR" dirty="0" smtClean="0" sz="1200">
                <a:solidFill>
                  <a:srgbClr val="000000"/>
                </a:solidFill>
                <a:latin typeface="Comic Sans MS"/>
                <a:ea typeface="Comic Sans MS"/>
              </a:rPr>
              <a:t>		CC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  <a:ea typeface="Times New Roman"/>
              </a:rPr>
              <a:t>  if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		[A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→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		α•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a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 β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, b]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		∈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I</a:t>
            </a:r>
            <a:r>
              <a:rPr lang="en-US" altLang="ko-KR" dirty="0" smtClean="0" sz="798">
                <a:solidFill>
                  <a:srgbClr val="000000"/>
                </a:solidFill>
                <a:latin typeface="Times New Roman"/>
              </a:rPr>
              <a:t>i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		and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   goto(I</a:t>
            </a:r>
            <a:r>
              <a:rPr lang="en-US" altLang="ko-KR" dirty="0" smtClean="0" sz="798">
                <a:solidFill>
                  <a:srgbClr val="000000"/>
                </a:solidFill>
                <a:latin typeface="Times New Roman"/>
              </a:rPr>
              <a:t>i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,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a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) == I</a:t>
            </a:r>
            <a:r>
              <a:rPr lang="en-US" altLang="ko-KR" dirty="0" smtClean="0" sz="798">
                <a:solidFill>
                  <a:srgbClr val="000000"/>
                </a:solidFill>
                <a:latin typeface="Times New Roman"/>
              </a:rPr>
              <a:t>j  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then </a:t>
            </a:r>
            <a:endParaRPr lang="ko-KR" altLang="en-US" dirty="0" smtClean="0" sz="1200" i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Action[i,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a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] ← “shift j” 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  <a:ea typeface="Times New Roman"/>
              </a:rPr>
              <a:t>  else if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		[A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→</a:t>
            </a:r>
            <a:r>
              <a:rPr lang="en-US" altLang="ko-KR" dirty="0" smtClean="0" sz="1200" b="1">
                <a:solidFill>
                  <a:srgbClr val="000000"/>
                </a:solidFill>
                <a:latin typeface="Arial"/>
                <a:ea typeface="Arial"/>
              </a:rPr>
              <a:t>		?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•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, a]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		∈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I</a:t>
            </a:r>
            <a:r>
              <a:rPr lang="en-US" altLang="ko-KR" dirty="0" smtClean="0" sz="798">
                <a:solidFill>
                  <a:srgbClr val="000000"/>
                </a:solidFill>
                <a:latin typeface="Times New Roman"/>
              </a:rPr>
              <a:t>i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		and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					A 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≠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		S'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  <a:ea typeface="Times New Roman"/>
              </a:rPr>
              <a:t>		then</a:t>
            </a:r>
            <a:endParaRPr lang="ko-KR" altLang="en-US" dirty="0" smtClean="0" sz="1200" i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Action[i,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a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] ← “reduce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A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→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		α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”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  <a:ea typeface="Times New Roman"/>
              </a:rPr>
              <a:t>  else if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		[S'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→</a:t>
            </a:r>
            <a:r>
              <a:rPr lang="en-US" altLang="ko-KR" dirty="0" smtClean="0" sz="1200" b="1">
                <a:solidFill>
                  <a:srgbClr val="000000"/>
                </a:solidFill>
                <a:latin typeface="Tahoma"/>
                <a:ea typeface="Tahoma"/>
              </a:rPr>
              <a:t>		S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•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, $]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		∈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I</a:t>
            </a:r>
            <a:r>
              <a:rPr lang="en-US" altLang="ko-KR" dirty="0" smtClean="0" sz="798">
                <a:solidFill>
                  <a:srgbClr val="000000"/>
                </a:solidFill>
                <a:latin typeface="Times New Roman"/>
              </a:rPr>
              <a:t>i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		then </a:t>
            </a:r>
            <a:endParaRPr lang="ko-KR" altLang="en-US" dirty="0" smtClean="0" sz="1200" i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Action[i,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a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] ← “accept”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  <a:ea typeface="Times New Roman"/>
              </a:rPr>
              <a:t>end for </a:t>
            </a:r>
            <a:endParaRPr lang="ko-KR" altLang="en-US" dirty="0" smtClean="0" sz="1200" i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  <a:ea typeface="Times New Roman"/>
              </a:rPr>
              <a:t>// the goto table </a:t>
            </a:r>
            <a:endParaRPr lang="ko-KR" altLang="en-US" dirty="0" smtClean="0" sz="1200" i="1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  <a:ea typeface="Times New Roman"/>
              </a:rPr>
              <a:t>for each non-terminal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		A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		∈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		G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  <a:ea typeface="Times New Roman"/>
              </a:rPr>
              <a:t>if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  goto(I</a:t>
            </a:r>
            <a:r>
              <a:rPr lang="en-US" altLang="ko-KR" dirty="0" smtClean="0" sz="798">
                <a:solidFill>
                  <a:srgbClr val="000000"/>
                </a:solidFill>
                <a:latin typeface="Times New Roman"/>
              </a:rPr>
              <a:t>i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,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A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) = I</a:t>
            </a:r>
            <a:r>
              <a:rPr lang="en-US" altLang="ko-KR" dirty="0" smtClean="0" sz="798">
                <a:solidFill>
                  <a:srgbClr val="000000"/>
                </a:solidFill>
                <a:latin typeface="Times New Roman"/>
              </a:rPr>
              <a:t>j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		then </a:t>
            </a:r>
            <a:endParaRPr lang="ko-KR" altLang="en-US" dirty="0" smtClean="0" sz="1200" i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Goto[i,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A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] 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←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j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The initial state is the one that contains the item 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[S'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→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		•</a:t>
            </a:r>
            <a:r>
              <a:rPr lang="en-US" altLang="ko-KR" dirty="0" smtClean="0" sz="1200" b="1">
                <a:solidFill>
                  <a:srgbClr val="000000"/>
                </a:solidFill>
                <a:latin typeface="Tahoma"/>
                <a:ea typeface="Tahoma"/>
              </a:rPr>
              <a:t>S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</a:rPr>
              <a:t>, $].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All remaining entries are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marked “error”. Let us go through an example and construct the LR table for the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augmented grammar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1.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S'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→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					E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2.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E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→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					T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–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E 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3.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E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→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					T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4.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T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→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							F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		×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		T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5.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T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→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							F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6.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F 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→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							id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The FIRST sets we would need are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Symbol     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FIRST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  S' 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{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id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}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  E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{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id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}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  T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{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id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}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  F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{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id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}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×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{ 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×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}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 –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{ – } </a:t>
            </a:r>
            <a:endParaRPr lang="ko-KR" altLang="en-US" dirty="0" smtClean="0" sz="1200"/>
          </a:p>
          <a:p>
            <a:pPr marL="0" indent="0" defTabSz="15240" algn="l">
              <a:lnSpc>
                <a:spcPts val="6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 i="1">
                <a:solidFill>
                  <a:srgbClr val="000000"/>
                </a:solidFill>
                <a:latin typeface="Verdana"/>
                <a:ea typeface="Verdana"/>
              </a:rPr>
              <a:t>Sohail Aslam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900" i="1">
                <a:solidFill>
                  <a:srgbClr val="000000"/>
                </a:solidFill>
                <a:latin typeface="Verdana"/>
                <a:ea typeface="Verdana"/>
              </a:rPr>
              <a:t>Compiler Construction Notes Set:2-1 </a:t>
            </a:r>
            <a:endParaRPr lang="ko-KR" altLang="en-US" dirty="0" smtClean="0" sz="900" i="1"/>
          </a:p>
        </p:txBody>
      </p:sp>
      <p:sp>
        <p:nvSpPr>
          <p:cNvPr id="253" name="Rect 3"/>
          <p:cNvSpPr>
            <a:spLocks noGrp="1" noChangeArrowheads="1"/>
          </p:cNvSpPr>
          <p:nvPr/>
        </p:nvSpPr>
        <p:spPr>
          <a:xfrm rot="0">
            <a:off x="2514600" y="7903210"/>
            <a:ext cx="443230" cy="186055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{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id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}  </a:t>
            </a:r>
            <a:endParaRPr lang="ko-KR" altLang="en-US" dirty="0" smtClean="0" sz="1200"/>
          </a:p>
        </p:txBody>
      </p:sp>
      <p:sp>
        <p:nvSpPr>
          <p:cNvPr id="254" name="Rect 3"/>
          <p:cNvSpPr>
            <a:spLocks noGrp="1" noChangeArrowheads="1"/>
          </p:cNvSpPr>
          <p:nvPr/>
        </p:nvSpPr>
        <p:spPr>
          <a:xfrm rot="0">
            <a:off x="1676400" y="8086090"/>
            <a:ext cx="193040" cy="186055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200">
                <a:solidFill>
                  <a:srgbClr val="000000"/>
                </a:solidFill>
                <a:latin typeface="Tahoma"/>
              </a:rPr>
              <a:t>id </a:t>
            </a:r>
            <a:endParaRPr lang="ko-KR" altLang="en-US" dirty="0" smtClean="0" sz="12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4705" y="2075815"/>
            <a:ext cx="3060065" cy="235585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0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07920" y="6007735"/>
            <a:ext cx="2069465" cy="1414145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9" name="Rect 3"/>
          <p:cNvSpPr>
            <a:spLocks noGrp="1" noChangeArrowheads="1"/>
          </p:cNvSpPr>
          <p:nvPr/>
        </p:nvSpPr>
        <p:spPr>
          <a:xfrm rot="0">
            <a:off x="0" y="0"/>
            <a:ext cx="7797801" cy="10058401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1 </a:t>
            </a:r>
            <a:endParaRPr lang="ko-KR" altLang="en-US" dirty="0" smtClean="0" sz="1200"/>
          </a:p>
          <a:p>
            <a:pPr marL="0" indent="0" defTabSz="1524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L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L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e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e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c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c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t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t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u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u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r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r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e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e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				3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3</a:t>
            </a:r>
            <a:endParaRPr lang="ko-KR" altLang="en-US" dirty="0" smtClean="0" sz="1800" b="1"/>
          </a:p>
          <a:p>
            <a:pPr marL="0" indent="0" defTabSz="15240" algn="l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A parse can be represented by a tree: 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parse tree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or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 syntax tree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. For example, here is the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parse tree for the expression  </a:t>
            </a:r>
            <a:r>
              <a:rPr lang="en-US" altLang="ko-KR" dirty="0" smtClean="0" sz="1200">
                <a:solidFill>
                  <a:srgbClr val="000000"/>
                </a:solidFill>
                <a:latin typeface="Courier New"/>
                <a:ea typeface="Courier New"/>
              </a:rPr>
              <a:t> x+2-y</a:t>
            </a:r>
            <a:endParaRPr lang="ko-KR" altLang="en-US" dirty="0" smtClean="0" sz="1200"/>
          </a:p>
          <a:p>
            <a:pPr marL="0" indent="0" defTabSz="15240" algn="l">
              <a:lnSpc>
                <a:spcPts val="22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The parse tree captures all rewrite during the derivation. The derivation can be extracted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by starting at the root of the tree and working towards the leaf nodes.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Arial"/>
              </a:rPr>
              <a:t>Abstract Syntax Trees </a:t>
            </a:r>
            <a:endParaRPr lang="ko-KR" altLang="en-US" dirty="0" smtClean="0" sz="1200" b="1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The parse tree contains a lot of unneeded information. Compilers often use an 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abstract </a:t>
            </a:r>
            <a:endParaRPr lang="ko-KR" altLang="en-US" dirty="0" smtClean="0" sz="1200" i="1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  <a:ea typeface="Times New Roman"/>
              </a:rPr>
              <a:t>syntax tree (AST)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. For example, the AST for the above parse tree is </a:t>
            </a:r>
            <a:endParaRPr lang="ko-KR" altLang="en-US" dirty="0" smtClean="0" sz="1200"/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575">
                <a:solidFill>
                  <a:srgbClr val="000000"/>
                </a:solidFill>
                <a:latin typeface="Tahoma"/>
                <a:ea typeface="Tahoma"/>
              </a:rPr>
              <a:t>– </a:t>
            </a:r>
            <a:endParaRPr lang="ko-KR" altLang="en-US" dirty="0" smtClean="0" sz="1575"/>
          </a:p>
          <a:p>
            <a:pPr marL="0" indent="0" defTabSz="15240" algn="l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575" i="1">
                <a:solidFill>
                  <a:srgbClr val="000000"/>
                </a:solidFill>
                <a:latin typeface="Arial"/>
              </a:rPr>
              <a:t>+ </a:t>
            </a:r>
            <a:endParaRPr lang="ko-KR" altLang="en-US" dirty="0" smtClean="0" sz="1575" i="1"/>
          </a:p>
          <a:p>
            <a:pPr marL="0" indent="0" defTabSz="15240" algn="l">
              <a:lnSpc>
                <a:spcPts val="3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						</a:t>
            </a:r>
            <a:r>
              <a:rPr lang="en-US" altLang="ko-KR" dirty="0" smtClean="0" sz="1575">
                <a:solidFill>
                  <a:srgbClr val="000000"/>
                </a:solidFill>
                <a:latin typeface="Arial"/>
              </a:rPr>
              <a:t>&lt;id,x&gt; </a:t>
            </a:r>
            <a:endParaRPr lang="ko-KR" altLang="en-US" dirty="0" smtClean="0" sz="1575"/>
          </a:p>
          <a:p>
            <a:pPr marL="0" indent="0" defTabSz="15240" algn="l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This is much more concise; AST summarizes grammatical structure without the details of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derivation. ASTs are one kind of 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intermediate representation (IR)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.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424" b="1">
                <a:solidFill>
                  <a:srgbClr val="000000"/>
                </a:solidFill>
                <a:latin typeface="Arial"/>
              </a:rPr>
              <a:t>The Back End </a:t>
            </a:r>
            <a:endParaRPr lang="ko-KR" altLang="en-US" dirty="0" smtClean="0" sz="1424" b="1"/>
          </a:p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900" i="1">
                <a:solidFill>
                  <a:srgbClr val="000000"/>
                </a:solidFill>
                <a:latin typeface="Verdana"/>
                <a:ea typeface="Verdana"/>
              </a:rPr>
              <a:t>Sohail Aslam 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900" i="1">
                <a:solidFill>
                  <a:srgbClr val="000000"/>
                </a:solidFill>
                <a:latin typeface="Verdana"/>
                <a:ea typeface="Verdana"/>
              </a:rPr>
              <a:t>Compiler Construction Notes  </a:t>
            </a:r>
            <a:endParaRPr lang="ko-KR" altLang="en-US" dirty="0" smtClean="0" sz="900" i="1"/>
          </a:p>
        </p:txBody>
      </p:sp>
      <p:sp>
        <p:nvSpPr>
          <p:cNvPr id="20" name="Rect 3"/>
          <p:cNvSpPr>
            <a:spLocks noGrp="1" noChangeArrowheads="1"/>
          </p:cNvSpPr>
          <p:nvPr/>
        </p:nvSpPr>
        <p:spPr>
          <a:xfrm rot="0">
            <a:off x="3048000" y="6666230"/>
            <a:ext cx="1796415" cy="1017905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</a:t>
            </a:r>
            <a:r>
              <a:rPr lang="en-US" altLang="ko-KR" dirty="0" smtClean="0" sz="1575">
                <a:solidFill>
                  <a:srgbClr val="000000"/>
                </a:solidFill>
                <a:latin typeface="Arial"/>
              </a:rPr>
              <a:t>&lt;id,y&gt; </a:t>
            </a:r>
            <a:endParaRPr lang="ko-KR" altLang="en-US" dirty="0" smtClean="0" sz="1575"/>
          </a:p>
          <a:p>
            <a:pPr marL="0" indent="0" defTabSz="15240" algn="l">
              <a:lnSpc>
                <a:spcPts val="4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575">
                <a:solidFill>
                  <a:srgbClr val="000000"/>
                </a:solidFill>
                <a:latin typeface="Arial"/>
              </a:rPr>
              <a:t>&lt;number,2&gt; </a:t>
            </a:r>
            <a:endParaRPr lang="ko-KR" altLang="en-US" dirty="0" smtClean="0" sz="1575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Rect 3"/>
          <p:cNvSpPr>
            <a:spLocks noGrp="1" noChangeArrowheads="1"/>
          </p:cNvSpPr>
          <p:nvPr/>
        </p:nvSpPr>
        <p:spPr>
          <a:xfrm rot="0">
            <a:off x="0" y="0"/>
            <a:ext cx="7797801" cy="10058401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2</a:t>
            </a:r>
            <a:endParaRPr lang="ko-KR" altLang="en-US" dirty="0" smtClean="0" sz="1200"/>
          </a:p>
          <a:p>
            <a:pPr marL="0" indent="0" defTabSz="15240" algn="l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We construct the canonical  collection of set of LR(1)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I</a:t>
            </a:r>
            <a:r>
              <a:rPr lang="en-US" altLang="ko-KR" dirty="0" smtClean="0" sz="798">
                <a:solidFill>
                  <a:srgbClr val="000000"/>
                </a:solidFill>
                <a:latin typeface="Times New Roman"/>
              </a:rPr>
              <a:t>0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 = {closure(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[S'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→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		•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E, $]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)} </a:t>
            </a:r>
            <a:endParaRPr lang="ko-KR" altLang="en-US" dirty="0" smtClean="0" sz="120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{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[S'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→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		•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E, $], 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[E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→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		•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T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–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 E, $], [E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→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		•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T, $], 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[T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→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		•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F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×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T, $], [T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→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		•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F, $]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[T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→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		•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F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×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T,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–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], [T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→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		•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F,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–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], 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[F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→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		•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id, $], [F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→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		•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id,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–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], 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[F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→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		•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id, 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×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]  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}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I</a:t>
            </a:r>
            <a:r>
              <a:rPr lang="en-US" altLang="ko-KR" dirty="0" smtClean="0" sz="798">
                <a:solidFill>
                  <a:srgbClr val="000000"/>
                </a:solidFill>
                <a:latin typeface="Times New Roman"/>
              </a:rPr>
              <a:t>1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 = {goto(I</a:t>
            </a:r>
            <a:r>
              <a:rPr lang="en-US" altLang="ko-KR" dirty="0" smtClean="0" sz="798">
                <a:solidFill>
                  <a:srgbClr val="000000"/>
                </a:solidFill>
                <a:latin typeface="Times New Roman"/>
              </a:rPr>
              <a:t>0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,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E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)} = {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[S'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→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		E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•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, $]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} </a:t>
            </a:r>
            <a:endParaRPr lang="ko-KR" altLang="en-US" dirty="0" smtClean="0" sz="120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I</a:t>
            </a:r>
            <a:r>
              <a:rPr lang="en-US" altLang="ko-KR" dirty="0" smtClean="0" sz="798">
                <a:solidFill>
                  <a:srgbClr val="000000"/>
                </a:solidFill>
                <a:latin typeface="Times New Roman"/>
              </a:rPr>
              <a:t>2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 = {goto(I</a:t>
            </a:r>
            <a:r>
              <a:rPr lang="en-US" altLang="ko-KR" dirty="0" smtClean="0" sz="798">
                <a:solidFill>
                  <a:srgbClr val="000000"/>
                </a:solidFill>
                <a:latin typeface="Times New Roman"/>
              </a:rPr>
              <a:t>0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,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T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)} = {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[E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→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		T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•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–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 E,$], [E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→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T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•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,$]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} </a:t>
            </a:r>
            <a:endParaRPr lang="ko-KR" altLang="en-US" dirty="0" smtClean="0" sz="120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I</a:t>
            </a:r>
            <a:r>
              <a:rPr lang="en-US" altLang="ko-KR" dirty="0" smtClean="0" sz="798">
                <a:solidFill>
                  <a:srgbClr val="000000"/>
                </a:solidFill>
                <a:latin typeface="Times New Roman"/>
              </a:rPr>
              <a:t>3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 = {goto(I</a:t>
            </a:r>
            <a:r>
              <a:rPr lang="en-US" altLang="ko-KR" dirty="0" smtClean="0" sz="798">
                <a:solidFill>
                  <a:srgbClr val="000000"/>
                </a:solidFill>
                <a:latin typeface="Times New Roman"/>
              </a:rPr>
              <a:t>0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,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F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)} =   {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[T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→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		F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•			×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T, $], 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[T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→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		F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•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, $],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[T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→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		F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•			×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T,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–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], 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[T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→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		F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•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,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–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]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}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I</a:t>
            </a:r>
            <a:r>
              <a:rPr lang="en-US" altLang="ko-KR" dirty="0" smtClean="0" sz="798">
                <a:solidFill>
                  <a:srgbClr val="000000"/>
                </a:solidFill>
                <a:latin typeface="Times New Roman"/>
              </a:rPr>
              <a:t>4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 = {goto(I</a:t>
            </a:r>
            <a:r>
              <a:rPr lang="en-US" altLang="ko-KR" dirty="0" smtClean="0" sz="798">
                <a:solidFill>
                  <a:srgbClr val="000000"/>
                </a:solidFill>
                <a:latin typeface="Times New Roman"/>
              </a:rPr>
              <a:t>0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,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id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)} =  {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[F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→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		id 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•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, $],  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[F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→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		id 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•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,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–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], 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[F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→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		id 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•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, 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×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] 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}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I</a:t>
            </a:r>
            <a:r>
              <a:rPr lang="en-US" altLang="ko-KR" dirty="0" smtClean="0" sz="798">
                <a:solidFill>
                  <a:srgbClr val="000000"/>
                </a:solidFill>
                <a:latin typeface="Times New Roman"/>
              </a:rPr>
              <a:t>5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 = {goto(I</a:t>
            </a:r>
            <a:r>
              <a:rPr lang="en-US" altLang="ko-KR" dirty="0" smtClean="0" sz="798">
                <a:solidFill>
                  <a:srgbClr val="000000"/>
                </a:solidFill>
                <a:latin typeface="Times New Roman"/>
              </a:rPr>
              <a:t>2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, –)} =  {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[E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→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T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–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			•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 E, $], [E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→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		•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T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–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E, $], [E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→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		•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T, $], 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[T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→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		•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F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×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T, $], [T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→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		•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F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×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T,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–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], [T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→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		•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F, $], [T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→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		•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F,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–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], 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[F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→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		•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id, $],  [F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→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		•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id,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–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], [F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→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		•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id, 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×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] 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}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I</a:t>
            </a:r>
            <a:r>
              <a:rPr lang="en-US" altLang="ko-KR" dirty="0" smtClean="0" sz="798">
                <a:solidFill>
                  <a:srgbClr val="000000"/>
                </a:solidFill>
                <a:latin typeface="Times New Roman"/>
              </a:rPr>
              <a:t>6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 = {goto(I</a:t>
            </a:r>
            <a:r>
              <a:rPr lang="en-US" altLang="ko-KR" dirty="0" smtClean="0" sz="798">
                <a:solidFill>
                  <a:srgbClr val="000000"/>
                </a:solidFill>
                <a:latin typeface="Times New Roman"/>
              </a:rPr>
              <a:t>3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, 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×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)} =   {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[T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→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		F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×			•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T, $], [T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→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		F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×			•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T,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–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],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[T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→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		•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F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×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T, $], [T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→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		•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F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×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T,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–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], [T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→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		•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F, $], [T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→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		•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F,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–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], 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[F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→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		•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id, $], [F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→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		•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id,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–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],  [F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→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		•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id, 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×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] 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}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I</a:t>
            </a:r>
            <a:r>
              <a:rPr lang="en-US" altLang="ko-KR" dirty="0" smtClean="0" sz="798">
                <a:solidFill>
                  <a:srgbClr val="000000"/>
                </a:solidFill>
                <a:latin typeface="Times New Roman"/>
              </a:rPr>
              <a:t>7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 = {goto(I</a:t>
            </a:r>
            <a:r>
              <a:rPr lang="en-US" altLang="ko-KR" dirty="0" smtClean="0" sz="798">
                <a:solidFill>
                  <a:srgbClr val="000000"/>
                </a:solidFill>
                <a:latin typeface="Times New Roman"/>
              </a:rPr>
              <a:t>5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,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E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)} =  {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[E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→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		T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–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 E 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•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, $]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} </a:t>
            </a:r>
            <a:endParaRPr lang="ko-KR" altLang="en-US" dirty="0" smtClean="0" sz="120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I</a:t>
            </a:r>
            <a:r>
              <a:rPr lang="en-US" altLang="ko-KR" dirty="0" smtClean="0" sz="798">
                <a:solidFill>
                  <a:srgbClr val="000000"/>
                </a:solidFill>
                <a:latin typeface="Times New Roman"/>
              </a:rPr>
              <a:t>2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 = {goto(I</a:t>
            </a:r>
            <a:r>
              <a:rPr lang="en-US" altLang="ko-KR" dirty="0" smtClean="0" sz="798">
                <a:solidFill>
                  <a:srgbClr val="000000"/>
                </a:solidFill>
                <a:latin typeface="Times New Roman"/>
              </a:rPr>
              <a:t>5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,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T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)}, i.e., goto(I</a:t>
            </a:r>
            <a:r>
              <a:rPr lang="en-US" altLang="ko-KR" dirty="0" smtClean="0" sz="798">
                <a:solidFill>
                  <a:srgbClr val="000000"/>
                </a:solidFill>
                <a:latin typeface="Times New Roman"/>
              </a:rPr>
              <a:t>5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,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T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) yields the same set as I</a:t>
            </a:r>
            <a:r>
              <a:rPr lang="en-US" altLang="ko-KR" dirty="0" smtClean="0" sz="798">
                <a:solidFill>
                  <a:srgbClr val="000000"/>
                </a:solidFill>
                <a:latin typeface="Times New Roman"/>
              </a:rPr>
              <a:t>2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. </a:t>
            </a:r>
            <a:endParaRPr lang="ko-KR" altLang="en-US" dirty="0" smtClean="0" sz="120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I</a:t>
            </a:r>
            <a:r>
              <a:rPr lang="en-US" altLang="ko-KR" dirty="0" smtClean="0" sz="798">
                <a:solidFill>
                  <a:srgbClr val="000000"/>
                </a:solidFill>
                <a:latin typeface="Times New Roman"/>
              </a:rPr>
              <a:t>3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 = {goto(I</a:t>
            </a:r>
            <a:r>
              <a:rPr lang="en-US" altLang="ko-KR" dirty="0" smtClean="0" sz="798">
                <a:solidFill>
                  <a:srgbClr val="000000"/>
                </a:solidFill>
                <a:latin typeface="Times New Roman"/>
              </a:rPr>
              <a:t>5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,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F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)} </a:t>
            </a:r>
            <a:endParaRPr lang="ko-KR" altLang="en-US" dirty="0" smtClean="0" sz="120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I</a:t>
            </a:r>
            <a:r>
              <a:rPr lang="en-US" altLang="ko-KR" dirty="0" smtClean="0" sz="798">
                <a:solidFill>
                  <a:srgbClr val="000000"/>
                </a:solidFill>
                <a:latin typeface="Times New Roman"/>
              </a:rPr>
              <a:t>4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 = {goto(I</a:t>
            </a:r>
            <a:r>
              <a:rPr lang="en-US" altLang="ko-KR" dirty="0" smtClean="0" sz="798">
                <a:solidFill>
                  <a:srgbClr val="000000"/>
                </a:solidFill>
                <a:latin typeface="Times New Roman"/>
              </a:rPr>
              <a:t>5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,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id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)} </a:t>
            </a:r>
            <a:endParaRPr lang="ko-KR" altLang="en-US" dirty="0" smtClean="0" sz="1200"/>
          </a:p>
          <a:p>
            <a:pPr marL="0" indent="0" defTabSz="15240" algn="l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 i="1">
                <a:solidFill>
                  <a:srgbClr val="000000"/>
                </a:solidFill>
                <a:latin typeface="Verdana"/>
                <a:ea typeface="Verdana"/>
              </a:rPr>
              <a:t>Sohail Aslam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900" i="1">
                <a:solidFill>
                  <a:srgbClr val="000000"/>
                </a:solidFill>
                <a:latin typeface="Verdana"/>
                <a:ea typeface="Verdana"/>
              </a:rPr>
              <a:t>Compiler Construction Notes Set:2-2 </a:t>
            </a:r>
            <a:endParaRPr lang="ko-KR" altLang="en-US" dirty="0" smtClean="0" sz="900" i="1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Rect 3"/>
          <p:cNvSpPr>
            <a:spLocks noGrp="1" noChangeArrowheads="1"/>
          </p:cNvSpPr>
          <p:nvPr/>
        </p:nvSpPr>
        <p:spPr>
          <a:xfrm rot="0">
            <a:off x="0" y="0"/>
            <a:ext cx="7797801" cy="10058401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3</a:t>
            </a:r>
            <a:endParaRPr lang="ko-KR" altLang="en-US" dirty="0" smtClean="0" sz="1200"/>
          </a:p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I</a:t>
            </a:r>
            <a:r>
              <a:rPr lang="en-US" altLang="ko-KR" dirty="0" smtClean="0" sz="798">
                <a:solidFill>
                  <a:srgbClr val="000000"/>
                </a:solidFill>
                <a:latin typeface="Times New Roman"/>
              </a:rPr>
              <a:t>8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 = {goto(I</a:t>
            </a:r>
            <a:r>
              <a:rPr lang="en-US" altLang="ko-KR" dirty="0" smtClean="0" sz="798">
                <a:solidFill>
                  <a:srgbClr val="000000"/>
                </a:solidFill>
                <a:latin typeface="Times New Roman"/>
              </a:rPr>
              <a:t>6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,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T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)} = {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			[T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→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		F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×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T 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•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, $], [T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→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		F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×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T 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•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,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–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]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} </a:t>
            </a:r>
            <a:endParaRPr lang="ko-KR" altLang="en-US" dirty="0" smtClean="0" sz="120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I</a:t>
            </a:r>
            <a:r>
              <a:rPr lang="en-US" altLang="ko-KR" dirty="0" smtClean="0" sz="798">
                <a:solidFill>
                  <a:srgbClr val="000000"/>
                </a:solidFill>
                <a:latin typeface="Times New Roman"/>
              </a:rPr>
              <a:t>3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 = {goto(I</a:t>
            </a:r>
            <a:r>
              <a:rPr lang="en-US" altLang="ko-KR" dirty="0" smtClean="0" sz="798">
                <a:solidFill>
                  <a:srgbClr val="000000"/>
                </a:solidFill>
                <a:latin typeface="Times New Roman"/>
              </a:rPr>
              <a:t>6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,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F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)}  </a:t>
            </a:r>
            <a:endParaRPr lang="ko-KR" altLang="en-US" dirty="0" smtClean="0" sz="120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I</a:t>
            </a:r>
            <a:r>
              <a:rPr lang="en-US" altLang="ko-KR" dirty="0" smtClean="0" sz="798">
                <a:solidFill>
                  <a:srgbClr val="000000"/>
                </a:solidFill>
                <a:latin typeface="Times New Roman"/>
              </a:rPr>
              <a:t>4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 = {goto(I</a:t>
            </a:r>
            <a:r>
              <a:rPr lang="en-US" altLang="ko-KR" dirty="0" smtClean="0" sz="798">
                <a:solidFill>
                  <a:srgbClr val="000000"/>
                </a:solidFill>
                <a:latin typeface="Times New Roman"/>
              </a:rPr>
              <a:t>6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,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id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)}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We now filling the LR(1) table by applying the rules.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Apply </a:t>
            </a:r>
            <a:endParaRPr lang="ko-KR" altLang="en-US" dirty="0" smtClean="0" sz="1200" b="1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1.  if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[A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→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		α•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a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β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, b]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		∈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I</a:t>
            </a:r>
            <a:r>
              <a:rPr lang="en-US" altLang="ko-KR" dirty="0" smtClean="0" sz="798">
                <a:solidFill>
                  <a:srgbClr val="000000"/>
                </a:solidFill>
                <a:latin typeface="Times New Roman"/>
              </a:rPr>
              <a:t>i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 and goto(I</a:t>
            </a:r>
            <a:r>
              <a:rPr lang="en-US" altLang="ko-KR" dirty="0" smtClean="0" sz="798">
                <a:solidFill>
                  <a:srgbClr val="000000"/>
                </a:solidFill>
                <a:latin typeface="Times New Roman"/>
              </a:rPr>
              <a:t>i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,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a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) = I</a:t>
            </a:r>
            <a:r>
              <a:rPr lang="en-US" altLang="ko-KR" dirty="0" smtClean="0" sz="798">
                <a:solidFill>
                  <a:srgbClr val="000000"/>
                </a:solidFill>
                <a:latin typeface="Times New Roman"/>
              </a:rPr>
              <a:t>j</a:t>
            </a:r>
            <a:endParaRPr lang="ko-KR" altLang="en-US" dirty="0" smtClean="0" sz="798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then set Action[i,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a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] 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←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“shift j”. // here,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a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is a terminal. </a:t>
            </a:r>
            <a:endParaRPr lang="ko-KR" altLang="en-US" dirty="0" smtClean="0" sz="1200"/>
          </a:p>
          <a:p>
            <a:pPr marL="0" indent="0" defTabSz="15240" algn="l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I</a:t>
            </a:r>
            <a:r>
              <a:rPr lang="en-US" altLang="ko-KR" dirty="0" smtClean="0" sz="798">
                <a:solidFill>
                  <a:srgbClr val="000000"/>
                </a:solidFill>
                <a:latin typeface="Times New Roman"/>
              </a:rPr>
              <a:t>0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={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[S'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→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		•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E,$],[E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→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•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T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–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 E, $],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[E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→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		•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T, $], [T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→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		•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F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×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T, $],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[T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→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		•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F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×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T,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–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], [T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→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		•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F, $],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[T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→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		•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F,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–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], [F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→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		•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id, $], 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[F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→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		•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id,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–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], [F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→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		•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id, 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×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] 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}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  goto(I</a:t>
            </a:r>
            <a:r>
              <a:rPr lang="en-US" altLang="ko-KR" dirty="0" smtClean="0" sz="798">
                <a:solidFill>
                  <a:srgbClr val="000000"/>
                </a:solidFill>
                <a:latin typeface="Times New Roman"/>
              </a:rPr>
              <a:t>0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,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id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) = I</a:t>
            </a:r>
            <a:r>
              <a:rPr lang="en-US" altLang="ko-KR" dirty="0" smtClean="0" sz="798">
                <a:solidFill>
                  <a:srgbClr val="000000"/>
                </a:solidFill>
                <a:latin typeface="Times New Roman"/>
              </a:rPr>
              <a:t>4</a:t>
            </a:r>
            <a:endParaRPr lang="ko-KR" altLang="en-US" dirty="0" smtClean="0" sz="798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⇒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Action[0,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id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] 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←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shift 4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I</a:t>
            </a:r>
            <a:r>
              <a:rPr lang="en-US" altLang="ko-KR" dirty="0" smtClean="0" sz="798">
                <a:solidFill>
                  <a:srgbClr val="000000"/>
                </a:solidFill>
                <a:latin typeface="Times New Roman"/>
              </a:rPr>
              <a:t>2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= {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[E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→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		T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•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–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 E, $], [E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→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T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•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,$]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}, goto(I</a:t>
            </a:r>
            <a:r>
              <a:rPr lang="en-US" altLang="ko-KR" dirty="0" smtClean="0" sz="798">
                <a:solidFill>
                  <a:srgbClr val="000000"/>
                </a:solidFill>
                <a:latin typeface="Times New Roman"/>
              </a:rPr>
              <a:t>2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, –) = I</a:t>
            </a:r>
            <a:r>
              <a:rPr lang="en-US" altLang="ko-KR" dirty="0" smtClean="0" sz="798">
                <a:solidFill>
                  <a:srgbClr val="000000"/>
                </a:solidFill>
                <a:latin typeface="Times New Roman"/>
              </a:rPr>
              <a:t>5</a:t>
            </a:r>
            <a:endParaRPr lang="ko-KR" altLang="en-US" dirty="0" smtClean="0" sz="798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⇒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Action[2, –] 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←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shift 5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I</a:t>
            </a:r>
            <a:r>
              <a:rPr lang="en-US" altLang="ko-KR" dirty="0" smtClean="0" sz="798">
                <a:solidFill>
                  <a:srgbClr val="000000"/>
                </a:solidFill>
                <a:latin typeface="Times New Roman"/>
              </a:rPr>
              <a:t>3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={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[T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→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		F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•			×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T, $], [T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→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		F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•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, $],[T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→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		F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•			×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T,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–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], [T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→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		F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•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,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–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]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}, goto(I</a:t>
            </a:r>
            <a:r>
              <a:rPr lang="en-US" altLang="ko-KR" dirty="0" smtClean="0" sz="798">
                <a:solidFill>
                  <a:srgbClr val="000000"/>
                </a:solidFill>
                <a:latin typeface="Times New Roman"/>
              </a:rPr>
              <a:t>3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, 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×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) = I</a:t>
            </a:r>
            <a:r>
              <a:rPr lang="en-US" altLang="ko-KR" dirty="0" smtClean="0" sz="798">
                <a:solidFill>
                  <a:srgbClr val="000000"/>
                </a:solidFill>
                <a:latin typeface="Times New Roman"/>
              </a:rPr>
              <a:t>6</a:t>
            </a:r>
            <a:endParaRPr lang="ko-KR" altLang="en-US" dirty="0" smtClean="0" sz="798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⇒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Action[3, 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×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] 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←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shift 6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goto(I</a:t>
            </a:r>
            <a:r>
              <a:rPr lang="en-US" altLang="ko-KR" dirty="0" smtClean="0" sz="798">
                <a:solidFill>
                  <a:srgbClr val="000000"/>
                </a:solidFill>
                <a:latin typeface="Times New Roman"/>
              </a:rPr>
              <a:t>5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,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id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) = I</a:t>
            </a:r>
            <a:r>
              <a:rPr lang="en-US" altLang="ko-KR" dirty="0" smtClean="0" sz="798">
                <a:solidFill>
                  <a:srgbClr val="000000"/>
                </a:solidFill>
                <a:latin typeface="Times New Roman"/>
              </a:rPr>
              <a:t>4 </a:t>
            </a:r>
            <a:endParaRPr lang="ko-KR" altLang="en-US" dirty="0" smtClean="0" sz="798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⇒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Action[5,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id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] 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←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shift 4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goto(I</a:t>
            </a:r>
            <a:r>
              <a:rPr lang="en-US" altLang="ko-KR" dirty="0" smtClean="0" sz="798">
                <a:solidFill>
                  <a:srgbClr val="000000"/>
                </a:solidFill>
                <a:latin typeface="Times New Roman"/>
              </a:rPr>
              <a:t>6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,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id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) = I</a:t>
            </a:r>
            <a:r>
              <a:rPr lang="en-US" altLang="ko-KR" dirty="0" smtClean="0" sz="798">
                <a:solidFill>
                  <a:srgbClr val="000000"/>
                </a:solidFill>
                <a:latin typeface="Times New Roman"/>
              </a:rPr>
              <a:t>4</a:t>
            </a:r>
            <a:endParaRPr lang="ko-KR" altLang="en-US" dirty="0" smtClean="0" sz="798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⇒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Action[6,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id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] 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←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shift 4 </a:t>
            </a:r>
            <a:endParaRPr lang="ko-KR" altLang="en-US" dirty="0" smtClean="0" sz="1200"/>
          </a:p>
          <a:p>
            <a:pPr marL="0" indent="0" defTabSz="15240" algn="l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Apply </a:t>
            </a:r>
            <a:endParaRPr lang="ko-KR" altLang="en-US" dirty="0" smtClean="0" sz="1200" b="1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2. if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[A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→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		α•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, a]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		∈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I</a:t>
            </a:r>
            <a:r>
              <a:rPr lang="en-US" altLang="ko-KR" dirty="0" smtClean="0" sz="798">
                <a:solidFill>
                  <a:srgbClr val="000000"/>
                </a:solidFill>
                <a:latin typeface="Times New Roman"/>
              </a:rPr>
              <a:t>i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 and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A 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≠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		S'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then set action[i,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a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] to “reduce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A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→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		α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” </a:t>
            </a:r>
            <a:endParaRPr lang="ko-KR" altLang="en-US" dirty="0" smtClean="0" sz="1200"/>
          </a:p>
          <a:p>
            <a:pPr marL="0" indent="0" defTabSz="15240" algn="l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I</a:t>
            </a:r>
            <a:r>
              <a:rPr lang="en-US" altLang="ko-KR" dirty="0" smtClean="0" sz="798">
                <a:solidFill>
                  <a:srgbClr val="000000"/>
                </a:solidFill>
                <a:latin typeface="Times New Roman"/>
              </a:rPr>
              <a:t>2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 = { 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			[E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→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		T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•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–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 E, $], [E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→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T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•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,$]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}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⇒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Action[2,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$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] 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←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reduce 3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I</a:t>
            </a:r>
            <a:r>
              <a:rPr lang="en-US" altLang="ko-KR" dirty="0" smtClean="0" sz="798">
                <a:solidFill>
                  <a:srgbClr val="000000"/>
                </a:solidFill>
                <a:latin typeface="Times New Roman"/>
              </a:rPr>
              <a:t>3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 = {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[T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→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		F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•			×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T, $], [T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→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		F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•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, $], [T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→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		F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•			×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T,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–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], [T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→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		F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•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,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–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]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}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⇒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Action[3,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$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] 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←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reduce 5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⇒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Action[3, –] 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←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reduce 5 </a:t>
            </a:r>
            <a:endParaRPr lang="ko-KR" altLang="en-US" dirty="0" smtClean="0" sz="1200"/>
          </a:p>
          <a:p>
            <a:pPr marL="0" indent="0" defTabSz="15240" algn="l">
              <a:lnSpc>
                <a:spcPts val="2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 i="1">
                <a:solidFill>
                  <a:srgbClr val="000000"/>
                </a:solidFill>
                <a:latin typeface="Verdana"/>
                <a:ea typeface="Verdana"/>
              </a:rPr>
              <a:t>Sohail Aslam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900" i="1">
                <a:solidFill>
                  <a:srgbClr val="000000"/>
                </a:solidFill>
                <a:latin typeface="Verdana"/>
                <a:ea typeface="Verdana"/>
              </a:rPr>
              <a:t>Compiler Construction Notes Set:2-3 </a:t>
            </a:r>
            <a:endParaRPr lang="ko-KR" altLang="en-US" dirty="0" smtClean="0" sz="900" i="1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Rect 3"/>
          <p:cNvSpPr>
            <a:spLocks noGrp="1" noChangeArrowheads="1"/>
          </p:cNvSpPr>
          <p:nvPr/>
        </p:nvSpPr>
        <p:spPr>
          <a:xfrm rot="0">
            <a:off x="0" y="0"/>
            <a:ext cx="7797801" cy="10058401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4</a:t>
            </a:r>
            <a:endParaRPr lang="ko-KR" altLang="en-US" dirty="0" smtClean="0" sz="1200"/>
          </a:p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I</a:t>
            </a:r>
            <a:r>
              <a:rPr lang="en-US" altLang="ko-KR" dirty="0" smtClean="0" sz="798">
                <a:solidFill>
                  <a:srgbClr val="000000"/>
                </a:solidFill>
                <a:latin typeface="Times New Roman"/>
              </a:rPr>
              <a:t>4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 = {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[F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→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		id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•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, $],  [F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→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		id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•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,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–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], [F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→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		id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•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, 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×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] 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}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⇒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Action[4,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$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] 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←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reduce 6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⇒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Action[4, –] 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←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reduce 6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⇒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Action[4, 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×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] 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←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reduce 6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I</a:t>
            </a:r>
            <a:r>
              <a:rPr lang="en-US" altLang="ko-KR" dirty="0" smtClean="0" sz="798">
                <a:solidFill>
                  <a:srgbClr val="000000"/>
                </a:solidFill>
                <a:latin typeface="Times New Roman"/>
              </a:rPr>
              <a:t>7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 = {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[E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→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		T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–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 E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•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, $]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}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⇒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Action[7,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$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] 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←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reduce 2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I</a:t>
            </a:r>
            <a:r>
              <a:rPr lang="en-US" altLang="ko-KR" dirty="0" smtClean="0" sz="798">
                <a:solidFill>
                  <a:srgbClr val="000000"/>
                </a:solidFill>
                <a:latin typeface="Times New Roman"/>
              </a:rPr>
              <a:t>8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 = {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					[T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→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		F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×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T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•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, $], [T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→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		F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×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T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•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,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–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]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}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⇒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Action[8,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$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] 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←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reduce 4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⇒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Action[8, –] 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←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reduce 4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Apply </a:t>
            </a:r>
            <a:endParaRPr lang="ko-KR" altLang="en-US" dirty="0" smtClean="0" sz="1200" b="1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3. if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[S'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→</a:t>
            </a:r>
            <a:r>
              <a:rPr lang="en-US" altLang="ko-KR" dirty="0" smtClean="0" sz="1200" b="1">
                <a:solidFill>
                  <a:srgbClr val="000000"/>
                </a:solidFill>
                <a:latin typeface="Tahoma"/>
                <a:ea typeface="Tahoma"/>
              </a:rPr>
              <a:t>		S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•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, $]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		∈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I</a:t>
            </a:r>
            <a:r>
              <a:rPr lang="en-US" altLang="ko-KR" dirty="0" smtClean="0" sz="798">
                <a:solidFill>
                  <a:srgbClr val="000000"/>
                </a:solidFill>
                <a:latin typeface="Times New Roman"/>
              </a:rPr>
              <a:t>i</a:t>
            </a:r>
            <a:endParaRPr lang="ko-KR" altLang="en-US" dirty="0" smtClean="0" sz="798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then set action[i,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$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] to “accept”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I</a:t>
            </a:r>
            <a:r>
              <a:rPr lang="en-US" altLang="ko-KR" dirty="0" smtClean="0" sz="798">
                <a:solidFill>
                  <a:srgbClr val="000000"/>
                </a:solidFill>
                <a:latin typeface="Times New Roman"/>
              </a:rPr>
              <a:t>1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 = {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[S'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→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		E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•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, $]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}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⇒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Action[1,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$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] 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←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accept </a:t>
            </a:r>
            <a:endParaRPr lang="ko-KR" altLang="en-US" dirty="0" smtClean="0" sz="1200"/>
          </a:p>
          <a:p>
            <a:pPr marL="0" indent="0" defTabSz="15240" algn="l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Apply </a:t>
            </a:r>
            <a:endParaRPr lang="ko-KR" altLang="en-US" dirty="0" smtClean="0" sz="1200" b="1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for each non-terminal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A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		∈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		G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if goto(I</a:t>
            </a:r>
            <a:r>
              <a:rPr lang="en-US" altLang="ko-KR" dirty="0" smtClean="0" sz="798">
                <a:solidFill>
                  <a:srgbClr val="000000"/>
                </a:solidFill>
                <a:latin typeface="Times New Roman"/>
              </a:rPr>
              <a:t>i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,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A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) = I</a:t>
            </a:r>
            <a:r>
              <a:rPr lang="en-US" altLang="ko-KR" dirty="0" smtClean="0" sz="798">
                <a:solidFill>
                  <a:srgbClr val="000000"/>
                </a:solidFill>
                <a:latin typeface="Times New Roman"/>
              </a:rPr>
              <a:t>j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 then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goto[i,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A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] 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←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j.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goto(I</a:t>
            </a:r>
            <a:r>
              <a:rPr lang="en-US" altLang="ko-KR" dirty="0" smtClean="0" sz="798">
                <a:solidFill>
                  <a:srgbClr val="000000"/>
                </a:solidFill>
                <a:latin typeface="Times New Roman"/>
              </a:rPr>
              <a:t>0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,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E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) = I</a:t>
            </a:r>
            <a:r>
              <a:rPr lang="en-US" altLang="ko-KR" dirty="0" smtClean="0" sz="798">
                <a:solidFill>
                  <a:srgbClr val="000000"/>
                </a:solidFill>
                <a:latin typeface="Times New Roman"/>
              </a:rPr>
              <a:t>1 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⇒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goto[0,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E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] 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←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1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goto(I</a:t>
            </a:r>
            <a:r>
              <a:rPr lang="en-US" altLang="ko-KR" dirty="0" smtClean="0" sz="798">
                <a:solidFill>
                  <a:srgbClr val="000000"/>
                </a:solidFill>
                <a:latin typeface="Times New Roman"/>
              </a:rPr>
              <a:t>0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,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T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) = I</a:t>
            </a:r>
            <a:r>
              <a:rPr lang="en-US" altLang="ko-KR" dirty="0" smtClean="0" sz="798">
                <a:solidFill>
                  <a:srgbClr val="000000"/>
                </a:solidFill>
                <a:latin typeface="Times New Roman"/>
              </a:rPr>
              <a:t>2 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⇒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goto[0,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T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] 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←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2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goto(I</a:t>
            </a:r>
            <a:r>
              <a:rPr lang="en-US" altLang="ko-KR" dirty="0" smtClean="0" sz="798">
                <a:solidFill>
                  <a:srgbClr val="000000"/>
                </a:solidFill>
                <a:latin typeface="Times New Roman"/>
              </a:rPr>
              <a:t>0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,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F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) = I</a:t>
            </a:r>
            <a:r>
              <a:rPr lang="en-US" altLang="ko-KR" dirty="0" smtClean="0" sz="798">
                <a:solidFill>
                  <a:srgbClr val="000000"/>
                </a:solidFill>
                <a:latin typeface="Times New Roman"/>
              </a:rPr>
              <a:t>3 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⇒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goto[0,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F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] 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←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3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goto(I</a:t>
            </a:r>
            <a:r>
              <a:rPr lang="en-US" altLang="ko-KR" dirty="0" smtClean="0" sz="798">
                <a:solidFill>
                  <a:srgbClr val="000000"/>
                </a:solidFill>
                <a:latin typeface="Times New Roman"/>
              </a:rPr>
              <a:t>5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,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E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) = I</a:t>
            </a:r>
            <a:r>
              <a:rPr lang="en-US" altLang="ko-KR" dirty="0" smtClean="0" sz="798">
                <a:solidFill>
                  <a:srgbClr val="000000"/>
                </a:solidFill>
                <a:latin typeface="Times New Roman"/>
              </a:rPr>
              <a:t>7 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⇒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goto[5,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E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] 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←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7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goto(I</a:t>
            </a:r>
            <a:r>
              <a:rPr lang="en-US" altLang="ko-KR" dirty="0" smtClean="0" sz="798">
                <a:solidFill>
                  <a:srgbClr val="000000"/>
                </a:solidFill>
                <a:latin typeface="Times New Roman"/>
              </a:rPr>
              <a:t>5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,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T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) = I</a:t>
            </a:r>
            <a:r>
              <a:rPr lang="en-US" altLang="ko-KR" dirty="0" smtClean="0" sz="798">
                <a:solidFill>
                  <a:srgbClr val="000000"/>
                </a:solidFill>
                <a:latin typeface="Times New Roman"/>
              </a:rPr>
              <a:t>2 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⇒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goto[5,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T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] 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←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2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goto(I</a:t>
            </a:r>
            <a:r>
              <a:rPr lang="en-US" altLang="ko-KR" dirty="0" smtClean="0" sz="798">
                <a:solidFill>
                  <a:srgbClr val="000000"/>
                </a:solidFill>
                <a:latin typeface="Times New Roman"/>
              </a:rPr>
              <a:t>5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,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F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) = I</a:t>
            </a:r>
            <a:r>
              <a:rPr lang="en-US" altLang="ko-KR" dirty="0" smtClean="0" sz="798">
                <a:solidFill>
                  <a:srgbClr val="000000"/>
                </a:solidFill>
                <a:latin typeface="Times New Roman"/>
              </a:rPr>
              <a:t>3 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⇒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goto[5,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F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] 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←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3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goto(I</a:t>
            </a:r>
            <a:r>
              <a:rPr lang="en-US" altLang="ko-KR" dirty="0" smtClean="0" sz="798">
                <a:solidFill>
                  <a:srgbClr val="000000"/>
                </a:solidFill>
                <a:latin typeface="Times New Roman"/>
              </a:rPr>
              <a:t>6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,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T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) = I</a:t>
            </a:r>
            <a:r>
              <a:rPr lang="en-US" altLang="ko-KR" dirty="0" smtClean="0" sz="798">
                <a:solidFill>
                  <a:srgbClr val="000000"/>
                </a:solidFill>
                <a:latin typeface="Times New Roman"/>
              </a:rPr>
              <a:t>8 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⇒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goto[6,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T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] 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←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8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goto(I</a:t>
            </a:r>
            <a:r>
              <a:rPr lang="en-US" altLang="ko-KR" dirty="0" smtClean="0" sz="798">
                <a:solidFill>
                  <a:srgbClr val="000000"/>
                </a:solidFill>
                <a:latin typeface="Times New Roman"/>
              </a:rPr>
              <a:t>6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,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F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) = I</a:t>
            </a:r>
            <a:r>
              <a:rPr lang="en-US" altLang="ko-KR" dirty="0" smtClean="0" sz="798">
                <a:solidFill>
                  <a:srgbClr val="000000"/>
                </a:solidFill>
                <a:latin typeface="Times New Roman"/>
              </a:rPr>
              <a:t>3 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⇒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goto[6,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F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] 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←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3 </a:t>
            </a:r>
            <a:endParaRPr lang="ko-KR" altLang="en-US" dirty="0" smtClean="0" sz="1200"/>
          </a:p>
          <a:p>
            <a:pPr marL="0" indent="0" defTabSz="15240" algn="l">
              <a:lnSpc>
                <a:spcPts val="16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 i="1">
                <a:solidFill>
                  <a:srgbClr val="000000"/>
                </a:solidFill>
                <a:latin typeface="Verdana"/>
                <a:ea typeface="Verdana"/>
              </a:rPr>
              <a:t>Sohail Aslam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900" i="1">
                <a:solidFill>
                  <a:srgbClr val="000000"/>
                </a:solidFill>
                <a:latin typeface="Verdana"/>
                <a:ea typeface="Verdana"/>
              </a:rPr>
              <a:t>Compiler Construction Notes Set:2-4 </a:t>
            </a:r>
            <a:endParaRPr lang="ko-KR" altLang="en-US" dirty="0" smtClean="0" sz="900" i="1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91310" y="1273810"/>
            <a:ext cx="188595" cy="18605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63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91310" y="1459865"/>
            <a:ext cx="188595" cy="20447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63" name="Picture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79905" y="1459865"/>
            <a:ext cx="316865" cy="20447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63" name="Picture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96770" y="1459865"/>
            <a:ext cx="402590" cy="20447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63" name="Picture 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499360" y="1459865"/>
            <a:ext cx="457200" cy="20447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63" name="Picture 8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956560" y="1459865"/>
            <a:ext cx="411480" cy="20447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63" name="Picture 8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364865" y="1459865"/>
            <a:ext cx="399415" cy="20447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63" name="Picture 8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764280" y="1459865"/>
            <a:ext cx="414655" cy="20447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63" name="Picture 8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175760" y="1459865"/>
            <a:ext cx="399415" cy="20447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63" name="Picture 8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591310" y="1673225"/>
            <a:ext cx="188595" cy="18605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63" name="Picture 8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779905" y="1673225"/>
            <a:ext cx="316865" cy="18605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63" name="Picture 8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096770" y="1673225"/>
            <a:ext cx="402590" cy="18605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63" name="Picture 8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2499360" y="1673225"/>
            <a:ext cx="457200" cy="18605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63" name="Picture 8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2956560" y="1673225"/>
            <a:ext cx="411480" cy="18605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63" name="Picture 8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1591310" y="1859280"/>
            <a:ext cx="188595" cy="19494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63" name="Picture 8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1779905" y="1859280"/>
            <a:ext cx="316865" cy="19494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63" name="Picture 8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2096770" y="1859280"/>
            <a:ext cx="402590" cy="19494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63" name="Picture 8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2499360" y="1859280"/>
            <a:ext cx="457200" cy="19494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63" name="Picture 8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2956560" y="1859280"/>
            <a:ext cx="411480" cy="19494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63" name="Picture 8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3364865" y="1859280"/>
            <a:ext cx="399415" cy="19494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63" name="Picture 8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3764280" y="1859280"/>
            <a:ext cx="414655" cy="19494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63" name="Picture 8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4175760" y="1859280"/>
            <a:ext cx="399415" cy="19494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63" name="Picture 8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1591310" y="2054225"/>
            <a:ext cx="188595" cy="19494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63" name="Picture 8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1779905" y="2054225"/>
            <a:ext cx="316865" cy="19494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63" name="Picture 8"/>
          <p:cNvPicPr>
            <a:picLocks noChangeAspect="1"/>
          </p:cNvPicPr>
          <p:nvPr/>
        </p:nvPicPr>
        <p:blipFill>
          <a:blip r:embed="rId27" cstate="print"/>
          <a:stretch>
            <a:fillRect/>
          </a:stretch>
        </p:blipFill>
        <p:spPr>
          <a:xfrm>
            <a:off x="2096770" y="2054225"/>
            <a:ext cx="402590" cy="19494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63" name="Picture 8"/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2499360" y="2054225"/>
            <a:ext cx="457200" cy="19494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63" name="Picture 8"/>
          <p:cNvPicPr>
            <a:picLocks noChangeAspect="1"/>
          </p:cNvPicPr>
          <p:nvPr/>
        </p:nvPicPr>
        <p:blipFill>
          <a:blip r:embed="rId29" cstate="print"/>
          <a:stretch>
            <a:fillRect/>
          </a:stretch>
        </p:blipFill>
        <p:spPr>
          <a:xfrm>
            <a:off x="2956560" y="2054225"/>
            <a:ext cx="411480" cy="19494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63" name="Picture 8"/>
          <p:cNvPicPr>
            <a:picLocks noChangeAspect="1"/>
          </p:cNvPicPr>
          <p:nvPr/>
        </p:nvPicPr>
        <p:blipFill>
          <a:blip r:embed="rId30" cstate="print"/>
          <a:stretch>
            <a:fillRect/>
          </a:stretch>
        </p:blipFill>
        <p:spPr>
          <a:xfrm>
            <a:off x="3364865" y="2054225"/>
            <a:ext cx="399415" cy="19494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63" name="Picture 8"/>
          <p:cNvPicPr>
            <a:picLocks noChangeAspect="1"/>
          </p:cNvPicPr>
          <p:nvPr/>
        </p:nvPicPr>
        <p:blipFill>
          <a:blip r:embed="rId31" cstate="print"/>
          <a:stretch>
            <a:fillRect/>
          </a:stretch>
        </p:blipFill>
        <p:spPr>
          <a:xfrm>
            <a:off x="3764280" y="2054225"/>
            <a:ext cx="414655" cy="19494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63" name="Picture 8"/>
          <p:cNvPicPr>
            <a:picLocks noChangeAspect="1"/>
          </p:cNvPicPr>
          <p:nvPr/>
        </p:nvPicPr>
        <p:blipFill>
          <a:blip r:embed="rId32" cstate="print"/>
          <a:stretch>
            <a:fillRect/>
          </a:stretch>
        </p:blipFill>
        <p:spPr>
          <a:xfrm>
            <a:off x="4175760" y="2054225"/>
            <a:ext cx="399415" cy="19494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63" name="Picture 8"/>
          <p:cNvPicPr>
            <a:picLocks noChangeAspect="1"/>
          </p:cNvPicPr>
          <p:nvPr/>
        </p:nvPicPr>
        <p:blipFill>
          <a:blip r:embed="rId33" cstate="print"/>
          <a:stretch>
            <a:fillRect/>
          </a:stretch>
        </p:blipFill>
        <p:spPr>
          <a:xfrm>
            <a:off x="1779905" y="2255520"/>
            <a:ext cx="316865" cy="18605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63" name="Picture 8"/>
          <p:cNvPicPr>
            <a:picLocks noChangeAspect="1"/>
          </p:cNvPicPr>
          <p:nvPr/>
        </p:nvPicPr>
        <p:blipFill>
          <a:blip r:embed="rId34" cstate="print"/>
          <a:stretch>
            <a:fillRect/>
          </a:stretch>
        </p:blipFill>
        <p:spPr>
          <a:xfrm>
            <a:off x="3364865" y="2255520"/>
            <a:ext cx="399415" cy="18605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63" name="Picture 8"/>
          <p:cNvPicPr>
            <a:picLocks noChangeAspect="1"/>
          </p:cNvPicPr>
          <p:nvPr/>
        </p:nvPicPr>
        <p:blipFill>
          <a:blip r:embed="rId35" cstate="print"/>
          <a:stretch>
            <a:fillRect/>
          </a:stretch>
        </p:blipFill>
        <p:spPr>
          <a:xfrm>
            <a:off x="3764280" y="2255520"/>
            <a:ext cx="414655" cy="18605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63" name="Picture 8"/>
          <p:cNvPicPr>
            <a:picLocks noChangeAspect="1"/>
          </p:cNvPicPr>
          <p:nvPr/>
        </p:nvPicPr>
        <p:blipFill>
          <a:blip r:embed="rId36" cstate="print"/>
          <a:stretch>
            <a:fillRect/>
          </a:stretch>
        </p:blipFill>
        <p:spPr>
          <a:xfrm>
            <a:off x="4175760" y="2255520"/>
            <a:ext cx="399415" cy="18605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63" name="Picture 8"/>
          <p:cNvPicPr>
            <a:picLocks noChangeAspect="1"/>
          </p:cNvPicPr>
          <p:nvPr/>
        </p:nvPicPr>
        <p:blipFill>
          <a:blip r:embed="rId37" cstate="print"/>
          <a:stretch>
            <a:fillRect/>
          </a:stretch>
        </p:blipFill>
        <p:spPr>
          <a:xfrm>
            <a:off x="1779905" y="2450465"/>
            <a:ext cx="316865" cy="18605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63" name="Picture 8"/>
          <p:cNvPicPr>
            <a:picLocks noChangeAspect="1"/>
          </p:cNvPicPr>
          <p:nvPr/>
        </p:nvPicPr>
        <p:blipFill>
          <a:blip r:embed="rId38" cstate="print"/>
          <a:stretch>
            <a:fillRect/>
          </a:stretch>
        </p:blipFill>
        <p:spPr>
          <a:xfrm>
            <a:off x="3364865" y="2450465"/>
            <a:ext cx="399415" cy="18605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63" name="Picture 8"/>
          <p:cNvPicPr>
            <a:picLocks noChangeAspect="1"/>
          </p:cNvPicPr>
          <p:nvPr/>
        </p:nvPicPr>
        <p:blipFill>
          <a:blip r:embed="rId39" cstate="print"/>
          <a:stretch>
            <a:fillRect/>
          </a:stretch>
        </p:blipFill>
        <p:spPr>
          <a:xfrm>
            <a:off x="3764280" y="2450465"/>
            <a:ext cx="414655" cy="18605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63" name="Picture 8"/>
          <p:cNvPicPr>
            <a:picLocks noChangeAspect="1"/>
          </p:cNvPicPr>
          <p:nvPr/>
        </p:nvPicPr>
        <p:blipFill>
          <a:blip r:embed="rId40" cstate="print"/>
          <a:stretch>
            <a:fillRect/>
          </a:stretch>
        </p:blipFill>
        <p:spPr>
          <a:xfrm>
            <a:off x="4175760" y="2450465"/>
            <a:ext cx="399415" cy="18605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63" name="Picture 8"/>
          <p:cNvPicPr>
            <a:picLocks noChangeAspect="1"/>
          </p:cNvPicPr>
          <p:nvPr/>
        </p:nvPicPr>
        <p:blipFill>
          <a:blip r:embed="rId41" cstate="print"/>
          <a:stretch>
            <a:fillRect/>
          </a:stretch>
        </p:blipFill>
        <p:spPr>
          <a:xfrm>
            <a:off x="1591310" y="2645410"/>
            <a:ext cx="188595" cy="18605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63" name="Picture 8"/>
          <p:cNvPicPr>
            <a:picLocks noChangeAspect="1"/>
          </p:cNvPicPr>
          <p:nvPr/>
        </p:nvPicPr>
        <p:blipFill>
          <a:blip r:embed="rId42" cstate="print"/>
          <a:stretch>
            <a:fillRect/>
          </a:stretch>
        </p:blipFill>
        <p:spPr>
          <a:xfrm>
            <a:off x="1779905" y="2645410"/>
            <a:ext cx="316865" cy="18605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63" name="Picture 8"/>
          <p:cNvPicPr>
            <a:picLocks noChangeAspect="1"/>
          </p:cNvPicPr>
          <p:nvPr/>
        </p:nvPicPr>
        <p:blipFill>
          <a:blip r:embed="rId43" cstate="print"/>
          <a:stretch>
            <a:fillRect/>
          </a:stretch>
        </p:blipFill>
        <p:spPr>
          <a:xfrm>
            <a:off x="2096770" y="2645410"/>
            <a:ext cx="402590" cy="18605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63" name="Picture 8"/>
          <p:cNvPicPr>
            <a:picLocks noChangeAspect="1"/>
          </p:cNvPicPr>
          <p:nvPr/>
        </p:nvPicPr>
        <p:blipFill>
          <a:blip r:embed="rId44" cstate="print"/>
          <a:stretch>
            <a:fillRect/>
          </a:stretch>
        </p:blipFill>
        <p:spPr>
          <a:xfrm>
            <a:off x="2499360" y="2645410"/>
            <a:ext cx="457200" cy="18605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63" name="Picture 8"/>
          <p:cNvPicPr>
            <a:picLocks noChangeAspect="1"/>
          </p:cNvPicPr>
          <p:nvPr/>
        </p:nvPicPr>
        <p:blipFill>
          <a:blip r:embed="rId45" cstate="print"/>
          <a:stretch>
            <a:fillRect/>
          </a:stretch>
        </p:blipFill>
        <p:spPr>
          <a:xfrm>
            <a:off x="2956560" y="2645410"/>
            <a:ext cx="411480" cy="18605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63" name="Picture 8"/>
          <p:cNvPicPr>
            <a:picLocks noChangeAspect="1"/>
          </p:cNvPicPr>
          <p:nvPr/>
        </p:nvPicPr>
        <p:blipFill>
          <a:blip r:embed="rId46" cstate="print"/>
          <a:stretch>
            <a:fillRect/>
          </a:stretch>
        </p:blipFill>
        <p:spPr>
          <a:xfrm>
            <a:off x="1591310" y="2831465"/>
            <a:ext cx="188595" cy="19494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63" name="Picture 8"/>
          <p:cNvPicPr>
            <a:picLocks noChangeAspect="1"/>
          </p:cNvPicPr>
          <p:nvPr/>
        </p:nvPicPr>
        <p:blipFill>
          <a:blip r:embed="rId47" cstate="print"/>
          <a:stretch>
            <a:fillRect/>
          </a:stretch>
        </p:blipFill>
        <p:spPr>
          <a:xfrm>
            <a:off x="1779905" y="2831465"/>
            <a:ext cx="316865" cy="19494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63" name="Picture 8"/>
          <p:cNvPicPr>
            <a:picLocks noChangeAspect="1"/>
          </p:cNvPicPr>
          <p:nvPr/>
        </p:nvPicPr>
        <p:blipFill>
          <a:blip r:embed="rId48" cstate="print"/>
          <a:stretch>
            <a:fillRect/>
          </a:stretch>
        </p:blipFill>
        <p:spPr>
          <a:xfrm>
            <a:off x="2096770" y="2831465"/>
            <a:ext cx="402590" cy="19494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63" name="Picture 8"/>
          <p:cNvPicPr>
            <a:picLocks noChangeAspect="1"/>
          </p:cNvPicPr>
          <p:nvPr/>
        </p:nvPicPr>
        <p:blipFill>
          <a:blip r:embed="rId49" cstate="print"/>
          <a:stretch>
            <a:fillRect/>
          </a:stretch>
        </p:blipFill>
        <p:spPr>
          <a:xfrm>
            <a:off x="2499360" y="2831465"/>
            <a:ext cx="457200" cy="19494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63" name="Picture 8"/>
          <p:cNvPicPr>
            <a:picLocks noChangeAspect="1"/>
          </p:cNvPicPr>
          <p:nvPr/>
        </p:nvPicPr>
        <p:blipFill>
          <a:blip r:embed="rId50" cstate="print"/>
          <a:stretch>
            <a:fillRect/>
          </a:stretch>
        </p:blipFill>
        <p:spPr>
          <a:xfrm>
            <a:off x="2956560" y="2831465"/>
            <a:ext cx="411480" cy="19494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63" name="Picture 8"/>
          <p:cNvPicPr>
            <a:picLocks noChangeAspect="1"/>
          </p:cNvPicPr>
          <p:nvPr/>
        </p:nvPicPr>
        <p:blipFill>
          <a:blip r:embed="rId51" cstate="print"/>
          <a:stretch>
            <a:fillRect/>
          </a:stretch>
        </p:blipFill>
        <p:spPr>
          <a:xfrm>
            <a:off x="3364865" y="2831465"/>
            <a:ext cx="399415" cy="19494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63" name="Picture 8"/>
          <p:cNvPicPr>
            <a:picLocks noChangeAspect="1"/>
          </p:cNvPicPr>
          <p:nvPr/>
        </p:nvPicPr>
        <p:blipFill>
          <a:blip r:embed="rId52" cstate="print"/>
          <a:stretch>
            <a:fillRect/>
          </a:stretch>
        </p:blipFill>
        <p:spPr>
          <a:xfrm>
            <a:off x="3764280" y="2831465"/>
            <a:ext cx="414655" cy="19494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63" name="Picture 8"/>
          <p:cNvPicPr>
            <a:picLocks noChangeAspect="1"/>
          </p:cNvPicPr>
          <p:nvPr/>
        </p:nvPicPr>
        <p:blipFill>
          <a:blip r:embed="rId53" cstate="print"/>
          <a:stretch>
            <a:fillRect/>
          </a:stretch>
        </p:blipFill>
        <p:spPr>
          <a:xfrm>
            <a:off x="4175760" y="2831465"/>
            <a:ext cx="399415" cy="19494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63" name="Picture 8"/>
          <p:cNvPicPr>
            <a:picLocks noChangeAspect="1"/>
          </p:cNvPicPr>
          <p:nvPr/>
        </p:nvPicPr>
        <p:blipFill>
          <a:blip r:embed="rId54" cstate="print"/>
          <a:stretch>
            <a:fillRect/>
          </a:stretch>
        </p:blipFill>
        <p:spPr>
          <a:xfrm>
            <a:off x="1591310" y="3023870"/>
            <a:ext cx="188595" cy="19494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63" name="Picture 8"/>
          <p:cNvPicPr>
            <a:picLocks noChangeAspect="1"/>
          </p:cNvPicPr>
          <p:nvPr/>
        </p:nvPicPr>
        <p:blipFill>
          <a:blip r:embed="rId55" cstate="print"/>
          <a:stretch>
            <a:fillRect/>
          </a:stretch>
        </p:blipFill>
        <p:spPr>
          <a:xfrm>
            <a:off x="1779905" y="3023870"/>
            <a:ext cx="316865" cy="19494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63" name="Picture 8"/>
          <p:cNvPicPr>
            <a:picLocks noChangeAspect="1"/>
          </p:cNvPicPr>
          <p:nvPr/>
        </p:nvPicPr>
        <p:blipFill>
          <a:blip r:embed="rId56" cstate="print"/>
          <a:stretch>
            <a:fillRect/>
          </a:stretch>
        </p:blipFill>
        <p:spPr>
          <a:xfrm>
            <a:off x="2096770" y="3023870"/>
            <a:ext cx="402590" cy="19494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63" name="Picture 8"/>
          <p:cNvPicPr>
            <a:picLocks noChangeAspect="1"/>
          </p:cNvPicPr>
          <p:nvPr/>
        </p:nvPicPr>
        <p:blipFill>
          <a:blip r:embed="rId57" cstate="print"/>
          <a:stretch>
            <a:fillRect/>
          </a:stretch>
        </p:blipFill>
        <p:spPr>
          <a:xfrm>
            <a:off x="2499360" y="3023870"/>
            <a:ext cx="457200" cy="19494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63" name="Picture 8"/>
          <p:cNvPicPr>
            <a:picLocks noChangeAspect="1"/>
          </p:cNvPicPr>
          <p:nvPr/>
        </p:nvPicPr>
        <p:blipFill>
          <a:blip r:embed="rId58" cstate="print"/>
          <a:stretch>
            <a:fillRect/>
          </a:stretch>
        </p:blipFill>
        <p:spPr>
          <a:xfrm>
            <a:off x="2956560" y="3023870"/>
            <a:ext cx="411480" cy="19494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63" name="Picture 8"/>
          <p:cNvPicPr>
            <a:picLocks noChangeAspect="1"/>
          </p:cNvPicPr>
          <p:nvPr/>
        </p:nvPicPr>
        <p:blipFill>
          <a:blip r:embed="rId59" cstate="print"/>
          <a:stretch>
            <a:fillRect/>
          </a:stretch>
        </p:blipFill>
        <p:spPr>
          <a:xfrm>
            <a:off x="3364865" y="3023870"/>
            <a:ext cx="399415" cy="19494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63" name="Picture 8"/>
          <p:cNvPicPr>
            <a:picLocks noChangeAspect="1"/>
          </p:cNvPicPr>
          <p:nvPr/>
        </p:nvPicPr>
        <p:blipFill>
          <a:blip r:embed="rId60" cstate="print"/>
          <a:stretch>
            <a:fillRect/>
          </a:stretch>
        </p:blipFill>
        <p:spPr>
          <a:xfrm>
            <a:off x="3764280" y="3023870"/>
            <a:ext cx="414655" cy="19494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63" name="Picture 8"/>
          <p:cNvPicPr>
            <a:picLocks noChangeAspect="1"/>
          </p:cNvPicPr>
          <p:nvPr/>
        </p:nvPicPr>
        <p:blipFill>
          <a:blip r:embed="rId61" cstate="print"/>
          <a:stretch>
            <a:fillRect/>
          </a:stretch>
        </p:blipFill>
        <p:spPr>
          <a:xfrm>
            <a:off x="4175760" y="3023870"/>
            <a:ext cx="399415" cy="19494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63" name="Picture 8"/>
          <p:cNvPicPr>
            <a:picLocks noChangeAspect="1"/>
          </p:cNvPicPr>
          <p:nvPr/>
        </p:nvPicPr>
        <p:blipFill>
          <a:blip r:embed="rId62" cstate="print"/>
          <a:stretch>
            <a:fillRect/>
          </a:stretch>
        </p:blipFill>
        <p:spPr>
          <a:xfrm>
            <a:off x="1779905" y="3227705"/>
            <a:ext cx="316865" cy="18605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63" name="Picture 8"/>
          <p:cNvPicPr>
            <a:picLocks noChangeAspect="1"/>
          </p:cNvPicPr>
          <p:nvPr/>
        </p:nvPicPr>
        <p:blipFill>
          <a:blip r:embed="rId63" cstate="print"/>
          <a:stretch>
            <a:fillRect/>
          </a:stretch>
        </p:blipFill>
        <p:spPr>
          <a:xfrm>
            <a:off x="2499360" y="3227705"/>
            <a:ext cx="457200" cy="18605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63" name="Picture 8"/>
          <p:cNvPicPr>
            <a:picLocks noChangeAspect="1"/>
          </p:cNvPicPr>
          <p:nvPr/>
        </p:nvPicPr>
        <p:blipFill>
          <a:blip r:embed="rId64" cstate="print"/>
          <a:stretch>
            <a:fillRect/>
          </a:stretch>
        </p:blipFill>
        <p:spPr>
          <a:xfrm>
            <a:off x="3364865" y="3227705"/>
            <a:ext cx="399415" cy="18605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63" name="Picture 8"/>
          <p:cNvPicPr>
            <a:picLocks noChangeAspect="1"/>
          </p:cNvPicPr>
          <p:nvPr/>
        </p:nvPicPr>
        <p:blipFill>
          <a:blip r:embed="rId65" cstate="print"/>
          <a:stretch>
            <a:fillRect/>
          </a:stretch>
        </p:blipFill>
        <p:spPr>
          <a:xfrm>
            <a:off x="3764280" y="3227705"/>
            <a:ext cx="414655" cy="18605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63" name="Picture 8"/>
          <p:cNvPicPr>
            <a:picLocks noChangeAspect="1"/>
          </p:cNvPicPr>
          <p:nvPr/>
        </p:nvPicPr>
        <p:blipFill>
          <a:blip r:embed="rId66" cstate="print"/>
          <a:stretch>
            <a:fillRect/>
          </a:stretch>
        </p:blipFill>
        <p:spPr>
          <a:xfrm>
            <a:off x="4175760" y="3227705"/>
            <a:ext cx="399415" cy="18605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63" name="Picture 8"/>
          <p:cNvPicPr>
            <a:picLocks noChangeAspect="1"/>
          </p:cNvPicPr>
          <p:nvPr/>
        </p:nvPicPr>
        <p:blipFill>
          <a:blip r:embed="rId67" cstate="print"/>
          <a:stretch>
            <a:fillRect/>
          </a:stretch>
        </p:blipFill>
        <p:spPr>
          <a:xfrm>
            <a:off x="1591310" y="4136390"/>
            <a:ext cx="1267460" cy="1854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63" name="Picture 8"/>
          <p:cNvPicPr>
            <a:picLocks noChangeAspect="1"/>
          </p:cNvPicPr>
          <p:nvPr/>
        </p:nvPicPr>
        <p:blipFill>
          <a:blip r:embed="rId68" cstate="print"/>
          <a:stretch>
            <a:fillRect/>
          </a:stretch>
        </p:blipFill>
        <p:spPr>
          <a:xfrm>
            <a:off x="2856230" y="4136390"/>
            <a:ext cx="916940" cy="1854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63" name="Picture 8"/>
          <p:cNvPicPr>
            <a:picLocks noChangeAspect="1"/>
          </p:cNvPicPr>
          <p:nvPr/>
        </p:nvPicPr>
        <p:blipFill>
          <a:blip r:embed="rId69" cstate="print"/>
          <a:stretch>
            <a:fillRect/>
          </a:stretch>
        </p:blipFill>
        <p:spPr>
          <a:xfrm>
            <a:off x="3770630" y="4136390"/>
            <a:ext cx="1029970" cy="1854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63" name="Picture 8"/>
          <p:cNvPicPr>
            <a:picLocks noChangeAspect="1"/>
          </p:cNvPicPr>
          <p:nvPr/>
        </p:nvPicPr>
        <p:blipFill>
          <a:blip r:embed="rId70" cstate="print"/>
          <a:stretch>
            <a:fillRect/>
          </a:stretch>
        </p:blipFill>
        <p:spPr>
          <a:xfrm>
            <a:off x="1591310" y="4331335"/>
            <a:ext cx="1267460" cy="20701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63" name="Picture 8"/>
          <p:cNvPicPr>
            <a:picLocks noChangeAspect="1"/>
          </p:cNvPicPr>
          <p:nvPr/>
        </p:nvPicPr>
        <p:blipFill>
          <a:blip r:embed="rId71" cstate="print"/>
          <a:stretch>
            <a:fillRect/>
          </a:stretch>
        </p:blipFill>
        <p:spPr>
          <a:xfrm>
            <a:off x="2856230" y="4331335"/>
            <a:ext cx="916940" cy="20701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63" name="Picture 8"/>
          <p:cNvPicPr>
            <a:picLocks noChangeAspect="1"/>
          </p:cNvPicPr>
          <p:nvPr/>
        </p:nvPicPr>
        <p:blipFill>
          <a:blip r:embed="rId72" cstate="print"/>
          <a:stretch>
            <a:fillRect/>
          </a:stretch>
        </p:blipFill>
        <p:spPr>
          <a:xfrm>
            <a:off x="3770630" y="4331335"/>
            <a:ext cx="1029970" cy="20701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63" name="Picture 8"/>
          <p:cNvPicPr>
            <a:picLocks noChangeAspect="1"/>
          </p:cNvPicPr>
          <p:nvPr/>
        </p:nvPicPr>
        <p:blipFill>
          <a:blip r:embed="rId73" cstate="print"/>
          <a:stretch>
            <a:fillRect/>
          </a:stretch>
        </p:blipFill>
        <p:spPr>
          <a:xfrm>
            <a:off x="1591310" y="4538345"/>
            <a:ext cx="1267460" cy="20447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63" name="Picture 8"/>
          <p:cNvPicPr>
            <a:picLocks noChangeAspect="1"/>
          </p:cNvPicPr>
          <p:nvPr/>
        </p:nvPicPr>
        <p:blipFill>
          <a:blip r:embed="rId74" cstate="print"/>
          <a:stretch>
            <a:fillRect/>
          </a:stretch>
        </p:blipFill>
        <p:spPr>
          <a:xfrm>
            <a:off x="2856230" y="4538345"/>
            <a:ext cx="916940" cy="20447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63" name="Picture 8"/>
          <p:cNvPicPr>
            <a:picLocks noChangeAspect="1"/>
          </p:cNvPicPr>
          <p:nvPr/>
        </p:nvPicPr>
        <p:blipFill>
          <a:blip r:embed="rId75" cstate="print"/>
          <a:stretch>
            <a:fillRect/>
          </a:stretch>
        </p:blipFill>
        <p:spPr>
          <a:xfrm>
            <a:off x="3770630" y="4538345"/>
            <a:ext cx="1029970" cy="20447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63" name="Picture 8"/>
          <p:cNvPicPr>
            <a:picLocks noChangeAspect="1"/>
          </p:cNvPicPr>
          <p:nvPr/>
        </p:nvPicPr>
        <p:blipFill>
          <a:blip r:embed="rId76" cstate="print"/>
          <a:stretch>
            <a:fillRect/>
          </a:stretch>
        </p:blipFill>
        <p:spPr>
          <a:xfrm>
            <a:off x="1591310" y="4742815"/>
            <a:ext cx="1267460" cy="20701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63" name="Picture 8"/>
          <p:cNvPicPr>
            <a:picLocks noChangeAspect="1"/>
          </p:cNvPicPr>
          <p:nvPr/>
        </p:nvPicPr>
        <p:blipFill>
          <a:blip r:embed="rId77" cstate="print"/>
          <a:stretch>
            <a:fillRect/>
          </a:stretch>
        </p:blipFill>
        <p:spPr>
          <a:xfrm>
            <a:off x="2856230" y="4742815"/>
            <a:ext cx="916940" cy="20701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63" name="Picture 8"/>
          <p:cNvPicPr>
            <a:picLocks noChangeAspect="1"/>
          </p:cNvPicPr>
          <p:nvPr/>
        </p:nvPicPr>
        <p:blipFill>
          <a:blip r:embed="rId78" cstate="print"/>
          <a:stretch>
            <a:fillRect/>
          </a:stretch>
        </p:blipFill>
        <p:spPr>
          <a:xfrm>
            <a:off x="3770630" y="4742815"/>
            <a:ext cx="1029970" cy="20701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63" name="Picture 8"/>
          <p:cNvPicPr>
            <a:picLocks noChangeAspect="1"/>
          </p:cNvPicPr>
          <p:nvPr/>
        </p:nvPicPr>
        <p:blipFill>
          <a:blip r:embed="rId79" cstate="print"/>
          <a:stretch>
            <a:fillRect/>
          </a:stretch>
        </p:blipFill>
        <p:spPr>
          <a:xfrm>
            <a:off x="1591310" y="4949825"/>
            <a:ext cx="1267460" cy="20447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63" name="Picture 8"/>
          <p:cNvPicPr>
            <a:picLocks noChangeAspect="1"/>
          </p:cNvPicPr>
          <p:nvPr/>
        </p:nvPicPr>
        <p:blipFill>
          <a:blip r:embed="rId80" cstate="print"/>
          <a:stretch>
            <a:fillRect/>
          </a:stretch>
        </p:blipFill>
        <p:spPr>
          <a:xfrm>
            <a:off x="2856230" y="4949825"/>
            <a:ext cx="916940" cy="20447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63" name="Picture 8"/>
          <p:cNvPicPr>
            <a:picLocks noChangeAspect="1"/>
          </p:cNvPicPr>
          <p:nvPr/>
        </p:nvPicPr>
        <p:blipFill>
          <a:blip r:embed="rId81" cstate="print"/>
          <a:stretch>
            <a:fillRect/>
          </a:stretch>
        </p:blipFill>
        <p:spPr>
          <a:xfrm>
            <a:off x="3770630" y="4949825"/>
            <a:ext cx="1029970" cy="20447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63" name="Picture 8"/>
          <p:cNvPicPr>
            <a:picLocks noChangeAspect="1"/>
          </p:cNvPicPr>
          <p:nvPr/>
        </p:nvPicPr>
        <p:blipFill>
          <a:blip r:embed="rId82" cstate="print"/>
          <a:stretch>
            <a:fillRect/>
          </a:stretch>
        </p:blipFill>
        <p:spPr>
          <a:xfrm>
            <a:off x="1591310" y="5154295"/>
            <a:ext cx="1267460" cy="20701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63" name="Picture 8"/>
          <p:cNvPicPr>
            <a:picLocks noChangeAspect="1"/>
          </p:cNvPicPr>
          <p:nvPr/>
        </p:nvPicPr>
        <p:blipFill>
          <a:blip r:embed="rId83" cstate="print"/>
          <a:stretch>
            <a:fillRect/>
          </a:stretch>
        </p:blipFill>
        <p:spPr>
          <a:xfrm>
            <a:off x="2856230" y="5154295"/>
            <a:ext cx="916940" cy="20701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63" name="Picture 8"/>
          <p:cNvPicPr>
            <a:picLocks noChangeAspect="1"/>
          </p:cNvPicPr>
          <p:nvPr/>
        </p:nvPicPr>
        <p:blipFill>
          <a:blip r:embed="rId84" cstate="print"/>
          <a:stretch>
            <a:fillRect/>
          </a:stretch>
        </p:blipFill>
        <p:spPr>
          <a:xfrm>
            <a:off x="3770630" y="5154295"/>
            <a:ext cx="1029970" cy="20701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63" name="Picture 8"/>
          <p:cNvPicPr>
            <a:picLocks noChangeAspect="1"/>
          </p:cNvPicPr>
          <p:nvPr/>
        </p:nvPicPr>
        <p:blipFill>
          <a:blip r:embed="rId85" cstate="print"/>
          <a:stretch>
            <a:fillRect/>
          </a:stretch>
        </p:blipFill>
        <p:spPr>
          <a:xfrm>
            <a:off x="1591310" y="5361305"/>
            <a:ext cx="1267460" cy="20447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63" name="Picture 8"/>
          <p:cNvPicPr>
            <a:picLocks noChangeAspect="1"/>
          </p:cNvPicPr>
          <p:nvPr/>
        </p:nvPicPr>
        <p:blipFill>
          <a:blip r:embed="rId86" cstate="print"/>
          <a:stretch>
            <a:fillRect/>
          </a:stretch>
        </p:blipFill>
        <p:spPr>
          <a:xfrm>
            <a:off x="2856230" y="5361305"/>
            <a:ext cx="916940" cy="20447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63" name="Picture 8"/>
          <p:cNvPicPr>
            <a:picLocks noChangeAspect="1"/>
          </p:cNvPicPr>
          <p:nvPr/>
        </p:nvPicPr>
        <p:blipFill>
          <a:blip r:embed="rId87" cstate="print"/>
          <a:stretch>
            <a:fillRect/>
          </a:stretch>
        </p:blipFill>
        <p:spPr>
          <a:xfrm>
            <a:off x="3770630" y="5361305"/>
            <a:ext cx="1029970" cy="20447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63" name="Picture 8"/>
          <p:cNvPicPr>
            <a:picLocks noChangeAspect="1"/>
          </p:cNvPicPr>
          <p:nvPr/>
        </p:nvPicPr>
        <p:blipFill>
          <a:blip r:embed="rId88" cstate="print"/>
          <a:stretch>
            <a:fillRect/>
          </a:stretch>
        </p:blipFill>
        <p:spPr>
          <a:xfrm>
            <a:off x="1591310" y="5565775"/>
            <a:ext cx="1267460" cy="20701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63" name="Picture 8"/>
          <p:cNvPicPr>
            <a:picLocks noChangeAspect="1"/>
          </p:cNvPicPr>
          <p:nvPr/>
        </p:nvPicPr>
        <p:blipFill>
          <a:blip r:embed="rId89" cstate="print"/>
          <a:stretch>
            <a:fillRect/>
          </a:stretch>
        </p:blipFill>
        <p:spPr>
          <a:xfrm>
            <a:off x="2856230" y="5565775"/>
            <a:ext cx="916940" cy="20701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63" name="Picture 8"/>
          <p:cNvPicPr>
            <a:picLocks noChangeAspect="1"/>
          </p:cNvPicPr>
          <p:nvPr/>
        </p:nvPicPr>
        <p:blipFill>
          <a:blip r:embed="rId90" cstate="print"/>
          <a:stretch>
            <a:fillRect/>
          </a:stretch>
        </p:blipFill>
        <p:spPr>
          <a:xfrm>
            <a:off x="3770630" y="5565775"/>
            <a:ext cx="1029970" cy="20701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63" name="Picture 8"/>
          <p:cNvPicPr>
            <a:picLocks noChangeAspect="1"/>
          </p:cNvPicPr>
          <p:nvPr/>
        </p:nvPicPr>
        <p:blipFill>
          <a:blip r:embed="rId91" cstate="print"/>
          <a:stretch>
            <a:fillRect/>
          </a:stretch>
        </p:blipFill>
        <p:spPr>
          <a:xfrm>
            <a:off x="1591310" y="5772785"/>
            <a:ext cx="1267460" cy="20447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63" name="Picture 8"/>
          <p:cNvPicPr>
            <a:picLocks noChangeAspect="1"/>
          </p:cNvPicPr>
          <p:nvPr/>
        </p:nvPicPr>
        <p:blipFill>
          <a:blip r:embed="rId92" cstate="print"/>
          <a:stretch>
            <a:fillRect/>
          </a:stretch>
        </p:blipFill>
        <p:spPr>
          <a:xfrm>
            <a:off x="2856230" y="5772785"/>
            <a:ext cx="916940" cy="20447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63" name="Picture 8"/>
          <p:cNvPicPr>
            <a:picLocks noChangeAspect="1"/>
          </p:cNvPicPr>
          <p:nvPr/>
        </p:nvPicPr>
        <p:blipFill>
          <a:blip r:embed="rId93" cstate="print"/>
          <a:stretch>
            <a:fillRect/>
          </a:stretch>
        </p:blipFill>
        <p:spPr>
          <a:xfrm>
            <a:off x="3770630" y="5772785"/>
            <a:ext cx="1029970" cy="20447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63" name="Picture 8"/>
          <p:cNvPicPr>
            <a:picLocks noChangeAspect="1"/>
          </p:cNvPicPr>
          <p:nvPr/>
        </p:nvPicPr>
        <p:blipFill>
          <a:blip r:embed="rId94" cstate="print"/>
          <a:stretch>
            <a:fillRect/>
          </a:stretch>
        </p:blipFill>
        <p:spPr>
          <a:xfrm>
            <a:off x="1591310" y="5977255"/>
            <a:ext cx="1267460" cy="20701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63" name="Picture 8"/>
          <p:cNvPicPr>
            <a:picLocks noChangeAspect="1"/>
          </p:cNvPicPr>
          <p:nvPr/>
        </p:nvPicPr>
        <p:blipFill>
          <a:blip r:embed="rId95" cstate="print"/>
          <a:stretch>
            <a:fillRect/>
          </a:stretch>
        </p:blipFill>
        <p:spPr>
          <a:xfrm>
            <a:off x="2856230" y="5977255"/>
            <a:ext cx="916940" cy="20701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63" name="Picture 8"/>
          <p:cNvPicPr>
            <a:picLocks noChangeAspect="1"/>
          </p:cNvPicPr>
          <p:nvPr/>
        </p:nvPicPr>
        <p:blipFill>
          <a:blip r:embed="rId96" cstate="print"/>
          <a:stretch>
            <a:fillRect/>
          </a:stretch>
        </p:blipFill>
        <p:spPr>
          <a:xfrm>
            <a:off x="3770630" y="5977255"/>
            <a:ext cx="1029970" cy="20701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63" name="Picture 8"/>
          <p:cNvPicPr>
            <a:picLocks noChangeAspect="1"/>
          </p:cNvPicPr>
          <p:nvPr/>
        </p:nvPicPr>
        <p:blipFill>
          <a:blip r:embed="rId97" cstate="print"/>
          <a:stretch>
            <a:fillRect/>
          </a:stretch>
        </p:blipFill>
        <p:spPr>
          <a:xfrm>
            <a:off x="1591310" y="6184265"/>
            <a:ext cx="1267460" cy="20447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63" name="Picture 8"/>
          <p:cNvPicPr>
            <a:picLocks noChangeAspect="1"/>
          </p:cNvPicPr>
          <p:nvPr/>
        </p:nvPicPr>
        <p:blipFill>
          <a:blip r:embed="rId98" cstate="print"/>
          <a:stretch>
            <a:fillRect/>
          </a:stretch>
        </p:blipFill>
        <p:spPr>
          <a:xfrm>
            <a:off x="2856230" y="6184265"/>
            <a:ext cx="916940" cy="20447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63" name="Picture 8"/>
          <p:cNvPicPr>
            <a:picLocks noChangeAspect="1"/>
          </p:cNvPicPr>
          <p:nvPr/>
        </p:nvPicPr>
        <p:blipFill>
          <a:blip r:embed="rId99" cstate="print"/>
          <a:stretch>
            <a:fillRect/>
          </a:stretch>
        </p:blipFill>
        <p:spPr>
          <a:xfrm>
            <a:off x="3770630" y="6184265"/>
            <a:ext cx="1029970" cy="20447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63" name="Picture 8"/>
          <p:cNvPicPr>
            <a:picLocks noChangeAspect="1"/>
          </p:cNvPicPr>
          <p:nvPr/>
        </p:nvPicPr>
        <p:blipFill>
          <a:blip r:embed="rId100" cstate="print"/>
          <a:stretch>
            <a:fillRect/>
          </a:stretch>
        </p:blipFill>
        <p:spPr>
          <a:xfrm>
            <a:off x="1591310" y="6388735"/>
            <a:ext cx="1267460" cy="20701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63" name="Picture 8"/>
          <p:cNvPicPr>
            <a:picLocks noChangeAspect="1"/>
          </p:cNvPicPr>
          <p:nvPr/>
        </p:nvPicPr>
        <p:blipFill>
          <a:blip r:embed="rId101" cstate="print"/>
          <a:stretch>
            <a:fillRect/>
          </a:stretch>
        </p:blipFill>
        <p:spPr>
          <a:xfrm>
            <a:off x="2856230" y="6388735"/>
            <a:ext cx="916940" cy="20701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63" name="Picture 8"/>
          <p:cNvPicPr>
            <a:picLocks noChangeAspect="1"/>
          </p:cNvPicPr>
          <p:nvPr/>
        </p:nvPicPr>
        <p:blipFill>
          <a:blip r:embed="rId102" cstate="print"/>
          <a:stretch>
            <a:fillRect/>
          </a:stretch>
        </p:blipFill>
        <p:spPr>
          <a:xfrm>
            <a:off x="3770630" y="6388735"/>
            <a:ext cx="1029970" cy="20701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63" name="Picture 8"/>
          <p:cNvPicPr>
            <a:picLocks noChangeAspect="1"/>
          </p:cNvPicPr>
          <p:nvPr/>
        </p:nvPicPr>
        <p:blipFill>
          <a:blip r:embed="rId103" cstate="print"/>
          <a:stretch>
            <a:fillRect/>
          </a:stretch>
        </p:blipFill>
        <p:spPr>
          <a:xfrm>
            <a:off x="1591310" y="6595745"/>
            <a:ext cx="1267460" cy="20447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63" name="Picture 8"/>
          <p:cNvPicPr>
            <a:picLocks noChangeAspect="1"/>
          </p:cNvPicPr>
          <p:nvPr/>
        </p:nvPicPr>
        <p:blipFill>
          <a:blip r:embed="rId104" cstate="print"/>
          <a:stretch>
            <a:fillRect/>
          </a:stretch>
        </p:blipFill>
        <p:spPr>
          <a:xfrm>
            <a:off x="2856230" y="6595745"/>
            <a:ext cx="916940" cy="20447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63" name="Picture 8"/>
          <p:cNvPicPr>
            <a:picLocks noChangeAspect="1"/>
          </p:cNvPicPr>
          <p:nvPr/>
        </p:nvPicPr>
        <p:blipFill>
          <a:blip r:embed="rId105" cstate="print"/>
          <a:stretch>
            <a:fillRect/>
          </a:stretch>
        </p:blipFill>
        <p:spPr>
          <a:xfrm>
            <a:off x="3770630" y="6595745"/>
            <a:ext cx="1029970" cy="20447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63" name="Picture 8"/>
          <p:cNvPicPr>
            <a:picLocks noChangeAspect="1"/>
          </p:cNvPicPr>
          <p:nvPr/>
        </p:nvPicPr>
        <p:blipFill>
          <a:blip r:embed="rId106" cstate="print"/>
          <a:stretch>
            <a:fillRect/>
          </a:stretch>
        </p:blipFill>
        <p:spPr>
          <a:xfrm>
            <a:off x="1591310" y="6800215"/>
            <a:ext cx="1267460" cy="20383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63" name="Picture 8"/>
          <p:cNvPicPr>
            <a:picLocks noChangeAspect="1"/>
          </p:cNvPicPr>
          <p:nvPr/>
        </p:nvPicPr>
        <p:blipFill>
          <a:blip r:embed="rId107" cstate="print"/>
          <a:stretch>
            <a:fillRect/>
          </a:stretch>
        </p:blipFill>
        <p:spPr>
          <a:xfrm>
            <a:off x="2856230" y="6800215"/>
            <a:ext cx="916940" cy="20383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63" name="Picture 8"/>
          <p:cNvPicPr>
            <a:picLocks noChangeAspect="1"/>
          </p:cNvPicPr>
          <p:nvPr/>
        </p:nvPicPr>
        <p:blipFill>
          <a:blip r:embed="rId108" cstate="print"/>
          <a:stretch>
            <a:fillRect/>
          </a:stretch>
        </p:blipFill>
        <p:spPr>
          <a:xfrm>
            <a:off x="3770630" y="6800215"/>
            <a:ext cx="1029970" cy="20383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63" name="Picture 8"/>
          <p:cNvPicPr>
            <a:picLocks noChangeAspect="1"/>
          </p:cNvPicPr>
          <p:nvPr/>
        </p:nvPicPr>
        <p:blipFill>
          <a:blip r:embed="rId109" cstate="print"/>
          <a:stretch>
            <a:fillRect/>
          </a:stretch>
        </p:blipFill>
        <p:spPr>
          <a:xfrm>
            <a:off x="1591310" y="7004050"/>
            <a:ext cx="1267460" cy="20447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63" name="Picture 8"/>
          <p:cNvPicPr>
            <a:picLocks noChangeAspect="1"/>
          </p:cNvPicPr>
          <p:nvPr/>
        </p:nvPicPr>
        <p:blipFill>
          <a:blip r:embed="rId110" cstate="print"/>
          <a:stretch>
            <a:fillRect/>
          </a:stretch>
        </p:blipFill>
        <p:spPr>
          <a:xfrm>
            <a:off x="2856230" y="7004050"/>
            <a:ext cx="916940" cy="20447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63" name="Picture 8"/>
          <p:cNvPicPr>
            <a:picLocks noChangeAspect="1"/>
          </p:cNvPicPr>
          <p:nvPr/>
        </p:nvPicPr>
        <p:blipFill>
          <a:blip r:embed="rId111" cstate="print"/>
          <a:stretch>
            <a:fillRect/>
          </a:stretch>
        </p:blipFill>
        <p:spPr>
          <a:xfrm>
            <a:off x="3770630" y="7004050"/>
            <a:ext cx="1029970" cy="20447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62" name="Rect 3"/>
          <p:cNvSpPr>
            <a:spLocks noGrp="1" noChangeArrowheads="1"/>
          </p:cNvSpPr>
          <p:nvPr/>
        </p:nvSpPr>
        <p:spPr>
          <a:xfrm rot="0">
            <a:off x="0" y="0"/>
            <a:ext cx="7797801" cy="10058401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5</a:t>
            </a:r>
            <a:endParaRPr lang="ko-KR" altLang="en-US" dirty="0" smtClean="0" sz="1200"/>
          </a:p>
          <a:p>
            <a:pPr marL="0" indent="0" defTabSz="15240" algn="l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The final table we get is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 u="sng">
                <a:solidFill>
                  <a:srgbClr val="000000"/>
                </a:solidFill>
                <a:latin typeface="Times New Roman"/>
                <a:ea typeface="Times New Roman"/>
              </a:rPr>
              <a:t>Action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</a:t>
            </a:r>
            <a:r>
              <a:rPr lang="en-US" altLang="ko-KR" dirty="0" smtClean="0" sz="1200" u="sng">
                <a:solidFill>
                  <a:srgbClr val="000000"/>
                </a:solidFill>
                <a:latin typeface="Times New Roman"/>
                <a:ea typeface="Times New Roman"/>
              </a:rPr>
              <a:t>Goto </a:t>
            </a:r>
            <a:endParaRPr lang="ko-KR" altLang="en-US" dirty="0" smtClean="0" sz="1200" u="sng"/>
          </a:p>
          <a:p>
            <a:pPr marL="0" indent="0" defTabSz="15240" algn="l">
              <a:lnSpc>
                <a:spcPts val="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id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–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</a:t>
            </a:r>
            <a:r>
              <a:rPr lang="en-US" altLang="ko-KR" dirty="0" smtClean="0" sz="1200" u="sng">
                <a:solidFill>
                  <a:srgbClr val="000000"/>
                </a:solidFill>
                <a:latin typeface="Symbol"/>
                <a:ea typeface="Symbol"/>
              </a:rPr>
              <a:t>×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$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E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F </a:t>
            </a:r>
            <a:endParaRPr lang="ko-KR" altLang="en-US" dirty="0" smtClean="0" sz="1200"/>
          </a:p>
          <a:p>
            <a:pPr marL="0" indent="0" defTabSz="15240" algn="l">
              <a:lnSpc>
                <a:spcPts val="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0 s4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</a:t>
            </a:r>
            <a:r>
              <a:rPr lang="en-US" altLang="ko-KR" dirty="0" smtClean="0" sz="1200" u="sng">
                <a:solidFill>
                  <a:srgbClr val="000000"/>
                </a:solidFill>
                <a:latin typeface="Times New Roman"/>
                <a:ea typeface="Times New Roman"/>
              </a:rPr>
              <a:t>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</a:t>
            </a:r>
            <a:r>
              <a:rPr lang="en-US" altLang="ko-KR" dirty="0" smtClean="0" sz="1200" u="sng">
                <a:solidFill>
                  <a:srgbClr val="000000"/>
                </a:solidFill>
                <a:latin typeface="Times New Roman"/>
                <a:ea typeface="Times New Roman"/>
              </a:rPr>
              <a:t>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</a:t>
            </a:r>
            <a:r>
              <a:rPr lang="en-US" altLang="ko-KR" dirty="0" smtClean="0" sz="1200" u="sng">
                <a:solidFill>
                  <a:srgbClr val="000000"/>
                </a:solidFill>
                <a:latin typeface="Times New Roman"/>
                <a:ea typeface="Times New Roman"/>
              </a:rPr>
              <a:t>3 </a:t>
            </a:r>
            <a:endParaRPr lang="ko-KR" altLang="en-US" dirty="0" smtClean="0" sz="1200" u="sng"/>
          </a:p>
          <a:p>
            <a:pPr marL="0" indent="0" defTabSz="15240" algn="l">
              <a:lnSpc>
                <a:spcPts val="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</a:t>
            </a:r>
            <a:r>
              <a:rPr lang="en-US" altLang="ko-KR" dirty="0" smtClean="0" sz="1200" u="sng">
                <a:solidFill>
                  <a:srgbClr val="000000"/>
                </a:solidFill>
                <a:latin typeface="Times New Roman"/>
                <a:ea typeface="Times New Roman"/>
              </a:rPr>
              <a:t>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</a:t>
            </a:r>
            <a:r>
              <a:rPr lang="en-US" altLang="ko-KR" dirty="0" smtClean="0" sz="1200" u="sng" i="1">
                <a:solidFill>
                  <a:srgbClr val="000000"/>
                </a:solidFill>
                <a:latin typeface="Times New Roman"/>
                <a:ea typeface="Times New Roman"/>
              </a:rPr>
              <a:t>acc</a:t>
            </a:r>
            <a:endParaRPr lang="ko-KR" altLang="en-US" dirty="0" smtClean="0" sz="1200" u="sng" i="1"/>
          </a:p>
          <a:p>
            <a:pPr marL="0" indent="0" defTabSz="15240" algn="l">
              <a:lnSpc>
                <a:spcPts val="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</a:t>
            </a:r>
            <a:r>
              <a:rPr lang="en-US" altLang="ko-KR" dirty="0" smtClean="0" sz="1200" u="sng">
                <a:solidFill>
                  <a:srgbClr val="000000"/>
                </a:solidFill>
                <a:latin typeface="Times New Roman"/>
                <a:ea typeface="Times New Roman"/>
              </a:rPr>
              <a:t>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</a:t>
            </a:r>
            <a:r>
              <a:rPr lang="en-US" altLang="ko-KR" dirty="0" smtClean="0" sz="1200" u="sng">
                <a:solidFill>
                  <a:srgbClr val="000000"/>
                </a:solidFill>
                <a:latin typeface="Times New Roman"/>
                <a:ea typeface="Times New Roman"/>
              </a:rPr>
              <a:t>s5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</a:t>
            </a:r>
            <a:r>
              <a:rPr lang="en-US" altLang="ko-KR" dirty="0" smtClean="0" sz="1200" u="sng">
                <a:solidFill>
                  <a:srgbClr val="000000"/>
                </a:solidFill>
                <a:latin typeface="Times New Roman"/>
                <a:ea typeface="Times New Roman"/>
              </a:rPr>
              <a:t>r3 </a:t>
            </a:r>
            <a:endParaRPr lang="ko-KR" altLang="en-US" dirty="0" smtClean="0" sz="1200" u="sng"/>
          </a:p>
          <a:p>
            <a:pPr marL="0" indent="0" defTabSz="15240" algn="l">
              <a:lnSpc>
                <a:spcPts val="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</a:t>
            </a:r>
            <a:r>
              <a:rPr lang="en-US" altLang="ko-KR" dirty="0" smtClean="0" sz="1200" u="sng">
                <a:solidFill>
                  <a:srgbClr val="000000"/>
                </a:solidFill>
                <a:latin typeface="Times New Roman"/>
                <a:ea typeface="Times New Roman"/>
              </a:rPr>
              <a:t>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</a:t>
            </a:r>
            <a:r>
              <a:rPr lang="en-US" altLang="ko-KR" dirty="0" smtClean="0" sz="1200" u="sng">
                <a:solidFill>
                  <a:srgbClr val="000000"/>
                </a:solidFill>
                <a:latin typeface="Times New Roman"/>
                <a:ea typeface="Times New Roman"/>
              </a:rPr>
              <a:t>r5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</a:t>
            </a:r>
            <a:r>
              <a:rPr lang="en-US" altLang="ko-KR" dirty="0" smtClean="0" sz="1200" u="sng">
                <a:solidFill>
                  <a:srgbClr val="000000"/>
                </a:solidFill>
                <a:latin typeface="Times New Roman"/>
                <a:ea typeface="Times New Roman"/>
              </a:rPr>
              <a:t>s6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</a:t>
            </a:r>
            <a:r>
              <a:rPr lang="en-US" altLang="ko-KR" dirty="0" smtClean="0" sz="1200" u="sng">
                <a:solidFill>
                  <a:srgbClr val="000000"/>
                </a:solidFill>
                <a:latin typeface="Times New Roman"/>
                <a:ea typeface="Times New Roman"/>
              </a:rPr>
              <a:t>r5 </a:t>
            </a:r>
            <a:endParaRPr lang="ko-KR" altLang="en-US" dirty="0" smtClean="0" sz="1200" u="sng"/>
          </a:p>
          <a:p>
            <a:pPr marL="0" indent="0" defTabSz="15240" algn="l">
              <a:lnSpc>
                <a:spcPts val="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</a:t>
            </a:r>
            <a:r>
              <a:rPr lang="en-US" altLang="ko-KR" dirty="0" smtClean="0" sz="1200" u="sng">
                <a:solidFill>
                  <a:srgbClr val="000000"/>
                </a:solidFill>
                <a:latin typeface="Times New Roman"/>
                <a:ea typeface="Times New Roman"/>
              </a:rPr>
              <a:t>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</a:t>
            </a:r>
            <a:r>
              <a:rPr lang="en-US" altLang="ko-KR" dirty="0" smtClean="0" sz="1200" u="sng">
                <a:solidFill>
                  <a:srgbClr val="000000"/>
                </a:solidFill>
                <a:latin typeface="Times New Roman"/>
                <a:ea typeface="Times New Roman"/>
              </a:rPr>
              <a:t>r6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</a:t>
            </a:r>
            <a:r>
              <a:rPr lang="en-US" altLang="ko-KR" dirty="0" smtClean="0" sz="1200" u="sng">
                <a:solidFill>
                  <a:srgbClr val="000000"/>
                </a:solidFill>
                <a:latin typeface="Times New Roman"/>
                <a:ea typeface="Times New Roman"/>
              </a:rPr>
              <a:t>r6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</a:t>
            </a:r>
            <a:r>
              <a:rPr lang="en-US" altLang="ko-KR" dirty="0" smtClean="0" sz="1200" u="sng">
                <a:solidFill>
                  <a:srgbClr val="000000"/>
                </a:solidFill>
                <a:latin typeface="Times New Roman"/>
                <a:ea typeface="Times New Roman"/>
              </a:rPr>
              <a:t>r6 </a:t>
            </a:r>
            <a:endParaRPr lang="ko-KR" altLang="en-US" dirty="0" smtClean="0" sz="1200" u="sng"/>
          </a:p>
          <a:p>
            <a:pPr marL="0" indent="0" defTabSz="15240" algn="l">
              <a:lnSpc>
                <a:spcPts val="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5 s4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</a:t>
            </a:r>
            <a:r>
              <a:rPr lang="en-US" altLang="ko-KR" dirty="0" smtClean="0" sz="1200" u="sng">
                <a:solidFill>
                  <a:srgbClr val="000000"/>
                </a:solidFill>
                <a:latin typeface="Times New Roman"/>
                <a:ea typeface="Times New Roman"/>
              </a:rPr>
              <a:t>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</a:t>
            </a:r>
            <a:r>
              <a:rPr lang="en-US" altLang="ko-KR" dirty="0" smtClean="0" sz="1200" u="sng">
                <a:solidFill>
                  <a:srgbClr val="000000"/>
                </a:solidFill>
                <a:latin typeface="Times New Roman"/>
                <a:ea typeface="Times New Roman"/>
              </a:rPr>
              <a:t>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</a:t>
            </a:r>
            <a:r>
              <a:rPr lang="en-US" altLang="ko-KR" dirty="0" smtClean="0" sz="1200" u="sng">
                <a:solidFill>
                  <a:srgbClr val="000000"/>
                </a:solidFill>
                <a:latin typeface="Times New Roman"/>
                <a:ea typeface="Times New Roman"/>
              </a:rPr>
              <a:t>3 </a:t>
            </a:r>
            <a:endParaRPr lang="ko-KR" altLang="en-US" dirty="0" smtClean="0" sz="1200" u="sng"/>
          </a:p>
          <a:p>
            <a:pPr marL="0" indent="0" defTabSz="15240" algn="l">
              <a:lnSpc>
                <a:spcPts val="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6 s4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</a:t>
            </a:r>
            <a:r>
              <a:rPr lang="en-US" altLang="ko-KR" dirty="0" smtClean="0" sz="1200" u="sng">
                <a:solidFill>
                  <a:srgbClr val="000000"/>
                </a:solidFill>
                <a:latin typeface="Times New Roman"/>
                <a:ea typeface="Times New Roman"/>
              </a:rPr>
              <a:t>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</a:t>
            </a:r>
            <a:r>
              <a:rPr lang="en-US" altLang="ko-KR" dirty="0" smtClean="0" sz="1200" u="sng">
                <a:solidFill>
                  <a:srgbClr val="000000"/>
                </a:solidFill>
                <a:latin typeface="Times New Roman"/>
                <a:ea typeface="Times New Roman"/>
              </a:rPr>
              <a:t>3 </a:t>
            </a:r>
            <a:endParaRPr lang="ko-KR" altLang="en-US" dirty="0" smtClean="0" sz="1200" u="sng"/>
          </a:p>
          <a:p>
            <a:pPr marL="0" indent="0" defTabSz="15240" algn="l">
              <a:lnSpc>
                <a:spcPts val="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</a:t>
            </a:r>
            <a:r>
              <a:rPr lang="en-US" altLang="ko-KR" dirty="0" smtClean="0" sz="1200" u="sng">
                <a:solidFill>
                  <a:srgbClr val="000000"/>
                </a:solidFill>
                <a:latin typeface="Times New Roman"/>
                <a:ea typeface="Times New Roman"/>
              </a:rPr>
              <a:t>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</a:t>
            </a:r>
            <a:r>
              <a:rPr lang="en-US" altLang="ko-KR" dirty="0" smtClean="0" sz="1200" u="sng">
                <a:solidFill>
                  <a:srgbClr val="000000"/>
                </a:solidFill>
                <a:latin typeface="Times New Roman"/>
                <a:ea typeface="Times New Roman"/>
              </a:rPr>
              <a:t>r2 </a:t>
            </a:r>
            <a:endParaRPr lang="ko-KR" altLang="en-US" dirty="0" smtClean="0" sz="1200" u="sng"/>
          </a:p>
          <a:p>
            <a:pPr marL="0" indent="0" defTabSz="15240" algn="l">
              <a:lnSpc>
                <a:spcPts val="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</a:t>
            </a:r>
            <a:r>
              <a:rPr lang="en-US" altLang="ko-KR" dirty="0" smtClean="0" sz="1200" u="sng">
                <a:solidFill>
                  <a:srgbClr val="000000"/>
                </a:solidFill>
                <a:latin typeface="Times New Roman"/>
                <a:ea typeface="Times New Roman"/>
              </a:rPr>
              <a:t>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</a:t>
            </a:r>
            <a:r>
              <a:rPr lang="en-US" altLang="ko-KR" dirty="0" smtClean="0" sz="1200" u="sng">
                <a:solidFill>
                  <a:srgbClr val="000000"/>
                </a:solidFill>
                <a:latin typeface="Times New Roman"/>
                <a:ea typeface="Times New Roman"/>
              </a:rPr>
              <a:t>r4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</a:t>
            </a:r>
            <a:r>
              <a:rPr lang="en-US" altLang="ko-KR" dirty="0" smtClean="0" sz="1200" u="sng">
                <a:solidFill>
                  <a:srgbClr val="000000"/>
                </a:solidFill>
                <a:latin typeface="Times New Roman"/>
                <a:ea typeface="Times New Roman"/>
              </a:rPr>
              <a:t>r4 </a:t>
            </a:r>
            <a:endParaRPr lang="ko-KR" altLang="en-US" dirty="0" smtClean="0" sz="1200" u="sng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Let us parse the expression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x – y 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×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 z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using the LR(1) table. The scanner will encode the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input string as 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id – id 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×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 id		$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where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$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is the EOF marker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</a:t>
            </a:r>
            <a:r>
              <a:rPr lang="en-US" altLang="ko-KR" dirty="0" smtClean="0" sz="1200" u="sng">
                <a:solidFill>
                  <a:srgbClr val="000000"/>
                </a:solidFill>
                <a:latin typeface="Times New Roman"/>
                <a:ea typeface="Times New Roman"/>
              </a:rPr>
              <a:t>Stack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</a:t>
            </a:r>
            <a:r>
              <a:rPr lang="en-US" altLang="ko-KR" dirty="0" smtClean="0" sz="1200" u="sng">
                <a:solidFill>
                  <a:srgbClr val="000000"/>
                </a:solidFill>
                <a:latin typeface="Times New Roman"/>
                <a:ea typeface="Times New Roman"/>
              </a:rPr>
              <a:t>Input </a:t>
            </a:r>
            <a:endParaRPr lang="ko-KR" altLang="en-US" dirty="0" smtClean="0" sz="1200" u="sng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 u="sng">
                <a:solidFill>
                  <a:srgbClr val="000000"/>
                </a:solidFill>
                <a:latin typeface="Tahoma"/>
                <a:ea typeface="Tahoma"/>
              </a:rPr>
              <a:t>¤0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</a:t>
            </a:r>
            <a:r>
              <a:rPr lang="en-US" altLang="ko-KR" dirty="0" smtClean="0" sz="1200" u="sng">
                <a:solidFill>
                  <a:srgbClr val="000000"/>
                </a:solidFill>
                <a:latin typeface="Tahoma"/>
                <a:ea typeface="Tahoma"/>
              </a:rPr>
              <a:t>id – id </a:t>
            </a:r>
            <a:r>
              <a:rPr lang="en-US" altLang="ko-KR" dirty="0" smtClean="0" sz="1200" u="sng">
                <a:solidFill>
                  <a:srgbClr val="000000"/>
                </a:solidFill>
                <a:latin typeface="Symbol"/>
                <a:ea typeface="Symbol"/>
              </a:rPr>
              <a:t>×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 id $s4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 u="sng">
                <a:solidFill>
                  <a:srgbClr val="000000"/>
                </a:solidFill>
                <a:latin typeface="Tahoma"/>
                <a:ea typeface="Tahoma"/>
              </a:rPr>
              <a:t>¤0id4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</a:t>
            </a:r>
            <a:r>
              <a:rPr lang="en-US" altLang="ko-KR" dirty="0" smtClean="0" sz="1200" u="sng">
                <a:solidFill>
                  <a:srgbClr val="000000"/>
                </a:solidFill>
                <a:latin typeface="Tahoma"/>
                <a:ea typeface="Tahoma"/>
              </a:rPr>
              <a:t>– id </a:t>
            </a:r>
            <a:r>
              <a:rPr lang="en-US" altLang="ko-KR" dirty="0" smtClean="0" sz="1200" u="sng">
                <a:solidFill>
                  <a:srgbClr val="000000"/>
                </a:solidFill>
                <a:latin typeface="Symbol"/>
                <a:ea typeface="Symbol"/>
              </a:rPr>
              <a:t>×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 id $r6 F</a:t>
            </a:r>
            <a:r>
              <a:rPr lang="en-US" altLang="ko-KR" dirty="0" smtClean="0" sz="1200" u="sng">
                <a:solidFill>
                  <a:srgbClr val="000000"/>
                </a:solidFill>
                <a:latin typeface="Times New Roman"/>
                <a:ea typeface="Times New Roman"/>
              </a:rPr>
              <a:t>→</a:t>
            </a:r>
            <a:r>
              <a:rPr lang="en-US" altLang="ko-KR" dirty="0" smtClean="0" sz="1200" u="sng">
                <a:solidFill>
                  <a:srgbClr val="000000"/>
                </a:solidFill>
                <a:latin typeface="Tahoma"/>
                <a:ea typeface="Tahoma"/>
              </a:rPr>
              <a:t> id </a:t>
            </a:r>
            <a:endParaRPr lang="ko-KR" altLang="en-US" dirty="0" smtClean="0" sz="1200" u="sng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 u="sng">
                <a:solidFill>
                  <a:srgbClr val="000000"/>
                </a:solidFill>
                <a:latin typeface="Tahoma"/>
                <a:ea typeface="Tahoma"/>
              </a:rPr>
              <a:t>¤0F3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</a:t>
            </a:r>
            <a:r>
              <a:rPr lang="en-US" altLang="ko-KR" dirty="0" smtClean="0" sz="1200" u="sng">
                <a:solidFill>
                  <a:srgbClr val="000000"/>
                </a:solidFill>
                <a:latin typeface="Tahoma"/>
                <a:ea typeface="Tahoma"/>
              </a:rPr>
              <a:t>– id </a:t>
            </a:r>
            <a:r>
              <a:rPr lang="en-US" altLang="ko-KR" dirty="0" smtClean="0" sz="1200" u="sng">
                <a:solidFill>
                  <a:srgbClr val="000000"/>
                </a:solidFill>
                <a:latin typeface="Symbol"/>
                <a:ea typeface="Symbol"/>
              </a:rPr>
              <a:t>×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 id $r5 T</a:t>
            </a:r>
            <a:r>
              <a:rPr lang="en-US" altLang="ko-KR" dirty="0" smtClean="0" sz="1200" u="sng">
                <a:solidFill>
                  <a:srgbClr val="000000"/>
                </a:solidFill>
                <a:latin typeface="Times New Roman"/>
                <a:ea typeface="Times New Roman"/>
              </a:rPr>
              <a:t>→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 F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 u="sng">
                <a:solidFill>
                  <a:srgbClr val="000000"/>
                </a:solidFill>
                <a:latin typeface="Tahoma"/>
                <a:ea typeface="Tahoma"/>
              </a:rPr>
              <a:t>¤0T2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</a:t>
            </a:r>
            <a:r>
              <a:rPr lang="en-US" altLang="ko-KR" dirty="0" smtClean="0" sz="1200" u="sng">
                <a:solidFill>
                  <a:srgbClr val="000000"/>
                </a:solidFill>
                <a:latin typeface="Tahoma"/>
                <a:ea typeface="Tahoma"/>
              </a:rPr>
              <a:t>– id </a:t>
            </a:r>
            <a:r>
              <a:rPr lang="en-US" altLang="ko-KR" dirty="0" smtClean="0" sz="1200" u="sng">
                <a:solidFill>
                  <a:srgbClr val="000000"/>
                </a:solidFill>
                <a:latin typeface="Symbol"/>
                <a:ea typeface="Symbol"/>
              </a:rPr>
              <a:t>×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 id $s5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 u="sng">
                <a:solidFill>
                  <a:srgbClr val="000000"/>
                </a:solidFill>
                <a:latin typeface="Tahoma"/>
                <a:ea typeface="Tahoma"/>
              </a:rPr>
              <a:t>¤0T2–5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</a:t>
            </a:r>
            <a:r>
              <a:rPr lang="en-US" altLang="ko-KR" dirty="0" smtClean="0" sz="1200" u="sng">
                <a:solidFill>
                  <a:srgbClr val="000000"/>
                </a:solidFill>
                <a:latin typeface="Tahoma"/>
                <a:ea typeface="Tahoma"/>
              </a:rPr>
              <a:t>id </a:t>
            </a:r>
            <a:r>
              <a:rPr lang="en-US" altLang="ko-KR" dirty="0" smtClean="0" sz="1200" u="sng">
                <a:solidFill>
                  <a:srgbClr val="000000"/>
                </a:solidFill>
                <a:latin typeface="Symbol"/>
                <a:ea typeface="Symbol"/>
              </a:rPr>
              <a:t>×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 id $s4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 u="sng">
                <a:solidFill>
                  <a:srgbClr val="000000"/>
                </a:solidFill>
                <a:latin typeface="Tahoma"/>
                <a:ea typeface="Tahoma"/>
              </a:rPr>
              <a:t>¤0T2–5id4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</a:t>
            </a:r>
            <a:r>
              <a:rPr lang="en-US" altLang="ko-KR" dirty="0" smtClean="0" sz="1200" u="sng">
                <a:solidFill>
                  <a:srgbClr val="000000"/>
                </a:solidFill>
                <a:latin typeface="Symbol"/>
                <a:ea typeface="Symbol"/>
              </a:rPr>
              <a:t>×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 id $r6 F</a:t>
            </a:r>
            <a:r>
              <a:rPr lang="en-US" altLang="ko-KR" dirty="0" smtClean="0" sz="1200" u="sng">
                <a:solidFill>
                  <a:srgbClr val="000000"/>
                </a:solidFill>
                <a:latin typeface="Times New Roman"/>
                <a:ea typeface="Times New Roman"/>
              </a:rPr>
              <a:t>→</a:t>
            </a:r>
            <a:r>
              <a:rPr lang="en-US" altLang="ko-KR" dirty="0" smtClean="0" sz="1200" u="sng">
                <a:solidFill>
                  <a:srgbClr val="000000"/>
                </a:solidFill>
                <a:latin typeface="Tahoma"/>
                <a:ea typeface="Tahoma"/>
              </a:rPr>
              <a:t> id </a:t>
            </a:r>
            <a:endParaRPr lang="ko-KR" altLang="en-US" dirty="0" smtClean="0" sz="1200" u="sng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 u="sng">
                <a:solidFill>
                  <a:srgbClr val="000000"/>
                </a:solidFill>
                <a:latin typeface="Tahoma"/>
                <a:ea typeface="Tahoma"/>
              </a:rPr>
              <a:t>¤0T2–5F3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</a:t>
            </a:r>
            <a:r>
              <a:rPr lang="en-US" altLang="ko-KR" dirty="0" smtClean="0" sz="1200" u="sng">
                <a:solidFill>
                  <a:srgbClr val="000000"/>
                </a:solidFill>
                <a:latin typeface="Symbol"/>
                <a:ea typeface="Symbol"/>
              </a:rPr>
              <a:t>×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 id $s6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 u="sng">
                <a:solidFill>
                  <a:srgbClr val="000000"/>
                </a:solidFill>
                <a:latin typeface="Tahoma"/>
                <a:ea typeface="Tahoma"/>
              </a:rPr>
              <a:t>¤0T2–5F3</a:t>
            </a:r>
            <a:r>
              <a:rPr lang="en-US" altLang="ko-KR" dirty="0" smtClean="0" sz="1200" u="sng">
                <a:solidFill>
                  <a:srgbClr val="000000"/>
                </a:solidFill>
                <a:latin typeface="Symbol"/>
                <a:ea typeface="Symbol"/>
              </a:rPr>
              <a:t>×</a:t>
            </a:r>
            <a:r>
              <a:rPr lang="en-US" altLang="ko-KR" dirty="0" smtClean="0" sz="1200" u="sng">
                <a:solidFill>
                  <a:srgbClr val="000000"/>
                </a:solidFill>
                <a:latin typeface="Tahoma"/>
                <a:ea typeface="Tahoma"/>
              </a:rPr>
              <a:t>6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id $s4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 u="sng">
                <a:solidFill>
                  <a:srgbClr val="000000"/>
                </a:solidFill>
                <a:latin typeface="Tahoma"/>
                <a:ea typeface="Tahoma"/>
              </a:rPr>
              <a:t>¤0T2–5F3</a:t>
            </a:r>
            <a:r>
              <a:rPr lang="en-US" altLang="ko-KR" dirty="0" smtClean="0" sz="1200" u="sng">
                <a:solidFill>
                  <a:srgbClr val="000000"/>
                </a:solidFill>
                <a:latin typeface="Symbol"/>
                <a:ea typeface="Symbol"/>
              </a:rPr>
              <a:t>×</a:t>
            </a:r>
            <a:r>
              <a:rPr lang="en-US" altLang="ko-KR" dirty="0" smtClean="0" sz="1200" u="sng">
                <a:solidFill>
                  <a:srgbClr val="000000"/>
                </a:solidFill>
                <a:latin typeface="Tahoma"/>
                <a:ea typeface="Tahoma"/>
              </a:rPr>
              <a:t>6id4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$r6 F</a:t>
            </a:r>
            <a:r>
              <a:rPr lang="en-US" altLang="ko-KR" dirty="0" smtClean="0" sz="1200" u="sng">
                <a:solidFill>
                  <a:srgbClr val="000000"/>
                </a:solidFill>
                <a:latin typeface="Times New Roman"/>
                <a:ea typeface="Times New Roman"/>
              </a:rPr>
              <a:t>→</a:t>
            </a:r>
            <a:r>
              <a:rPr lang="en-US" altLang="ko-KR" dirty="0" smtClean="0" sz="1200" u="sng">
                <a:solidFill>
                  <a:srgbClr val="000000"/>
                </a:solidFill>
                <a:latin typeface="Tahoma"/>
                <a:ea typeface="Tahoma"/>
              </a:rPr>
              <a:t> id </a:t>
            </a:r>
            <a:endParaRPr lang="ko-KR" altLang="en-US" dirty="0" smtClean="0" sz="1200" u="sng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 u="sng">
                <a:solidFill>
                  <a:srgbClr val="000000"/>
                </a:solidFill>
                <a:latin typeface="Tahoma"/>
                <a:ea typeface="Tahoma"/>
              </a:rPr>
              <a:t>¤0T2–5F3</a:t>
            </a:r>
            <a:r>
              <a:rPr lang="en-US" altLang="ko-KR" dirty="0" smtClean="0" sz="1200" u="sng">
                <a:solidFill>
                  <a:srgbClr val="000000"/>
                </a:solidFill>
                <a:latin typeface="Symbol"/>
                <a:ea typeface="Symbol"/>
              </a:rPr>
              <a:t>×</a:t>
            </a:r>
            <a:r>
              <a:rPr lang="en-US" altLang="ko-KR" dirty="0" smtClean="0" sz="1200" u="sng">
                <a:solidFill>
                  <a:srgbClr val="000000"/>
                </a:solidFill>
                <a:latin typeface="Tahoma"/>
                <a:ea typeface="Tahoma"/>
              </a:rPr>
              <a:t>6F3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$r5 T</a:t>
            </a:r>
            <a:r>
              <a:rPr lang="en-US" altLang="ko-KR" dirty="0" smtClean="0" sz="1200" u="sng">
                <a:solidFill>
                  <a:srgbClr val="000000"/>
                </a:solidFill>
                <a:latin typeface="Times New Roman"/>
                <a:ea typeface="Times New Roman"/>
              </a:rPr>
              <a:t>→</a:t>
            </a:r>
            <a:r>
              <a:rPr lang="en-US" altLang="ko-KR" dirty="0" smtClean="0" sz="1200" u="sng">
                <a:solidFill>
                  <a:srgbClr val="000000"/>
                </a:solidFill>
                <a:latin typeface="Tahoma"/>
                <a:ea typeface="Tahoma"/>
              </a:rPr>
              <a:t> F </a:t>
            </a:r>
            <a:endParaRPr lang="ko-KR" altLang="en-US" dirty="0" smtClean="0" sz="1200" u="sng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 u="sng">
                <a:solidFill>
                  <a:srgbClr val="000000"/>
                </a:solidFill>
                <a:latin typeface="Tahoma"/>
                <a:ea typeface="Tahoma"/>
              </a:rPr>
              <a:t>¤0T2–5F3</a:t>
            </a:r>
            <a:r>
              <a:rPr lang="en-US" altLang="ko-KR" dirty="0" smtClean="0" sz="1200" u="sng">
                <a:solidFill>
                  <a:srgbClr val="000000"/>
                </a:solidFill>
                <a:latin typeface="Symbol"/>
                <a:ea typeface="Symbol"/>
              </a:rPr>
              <a:t>×</a:t>
            </a:r>
            <a:r>
              <a:rPr lang="en-US" altLang="ko-KR" dirty="0" smtClean="0" sz="1200" u="sng">
                <a:solidFill>
                  <a:srgbClr val="000000"/>
                </a:solidFill>
                <a:latin typeface="Tahoma"/>
                <a:ea typeface="Tahoma"/>
              </a:rPr>
              <a:t>6T8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$r4 T</a:t>
            </a:r>
            <a:r>
              <a:rPr lang="en-US" altLang="ko-KR" dirty="0" smtClean="0" sz="1200" u="sng">
                <a:solidFill>
                  <a:srgbClr val="000000"/>
                </a:solidFill>
                <a:latin typeface="Times New Roman"/>
                <a:ea typeface="Times New Roman"/>
              </a:rPr>
              <a:t>→</a:t>
            </a:r>
            <a:r>
              <a:rPr lang="en-US" altLang="ko-KR" dirty="0" smtClean="0" sz="1200" u="sng">
                <a:solidFill>
                  <a:srgbClr val="000000"/>
                </a:solidFill>
                <a:latin typeface="Tahoma"/>
                <a:ea typeface="Tahoma"/>
              </a:rPr>
              <a:t> F</a:t>
            </a:r>
            <a:r>
              <a:rPr lang="en-US" altLang="ko-KR" dirty="0" smtClean="0" sz="1200" u="sng">
                <a:solidFill>
                  <a:srgbClr val="000000"/>
                </a:solidFill>
                <a:latin typeface="Symbol"/>
                <a:ea typeface="Symbol"/>
              </a:rPr>
              <a:t>×</a:t>
            </a:r>
            <a:r>
              <a:rPr lang="en-US" altLang="ko-KR" dirty="0" smtClean="0" sz="1200" u="sng">
                <a:solidFill>
                  <a:srgbClr val="000000"/>
                </a:solidFill>
                <a:latin typeface="Tahoma"/>
                <a:ea typeface="Tahoma"/>
              </a:rPr>
              <a:t>T </a:t>
            </a:r>
            <a:endParaRPr lang="ko-KR" altLang="en-US" dirty="0" smtClean="0" sz="1200" u="sng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 u="sng">
                <a:solidFill>
                  <a:srgbClr val="000000"/>
                </a:solidFill>
                <a:latin typeface="Tahoma"/>
                <a:ea typeface="Tahoma"/>
              </a:rPr>
              <a:t>¤0T2–5T2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$r3 E</a:t>
            </a:r>
            <a:r>
              <a:rPr lang="en-US" altLang="ko-KR" dirty="0" smtClean="0" sz="1200" u="sng">
                <a:solidFill>
                  <a:srgbClr val="000000"/>
                </a:solidFill>
                <a:latin typeface="Times New Roman"/>
                <a:ea typeface="Times New Roman"/>
              </a:rPr>
              <a:t>→</a:t>
            </a:r>
            <a:r>
              <a:rPr lang="en-US" altLang="ko-KR" dirty="0" smtClean="0" sz="1200" u="sng">
                <a:solidFill>
                  <a:srgbClr val="000000"/>
                </a:solidFill>
                <a:latin typeface="Tahoma"/>
                <a:ea typeface="Tahoma"/>
              </a:rPr>
              <a:t>T </a:t>
            </a:r>
            <a:endParaRPr lang="ko-KR" altLang="en-US" dirty="0" smtClean="0" sz="1200" u="sng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 u="sng">
                <a:solidFill>
                  <a:srgbClr val="000000"/>
                </a:solidFill>
                <a:latin typeface="Tahoma"/>
                <a:ea typeface="Tahoma"/>
              </a:rPr>
              <a:t>¤0T2 –5E7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$r2 E</a:t>
            </a:r>
            <a:r>
              <a:rPr lang="en-US" altLang="ko-KR" dirty="0" smtClean="0" sz="1200" u="sng">
                <a:solidFill>
                  <a:srgbClr val="000000"/>
                </a:solidFill>
                <a:latin typeface="Times New Roman"/>
                <a:ea typeface="Times New Roman"/>
              </a:rPr>
              <a:t>→</a:t>
            </a:r>
            <a:r>
              <a:rPr lang="en-US" altLang="ko-KR" dirty="0" smtClean="0" sz="1200" u="sng">
                <a:solidFill>
                  <a:srgbClr val="000000"/>
                </a:solidFill>
                <a:latin typeface="Tahoma"/>
                <a:ea typeface="Tahoma"/>
              </a:rPr>
              <a:t>T–E </a:t>
            </a:r>
            <a:endParaRPr lang="ko-KR" altLang="en-US" dirty="0" smtClean="0" sz="1200" u="sng"/>
          </a:p>
          <a:p>
            <a:pPr marL="0" indent="0" defTabSz="15240" algn="l">
              <a:lnSpc>
                <a:spcPts val="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 u="sng">
                <a:solidFill>
                  <a:srgbClr val="000000"/>
                </a:solidFill>
                <a:latin typeface="Tahoma"/>
                <a:ea typeface="Tahoma"/>
              </a:rPr>
              <a:t>¤0E1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</a:t>
            </a:r>
            <a:r>
              <a:rPr lang="en-US" altLang="ko-KR" dirty="0" smtClean="0" sz="1200" u="sng">
                <a:solidFill>
                  <a:srgbClr val="000000"/>
                </a:solidFill>
                <a:latin typeface="Tahoma"/>
                <a:ea typeface="Tahoma"/>
              </a:rPr>
              <a:t>$</a:t>
            </a:r>
            <a:r>
              <a:rPr lang="en-US" altLang="ko-KR" dirty="0" smtClean="0" sz="1200" u="sng" b="1">
                <a:solidFill>
                  <a:srgbClr val="000000"/>
                </a:solidFill>
                <a:latin typeface="Tahoma"/>
              </a:rPr>
              <a:t>accept</a:t>
            </a:r>
            <a:endParaRPr lang="ko-KR" altLang="en-US" dirty="0" smtClean="0" sz="1200" u="sng" b="1"/>
          </a:p>
          <a:p>
            <a:pPr marL="0" indent="0" defTabSz="15240" algn="l">
              <a:lnSpc>
                <a:spcPts val="17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 i="1">
                <a:solidFill>
                  <a:srgbClr val="000000"/>
                </a:solidFill>
                <a:latin typeface="Verdana"/>
                <a:ea typeface="Verdana"/>
              </a:rPr>
              <a:t>Sohail Aslam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900" i="1">
                <a:solidFill>
                  <a:srgbClr val="000000"/>
                </a:solidFill>
                <a:latin typeface="Verdana"/>
                <a:ea typeface="Verdana"/>
              </a:rPr>
              <a:t>Compiler Construction Notes Set:2-5 </a:t>
            </a:r>
            <a:endParaRPr lang="ko-KR" altLang="en-US" dirty="0" smtClean="0" sz="900" i="1"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Rect 3"/>
          <p:cNvSpPr>
            <a:spLocks noGrp="1" noChangeArrowheads="1"/>
          </p:cNvSpPr>
          <p:nvPr/>
        </p:nvSpPr>
        <p:spPr>
          <a:xfrm rot="0">
            <a:off x="0" y="0"/>
            <a:ext cx="7797801" cy="10058401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1</a:t>
            </a:r>
            <a:endParaRPr lang="ko-KR" altLang="en-US" dirty="0" smtClean="0" sz="1200"/>
          </a:p>
          <a:p>
            <a:pPr marL="0" indent="0" defTabSz="15240" algn="l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L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L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e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e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c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c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t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t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u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u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r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r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e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e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				2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2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8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8</a:t>
            </a:r>
            <a:endParaRPr lang="ko-KR" altLang="en-US" dirty="0" smtClean="0" sz="1800" b="1"/>
          </a:p>
          <a:p>
            <a:pPr marL="0" indent="0" defTabSz="15240" algn="l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Arial"/>
              </a:rPr>
              <a:t>LR(1) Skeleton Parser </a:t>
            </a:r>
            <a:endParaRPr lang="ko-KR" altLang="en-US" dirty="0" smtClean="0" sz="1200" b="1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stack.push(dummy); stack.push(0);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done = false; token = scanner.next();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while (!done) {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s = stack.top();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if( Action[s,token] == “reduce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A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→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β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”) {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stack.pop(2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×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|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β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|); 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s = stack.top(); 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stack.push(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A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);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stack.push(Goto[s,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A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]);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}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else if( Action[s,token] == “shift i”){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stack.push(token); stack.push(i);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token = scanner.next();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}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else if(Action[s,token] == “accept”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&amp;&amp; token == “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$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” )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done = true;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else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report error and recover;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}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report success;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Arial"/>
              </a:rPr>
              <a:t>Shift/Reduce Conflicts </a:t>
            </a:r>
            <a:endParaRPr lang="ko-KR" altLang="en-US" dirty="0" smtClean="0" sz="1200" b="1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If a DFA states contains both [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X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→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		α•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a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β,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b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]		and		[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Y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→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		γ•,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a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]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Then on input “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a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” we could either shift into state [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X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→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		α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a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•β,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b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], or reduce with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Y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→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		γ.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This is called a 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shift-reduce conflict.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Typically, this is due to ambiguities in the grammar.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The classic example of a shift-reduce conflict is the dangling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else.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Consider the grammar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stmt 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→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if E then stmt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  |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if E then stmt else stmt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We will have DFA state containing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[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stmt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→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		if E then stmt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•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, else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]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[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stmt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→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		if E then stmt 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•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else stmt, x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]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If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else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follows, we can shift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[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stmt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→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		if E then stmt  else 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•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 stmt, x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] </a:t>
            </a:r>
            <a:endParaRPr lang="ko-KR" altLang="en-US" dirty="0" smtClean="0" sz="1200"/>
          </a:p>
          <a:p>
            <a:pPr marL="0" indent="0" defTabSz="15240" algn="l">
              <a:lnSpc>
                <a:spcPts val="3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 i="1">
                <a:solidFill>
                  <a:srgbClr val="000000"/>
                </a:solidFill>
                <a:latin typeface="Verdana"/>
                <a:ea typeface="Verdana"/>
              </a:rPr>
              <a:t>Sohail Aslam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900" i="1">
                <a:solidFill>
                  <a:srgbClr val="000000"/>
                </a:solidFill>
                <a:latin typeface="Verdana"/>
                <a:ea typeface="Verdana"/>
              </a:rPr>
              <a:t>Compiler Construction Notes Set:2-1 </a:t>
            </a:r>
            <a:endParaRPr lang="ko-KR" altLang="en-US" dirty="0" smtClean="0" sz="900" i="1"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Rect 3"/>
          <p:cNvSpPr>
            <a:spLocks noGrp="1" noChangeArrowheads="1"/>
          </p:cNvSpPr>
          <p:nvPr/>
        </p:nvSpPr>
        <p:spPr>
          <a:xfrm rot="0">
            <a:off x="0" y="0"/>
            <a:ext cx="7797801" cy="10058401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2</a:t>
            </a:r>
            <a:endParaRPr lang="ko-KR" altLang="en-US" dirty="0" smtClean="0" sz="1200"/>
          </a:p>
          <a:p>
            <a:pPr marL="0" indent="0" defTabSz="15240" algn="l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or reduce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[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stmt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→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		if E then stmt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•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, else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]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Typical action is shift so that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else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matches with most recent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if. </a:t>
            </a:r>
            <a:endParaRPr lang="ko-KR" altLang="en-US" dirty="0" smtClean="0" sz="1200"/>
          </a:p>
          <a:p>
            <a:pPr marL="0" indent="0" defTabSz="15240" algn="l">
              <a:lnSpc>
                <a:spcPts val="60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 i="1">
                <a:solidFill>
                  <a:srgbClr val="000000"/>
                </a:solidFill>
                <a:latin typeface="Verdana"/>
                <a:ea typeface="Verdana"/>
              </a:rPr>
              <a:t>Sohail Aslam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900" i="1">
                <a:solidFill>
                  <a:srgbClr val="000000"/>
                </a:solidFill>
                <a:latin typeface="Verdana"/>
                <a:ea typeface="Verdana"/>
              </a:rPr>
              <a:t>Compiler Construction Notes Set:2-2 </a:t>
            </a:r>
            <a:endParaRPr lang="ko-KR" altLang="en-US" dirty="0" smtClean="0" sz="900" i="1"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Rect 3"/>
          <p:cNvSpPr>
            <a:spLocks noGrp="1" noChangeArrowheads="1"/>
          </p:cNvSpPr>
          <p:nvPr/>
        </p:nvSpPr>
        <p:spPr>
          <a:xfrm rot="0">
            <a:off x="0" y="0"/>
            <a:ext cx="7797801" cy="10058401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1</a:t>
            </a:r>
            <a:endParaRPr lang="ko-KR" altLang="en-US" dirty="0" smtClean="0" sz="1200"/>
          </a:p>
          <a:p>
            <a:pPr marL="0" indent="0" defTabSz="15240" algn="l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L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L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e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e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c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c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t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t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u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u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r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r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e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e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				2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2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9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9</a:t>
            </a:r>
            <a:endParaRPr lang="ko-KR" altLang="en-US" dirty="0" smtClean="0" sz="1800" b="1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Arial"/>
              </a:rPr>
              <a:t>Shift/Reduce Conflicts </a:t>
            </a:r>
            <a:endParaRPr lang="ko-KR" altLang="en-US" dirty="0" smtClean="0" sz="1200" b="1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Consider the ambiguous grammar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E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→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		E + E | E 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×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 E | int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We will DFA state containg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[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E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→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		E 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×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 E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•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, +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]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[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E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→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		E 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•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 + E, +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]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Again we have a shift/reduce conflict. We need to reduce because 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×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has precedence 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over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+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Arial"/>
              </a:rPr>
              <a:t>Reduce/Reduce Conflicts </a:t>
            </a:r>
            <a:endParaRPr lang="ko-KR" altLang="en-US" dirty="0" smtClean="0" sz="1200" b="1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If a DFA states contains both  [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X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→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		α •,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a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]		and		[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Y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→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		β		•,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a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], then on input “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a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” we don’t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know which production to reduce with. This is called a 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reduce-reduce conflict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. Usually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due to gross ambiguity in the grammar.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Arial"/>
              </a:rPr>
              <a:t>LR(1) Table Size </a:t>
            </a:r>
            <a:endParaRPr lang="ko-KR" altLang="en-US" dirty="0" smtClean="0" sz="1200" b="1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LR(1) parsing table for even a simple language can be extremely large with thousands of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entries. It is possible to reduce the size of the table. Many states in the DFA are similar.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The 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core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 of set of LR items is the set of first components without the lookahead 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terminals. For example the core of  the item  { [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X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→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		α•β,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b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],			[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Y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→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		γ•δ,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d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] } is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{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X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→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		α•β,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			Y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→</a:t>
            </a:r>
            <a:r>
              <a:rPr lang="en-US" altLang="ko-KR" dirty="0" smtClean="0" sz="1200" b="1">
                <a:solidFill>
                  <a:srgbClr val="000000"/>
                </a:solidFill>
                <a:latin typeface="Symbol"/>
                <a:ea typeface="Symbol"/>
              </a:rPr>
              <a:t>		γ•δ  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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}. Consider the LR(1) states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{ [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X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→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		α		•,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a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],		[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Y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→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		β		•,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c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] }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{ [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X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→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		α		•,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b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],			[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Y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→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		β		•,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d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] }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They have the same core and can be merged. The merged state contains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{ [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X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→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		α		•, 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a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/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b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],		[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Y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→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		β		•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, c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/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d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]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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}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These are called the 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LALR(1) states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. LALR(1) stands for </a:t>
            </a:r>
            <a:r>
              <a:rPr lang="en-US" altLang="ko-KR" dirty="0" smtClean="0" sz="1200" u="sng" b="1">
                <a:solidFill>
                  <a:srgbClr val="000000"/>
                </a:solidFill>
                <a:latin typeface="Times New Roman"/>
              </a:rPr>
              <a:t>L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ook</a:t>
            </a:r>
            <a:r>
              <a:rPr lang="en-US" altLang="ko-KR" dirty="0" smtClean="0" sz="1200" u="sng" b="1">
                <a:solidFill>
                  <a:srgbClr val="000000"/>
                </a:solidFill>
                <a:latin typeface="Times New Roman"/>
              </a:rPr>
              <a:t>A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head 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</a:rPr>
              <a:t>LR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(1). This leads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to tables that have 10 times fewer states than LR(1).  </a:t>
            </a:r>
            <a:endParaRPr lang="ko-KR" altLang="en-US" dirty="0" smtClean="0" sz="1200"/>
          </a:p>
          <a:p>
            <a:pPr marL="0" indent="0" defTabSz="15240" algn="l">
              <a:lnSpc>
                <a:spcPts val="1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 i="1">
                <a:solidFill>
                  <a:srgbClr val="000000"/>
                </a:solidFill>
                <a:latin typeface="Verdana"/>
                <a:ea typeface="Verdana"/>
              </a:rPr>
              <a:t>Sohail Aslam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900" i="1">
                <a:solidFill>
                  <a:srgbClr val="000000"/>
                </a:solidFill>
                <a:latin typeface="Verdana"/>
                <a:ea typeface="Verdana"/>
              </a:rPr>
              <a:t>Compiler Construction Notes Set:2-1 </a:t>
            </a:r>
            <a:endParaRPr lang="ko-KR" altLang="en-US" dirty="0" smtClean="0" sz="900" i="1"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Rect 3"/>
          <p:cNvSpPr>
            <a:spLocks noGrp="1" noChangeArrowheads="1"/>
          </p:cNvSpPr>
          <p:nvPr/>
        </p:nvSpPr>
        <p:spPr>
          <a:xfrm rot="0">
            <a:off x="0" y="0"/>
            <a:ext cx="7797801" cy="10058401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2</a:t>
            </a:r>
            <a:endParaRPr lang="ko-KR" altLang="en-US" dirty="0" smtClean="0" sz="1200"/>
          </a:p>
          <a:p>
            <a:pPr marL="0" indent="0" defTabSz="15240" algn="l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Here is the algorithm to generate LALR(1) DFA.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Repeat until all states have distinct code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 choose two distinct states with same core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 merge states by creating a new one with the union of all the items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 point edges from predecessors to new state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 new state points to all the previous successors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LALR languages are not natural. They are an efficiency hack on LR languages. Any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reasonable programming language has a LALR(1) grammar. LALR(1) has become a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standard for programming languages and for parser generators. </a:t>
            </a:r>
            <a:endParaRPr lang="ko-KR" altLang="en-US" dirty="0" smtClean="0" sz="1200"/>
          </a:p>
          <a:p>
            <a:pPr marL="0" indent="0" defTabSz="15240" algn="l">
              <a:lnSpc>
                <a:spcPts val="52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 i="1">
                <a:solidFill>
                  <a:srgbClr val="000000"/>
                </a:solidFill>
                <a:latin typeface="Verdana"/>
                <a:ea typeface="Verdana"/>
              </a:rPr>
              <a:t>Sohail Aslam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900" i="1">
                <a:solidFill>
                  <a:srgbClr val="000000"/>
                </a:solidFill>
                <a:latin typeface="Verdana"/>
                <a:ea typeface="Verdana"/>
              </a:rPr>
              <a:t>Compiler Construction Notes Set:2-2 </a:t>
            </a:r>
            <a:endParaRPr lang="ko-KR" altLang="en-US" dirty="0" smtClean="0" sz="900" i="1"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Rect 3"/>
          <p:cNvSpPr>
            <a:spLocks noGrp="1" noChangeArrowheads="1"/>
          </p:cNvSpPr>
          <p:nvPr/>
        </p:nvSpPr>
        <p:spPr>
          <a:xfrm rot="0">
            <a:off x="0" y="0"/>
            <a:ext cx="7797801" cy="10058401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1</a:t>
            </a:r>
            <a:endParaRPr lang="ko-KR" altLang="en-US" dirty="0" smtClean="0" sz="1200"/>
          </a:p>
          <a:p>
            <a:pPr marL="0" indent="0" defTabSz="15240" algn="l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L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L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e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e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c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c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t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t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u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u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r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r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e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e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				3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3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0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0</a:t>
            </a:r>
            <a:endParaRPr lang="ko-KR" altLang="en-US" dirty="0" smtClean="0" sz="1800" b="1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Arial"/>
              </a:rPr>
              <a:t>Parser Generators </a:t>
            </a:r>
            <a:endParaRPr lang="ko-KR" altLang="en-US" dirty="0" smtClean="0" sz="1200" b="1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Parser generators exist for LL(1) and LALR(1) grammars.  For example,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•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	LALR(1) - YACC, Bison, CUP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•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	LL(1) – ANTLR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•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										Recursive Descent - JavaCC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Arial"/>
              </a:rPr>
              <a:t>YACC Parser Generator </a:t>
            </a:r>
            <a:endParaRPr lang="ko-KR" altLang="en-US" dirty="0" smtClean="0" sz="1200" b="1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YACC – Yet Another Compiler Compiler, appeared in 1975 as a Unix application. The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other companion application Lex appeared at the same time. These two greatly aided the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construction of compilers and interpreters. The input to YACC consists of a specification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text file. The structure of the file is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  <a:ea typeface="Times New Roman"/>
              </a:rPr>
              <a:t>definitions </a:t>
            </a:r>
            <a:endParaRPr lang="ko-KR" altLang="en-US" dirty="0" smtClean="0" sz="1200" i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%%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  <a:ea typeface="Times New Roman"/>
              </a:rPr>
              <a:t>rules </a:t>
            </a:r>
            <a:endParaRPr lang="ko-KR" altLang="en-US" dirty="0" smtClean="0" sz="1200" i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%%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  <a:ea typeface="Times New Roman"/>
              </a:rPr>
              <a:t>C/C++ functions </a:t>
            </a:r>
            <a:endParaRPr lang="ko-KR" altLang="en-US" dirty="0" smtClean="0" sz="1200" i="1"/>
          </a:p>
          <a:p>
            <a:pPr marL="0" indent="0" defTabSz="15240" algn="l">
              <a:lnSpc>
                <a:spcPts val="36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 i="1">
                <a:solidFill>
                  <a:srgbClr val="000000"/>
                </a:solidFill>
                <a:latin typeface="Verdana"/>
                <a:ea typeface="Verdana"/>
              </a:rPr>
              <a:t>Sohail Aslam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900" i="1">
                <a:solidFill>
                  <a:srgbClr val="000000"/>
                </a:solidFill>
                <a:latin typeface="Verdana"/>
                <a:ea typeface="Verdana"/>
              </a:rPr>
              <a:t>Compiler Construction Notes Set:2-1 </a:t>
            </a:r>
            <a:endParaRPr lang="ko-KR" altLang="en-US" dirty="0" smtClean="0" sz="900" i="1"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18690" y="6534785"/>
            <a:ext cx="1450975" cy="79565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75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70760" y="7647305"/>
            <a:ext cx="1502410" cy="81724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75" name="Picture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04030" y="6830695"/>
            <a:ext cx="1633220" cy="12801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74" name="Rect 3"/>
          <p:cNvSpPr>
            <a:spLocks noGrp="1" noChangeArrowheads="1"/>
          </p:cNvSpPr>
          <p:nvPr/>
        </p:nvSpPr>
        <p:spPr>
          <a:xfrm rot="0">
            <a:off x="0" y="0"/>
            <a:ext cx="7797801" cy="10058401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2</a:t>
            </a:r>
            <a:endParaRPr lang="ko-KR" altLang="en-US" dirty="0" smtClean="0" sz="1200"/>
          </a:p>
          <a:p>
            <a:pPr marL="0" indent="0" defTabSz="15240" algn="l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Here, for example, is the YACC file for a calculator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%token NUMBER LPAREN RPAREN  </a:t>
            </a:r>
            <a:endParaRPr lang="ko-KR" altLang="en-US" dirty="0" smtClean="0" sz="1200" b="1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%token PLUS MINUS TIMES DIVIDE 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%% </a:t>
            </a:r>
            <a:endParaRPr lang="ko-KR" altLang="en-US" dirty="0" smtClean="0" sz="1200" b="1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expr : expr PLUS expr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| expr MINUS expr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| expr TIMES expr </a:t>
            </a:r>
            <a:endParaRPr lang="ko-KR" altLang="en-US" dirty="0" smtClean="0" sz="1200" b="1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| expr DIVIDE expr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| LPAREN expr RPAREN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| MINUS expr </a:t>
            </a:r>
            <a:endParaRPr lang="ko-KR" altLang="en-US" dirty="0" smtClean="0" sz="1200" b="1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| NUMBER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;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%%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The Flex input file for a calculator is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%{ </a:t>
            </a:r>
            <a:endParaRPr lang="ko-KR" altLang="en-US" dirty="0" smtClean="0" sz="1200" b="1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#include "y.tab.h"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%}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digit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[0-9] </a:t>
            </a:r>
            <a:endParaRPr lang="ko-KR" altLang="en-US" dirty="0" smtClean="0" sz="1200" b="1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ws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[ \t\n]+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%%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{ws} 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; </a:t>
            </a:r>
            <a:endParaRPr lang="ko-KR" altLang="en-US" dirty="0" smtClean="0" sz="1200" b="1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{digit}+ {return NUMBER;}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"+" 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{return PLUS;} </a:t>
            </a:r>
            <a:endParaRPr lang="ko-KR" altLang="en-US" dirty="0" smtClean="0" sz="1200" b="1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"*" 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{return TIMES;}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"/" 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{return DIVIDE;}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"–" 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{return MINUS;} </a:t>
            </a:r>
            <a:endParaRPr lang="ko-KR" altLang="en-US" dirty="0" smtClean="0" sz="1200" b="1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%%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The following diagram outlines the process of building a parser with YACC and Lex. </a:t>
            </a:r>
            <a:endParaRPr lang="ko-KR" altLang="en-US" dirty="0" smtClean="0" sz="1200"/>
          </a:p>
          <a:p>
            <a:pPr marL="0" indent="0" defTabSz="1524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Arial"/>
              </a:rPr>
              <a:t>expr.y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Arial"/>
              </a:rPr>
              <a:t>YACC</a:t>
            </a:r>
            <a:endParaRPr lang="ko-KR" altLang="en-US" dirty="0" smtClean="0" sz="1200"/>
          </a:p>
          <a:p>
            <a:pPr marL="0" indent="0" defTabSz="15240" algn="l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Arial"/>
              </a:rPr>
              <a:t>y.tab.h </a:t>
            </a:r>
            <a:endParaRPr lang="ko-KR" altLang="en-US" dirty="0" smtClean="0" sz="1200"/>
          </a:p>
          <a:p>
            <a:pPr marL="0" indent="0" defTabSz="15240" algn="l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Arial"/>
              </a:rPr>
              <a:t>expr.l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Arial"/>
              </a:rPr>
              <a:t>lex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Arial"/>
              </a:rPr>
              <a:t>lex.yy.c</a:t>
            </a:r>
            <a:endParaRPr lang="ko-KR" altLang="en-US" dirty="0" smtClean="0" sz="1200"/>
          </a:p>
          <a:p>
            <a:pPr marL="0" indent="0" defTabSz="15240" algn="l">
              <a:lnSpc>
                <a:spcPts val="9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900" i="1">
                <a:solidFill>
                  <a:srgbClr val="000000"/>
                </a:solidFill>
                <a:latin typeface="Verdana"/>
                <a:ea typeface="Verdana"/>
              </a:rPr>
              <a:t>Sohail Aslam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900" i="1">
                <a:solidFill>
                  <a:srgbClr val="000000"/>
                </a:solidFill>
                <a:latin typeface="Verdana"/>
                <a:ea typeface="Verdana"/>
              </a:rPr>
              <a:t>Compiler Construction Notes Set:2-2 </a:t>
            </a:r>
            <a:endParaRPr lang="ko-KR" altLang="en-US" dirty="0" smtClean="0" sz="900" i="1"/>
          </a:p>
        </p:txBody>
      </p:sp>
      <p:sp>
        <p:nvSpPr>
          <p:cNvPr id="275" name="Rect 3"/>
          <p:cNvSpPr>
            <a:spLocks noGrp="1" noChangeArrowheads="1"/>
          </p:cNvSpPr>
          <p:nvPr/>
        </p:nvSpPr>
        <p:spPr>
          <a:xfrm rot="0">
            <a:off x="6001385" y="7522210"/>
            <a:ext cx="607695" cy="170815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200">
                <a:solidFill>
                  <a:srgbClr val="000000"/>
                </a:solidFill>
                <a:latin typeface="Arial"/>
              </a:rPr>
              <a:t>expr.exe</a:t>
            </a:r>
            <a:endParaRPr lang="ko-KR" altLang="en-US" dirty="0" smtClean="0" sz="1200"/>
          </a:p>
        </p:txBody>
      </p:sp>
      <p:sp>
        <p:nvSpPr>
          <p:cNvPr id="276" name="Rect 3"/>
          <p:cNvSpPr>
            <a:spLocks noGrp="1" noChangeArrowheads="1"/>
          </p:cNvSpPr>
          <p:nvPr/>
        </p:nvSpPr>
        <p:spPr>
          <a:xfrm rot="0">
            <a:off x="3785870" y="6732905"/>
            <a:ext cx="1311275" cy="984885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200">
                <a:solidFill>
                  <a:srgbClr val="000000"/>
                </a:solidFill>
                <a:latin typeface="Arial"/>
              </a:rPr>
              <a:t>y.tab.c </a:t>
            </a:r>
            <a:endParaRPr lang="ko-KR" altLang="en-US" dirty="0" smtClean="0" sz="1200"/>
          </a:p>
          <a:p>
            <a:pPr marL="0" indent="0" defTabSz="15240" algn="l">
              <a:lnSpc>
                <a:spcPts val="5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Arial"/>
              </a:rPr>
              <a:t>CC</a:t>
            </a:r>
            <a:endParaRPr lang="ko-KR" altLang="en-US" dirty="0" smtClean="0" sz="12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8615" y="1981200"/>
            <a:ext cx="3270250" cy="895985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2" name="Rect 3"/>
          <p:cNvSpPr>
            <a:spLocks noGrp="1" noChangeArrowheads="1"/>
          </p:cNvSpPr>
          <p:nvPr/>
        </p:nvSpPr>
        <p:spPr>
          <a:xfrm rot="0">
            <a:off x="0" y="0"/>
            <a:ext cx="7797801" cy="10058401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2 </a:t>
            </a:r>
            <a:endParaRPr lang="ko-KR" altLang="en-US" dirty="0" smtClean="0" sz="1200"/>
          </a:p>
          <a:p>
            <a:pPr marL="0" indent="0" defTabSz="1524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The back end of the compiler translates IR into target machine code.  It chooses machine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(assembly) instructions to implement each IR operation. The back end ensure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conformance with system interfaces. It decides which values to keep in registers in order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to avoid memory access; memory access is far slower than register access. </a:t>
            </a:r>
            <a:endParaRPr lang="ko-KR" altLang="en-US" dirty="0" smtClean="0" sz="1200"/>
          </a:p>
          <a:p>
            <a:pPr marL="0" indent="0" defTabSz="15240" algn="l">
              <a:lnSpc>
                <a:spcPts val="11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The back end is responsible for instruction selection so as to produce fast and compact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code.  Modern processors have a rich instruction set. The back end takes advantage of </a:t>
            </a:r>
            <a:endParaRPr lang="ko-KR" altLang="en-US" dirty="0" smtClean="0" sz="120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target features such as addressing modes. Usually, instruction selection is viewed as a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pattern matching problem that can be solved by dynamic programming based algorithms. </a:t>
            </a:r>
            <a:endParaRPr lang="ko-KR" altLang="en-US" dirty="0" smtClean="0" sz="120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Instruction selection in compilers was spurred by the advent of the VAX-11 which had a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CISC (Complex Instruction Set Computer) architecture. The VAX-11 had a large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instruction set that the compiler could work with.  </a:t>
            </a:r>
            <a:endParaRPr lang="ko-KR" altLang="en-US" dirty="0" smtClean="0" sz="1200"/>
          </a:p>
          <a:p>
            <a:pPr marL="0" indent="0" defTabSz="15240" algn="l">
              <a:lnSpc>
                <a:spcPts val="40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 i="1">
                <a:solidFill>
                  <a:srgbClr val="000000"/>
                </a:solidFill>
                <a:latin typeface="Verdana"/>
                <a:ea typeface="Verdana"/>
              </a:rPr>
              <a:t>Sohail Aslam 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900" i="1">
                <a:solidFill>
                  <a:srgbClr val="000000"/>
                </a:solidFill>
                <a:latin typeface="Verdana"/>
                <a:ea typeface="Verdana"/>
              </a:rPr>
              <a:t>Compiler Construction Notes  </a:t>
            </a:r>
            <a:endParaRPr lang="ko-KR" altLang="en-US" dirty="0" smtClean="0" sz="900" i="1"/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Rect 3"/>
          <p:cNvSpPr>
            <a:spLocks noGrp="1" noChangeArrowheads="1"/>
          </p:cNvSpPr>
          <p:nvPr/>
        </p:nvSpPr>
        <p:spPr>
          <a:xfrm rot="0">
            <a:off x="0" y="0"/>
            <a:ext cx="7797801" cy="10058401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7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L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L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e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e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c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c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t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t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u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u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r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r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e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e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				3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3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1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1</a:t>
            </a:r>
            <a:endParaRPr lang="ko-KR" altLang="en-US" dirty="0" smtClean="0" sz="1800" b="1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Arial"/>
              </a:rPr>
              <a:t>Beyond Syntax </a:t>
            </a:r>
            <a:endParaRPr lang="ko-KR" altLang="en-US" dirty="0" smtClean="0" sz="1200" b="1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These questions are part of context-sensitive analysis. Answers depend on values, not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parts of speech. Answers may involve computation.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These questions can be answered by using formal methods such as context-sensitive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grammars and attribute grammars or by using ad-hoc techniques.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One of the most popular is the use of attribute grammars.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Arial"/>
              </a:rPr>
              <a:t>Attribute Grammars </a:t>
            </a:r>
            <a:endParaRPr lang="ko-KR" altLang="en-US" dirty="0" smtClean="0" sz="1200" b="1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A CFG is augmented with a 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set of rules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. Each symbol in the derivation has a set of values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or 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attributes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. Rules specify how to 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compute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 a value for each attribute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Consider the grammar for 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signed binary numbers			(SBN)</a:t>
            </a:r>
            <a:endParaRPr lang="ko-KR" altLang="en-US" dirty="0" smtClean="0" sz="1200" i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Number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→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Sign List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Sign  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→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+ 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</a:t>
            </a:r>
            <a:r>
              <a:rPr lang="en-US" altLang="ko-KR" dirty="0" smtClean="0" sz="1200" b="1">
                <a:solidFill>
                  <a:srgbClr val="000000"/>
                </a:solidFill>
                <a:latin typeface="Tahoma"/>
                <a:ea typeface="Tahoma"/>
              </a:rPr>
              <a:t> –</a:t>
            </a:r>
            <a:endParaRPr lang="ko-KR" altLang="en-US" dirty="0" smtClean="0" sz="1200" b="1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List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→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List Bit | Bit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Bit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→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0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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1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The string  “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–1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” can be derived as follows: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Number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→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Sign List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→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ahoma"/>
                <a:ea typeface="Tahoma"/>
              </a:rPr>
              <a:t>–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</a:rPr>
              <a:t> List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→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ahoma"/>
                <a:ea typeface="Tahoma"/>
              </a:rPr>
              <a:t>–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</a:rPr>
              <a:t> Bit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→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ahoma"/>
                <a:ea typeface="Tahoma"/>
              </a:rPr>
              <a:t>–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</a:rPr>
              <a:t> 1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Similarly, the derivation for “-101” is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Number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→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Sign List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→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Sign List Bit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→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Sign List 1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→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Sign List Bit 1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→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Sign List 0 1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→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Sign Bit 0 1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→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Sign 1 0 1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→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Tahoma"/>
                <a:ea typeface="Tahoma"/>
              </a:rPr>
              <a:t>–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</a:rPr>
              <a:t> 1 0 1 </a:t>
            </a:r>
            <a:endParaRPr lang="ko-KR" altLang="en-US" dirty="0" smtClean="0" sz="1200"/>
          </a:p>
          <a:p>
            <a:pPr marL="0" indent="0" defTabSz="15240" algn="l">
              <a:lnSpc>
                <a:spcPts val="9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 i="1">
                <a:solidFill>
                  <a:srgbClr val="000000"/>
                </a:solidFill>
                <a:latin typeface="Verdana"/>
                <a:ea typeface="Verdana"/>
              </a:rPr>
              <a:t>Sohail Aslam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900" i="1">
                <a:solidFill>
                  <a:srgbClr val="000000"/>
                </a:solidFill>
                <a:latin typeface="Verdana"/>
                <a:ea typeface="Verdana"/>
              </a:rPr>
              <a:t>Compiler Construction Notes Set:5-90 </a:t>
            </a:r>
            <a:endParaRPr lang="ko-KR" altLang="en-US" dirty="0" smtClean="0" sz="900" i="1"/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91310" y="1273810"/>
            <a:ext cx="1151890" cy="18605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81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43200" y="1273810"/>
            <a:ext cx="914400" cy="18605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81" name="Picture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91310" y="1475105"/>
            <a:ext cx="1151890" cy="24066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81" name="Picture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43200" y="1475105"/>
            <a:ext cx="914400" cy="24066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81" name="Picture 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591310" y="1725295"/>
            <a:ext cx="1151890" cy="23749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81" name="Picture 8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743200" y="1725295"/>
            <a:ext cx="914400" cy="23749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81" name="Picture 8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591310" y="1972310"/>
            <a:ext cx="1151890" cy="23749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81" name="Picture 8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743200" y="1972310"/>
            <a:ext cx="914400" cy="23749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81" name="Picture 8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591310" y="2218690"/>
            <a:ext cx="1151890" cy="26860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81" name="Picture 8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743200" y="2218690"/>
            <a:ext cx="914400" cy="26860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81" name="Picture 8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591310" y="3538855"/>
            <a:ext cx="1496060" cy="25590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81" name="Picture 8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084830" y="3538855"/>
            <a:ext cx="2401570" cy="25590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81" name="Picture 8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591310" y="3794760"/>
            <a:ext cx="1496060" cy="75565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81" name="Picture 8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3084830" y="3794760"/>
            <a:ext cx="2401570" cy="75565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81" name="Picture 8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1591310" y="4550410"/>
            <a:ext cx="1496060" cy="20447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81" name="Picture 8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3084830" y="4550410"/>
            <a:ext cx="2401570" cy="20447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81" name="Picture 8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1591310" y="4754880"/>
            <a:ext cx="1496060" cy="20701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81" name="Picture 8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3084830" y="4754880"/>
            <a:ext cx="2401570" cy="20701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81" name="Picture 8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1591310" y="4961890"/>
            <a:ext cx="1496060" cy="5791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81" name="Picture 8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3084830" y="4961890"/>
            <a:ext cx="2401570" cy="5791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81" name="Picture 8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1591310" y="5541010"/>
            <a:ext cx="1496060" cy="3937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81" name="Picture 8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3084830" y="5541010"/>
            <a:ext cx="2401570" cy="3937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81" name="Picture 8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1591310" y="5931535"/>
            <a:ext cx="1496060" cy="2590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81" name="Picture 8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3084830" y="5931535"/>
            <a:ext cx="2401570" cy="2590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81" name="Picture 8"/>
          <p:cNvPicPr>
            <a:picLocks noChangeAspect="1"/>
          </p:cNvPicPr>
          <p:nvPr/>
        </p:nvPicPr>
        <p:blipFill>
          <a:blip r:embed="rId27" cstate="print"/>
          <a:stretch>
            <a:fillRect/>
          </a:stretch>
        </p:blipFill>
        <p:spPr>
          <a:xfrm>
            <a:off x="1591310" y="6190615"/>
            <a:ext cx="1496060" cy="31369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81" name="Picture 8"/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3084830" y="6190615"/>
            <a:ext cx="2401570" cy="31369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80" name="Rect 3"/>
          <p:cNvSpPr>
            <a:spLocks noGrp="1" noChangeArrowheads="1"/>
          </p:cNvSpPr>
          <p:nvPr/>
        </p:nvSpPr>
        <p:spPr>
          <a:xfrm rot="0">
            <a:off x="0" y="0"/>
            <a:ext cx="7797801" cy="10058401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7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For an 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attributed version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 of 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SBN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, the following attributes are needed </a:t>
            </a:r>
            <a:endParaRPr lang="ko-KR" altLang="en-US" dirty="0" smtClean="0" sz="1200"/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</a:t>
            </a:r>
            <a:r>
              <a:rPr lang="en-US" altLang="ko-KR" dirty="0" smtClean="0" sz="1200" u="sng" i="1">
                <a:solidFill>
                  <a:srgbClr val="000000"/>
                </a:solidFill>
                <a:latin typeface="Times New Roman"/>
                <a:ea typeface="Times New Roman"/>
              </a:rPr>
              <a:t>Symbol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</a:t>
            </a:r>
            <a:r>
              <a:rPr lang="en-US" altLang="ko-KR" dirty="0" smtClean="0" sz="1200" u="sng" i="1">
                <a:solidFill>
                  <a:srgbClr val="000000"/>
                </a:solidFill>
                <a:latin typeface="Times New Roman"/>
                <a:ea typeface="Times New Roman"/>
              </a:rPr>
              <a:t>Attributes</a:t>
            </a:r>
            <a:endParaRPr lang="ko-KR" altLang="en-US" dirty="0" smtClean="0" sz="1200" u="sng" i="1"/>
          </a:p>
          <a:p>
            <a:pPr marL="0" indent="0" defTabSz="15240" algn="l">
              <a:lnSpc>
                <a:spcPts val="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Number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val </a:t>
            </a:r>
            <a:endParaRPr lang="ko-KR" altLang="en-US" dirty="0" smtClean="0" sz="1200"/>
          </a:p>
          <a:p>
            <a:pPr marL="0" indent="0" defTabSz="15240" algn="l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Sign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neg </a:t>
            </a:r>
            <a:endParaRPr lang="ko-KR" altLang="en-US" dirty="0" smtClean="0" sz="1200"/>
          </a:p>
          <a:p>
            <a:pPr marL="0" indent="0" defTabSz="15240" algn="l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List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pos, val </a:t>
            </a:r>
            <a:endParaRPr lang="ko-KR" altLang="en-US" dirty="0" smtClean="0" sz="1200"/>
          </a:p>
          <a:p>
            <a:pPr marL="0" indent="0" defTabSz="15240" algn="l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Bit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pos, val  </a:t>
            </a:r>
            <a:endParaRPr lang="ko-KR" altLang="en-US" dirty="0" smtClean="0" sz="1200"/>
          </a:p>
          <a:p>
            <a:pPr marL="0" indent="0" defTabSz="15240" algn="l">
              <a:lnSpc>
                <a:spcPts val="4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We will add rules to compute decimal value of a signed binary number </a:t>
            </a:r>
            <a:endParaRPr lang="ko-KR" altLang="en-US" dirty="0" smtClean="0" sz="1200"/>
          </a:p>
          <a:p>
            <a:pPr marL="0" indent="0" defTabSz="15240" algn="l">
              <a:lnSpc>
                <a:spcPts val="2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</a:t>
            </a:r>
            <a:r>
              <a:rPr lang="en-US" altLang="ko-KR" dirty="0" smtClean="0" sz="1200" i="1" b="1">
                <a:solidFill>
                  <a:srgbClr val="000000"/>
                </a:solidFill>
                <a:latin typeface="Times New Roman"/>
                <a:ea typeface="Times New Roman"/>
              </a:rPr>
              <a:t>Productions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</a:t>
            </a:r>
            <a:r>
              <a:rPr lang="en-US" altLang="ko-KR" dirty="0" smtClean="0" sz="1200" i="1" b="1">
                <a:solidFill>
                  <a:srgbClr val="000000"/>
                </a:solidFill>
                <a:latin typeface="Times New Roman"/>
                <a:ea typeface="Times New Roman"/>
              </a:rPr>
              <a:t>Attribution Rules</a:t>
            </a:r>
            <a:endParaRPr lang="ko-KR" altLang="en-US" dirty="0" smtClean="0" sz="1200" i="1" b="1"/>
          </a:p>
          <a:p>
            <a:pPr marL="0" indent="0" defTabSz="15240" algn="l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Number → Sign List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List.pos 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←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0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if Sign.neg then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   Number.val 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←</a:t>
            </a:r>
            <a:r>
              <a:rPr lang="en-US" altLang="ko-KR" dirty="0" smtClean="0" sz="1200" b="1">
                <a:solidFill>
                  <a:srgbClr val="000000"/>
                </a:solidFill>
                <a:latin typeface="Times New Roman"/>
                <a:ea typeface="Times New Roman"/>
              </a:rPr>
              <a:t>					–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 List.val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 u="sng">
                <a:solidFill>
                  <a:srgbClr val="000000"/>
                </a:solidFill>
                <a:latin typeface="Times New Roman"/>
                <a:ea typeface="Times New Roman"/>
              </a:rPr>
              <a:t>else Number.val </a:t>
            </a:r>
            <a:r>
              <a:rPr lang="en-US" altLang="ko-KR" dirty="0" smtClean="0" sz="1200" u="sng">
                <a:solidFill>
                  <a:srgbClr val="000000"/>
                </a:solidFill>
                <a:latin typeface="Symbol"/>
                <a:ea typeface="Symbol"/>
              </a:rPr>
              <a:t>←</a:t>
            </a:r>
            <a:r>
              <a:rPr lang="en-US" altLang="ko-KR" dirty="0" smtClean="0" sz="1200" u="sng">
                <a:solidFill>
                  <a:srgbClr val="000000"/>
                </a:solidFill>
                <a:latin typeface="Times New Roman"/>
                <a:ea typeface="Times New Roman"/>
              </a:rPr>
              <a:t> List.val </a:t>
            </a:r>
            <a:endParaRPr lang="ko-KR" altLang="en-US" dirty="0" smtClean="0" sz="1200" u="sng"/>
          </a:p>
          <a:p>
            <a:pPr marL="0" indent="0" defTabSz="15240" algn="l">
              <a:lnSpc>
                <a:spcPts val="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Sign → +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</a:t>
            </a:r>
            <a:r>
              <a:rPr lang="en-US" altLang="ko-KR" dirty="0" smtClean="0" sz="1200" u="sng">
                <a:solidFill>
                  <a:srgbClr val="000000"/>
                </a:solidFill>
                <a:latin typeface="Times New Roman"/>
                <a:ea typeface="Times New Roman"/>
              </a:rPr>
              <a:t>Sign.neg </a:t>
            </a:r>
            <a:r>
              <a:rPr lang="en-US" altLang="ko-KR" dirty="0" smtClean="0" sz="1200" u="sng">
                <a:solidFill>
                  <a:srgbClr val="000000"/>
                </a:solidFill>
                <a:latin typeface="Symbol"/>
                <a:ea typeface="Symbol"/>
              </a:rPr>
              <a:t>←</a:t>
            </a:r>
            <a:r>
              <a:rPr lang="en-US" altLang="ko-KR" dirty="0" smtClean="0" sz="1200" u="sng">
                <a:solidFill>
                  <a:srgbClr val="000000"/>
                </a:solidFill>
                <a:latin typeface="Times New Roman"/>
                <a:ea typeface="Times New Roman"/>
              </a:rPr>
              <a:t> false </a:t>
            </a:r>
            <a:endParaRPr lang="ko-KR" altLang="en-US" dirty="0" smtClean="0" sz="1200" u="sng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Sign →  –  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</a:t>
            </a:r>
            <a:r>
              <a:rPr lang="en-US" altLang="ko-KR" dirty="0" smtClean="0" sz="1200" u="sng">
                <a:solidFill>
                  <a:srgbClr val="000000"/>
                </a:solidFill>
                <a:latin typeface="Times New Roman"/>
                <a:ea typeface="Times New Roman"/>
              </a:rPr>
              <a:t>Sign.neg </a:t>
            </a:r>
            <a:r>
              <a:rPr lang="en-US" altLang="ko-KR" dirty="0" smtClean="0" sz="1200" u="sng">
                <a:solidFill>
                  <a:srgbClr val="000000"/>
                </a:solidFill>
                <a:latin typeface="Symbol"/>
                <a:ea typeface="Symbol"/>
              </a:rPr>
              <a:t>←</a:t>
            </a:r>
            <a:r>
              <a:rPr lang="en-US" altLang="ko-KR" dirty="0" smtClean="0" sz="1200" u="sng">
                <a:solidFill>
                  <a:srgbClr val="000000"/>
                </a:solidFill>
                <a:latin typeface="Times New Roman"/>
                <a:ea typeface="Times New Roman"/>
              </a:rPr>
              <a:t> true </a:t>
            </a:r>
            <a:endParaRPr lang="ko-KR" altLang="en-US" dirty="0" smtClean="0" sz="1200" u="sng"/>
          </a:p>
          <a:p>
            <a:pPr marL="0" indent="0" defTabSz="15240" algn="l">
              <a:lnSpc>
                <a:spcPts val="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List0 → List1 Bit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List1.pos 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←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List0.pos + 1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Bit.pos 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←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List0.pos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 u="sng">
                <a:solidFill>
                  <a:srgbClr val="000000"/>
                </a:solidFill>
                <a:latin typeface="Times New Roman"/>
                <a:ea typeface="Times New Roman"/>
              </a:rPr>
              <a:t>List0.val </a:t>
            </a:r>
            <a:r>
              <a:rPr lang="en-US" altLang="ko-KR" dirty="0" smtClean="0" sz="1200" u="sng">
                <a:solidFill>
                  <a:srgbClr val="000000"/>
                </a:solidFill>
                <a:latin typeface="Symbol"/>
                <a:ea typeface="Symbol"/>
              </a:rPr>
              <a:t>←</a:t>
            </a:r>
            <a:r>
              <a:rPr lang="en-US" altLang="ko-KR" dirty="0" smtClean="0" sz="1200" u="sng">
                <a:solidFill>
                  <a:srgbClr val="000000"/>
                </a:solidFill>
                <a:latin typeface="Times New Roman"/>
                <a:ea typeface="Times New Roman"/>
              </a:rPr>
              <a:t> List1.val + Bit.val </a:t>
            </a:r>
            <a:endParaRPr lang="ko-KR" altLang="en-US" dirty="0" smtClean="0" sz="1200" u="sng"/>
          </a:p>
          <a:p>
            <a:pPr marL="0" indent="0" defTabSz="15240" algn="l">
              <a:lnSpc>
                <a:spcPts val="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List  → Bit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Bit.pos 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←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List.pos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 u="sng">
                <a:solidFill>
                  <a:srgbClr val="000000"/>
                </a:solidFill>
                <a:latin typeface="Times New Roman"/>
                <a:ea typeface="Times New Roman"/>
              </a:rPr>
              <a:t>List.val </a:t>
            </a:r>
            <a:r>
              <a:rPr lang="en-US" altLang="ko-KR" dirty="0" smtClean="0" sz="1200" u="sng">
                <a:solidFill>
                  <a:srgbClr val="000000"/>
                </a:solidFill>
                <a:latin typeface="Symbol"/>
                <a:ea typeface="Symbol"/>
              </a:rPr>
              <a:t>←</a:t>
            </a:r>
            <a:r>
              <a:rPr lang="en-US" altLang="ko-KR" dirty="0" smtClean="0" sz="1200" u="sng">
                <a:solidFill>
                  <a:srgbClr val="000000"/>
                </a:solidFill>
                <a:latin typeface="Times New Roman"/>
                <a:ea typeface="Times New Roman"/>
              </a:rPr>
              <a:t> Bit.val </a:t>
            </a:r>
            <a:endParaRPr lang="ko-KR" altLang="en-US" dirty="0" smtClean="0" sz="1200" u="sng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Bit → 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Bit.val 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←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0 </a:t>
            </a:r>
            <a:endParaRPr lang="ko-KR" altLang="en-US" dirty="0" smtClean="0" sz="1200"/>
          </a:p>
          <a:p>
            <a:pPr marL="0" indent="0" defTabSz="15240" algn="l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Bit → 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Bit.val 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←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2</a:t>
            </a:r>
            <a:r>
              <a:rPr lang="en-US" altLang="ko-KR" dirty="0" smtClean="0" sz="798">
                <a:solidFill>
                  <a:srgbClr val="000000"/>
                </a:solidFill>
                <a:latin typeface="Times New Roman"/>
              </a:rPr>
              <a:t>Bit.pos</a:t>
            </a:r>
            <a:endParaRPr lang="ko-KR" altLang="en-US" dirty="0" smtClean="0" sz="798"/>
          </a:p>
          <a:p>
            <a:pPr marL="0" indent="0" defTabSz="15240" algn="l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Attributes are associated with nodes in parse tree. Rules are value assignments associated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with productions. Rules and parse tree define an attribute dependence graph which must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be acyclic.  </a:t>
            </a:r>
            <a:endParaRPr lang="ko-KR" altLang="en-US" dirty="0" smtClean="0" sz="1200"/>
          </a:p>
          <a:p>
            <a:pPr marL="0" indent="0" defTabSz="15240" algn="l">
              <a:lnSpc>
                <a:spcPts val="17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 i="1">
                <a:solidFill>
                  <a:srgbClr val="000000"/>
                </a:solidFill>
                <a:latin typeface="Verdana"/>
                <a:ea typeface="Verdana"/>
              </a:rPr>
              <a:t>Sohail Aslam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900" i="1">
                <a:solidFill>
                  <a:srgbClr val="000000"/>
                </a:solidFill>
                <a:latin typeface="Verdana"/>
                <a:ea typeface="Verdana"/>
              </a:rPr>
              <a:t>Compiler Construction Notes Set:5-91 </a:t>
            </a:r>
            <a:endParaRPr lang="ko-KR" altLang="en-US" dirty="0" smtClean="0" sz="900" i="1"/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12390" y="905510"/>
            <a:ext cx="1712595" cy="17551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83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34110" y="4956175"/>
            <a:ext cx="4528820" cy="383095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83" name="Picture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12790" y="6656705"/>
            <a:ext cx="286385" cy="271145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82" name="Rect 3"/>
          <p:cNvSpPr>
            <a:spLocks noGrp="1" noChangeArrowheads="1"/>
          </p:cNvSpPr>
          <p:nvPr/>
        </p:nvSpPr>
        <p:spPr>
          <a:xfrm rot="0">
            <a:off x="0" y="0"/>
            <a:ext cx="7797801" cy="10058401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7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Number</a:t>
            </a:r>
            <a:endParaRPr lang="ko-KR" altLang="en-US" dirty="0" smtClean="0" sz="1200"/>
          </a:p>
          <a:p>
            <a:pPr marL="0" indent="0" defTabSz="15240" algn="l">
              <a:lnSpc>
                <a:spcPts val="3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Sign.neg 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←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 true </a:t>
            </a:r>
            <a:endParaRPr lang="ko-KR" altLang="en-US" dirty="0" smtClean="0" sz="1200"/>
          </a:p>
          <a:p>
            <a:pPr marL="0" indent="0" defTabSz="15240" algn="l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– </a:t>
            </a:r>
            <a:endParaRPr lang="ko-KR" altLang="en-US" dirty="0" smtClean="0" sz="1200"/>
          </a:p>
          <a:p>
            <a:pPr marL="0" indent="0" defTabSz="15240" algn="l">
              <a:lnSpc>
                <a:spcPts val="3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1</a:t>
            </a:r>
            <a:endParaRPr lang="ko-KR" altLang="en-US" dirty="0" smtClean="0" sz="1200"/>
          </a:p>
          <a:p>
            <a:pPr marL="0" indent="0" defTabSz="1524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Attributes are distinguished based on the direction of value flow. Attributes of a node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whose values are defined wholly in terms of attributes of node’s children and from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constants are called 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synthesized attributes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. Values used to compute synthesized attributes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flow bottom-up in the parse tree.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Attributes whose values are defined in terms of a node’s own attributes, node’s siblings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and node’s parent are called 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inherited attributes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. Values flow top-down and laterally in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the parse tree. The following attributed tree shows the inherited and synthesized attributes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for the input signed binary number -101. </a:t>
            </a:r>
            <a:endParaRPr lang="ko-KR" altLang="en-US" dirty="0" smtClean="0" sz="1200"/>
          </a:p>
          <a:p>
            <a:pPr marL="0" indent="0" defTabSz="15240" algn="l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Number </a:t>
            </a:r>
            <a:endParaRPr lang="ko-KR" altLang="en-US" dirty="0" smtClean="0" sz="1200"/>
          </a:p>
          <a:p>
            <a:pPr marL="0" indent="0" defTabSz="15240" algn="l">
              <a:lnSpc>
                <a:spcPts val="4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List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Sign </a:t>
            </a:r>
            <a:endParaRPr lang="ko-KR" altLang="en-US" dirty="0" smtClean="0" sz="1200"/>
          </a:p>
          <a:p>
            <a:pPr marL="0" indent="0" defTabSz="15240" algn="l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List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pos: 1 </a:t>
            </a:r>
            <a:endParaRPr lang="ko-KR" altLang="en-US" dirty="0" smtClean="0" sz="1200"/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–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t </a:t>
            </a:r>
            <a:endParaRPr lang="ko-KR" altLang="en-US" dirty="0" smtClean="0" sz="1200"/>
          </a:p>
          <a:p>
            <a:pPr marL="0" indent="0" defTabSz="15240" algn="l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List </a:t>
            </a:r>
            <a:endParaRPr lang="ko-KR" altLang="en-US" dirty="0" smtClean="0" sz="1200"/>
          </a:p>
          <a:p>
            <a:pPr marL="0" indent="0" defTabSz="15240" algn="l">
              <a:lnSpc>
                <a:spcPts val="4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Bit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0</a:t>
            </a:r>
            <a:endParaRPr lang="ko-KR" altLang="en-US" dirty="0" smtClean="0" sz="1200"/>
          </a:p>
          <a:p>
            <a:pPr marL="0" indent="0" defTabSz="15240" algn="l">
              <a:lnSpc>
                <a:spcPts val="2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1 </a:t>
            </a:r>
            <a:endParaRPr lang="ko-KR" altLang="en-US" dirty="0" smtClean="0" sz="1200"/>
          </a:p>
          <a:p>
            <a:pPr marL="0" indent="0" defTabSz="15240" algn="l">
              <a:lnSpc>
                <a:spcPts val="3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 i="1">
                <a:solidFill>
                  <a:srgbClr val="000000"/>
                </a:solidFill>
                <a:latin typeface="Verdana"/>
                <a:ea typeface="Verdana"/>
              </a:rPr>
              <a:t>Sohail Aslam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900" i="1">
                <a:solidFill>
                  <a:srgbClr val="000000"/>
                </a:solidFill>
                <a:latin typeface="Verdana"/>
                <a:ea typeface="Verdana"/>
              </a:rPr>
              <a:t>Compiler Construction Notes Set:5-92 </a:t>
            </a:r>
            <a:endParaRPr lang="ko-KR" altLang="en-US" dirty="0" smtClean="0" sz="900" i="1"/>
          </a:p>
        </p:txBody>
      </p:sp>
      <p:sp>
        <p:nvSpPr>
          <p:cNvPr id="283" name="Rect 3"/>
          <p:cNvSpPr>
            <a:spLocks noGrp="1" noChangeArrowheads="1"/>
          </p:cNvSpPr>
          <p:nvPr/>
        </p:nvSpPr>
        <p:spPr>
          <a:xfrm rot="0">
            <a:off x="4065905" y="7506970"/>
            <a:ext cx="976630" cy="186055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200">
                <a:solidFill>
                  <a:srgbClr val="000000"/>
                </a:solidFill>
                <a:latin typeface="Tahoma"/>
              </a:rPr>
              <a:t>val: 0 </a:t>
            </a:r>
            <a:endParaRPr lang="ko-KR" altLang="en-US" dirty="0" smtClean="0" sz="1200"/>
          </a:p>
        </p:txBody>
      </p:sp>
      <p:sp>
        <p:nvSpPr>
          <p:cNvPr id="284" name="Rect 3"/>
          <p:cNvSpPr>
            <a:spLocks noGrp="1" noChangeArrowheads="1"/>
          </p:cNvSpPr>
          <p:nvPr/>
        </p:nvSpPr>
        <p:spPr>
          <a:xfrm rot="0">
            <a:off x="4065905" y="6620510"/>
            <a:ext cx="1799590" cy="89916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pos: 0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val: 1 </a:t>
            </a:r>
            <a:endParaRPr lang="ko-KR" altLang="en-US" dirty="0" smtClean="0" sz="1200"/>
          </a:p>
          <a:p>
            <a:pPr marL="0" indent="0" defTabSz="15240" algn="l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200">
                <a:solidFill>
                  <a:srgbClr val="000000"/>
                </a:solidFill>
                <a:latin typeface="Tahoma"/>
              </a:rPr>
              <a:t>pos: 1 </a:t>
            </a:r>
            <a:endParaRPr lang="ko-KR" altLang="en-US" dirty="0" smtClean="0" sz="1200"/>
          </a:p>
        </p:txBody>
      </p:sp>
      <p:sp>
        <p:nvSpPr>
          <p:cNvPr id="285" name="Rect 3"/>
          <p:cNvSpPr>
            <a:spLocks noGrp="1" noChangeArrowheads="1"/>
          </p:cNvSpPr>
          <p:nvPr/>
        </p:nvSpPr>
        <p:spPr>
          <a:xfrm rot="0">
            <a:off x="3618230" y="2203450"/>
            <a:ext cx="1747520" cy="536448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29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val: 5 </a:t>
            </a:r>
            <a:endParaRPr lang="ko-KR" altLang="en-US" dirty="0" smtClean="0" sz="1200"/>
          </a:p>
          <a:p>
            <a:pPr marL="0" indent="0" defTabSz="15240" algn="l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Bi</a:t>
            </a:r>
            <a:endParaRPr lang="ko-KR" altLang="en-US" dirty="0" smtClean="0" sz="1200"/>
          </a:p>
          <a:p>
            <a:pPr marL="0" indent="0" defTabSz="15240" algn="l">
              <a:lnSpc>
                <a:spcPts val="4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200">
                <a:solidFill>
                  <a:srgbClr val="000000"/>
                </a:solidFill>
                <a:latin typeface="Tahoma"/>
              </a:rPr>
              <a:t>Bit</a:t>
            </a:r>
            <a:endParaRPr lang="ko-KR" altLang="en-US" dirty="0" smtClean="0" sz="1200"/>
          </a:p>
        </p:txBody>
      </p:sp>
      <p:sp>
        <p:nvSpPr>
          <p:cNvPr id="286" name="Rect 3"/>
          <p:cNvSpPr>
            <a:spLocks noGrp="1" noChangeArrowheads="1"/>
          </p:cNvSpPr>
          <p:nvPr/>
        </p:nvSpPr>
        <p:spPr>
          <a:xfrm rot="0">
            <a:off x="1804670" y="1085215"/>
            <a:ext cx="4331970" cy="7305675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Number.val 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←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 – List.val = –1 </a:t>
            </a:r>
            <a:endParaRPr lang="ko-KR" altLang="en-US" dirty="0" smtClean="0" sz="1200"/>
          </a:p>
          <a:p>
            <a:pPr marL="0" indent="0" defTabSz="15240" algn="l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Sign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List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List.pos 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←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 0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List.val 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←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 Bit.val = 1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Bit</a:t>
            </a:r>
            <a:endParaRPr lang="ko-KR" altLang="en-US" dirty="0" smtClean="0" sz="1200"/>
          </a:p>
          <a:p>
            <a:pPr marL="0" indent="0" defTabSz="15240" algn="l">
              <a:lnSpc>
                <a:spcPts val="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Bit.val 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←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 2</a:t>
            </a:r>
            <a:r>
              <a:rPr lang="en-US" altLang="ko-KR" dirty="0" smtClean="0" sz="798">
                <a:solidFill>
                  <a:srgbClr val="000000"/>
                </a:solidFill>
                <a:latin typeface="Tahoma"/>
              </a:rPr>
              <a:t>Bit.pos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</a:rPr>
              <a:t> = 1 </a:t>
            </a:r>
            <a:endParaRPr lang="ko-KR" altLang="en-US" dirty="0" smtClean="0" sz="1200"/>
          </a:p>
          <a:p>
            <a:pPr marL="0" indent="0" defTabSz="15240" algn="l">
              <a:lnSpc>
                <a:spcPts val="20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val: -5 </a:t>
            </a:r>
            <a:endParaRPr lang="ko-KR" altLang="en-US" dirty="0" smtClean="0" sz="1200"/>
          </a:p>
          <a:p>
            <a:pPr marL="0" indent="0" defTabSz="15240" algn="l">
              <a:lnSpc>
                <a:spcPts val="3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pos: 0 </a:t>
            </a:r>
            <a:endParaRPr lang="ko-KR" altLang="en-US" dirty="0" smtClean="0" sz="120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200">
                <a:solidFill>
                  <a:srgbClr val="000000"/>
                </a:solidFill>
                <a:latin typeface="Tahoma"/>
              </a:rPr>
              <a:t>neg: true </a:t>
            </a:r>
            <a:endParaRPr lang="ko-KR" altLang="en-US" dirty="0" smtClean="0" sz="1200"/>
          </a:p>
          <a:p>
            <a:pPr marL="0" indent="0" defTabSz="15240" algn="l">
              <a:lnSpc>
                <a:spcPts val="3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val: 4 </a:t>
            </a:r>
            <a:endParaRPr lang="ko-KR" altLang="en-US" dirty="0" smtClean="0" sz="1200"/>
          </a:p>
          <a:p>
            <a:pPr marL="0" indent="0" defTabSz="15240" algn="l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pos: 2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val: 4 </a:t>
            </a:r>
            <a:endParaRPr lang="ko-KR" altLang="en-US" dirty="0" smtClean="0" sz="1200"/>
          </a:p>
          <a:p>
            <a:pPr marL="0" indent="0" defTabSz="15240" algn="l">
              <a:lnSpc>
                <a:spcPts val="2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pos: 2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val: 4 </a:t>
            </a:r>
            <a:endParaRPr lang="ko-KR" altLang="en-US" dirty="0" smtClean="0" sz="1200"/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23490" y="1688465"/>
            <a:ext cx="3194685" cy="192659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89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31390" y="3694430"/>
            <a:ext cx="457200" cy="23431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89" name="Picture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45" y="2456815"/>
            <a:ext cx="436245" cy="231775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88" name="Rect 3"/>
          <p:cNvSpPr>
            <a:spLocks noGrp="1" noChangeArrowheads="1"/>
          </p:cNvSpPr>
          <p:nvPr/>
        </p:nvSpPr>
        <p:spPr>
          <a:xfrm rot="0">
            <a:off x="0" y="0"/>
            <a:ext cx="7797801" cy="10058401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7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When the parse tree is peeled away, we get the attribute dependence graph </a:t>
            </a:r>
            <a:endParaRPr lang="ko-KR" altLang="en-US" dirty="0" smtClean="0" sz="1200"/>
          </a:p>
          <a:p>
            <a:pPr marL="0" indent="0" defTabSz="15240" algn="l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val: -5</a:t>
            </a:r>
            <a:endParaRPr lang="ko-KR" altLang="en-US" dirty="0" smtClean="0" sz="1200"/>
          </a:p>
          <a:p>
            <a:pPr marL="0" indent="0" defTabSz="15240" algn="l">
              <a:lnSpc>
                <a:spcPts val="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pos: 0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neg: true </a:t>
            </a:r>
            <a:endParaRPr lang="ko-KR" altLang="en-US" dirty="0" smtClean="0" sz="1200"/>
          </a:p>
          <a:p>
            <a:pPr marL="0" indent="0" defTabSz="1524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– </a:t>
            </a:r>
            <a:endParaRPr lang="ko-KR" altLang="en-US" dirty="0" smtClean="0" sz="1200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val: 4 </a:t>
            </a:r>
            <a:endParaRPr lang="ko-KR" altLang="en-US" dirty="0" smtClean="0" sz="1200"/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pos: 2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val: 4 </a:t>
            </a:r>
            <a:endParaRPr lang="ko-KR" altLang="en-US" dirty="0" smtClean="0" sz="1200"/>
          </a:p>
          <a:p>
            <a:pPr marL="0" indent="0" defTabSz="1524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1 </a:t>
            </a:r>
            <a:endParaRPr lang="ko-KR" altLang="en-US" dirty="0" smtClean="0" sz="1200"/>
          </a:p>
          <a:p>
            <a:pPr marL="0" indent="0" defTabSz="15240" algn="l">
              <a:lnSpc>
                <a:spcPts val="42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 i="1">
                <a:solidFill>
                  <a:srgbClr val="000000"/>
                </a:solidFill>
                <a:latin typeface="Verdana"/>
                <a:ea typeface="Verdana"/>
              </a:rPr>
              <a:t>Sohail Aslam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900" i="1">
                <a:solidFill>
                  <a:srgbClr val="000000"/>
                </a:solidFill>
                <a:latin typeface="Verdana"/>
                <a:ea typeface="Verdana"/>
              </a:rPr>
              <a:t>Compiler Construction Notes Set:5-93 </a:t>
            </a:r>
            <a:endParaRPr lang="ko-KR" altLang="en-US" dirty="0" smtClean="0" sz="900" i="1"/>
          </a:p>
        </p:txBody>
      </p:sp>
      <p:sp>
        <p:nvSpPr>
          <p:cNvPr id="289" name="Rect 3"/>
          <p:cNvSpPr>
            <a:spLocks noGrp="1" noChangeArrowheads="1"/>
          </p:cNvSpPr>
          <p:nvPr/>
        </p:nvSpPr>
        <p:spPr>
          <a:xfrm rot="0">
            <a:off x="3996055" y="2429510"/>
            <a:ext cx="1628775" cy="880745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pos: 0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val: 1 </a:t>
            </a:r>
            <a:endParaRPr lang="ko-KR" altLang="en-US" dirty="0" smtClean="0" sz="1200"/>
          </a:p>
          <a:p>
            <a:pPr marL="0" indent="0" defTabSz="15240" algn="l">
              <a:lnSpc>
                <a:spcPts val="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200">
                <a:solidFill>
                  <a:srgbClr val="000000"/>
                </a:solidFill>
                <a:latin typeface="Tahoma"/>
              </a:rPr>
              <a:t>pos: 1</a:t>
            </a:r>
            <a:endParaRPr lang="ko-KR" altLang="en-US" dirty="0" smtClean="0" sz="1200"/>
          </a:p>
          <a:p>
            <a:pPr marL="0" indent="0" defTabSz="15240" algn="l">
              <a:lnSpc>
                <a:spcPts val="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1</a:t>
            </a:r>
            <a:endParaRPr lang="ko-KR" altLang="en-US" dirty="0" smtClean="0" sz="1200"/>
          </a:p>
        </p:txBody>
      </p:sp>
      <p:sp>
        <p:nvSpPr>
          <p:cNvPr id="290" name="Rect 3"/>
          <p:cNvSpPr>
            <a:spLocks noGrp="1" noChangeArrowheads="1"/>
          </p:cNvSpPr>
          <p:nvPr/>
        </p:nvSpPr>
        <p:spPr>
          <a:xfrm rot="0">
            <a:off x="2496185" y="2075815"/>
            <a:ext cx="2689225" cy="1697355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val: 5 </a:t>
            </a:r>
            <a:endParaRPr lang="ko-KR" altLang="en-US" dirty="0" smtClean="0" sz="1200"/>
          </a:p>
          <a:p>
            <a:pPr marL="0" indent="0" defTabSz="1524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pos: 1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val: 4 </a:t>
            </a:r>
            <a:endParaRPr lang="ko-KR" altLang="en-US" dirty="0" smtClean="0" sz="1200"/>
          </a:p>
          <a:p>
            <a:pPr marL="0" indent="0" defTabSz="15240" algn="l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200">
                <a:solidFill>
                  <a:srgbClr val="000000"/>
                </a:solidFill>
                <a:latin typeface="Tahoma"/>
              </a:rPr>
              <a:t>pos: 2 </a:t>
            </a:r>
            <a:endParaRPr lang="ko-KR" altLang="en-US" dirty="0" smtClean="0" sz="1200"/>
          </a:p>
          <a:p>
            <a:pPr marL="0" indent="0" defTabSz="15240" algn="l">
              <a:lnSpc>
                <a:spcPts val="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val: 0 </a:t>
            </a:r>
            <a:endParaRPr lang="ko-KR" altLang="en-US" dirty="0" smtClean="0" sz="1200"/>
          </a:p>
          <a:p>
            <a:pPr marL="0" indent="0" defTabSz="15240" algn="l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0</a:t>
            </a:r>
            <a:endParaRPr lang="ko-KR" altLang="en-US" dirty="0" smtClean="0" sz="1200"/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Rect 3"/>
          <p:cNvSpPr>
            <a:spLocks noGrp="1" noChangeArrowheads="1"/>
          </p:cNvSpPr>
          <p:nvPr/>
        </p:nvSpPr>
        <p:spPr>
          <a:xfrm rot="0">
            <a:off x="0" y="0"/>
            <a:ext cx="7797801" cy="10058401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7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L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L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e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e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c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c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t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t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u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u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r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r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e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e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				3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3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2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2</a:t>
            </a:r>
            <a:endParaRPr lang="ko-KR" altLang="en-US" dirty="0" smtClean="0" sz="1800" b="1"/>
          </a:p>
          <a:p>
            <a:pPr marL="0" indent="0" defTabSz="15240" algn="l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Arial"/>
              </a:rPr>
              <a:t>Evaluation Methods </a:t>
            </a:r>
            <a:endParaRPr lang="ko-KR" altLang="en-US" dirty="0" smtClean="0" sz="1200" b="1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A number of ways can be used to evaluate the attributes. When using 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Dynamic method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,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the compiler application builds the parse tree and then builds the dependence graph. A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topological sort of the graph is carried out and attributes are evaluated or defined in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topological order. In 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rule-based (or treewalk) 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methodology,		the attribute rules are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analyzed at compiler-generation time. A fixed (static) ordering is determined and the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nodes in the dependency graph are evaluated this order. In 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oblivious (passes, dataflow)</a:t>
            </a:r>
            <a:endParaRPr lang="ko-KR" altLang="en-US" dirty="0" smtClean="0" sz="1200" i="1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methodology, the attribute rules and parse tree are ignored. A convenient order is picked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at compiler design time and used.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Attribute grammars have not achieved widespread use due to a number of problems. For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example: non-local computation, traversing parse tree, storage management for short-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lived attributes and lack of high-quality inexpensive tools. However, a variation of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attribute grammars and evaluation schemes is used in many compilers. This variation is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called 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ad-hoc		analysis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.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In rule-based evaluators, a sequence of actions is associated with grammar productions.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Organizing actions required for context-sensitive analysis around structure of the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grammar leads to powerful, albeit ad-hoc, approach which is used on most parsers. A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snippet of code (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action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) is associated with each production that executes at parse time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In top-down parsers, the snippet is added to the appropriate parsing routine. In a bottom-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up shift-reduce parsers, the actions are performed each time the parser performs a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reduction. Here the LR(1) skeleton parser indicating the place where the snippet is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executed.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stack.push(dummy); stack.push(0);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done = false; token = scanner.next();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while (!done) {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s = stack.top();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if( Action[s,token] == “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reduce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		A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→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β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”) { </a:t>
            </a:r>
            <a:endParaRPr lang="ko-KR" altLang="en-US" dirty="0" smtClean="0" sz="120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 i="1" b="1">
                <a:solidFill>
                  <a:srgbClr val="000000"/>
                </a:solidFill>
                <a:latin typeface="Times New Roman"/>
                <a:ea typeface="Times New Roman"/>
              </a:rPr>
              <a:t>invoke the code snippet  </a:t>
            </a:r>
            <a:endParaRPr lang="ko-KR" altLang="en-US" dirty="0" smtClean="0" sz="1200" i="1" b="1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stack.pop(2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×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|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β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|);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s = stack.top(); 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stack.push(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A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);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stack.push(Goto[s,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A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]);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}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else if( Action[s,token] == “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shift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 i”){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stack.push(token); stack.push(i);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token = scanner.next();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}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} </a:t>
            </a:r>
            <a:endParaRPr lang="ko-KR" altLang="en-US" dirty="0" smtClean="0" sz="1200"/>
          </a:p>
          <a:p>
            <a:pPr marL="0" indent="0" defTabSz="15240" algn="l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 i="1">
                <a:solidFill>
                  <a:srgbClr val="000000"/>
                </a:solidFill>
                <a:latin typeface="Verdana"/>
                <a:ea typeface="Verdana"/>
              </a:rPr>
              <a:t>Sohail Aslam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900" i="1">
                <a:solidFill>
                  <a:srgbClr val="000000"/>
                </a:solidFill>
                <a:latin typeface="Verdana"/>
                <a:ea typeface="Verdana"/>
              </a:rPr>
              <a:t>Compiler Construction Notes Set:5-90 </a:t>
            </a:r>
            <a:endParaRPr lang="ko-KR" altLang="en-US" dirty="0" smtClean="0" sz="900" i="1"/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4110" y="1459865"/>
            <a:ext cx="1496060" cy="20447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95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27630" y="1459865"/>
            <a:ext cx="3202940" cy="20447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95" name="Picture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34110" y="1859280"/>
            <a:ext cx="1496060" cy="19494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95" name="Picture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27630" y="1859280"/>
            <a:ext cx="3202940" cy="19494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95" name="Picture 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34110" y="2054225"/>
            <a:ext cx="1496060" cy="19494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95" name="Picture 8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627630" y="2054225"/>
            <a:ext cx="3202940" cy="19494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95" name="Picture 8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134110" y="2255520"/>
            <a:ext cx="1496060" cy="1981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95" name="Picture 8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134110" y="2453640"/>
            <a:ext cx="1496060" cy="19494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95" name="Picture 8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627630" y="2453640"/>
            <a:ext cx="3202940" cy="194945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94" name="Rect 3"/>
          <p:cNvSpPr>
            <a:spLocks noGrp="1" noChangeArrowheads="1"/>
          </p:cNvSpPr>
          <p:nvPr/>
        </p:nvSpPr>
        <p:spPr>
          <a:xfrm rot="0">
            <a:off x="0" y="0"/>
            <a:ext cx="7797801" cy="10058401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7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The following table shows the code snippets for the SBN example. 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</a:t>
            </a:r>
            <a:r>
              <a:rPr lang="en-US" altLang="ko-KR" dirty="0" smtClean="0" sz="1200" u="sng" i="1">
                <a:solidFill>
                  <a:srgbClr val="000000"/>
                </a:solidFill>
                <a:latin typeface="Times New Roman"/>
                <a:ea typeface="Times New Roman"/>
              </a:rPr>
              <a:t>Productions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</a:t>
            </a:r>
            <a:r>
              <a:rPr lang="en-US" altLang="ko-KR" dirty="0" smtClean="0" sz="1200" u="sng" i="1">
                <a:solidFill>
                  <a:srgbClr val="000000"/>
                </a:solidFill>
                <a:latin typeface="Times New Roman"/>
                <a:ea typeface="Times New Roman"/>
              </a:rPr>
              <a:t>      Code snippet</a:t>
            </a:r>
            <a:endParaRPr lang="ko-KR" altLang="en-US" dirty="0" smtClean="0" sz="1200" u="sng" i="1"/>
          </a:p>
          <a:p>
            <a:pPr marL="0" indent="0" defTabSz="15240" algn="l">
              <a:lnSpc>
                <a:spcPts val="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Number → Sign List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</a:t>
            </a:r>
            <a:r>
              <a:rPr lang="en-US" altLang="ko-KR" dirty="0" smtClean="0" sz="1200" u="sng">
                <a:solidFill>
                  <a:srgbClr val="000000"/>
                </a:solidFill>
                <a:latin typeface="Times New Roman"/>
                <a:ea typeface="Times New Roman"/>
              </a:rPr>
              <a:t>Number.val ←</a:t>
            </a:r>
            <a:r>
              <a:rPr lang="en-US" altLang="ko-KR" dirty="0" smtClean="0" sz="1200" u="sng" b="1">
                <a:solidFill>
                  <a:srgbClr val="000000"/>
                </a:solidFill>
                <a:latin typeface="Times New Roman"/>
              </a:rPr>
              <a:t>					–</a:t>
            </a:r>
            <a:r>
              <a:rPr lang="en-US" altLang="ko-KR" dirty="0" smtClean="0" sz="1200" u="sng">
                <a:solidFill>
                  <a:srgbClr val="000000"/>
                </a:solidFill>
                <a:latin typeface="Times New Roman"/>
              </a:rPr>
              <a:t> Sign.val </a:t>
            </a:r>
            <a:r>
              <a:rPr lang="en-US" altLang="ko-KR" dirty="0" smtClean="0" sz="1200" u="sng">
                <a:solidFill>
                  <a:srgbClr val="000000"/>
                </a:solidFill>
                <a:latin typeface="Symbol"/>
                <a:ea typeface="Symbol"/>
              </a:rPr>
              <a:t>×</a:t>
            </a:r>
            <a:r>
              <a:rPr lang="en-US" altLang="ko-KR" dirty="0" smtClean="0" sz="1200" u="sng">
                <a:solidFill>
                  <a:srgbClr val="000000"/>
                </a:solidFill>
                <a:latin typeface="Times New Roman"/>
                <a:ea typeface="Times New Roman"/>
              </a:rPr>
              <a:t> List.val </a:t>
            </a:r>
            <a:endParaRPr lang="ko-KR" altLang="en-US" dirty="0" smtClean="0" sz="1200" u="sng"/>
          </a:p>
          <a:p>
            <a:pPr marL="0" indent="0" defTabSz="15240" algn="l">
              <a:lnSpc>
                <a:spcPts val="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</a:t>
            </a:r>
            <a:r>
              <a:rPr lang="en-US" altLang="ko-KR" dirty="0" smtClean="0" sz="1200" u="sng">
                <a:solidFill>
                  <a:srgbClr val="000000"/>
                </a:solidFill>
                <a:latin typeface="Times New Roman"/>
                <a:ea typeface="Times New Roman"/>
              </a:rPr>
              <a:t>Sign → +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</a:t>
            </a:r>
            <a:r>
              <a:rPr lang="en-US" altLang="ko-KR" dirty="0" smtClean="0" sz="1200" u="sng">
                <a:solidFill>
                  <a:srgbClr val="000000"/>
                </a:solidFill>
                <a:latin typeface="Times New Roman"/>
                <a:ea typeface="Times New Roman"/>
              </a:rPr>
              <a:t>Sign.val ← 1 </a:t>
            </a:r>
            <a:endParaRPr lang="ko-KR" altLang="en-US" dirty="0" smtClean="0" sz="1200" u="sng"/>
          </a:p>
          <a:p>
            <a:pPr marL="0" indent="0" defTabSz="15240" algn="l">
              <a:lnSpc>
                <a:spcPts val="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</a:t>
            </a:r>
            <a:r>
              <a:rPr lang="en-US" altLang="ko-KR" dirty="0" smtClean="0" sz="1200" u="sng">
                <a:solidFill>
                  <a:srgbClr val="000000"/>
                </a:solidFill>
                <a:latin typeface="Times New Roman"/>
                <a:ea typeface="Times New Roman"/>
              </a:rPr>
              <a:t>Sign →  –  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</a:t>
            </a:r>
            <a:r>
              <a:rPr lang="en-US" altLang="ko-KR" dirty="0" smtClean="0" sz="1200" u="sng">
                <a:solidFill>
                  <a:srgbClr val="000000"/>
                </a:solidFill>
                <a:latin typeface="Times New Roman"/>
                <a:ea typeface="Times New Roman"/>
              </a:rPr>
              <a:t>Sign.val ← –1 </a:t>
            </a:r>
            <a:endParaRPr lang="ko-KR" altLang="en-US" dirty="0" smtClean="0" sz="1200" u="sng"/>
          </a:p>
          <a:p>
            <a:pPr marL="0" indent="0" defTabSz="15240" algn="l">
              <a:lnSpc>
                <a:spcPts val="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</a:t>
            </a:r>
            <a:r>
              <a:rPr lang="en-US" altLang="ko-KR" dirty="0" smtClean="0" sz="1200" u="sng">
                <a:solidFill>
                  <a:srgbClr val="000000"/>
                </a:solidFill>
                <a:latin typeface="Times New Roman"/>
                <a:ea typeface="Times New Roman"/>
              </a:rPr>
              <a:t>List  → Bit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</a:t>
            </a:r>
            <a:r>
              <a:rPr lang="en-US" altLang="ko-KR" dirty="0" smtClean="0" sz="1200" u="sng">
                <a:solidFill>
                  <a:srgbClr val="000000"/>
                </a:solidFill>
                <a:latin typeface="Times New Roman"/>
                <a:ea typeface="Times New Roman"/>
              </a:rPr>
              <a:t>List.val ← Bit.val </a:t>
            </a:r>
            <a:endParaRPr lang="ko-KR" altLang="en-US" dirty="0" smtClean="0" sz="1200" u="sng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List</a:t>
            </a:r>
            <a:r>
              <a:rPr lang="en-US" altLang="ko-KR" dirty="0" smtClean="0" sz="798">
                <a:solidFill>
                  <a:srgbClr val="000000"/>
                </a:solidFill>
                <a:latin typeface="Times New Roman"/>
              </a:rPr>
              <a:t>0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		→ List</a:t>
            </a:r>
            <a:r>
              <a:rPr lang="en-US" altLang="ko-KR" dirty="0" smtClean="0" sz="798">
                <a:solidFill>
                  <a:srgbClr val="000000"/>
                </a:solidFill>
                <a:latin typeface="Times New Roman"/>
              </a:rPr>
              <a:t>1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 Bit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</a:t>
            </a:r>
            <a:r>
              <a:rPr lang="en-US" altLang="ko-KR" dirty="0" smtClean="0" sz="1200" u="sng">
                <a:solidFill>
                  <a:srgbClr val="000000"/>
                </a:solidFill>
                <a:latin typeface="Times New Roman"/>
                <a:ea typeface="Times New Roman"/>
              </a:rPr>
              <a:t>List</a:t>
            </a:r>
            <a:r>
              <a:rPr lang="en-US" altLang="ko-KR" dirty="0" smtClean="0" sz="798" u="sng">
                <a:solidFill>
                  <a:srgbClr val="000000"/>
                </a:solidFill>
                <a:latin typeface="Times New Roman"/>
              </a:rPr>
              <a:t>0</a:t>
            </a:r>
            <a:r>
              <a:rPr lang="en-US" altLang="ko-KR" dirty="0" smtClean="0" sz="1200" u="sng">
                <a:solidFill>
                  <a:srgbClr val="000000"/>
                </a:solidFill>
                <a:latin typeface="Times New Roman"/>
              </a:rPr>
              <a:t>.val ← 2</a:t>
            </a:r>
            <a:r>
              <a:rPr lang="en-US" altLang="ko-KR" dirty="0" smtClean="0" sz="1200" u="sng">
                <a:solidFill>
                  <a:srgbClr val="000000"/>
                </a:solidFill>
                <a:latin typeface="Symbol"/>
                <a:ea typeface="Symbol"/>
              </a:rPr>
              <a:t>×</a:t>
            </a:r>
            <a:r>
              <a:rPr lang="en-US" altLang="ko-KR" dirty="0" smtClean="0" sz="1200" u="sng">
                <a:solidFill>
                  <a:srgbClr val="000000"/>
                </a:solidFill>
                <a:latin typeface="Times New Roman"/>
                <a:ea typeface="Times New Roman"/>
              </a:rPr>
              <a:t>List</a:t>
            </a:r>
            <a:r>
              <a:rPr lang="en-US" altLang="ko-KR" dirty="0" smtClean="0" sz="798" u="sng">
                <a:solidFill>
                  <a:srgbClr val="000000"/>
                </a:solidFill>
                <a:latin typeface="Times New Roman"/>
              </a:rPr>
              <a:t>1</a:t>
            </a:r>
            <a:r>
              <a:rPr lang="en-US" altLang="ko-KR" dirty="0" smtClean="0" sz="1200" u="sng">
                <a:solidFill>
                  <a:srgbClr val="000000"/>
                </a:solidFill>
                <a:latin typeface="Times New Roman"/>
              </a:rPr>
              <a:t>.val + Bit.val </a:t>
            </a:r>
            <a:endParaRPr lang="ko-KR" altLang="en-US" dirty="0" smtClean="0" sz="1200" u="sng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</a:t>
            </a:r>
            <a:r>
              <a:rPr lang="en-US" altLang="ko-KR" dirty="0" smtClean="0" sz="1200" u="sng">
                <a:solidFill>
                  <a:srgbClr val="000000"/>
                </a:solidFill>
                <a:latin typeface="Times New Roman"/>
                <a:ea typeface="Times New Roman"/>
              </a:rPr>
              <a:t>Bit → 0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</a:t>
            </a:r>
            <a:r>
              <a:rPr lang="en-US" altLang="ko-KR" dirty="0" smtClean="0" sz="1200" u="sng">
                <a:solidFill>
                  <a:srgbClr val="000000"/>
                </a:solidFill>
                <a:latin typeface="Times New Roman"/>
                <a:ea typeface="Times New Roman"/>
              </a:rPr>
              <a:t>Bit.val ← 0 </a:t>
            </a:r>
            <a:endParaRPr lang="ko-KR" altLang="en-US" dirty="0" smtClean="0" sz="1200" u="sng"/>
          </a:p>
          <a:p>
            <a:pPr marL="0" indent="0" defTabSz="15240" algn="l">
              <a:lnSpc>
                <a:spcPts val="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</a:t>
            </a:r>
            <a:r>
              <a:rPr lang="en-US" altLang="ko-KR" dirty="0" smtClean="0" sz="1200" u="sng">
                <a:solidFill>
                  <a:srgbClr val="000000"/>
                </a:solidFill>
                <a:latin typeface="Times New Roman"/>
                <a:ea typeface="Times New Roman"/>
              </a:rPr>
              <a:t>Bit → 1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</a:t>
            </a:r>
            <a:r>
              <a:rPr lang="en-US" altLang="ko-KR" dirty="0" smtClean="0" sz="1200" u="sng">
                <a:solidFill>
                  <a:srgbClr val="000000"/>
                </a:solidFill>
                <a:latin typeface="Times New Roman"/>
                <a:ea typeface="Times New Roman"/>
              </a:rPr>
              <a:t>Bit.val ← 1 </a:t>
            </a:r>
            <a:endParaRPr lang="ko-KR" altLang="en-US" dirty="0" smtClean="0" sz="1200" u="sng"/>
          </a:p>
          <a:p>
            <a:pPr marL="0" indent="0" defTabSz="15240" algn="l">
              <a:lnSpc>
                <a:spcPts val="52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 i="1">
                <a:solidFill>
                  <a:srgbClr val="000000"/>
                </a:solidFill>
                <a:latin typeface="Verdana"/>
                <a:ea typeface="Verdana"/>
              </a:rPr>
              <a:t>Sohail Aslam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900" i="1">
                <a:solidFill>
                  <a:srgbClr val="000000"/>
                </a:solidFill>
                <a:latin typeface="Verdana"/>
                <a:ea typeface="Verdana"/>
              </a:rPr>
              <a:t>Compiler Construction Notes Set:5-91 </a:t>
            </a:r>
            <a:endParaRPr lang="ko-KR" altLang="en-US" dirty="0" smtClean="0" sz="900" i="1"/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Rect 3"/>
          <p:cNvSpPr>
            <a:spLocks noGrp="1" noChangeArrowheads="1"/>
          </p:cNvSpPr>
          <p:nvPr/>
        </p:nvSpPr>
        <p:spPr>
          <a:xfrm rot="0">
            <a:off x="0" y="0"/>
            <a:ext cx="7797801" cy="10058401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7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L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L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e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e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c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c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t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t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u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u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r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r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e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e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				3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3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3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3</a:t>
            </a:r>
            <a:endParaRPr lang="ko-KR" altLang="en-US" dirty="0" smtClean="0" sz="1800" b="1"/>
          </a:p>
          <a:p>
            <a:pPr marL="0" indent="0" defTabSz="1524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Arial"/>
              </a:rPr>
              <a:t>Implementing Ad-Hoc Scheme  </a:t>
            </a:r>
            <a:endParaRPr lang="ko-KR" altLang="en-US" dirty="0" smtClean="0" sz="1200" b="1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The parser needs a mechanism to pass values of attributes from definitions in one snippet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to uses in another. We will adopt notation used by YACC for snippets and passing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values. Recall that the skeleton LR(1) parser stored two values on the stack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〈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  <a:ea typeface="Times New Roman"/>
              </a:rPr>
              <a:t>symbol,state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〉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. We can replace this with triples 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〈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  <a:ea typeface="Times New Roman"/>
              </a:rPr>
              <a:t>value,symbol,state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〉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. On a reduction 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by A →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		β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, the parser pops 3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×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|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β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| items from the stack rather than 2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×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|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β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|. It pushes value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along with the symbol.  </a:t>
            </a:r>
            <a:endParaRPr lang="ko-KR" altLang="en-US" dirty="0" smtClean="0" sz="1200"/>
          </a:p>
          <a:p>
            <a:pPr marL="0" indent="0" defTabSz="15240" algn="l">
              <a:lnSpc>
                <a:spcPts val="53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 i="1">
                <a:solidFill>
                  <a:srgbClr val="000000"/>
                </a:solidFill>
                <a:latin typeface="Verdana"/>
                <a:ea typeface="Verdana"/>
              </a:rPr>
              <a:t>Sohail Aslam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900" i="1">
                <a:solidFill>
                  <a:srgbClr val="000000"/>
                </a:solidFill>
                <a:latin typeface="Verdana"/>
                <a:ea typeface="Verdana"/>
              </a:rPr>
              <a:t>Compiler Construction Notes Set:5-90 </a:t>
            </a:r>
            <a:endParaRPr lang="ko-KR" altLang="en-US" dirty="0" smtClean="0" sz="900" i="1"/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Rect 3"/>
          <p:cNvSpPr>
            <a:spLocks noGrp="1" noChangeArrowheads="1"/>
          </p:cNvSpPr>
          <p:nvPr/>
        </p:nvSpPr>
        <p:spPr>
          <a:xfrm rot="0">
            <a:off x="0" y="0"/>
            <a:ext cx="7797801" cy="10058401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7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L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L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e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e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c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c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t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t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u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u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r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r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e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e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				3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3</a:t>
            </a:r>
            <a:r>
              <a:rPr lang="en-US" altLang="ko-KR" dirty="0" smtClean="0" sz="1800" b="1">
                <a:solidFill>
                  <a:srgbClr val="C0C0C0"/>
                </a:solidFill>
                <a:latin typeface="Arial"/>
              </a:rPr>
              <a:t>4</a:t>
            </a:r>
            <a:r>
              <a:rPr lang="en-US" altLang="ko-KR" dirty="0" smtClean="0" sz="1800" b="1">
                <a:solidFill>
                  <a:srgbClr val="000000"/>
                </a:solidFill>
                <a:latin typeface="Arial"/>
              </a:rPr>
              <a:t> 4</a:t>
            </a:r>
            <a:endParaRPr lang="ko-KR" altLang="en-US" dirty="0" smtClean="0" sz="1800" b="1"/>
          </a:p>
          <a:p>
            <a:pPr marL="0" indent="0" defTabSz="15240" algn="l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Let’s go through an example of using YACC to implement the ad-hoc scheme for an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arithmetic calculator.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The YACC file for a calculator grammar is as follows: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%token NUMBER LPAREN RPAREN  </a:t>
            </a:r>
            <a:endParaRPr lang="ko-KR" altLang="en-US" dirty="0" smtClean="0" sz="1200" b="1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%token PLUS MINUS TIMES DIVIDE 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%%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expr : expr PLUS expr </a:t>
            </a:r>
            <a:endParaRPr lang="ko-KR" altLang="en-US" dirty="0" smtClean="0" sz="1200" b="1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| expr MINUS expr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| expr TIMES expr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| expr DIVIDE expr </a:t>
            </a:r>
            <a:endParaRPr lang="ko-KR" altLang="en-US" dirty="0" smtClean="0" sz="1200" b="1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| LPAREN expr RPAREN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| MINUS expr </a:t>
            </a:r>
            <a:endParaRPr lang="ko-KR" altLang="en-US" dirty="0" smtClean="0" sz="1200" b="1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| NUMBER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;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%%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We will add the code snippets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%{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#include &lt;iostream&gt; </a:t>
            </a:r>
            <a:endParaRPr lang="ko-KR" altLang="en-US" dirty="0" smtClean="0" sz="1200" b="1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%}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// type of value entries in the parse stack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%union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 {int val;}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%token NUMBER LPAREN RPAREN EQUAL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%token PLUS MINUS TIMES DIVIDE 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/* </a:t>
            </a:r>
            <a:r>
              <a:rPr lang="en-US" altLang="ko-KR" dirty="0" smtClean="0" sz="1200" i="1" b="1">
                <a:solidFill>
                  <a:srgbClr val="000000"/>
                </a:solidFill>
                <a:latin typeface="Courier New"/>
              </a:rPr>
              <a:t>associativity and precedence:in order of increasing  </a:t>
            </a:r>
            <a:endParaRPr lang="ko-KR" altLang="en-US" dirty="0" smtClean="0" sz="1200" i="1" b="1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i="1" b="1">
                <a:solidFill>
                  <a:srgbClr val="000000"/>
                </a:solidFill>
                <a:latin typeface="Courier New"/>
                <a:ea typeface="Courier New"/>
              </a:rPr>
              <a:t>    precedence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</a:rPr>
              <a:t> */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%nonassoc   EQUAL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%left PLUS MINUS </a:t>
            </a:r>
            <a:endParaRPr lang="ko-KR" altLang="en-US" dirty="0" smtClean="0" sz="1200" b="1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%left TIMES DIVIDE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%left UMINUS /* </a:t>
            </a:r>
            <a:r>
              <a:rPr lang="en-US" altLang="ko-KR" dirty="0" smtClean="0" sz="1200" i="1" b="1">
                <a:solidFill>
                  <a:srgbClr val="000000"/>
                </a:solidFill>
                <a:latin typeface="Courier New"/>
              </a:rPr>
              <a:t>dummy token to use as  </a:t>
            </a:r>
            <a:endParaRPr lang="ko-KR" altLang="en-US" dirty="0" smtClean="0" sz="1200" i="1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i="1" b="1">
                <a:solidFill>
                  <a:srgbClr val="000000"/>
                </a:solidFill>
                <a:latin typeface="Courier New"/>
                <a:ea typeface="Courier New"/>
              </a:rPr>
              <a:t>                 precedence marker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</a:rPr>
              <a:t> */ </a:t>
            </a:r>
            <a:endParaRPr lang="ko-KR" altLang="en-US" dirty="0" smtClean="0" sz="1200" b="1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%type &lt;val&gt; NUMBER expr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%%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prog : expr { cout &lt;&lt; $1 &lt;&lt; endl;}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; </a:t>
            </a:r>
            <a:endParaRPr lang="ko-KR" altLang="en-US" dirty="0" smtClean="0" sz="1200" b="1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expr : expr PLUS expr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{$$ = $1 + $3;}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| expr MINUS expr {$$ = $1 - $3;} </a:t>
            </a:r>
            <a:endParaRPr lang="ko-KR" altLang="en-US" dirty="0" smtClean="0" sz="1200" b="1"/>
          </a:p>
          <a:p>
            <a:pPr marL="0" indent="0" defTabSz="15240" algn="l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 i="1">
                <a:solidFill>
                  <a:srgbClr val="000000"/>
                </a:solidFill>
                <a:latin typeface="Verdana"/>
                <a:ea typeface="Verdana"/>
              </a:rPr>
              <a:t>Sohail Aslam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900" i="1">
                <a:solidFill>
                  <a:srgbClr val="000000"/>
                </a:solidFill>
                <a:latin typeface="Verdana"/>
                <a:ea typeface="Verdana"/>
              </a:rPr>
              <a:t>Compiler Construction Notes Set:5-90 </a:t>
            </a:r>
            <a:endParaRPr lang="ko-KR" altLang="en-US" dirty="0" smtClean="0" sz="900" i="1"/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31390" y="4556760"/>
            <a:ext cx="2371090" cy="2846705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00" name="Rect 3"/>
          <p:cNvSpPr>
            <a:spLocks noGrp="1" noChangeArrowheads="1"/>
          </p:cNvSpPr>
          <p:nvPr/>
        </p:nvSpPr>
        <p:spPr>
          <a:xfrm rot="0">
            <a:off x="0" y="0"/>
            <a:ext cx="7797801" cy="10058401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7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| expr TIMES expr {$$ = $1 * $3;} </a:t>
            </a:r>
            <a:endParaRPr lang="ko-KR" altLang="en-US" dirty="0" smtClean="0" sz="1200" b="1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| expr DIVIDE expr {if($3) $$ = $1 / $3;}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| LPAREN expr RPAREN {$$ = $2;} </a:t>
            </a:r>
            <a:endParaRPr lang="ko-KR" altLang="en-US" dirty="0" smtClean="0" sz="1200" b="1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| MINUS expr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{$$ = -$2;}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| NUMBER 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{$$ = $1;} </a:t>
            </a:r>
            <a:endParaRPr lang="ko-KR" altLang="en-US" dirty="0" smtClean="0" sz="1200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; </a:t>
            </a:r>
            <a:endParaRPr lang="ko-KR" altLang="en-US" dirty="0" smtClean="0" sz="1200" b="1"/>
          </a:p>
          <a:p>
            <a:pPr marL="0" indent="0" defTabSz="15240" algn="l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The ‘$’ notation is used by YACC to refer to values of symbols on the right hand side of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the grammar production. For example, for 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expr : expr PLUS expr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$1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refers to </a:t>
            </a:r>
            <a:endParaRPr lang="ko-KR" altLang="en-US" dirty="0" smtClean="0" sz="120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first 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expr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on the right, 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$2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refers to 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PLUS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and 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$3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 refers to the second non-terminal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expr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. The notation $$ refers to the symbol on the left hand side of the production.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Internally, the $1 refers to the attribute value associated with the first grammar symbol,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$2 with the second, $3 with the third and so on. These values are stored in the parse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stack. The notation $$ instructs YACC to push a computed attribute value on the stack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and associate it with the symbol on the left when the reduction takes place.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The following attributed tree shows the values as they are computed in a bottom-up parse </a:t>
            </a:r>
            <a:endParaRPr lang="ko-KR" altLang="en-US" dirty="0" smtClean="0" sz="1200"/>
          </a:p>
          <a:p>
            <a:pPr marL="0" indent="0" defTabSz="1524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E </a:t>
            </a:r>
            <a:r>
              <a:rPr lang="en-US" altLang="ko-KR" dirty="0" smtClean="0" sz="1200" i="1">
                <a:solidFill>
                  <a:srgbClr val="000000"/>
                </a:solidFill>
                <a:latin typeface="Arial"/>
                <a:ea typeface="Arial"/>
              </a:rPr>
              <a:t>					val=11 </a:t>
            </a:r>
            <a:endParaRPr lang="ko-KR" altLang="en-US" dirty="0" smtClean="0" sz="1200" i="1"/>
          </a:p>
          <a:p>
            <a:pPr marL="0" indent="0" defTabSz="15240" algn="l">
              <a:lnSpc>
                <a:spcPts val="8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E </a:t>
            </a:r>
            <a:endParaRPr lang="ko-KR" altLang="en-US" dirty="0" smtClean="0" sz="1200"/>
          </a:p>
          <a:p>
            <a:pPr marL="0" indent="0" defTabSz="15240" algn="l">
              <a:lnSpc>
                <a:spcPts val="7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E</a:t>
            </a:r>
            <a:endParaRPr lang="ko-KR" altLang="en-US" dirty="0" smtClean="0" sz="1200"/>
          </a:p>
          <a:p>
            <a:pPr marL="0" indent="0" defTabSz="15240" algn="l">
              <a:lnSpc>
                <a:spcPts val="4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3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+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2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Symbol"/>
                <a:ea typeface="Symbol"/>
              </a:rPr>
              <a:t>×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4</a:t>
            </a:r>
            <a:endParaRPr lang="ko-KR" altLang="en-US" dirty="0" smtClean="0" sz="1200"/>
          </a:p>
          <a:p>
            <a:pPr marL="0" indent="0" defTabSz="15240" algn="l">
              <a:lnSpc>
                <a:spcPts val="4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(note: please see the file “</a:t>
            </a:r>
            <a:r>
              <a:rPr lang="en-US" altLang="ko-KR" dirty="0" smtClean="0" sz="1200" b="1">
                <a:solidFill>
                  <a:srgbClr val="000000"/>
                </a:solidFill>
                <a:latin typeface="Courier New"/>
                <a:ea typeface="Courier New"/>
              </a:rPr>
              <a:t>lex_yacc.pdf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” for additional information on using YACC.) </a:t>
            </a:r>
            <a:endParaRPr lang="ko-KR" altLang="en-US" dirty="0" smtClean="0" sz="1200"/>
          </a:p>
          <a:p>
            <a:pPr marL="0" indent="0" defTabSz="15240" algn="l">
              <a:lnSpc>
                <a:spcPts val="78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 i="1">
                <a:solidFill>
                  <a:srgbClr val="000000"/>
                </a:solidFill>
                <a:latin typeface="Verdana"/>
                <a:ea typeface="Verdana"/>
              </a:rPr>
              <a:t>Sohail Aslam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900" i="1">
                <a:solidFill>
                  <a:srgbClr val="000000"/>
                </a:solidFill>
                <a:latin typeface="Verdana"/>
                <a:ea typeface="Verdana"/>
              </a:rPr>
              <a:t>Compiler Construction Notes Set:5-91 </a:t>
            </a:r>
            <a:endParaRPr lang="ko-KR" altLang="en-US" dirty="0" smtClean="0" sz="900" i="1"/>
          </a:p>
        </p:txBody>
      </p:sp>
      <p:sp>
        <p:nvSpPr>
          <p:cNvPr id="301" name="Rect 3"/>
          <p:cNvSpPr>
            <a:spLocks noGrp="1" noChangeArrowheads="1"/>
          </p:cNvSpPr>
          <p:nvPr/>
        </p:nvSpPr>
        <p:spPr>
          <a:xfrm rot="0">
            <a:off x="4114800" y="5647690"/>
            <a:ext cx="394335" cy="170815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200" i="1">
                <a:solidFill>
                  <a:srgbClr val="000000"/>
                </a:solidFill>
                <a:latin typeface="Arial"/>
              </a:rPr>
              <a:t>val=8</a:t>
            </a:r>
            <a:endParaRPr lang="ko-KR" altLang="en-US" dirty="0" smtClean="0" sz="1200" i="1"/>
          </a:p>
        </p:txBody>
      </p:sp>
      <p:sp>
        <p:nvSpPr>
          <p:cNvPr id="302" name="Rect 3"/>
          <p:cNvSpPr>
            <a:spLocks noGrp="1" noChangeArrowheads="1"/>
          </p:cNvSpPr>
          <p:nvPr/>
        </p:nvSpPr>
        <p:spPr>
          <a:xfrm rot="0">
            <a:off x="3907790" y="5559425"/>
            <a:ext cx="652780" cy="1335405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200">
                <a:solidFill>
                  <a:srgbClr val="000000"/>
                </a:solidFill>
                <a:latin typeface="Tahoma"/>
              </a:rPr>
              <a:t>E</a:t>
            </a:r>
            <a:endParaRPr lang="ko-KR" altLang="en-US" dirty="0" smtClean="0" sz="1200"/>
          </a:p>
          <a:p>
            <a:pPr marL="0" indent="0" defTabSz="15240" algn="l">
              <a:lnSpc>
                <a:spcPts val="7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ahoma"/>
                <a:ea typeface="Tahoma"/>
              </a:rPr>
              <a:t>E</a:t>
            </a:r>
            <a:endParaRPr lang="ko-KR" altLang="en-US" dirty="0" smtClean="0" sz="1200"/>
          </a:p>
        </p:txBody>
      </p:sp>
      <p:sp>
        <p:nvSpPr>
          <p:cNvPr id="303" name="Rect 3"/>
          <p:cNvSpPr>
            <a:spLocks noGrp="1" noChangeArrowheads="1"/>
          </p:cNvSpPr>
          <p:nvPr/>
        </p:nvSpPr>
        <p:spPr>
          <a:xfrm rot="0">
            <a:off x="2304415" y="5706110"/>
            <a:ext cx="2710815" cy="123698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1200" i="1">
                <a:solidFill>
                  <a:srgbClr val="000000"/>
                </a:solidFill>
                <a:latin typeface="Arial"/>
              </a:rPr>
              <a:t>val=3 </a:t>
            </a:r>
            <a:endParaRPr lang="ko-KR" altLang="en-US" dirty="0" smtClean="0" sz="1200" i="1"/>
          </a:p>
          <a:p>
            <a:pPr marL="0" indent="0" defTabSz="15240" algn="l">
              <a:lnSpc>
                <a:spcPts val="7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			</a:t>
            </a:r>
            <a:r>
              <a:rPr lang="en-US" altLang="ko-KR" dirty="0" smtClean="0" sz="1200" i="1">
                <a:solidFill>
                  <a:srgbClr val="000000"/>
                </a:solidFill>
                <a:latin typeface="Arial"/>
              </a:rPr>
              <a:t>val=2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</a:t>
            </a:r>
            <a:r>
              <a:rPr lang="en-US" altLang="ko-KR" dirty="0" smtClean="0" sz="1200" i="1">
                <a:solidFill>
                  <a:srgbClr val="000000"/>
                </a:solidFill>
                <a:latin typeface="Arial"/>
              </a:rPr>
              <a:t>val=4</a:t>
            </a:r>
            <a:endParaRPr lang="ko-KR" altLang="en-US" dirty="0" smtClean="0" sz="1200" i="1"/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Rect 3"/>
          <p:cNvSpPr>
            <a:spLocks noGrp="1" noChangeArrowheads="1"/>
          </p:cNvSpPr>
          <p:nvPr/>
        </p:nvSpPr>
        <p:spPr>
          <a:xfrm rot="0">
            <a:off x="0" y="0"/>
            <a:ext cx="7797801" cy="10058401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/>
          <a:lstStyle/>
          <a:p>
            <a:pPr marL="0" indent="0" defTabSz="15240" algn="l">
              <a:lnSpc>
                <a:spcPts val="72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397" b="1">
                <a:solidFill>
                  <a:srgbClr val="000000"/>
                </a:solidFill>
                <a:latin typeface="Arial"/>
              </a:rPr>
              <a:t>Intermediate Representations</a:t>
            </a:r>
            <a:endParaRPr lang="ko-KR" altLang="en-US" dirty="0" smtClean="0" sz="1397" b="1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/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Compilers are organized as a series of passes. This creates the need for an 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intermediate</a:t>
            </a:r>
            <a:endParaRPr lang="ko-KR" altLang="en-US" dirty="0" smtClean="0" sz="1200" i="1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  <a:ea typeface="Times New Roman"/>
              </a:rPr>
              <a:t>representation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 (IR) for the code being compiled. Compilers use some internal form– an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IR –to represent the code being analyzed and translated. Many compilers use more than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one IR during the course of compilation. 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The IR must be expressive enough to record all of the useful facts that might be passed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between passes of the compiler. During translation, the compiler derives facts that have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no representation in the source code. For example, the addresses of variables and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procedures are not specified in the code being compiled. Typically, the compiler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augments the IR with a set of tables that record additional information. Foremost among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these is the </a:t>
            </a:r>
            <a:r>
              <a:rPr lang="en-US" altLang="ko-KR" dirty="0" smtClean="0" sz="1200" i="1">
                <a:solidFill>
                  <a:srgbClr val="000000"/>
                </a:solidFill>
                <a:latin typeface="Times New Roman"/>
              </a:rPr>
              <a:t>symbol table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</a:rPr>
              <a:t>. These tables are considered part of the IR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Selecting an appropriate IR for a compiler project requires an understanding of both the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source language and the target machines and the properties of the programs to be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compiled. Thus, a source-to-source translator e.g., C++ to Java, might keep its internal </a:t>
            </a:r>
            <a:endParaRPr lang="ko-KR" altLang="en-US" dirty="0" smtClean="0" sz="1200"/>
          </a:p>
          <a:p>
            <a:pPr marL="0" indent="0" defTabSz="15240" algn="l">
              <a:lnSpc>
                <a:spcPts val="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information in a form quite to close to the source. In contrast, a compiler that produces </a:t>
            </a:r>
            <a:endParaRPr lang="ko-KR" altLang="en-US" dirty="0" smtClean="0" sz="1200"/>
          </a:p>
          <a:p>
            <a:pPr marL="0" indent="0" defTabSz="15240" algn="l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1200">
                <a:solidFill>
                  <a:srgbClr val="000000"/>
                </a:solidFill>
                <a:latin typeface="Times New Roman"/>
                <a:ea typeface="Times New Roman"/>
              </a:rPr>
              <a:t>assembly code might use a form close to the target machine’s instruction set.  </a:t>
            </a:r>
            <a:endParaRPr lang="ko-KR" altLang="en-US" dirty="0" smtClean="0" sz="1200"/>
          </a:p>
          <a:p>
            <a:pPr marL="0" indent="0" defTabSz="15240" algn="l">
              <a:lnSpc>
                <a:spcPts val="409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dirty="0" smtClean="0" sz="950">
              <a:latin typeface="Arial"/>
              <a:ea typeface="Arial"/>
            </a:endParaRPr>
          </a:p>
          <a:p>
            <a:pPr marL="0" indent="0" defTabSz="15240"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</a:t>
            </a:r>
            <a:r>
              <a:rPr lang="en-US" altLang="ko-KR" dirty="0" smtClean="0" sz="900" i="1">
                <a:solidFill>
                  <a:srgbClr val="000000"/>
                </a:solidFill>
                <a:latin typeface="Verdana"/>
                <a:ea typeface="Verdana"/>
              </a:rPr>
              <a:t>Sohail Aslam </a:t>
            </a:r>
            <a:r>
              <a:rPr lang="en-US" altLang="ko-KR" dirty="0" smtClean="0" sz="950">
                <a:solidFill>
                  <a:srgbClr val="000000"/>
                </a:solidFill>
                <a:latin typeface="Arial"/>
                <a:ea typeface="Arial"/>
              </a:rPr>
              <a:t>																																																																																																																																																																				</a:t>
            </a:r>
            <a:r>
              <a:rPr lang="en-US" altLang="ko-KR" dirty="0" smtClean="0" sz="900" i="1">
                <a:solidFill>
                  <a:srgbClr val="000000"/>
                </a:solidFill>
                <a:latin typeface="Verdana"/>
                <a:ea typeface="Verdana"/>
              </a:rPr>
              <a:t>Compiler Construction Notes Set:5-92 </a:t>
            </a:r>
            <a:endParaRPr lang="ko-KR" altLang="en-US" dirty="0" smtClean="0" sz="900" i="1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Gulim"/>
        <a:ea typeface=""/>
        <a:cs typeface=""/>
        <a:font script="Jpan" typeface="MS PGothic"/>
        <a:font script="Hang" typeface="Gulim"/>
        <a:font script="Hant" typeface="SimSun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Oox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ulim"/>
        <a:ea typeface=""/>
        <a:cs typeface=""/>
        <a:font script="Jpan" typeface="MS PGothic"/>
        <a:font script="Hang" typeface="Gulim"/>
        <a:font script="Hant" typeface="SimSun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PDF Converter</Application>
  <PresentationFormat>On-screen Show</PresentationFormat>
  <Paragraphs>0</Paragraphs>
  <Slides>1</Slides>
  <Notes>0</Notes>
  <HiddenSlides>0</HiddenSlides>
  <MMClips>0</MMClips>
  <HeadingPairs>
    <vt:vector size="4" baseType="variant">
      <vt:variant>
        <vt:lpstr>Theme</vt:lpstr>
      </vt:variant>
      <vt:variant>
        <vt:i4>0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Title text</vt:lpstr>
    </vt:vector>
  </TitlesOfParts>
  <Company>PDFConverter, Inc.</Company>
  <SharedDoc>false</SharedDoc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User</dc:creator>
  <cp:lastModifiedBy>User</cp:lastModifiedBy>
  <cp:revision>1</cp:revision>
  <dcterms:modified xsi:type="dcterms:W3CDTF">2010-06-24T10:54:49Z</dcterms:modified>
</cp:coreProperties>
</file>