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package/2006/relationships/metadata/core-properties" Target="docProps/core.xml" TargetMode="Internal"></Relationship><Relationship Id="rId2" Type="http://schemas.openxmlformats.org/officeDocument/2006/relationships/extended-properties" Target="docProps/app.xml" TargetMode="Internal"></Relationship><Relationship Id="rId3" Type="http://schemas.openxmlformats.org/officeDocument/2006/relationships/officeDocument" Target="ppt/presentation.xml" TargetMode="Interna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</p:sldIdLst>
  <p:sldSz cx="7562088" cy="10695432" type="custom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SimSun"/>
        <a:ea typeface="SimSun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 TargetMode="Internal"></Relationship><Relationship Id="rId2" Type="http://schemas.openxmlformats.org/officeDocument/2006/relationships/slide" Target="slides/slide1.xml" TargetMode="Internal"></Relationship><Relationship Id="rId3" Type="http://schemas.openxmlformats.org/officeDocument/2006/relationships/slide" Target="slides/slide2.xml" TargetMode="Internal"></Relationship><Relationship Id="rId4" Type="http://schemas.openxmlformats.org/officeDocument/2006/relationships/slide" Target="slides/slide3.xml" TargetMode="Internal"></Relationship><Relationship Id="rId5" Type="http://schemas.openxmlformats.org/officeDocument/2006/relationships/slide" Target="slides/slide4.xml" TargetMode="Internal"></Relationship><Relationship Id="rId6" Type="http://schemas.openxmlformats.org/officeDocument/2006/relationships/slide" Target="slides/slide5.xml" TargetMode="Internal"></Relationship><Relationship Id="rId7" Type="http://schemas.openxmlformats.org/officeDocument/2006/relationships/slide" Target="slides/slide6.xml" TargetMode="Internal"></Relationship><Relationship Id="rId8" Type="http://schemas.openxmlformats.org/officeDocument/2006/relationships/slide" Target="slides/slide7.xml" TargetMode="Internal"></Relationship><Relationship Id="rId9" Type="http://schemas.openxmlformats.org/officeDocument/2006/relationships/slide" Target="slides/slide8.xml" TargetMode="Internal"></Relationship><Relationship Id="rId10" Type="http://schemas.openxmlformats.org/officeDocument/2006/relationships/slide" Target="slides/slide9.xml" TargetMode="Internal"></Relationship><Relationship Id="rId11" Type="http://schemas.openxmlformats.org/officeDocument/2006/relationships/slide" Target="slides/slide10.xml" TargetMode="Internal"></Relationship><Relationship Id="rId12" Type="http://schemas.openxmlformats.org/officeDocument/2006/relationships/slide" Target="slides/slide11.xml" TargetMode="Internal"></Relationship><Relationship Id="rId13" Type="http://schemas.openxmlformats.org/officeDocument/2006/relationships/slide" Target="slides/slide12.xml" TargetMode="Internal"></Relationship><Relationship Id="rId14" Type="http://schemas.openxmlformats.org/officeDocument/2006/relationships/slide" Target="slides/slide13.xml" TargetMode="Internal"></Relationship><Relationship Id="rId15" Type="http://schemas.openxmlformats.org/officeDocument/2006/relationships/slide" Target="slides/slide14.xml" TargetMode="Internal"></Relationship><Relationship Id="rId16" Type="http://schemas.openxmlformats.org/officeDocument/2006/relationships/slide" Target="slides/slide15.xml" TargetMode="Internal"></Relationship><Relationship Id="rId17" Type="http://schemas.openxmlformats.org/officeDocument/2006/relationships/slide" Target="slides/slide16.xml" TargetMode="Internal"></Relationship><Relationship Id="rId18" Type="http://schemas.openxmlformats.org/officeDocument/2006/relationships/slide" Target="slides/slide17.xml" TargetMode="Internal"></Relationship><Relationship Id="rId19" Type="http://schemas.openxmlformats.org/officeDocument/2006/relationships/slide" Target="slides/slide18.xml" TargetMode="Internal"></Relationship><Relationship Id="rId20" Type="http://schemas.openxmlformats.org/officeDocument/2006/relationships/slide" Target="slides/slide19.xml" TargetMode="Internal"></Relationship><Relationship Id="rId21" Type="http://schemas.openxmlformats.org/officeDocument/2006/relationships/slide" Target="slides/slide20.xml" TargetMode="Internal"></Relationship><Relationship Id="rId22" Type="http://schemas.openxmlformats.org/officeDocument/2006/relationships/slide" Target="slides/slide21.xml" TargetMode="Internal"></Relationship><Relationship Id="rId23" Type="http://schemas.openxmlformats.org/officeDocument/2006/relationships/slide" Target="slides/slide22.xml" TargetMode="Internal"></Relationship><Relationship Id="rId24" Type="http://schemas.openxmlformats.org/officeDocument/2006/relationships/slide" Target="slides/slide23.xml" TargetMode="Internal"></Relationship><Relationship Id="rId25" Type="http://schemas.openxmlformats.org/officeDocument/2006/relationships/slide" Target="slides/slide24.xml" TargetMode="Internal"></Relationship><Relationship Id="rId26" Type="http://schemas.openxmlformats.org/officeDocument/2006/relationships/slide" Target="slides/slide25.xml" TargetMode="Internal"></Relationship><Relationship Id="rId27" Type="http://schemas.openxmlformats.org/officeDocument/2006/relationships/slide" Target="slides/slide26.xml" TargetMode="Internal"></Relationship><Relationship Id="rId28" Type="http://schemas.openxmlformats.org/officeDocument/2006/relationships/slide" Target="slides/slide27.xml" TargetMode="Internal"></Relationship><Relationship Id="rId29" Type="http://schemas.openxmlformats.org/officeDocument/2006/relationships/slide" Target="slides/slide28.xml" TargetMode="Internal"></Relationship><Relationship Id="rId30" Type="http://schemas.openxmlformats.org/officeDocument/2006/relationships/slide" Target="slides/slide29.xml" TargetMode="Internal"></Relationship><Relationship Id="rId31" Type="http://schemas.openxmlformats.org/officeDocument/2006/relationships/slide" Target="slides/slide30.xml" TargetMode="Internal"></Relationship><Relationship Id="rId32" Type="http://schemas.openxmlformats.org/officeDocument/2006/relationships/slide" Target="slides/slide31.xml" TargetMode="Internal"></Relationship><Relationship Id="rId33" Type="http://schemas.openxmlformats.org/officeDocument/2006/relationships/slide" Target="slides/slide32.xml" TargetMode="Internal"></Relationship><Relationship Id="rId34" Type="http://schemas.openxmlformats.org/officeDocument/2006/relationships/slide" Target="slides/slide33.xml" TargetMode="Internal"></Relationship><Relationship Id="rId35" Type="http://schemas.openxmlformats.org/officeDocument/2006/relationships/slide" Target="slides/slide34.xml" TargetMode="Internal"></Relationship><Relationship Id="rId36" Type="http://schemas.openxmlformats.org/officeDocument/2006/relationships/slide" Target="slides/slide35.xml" TargetMode="Internal"></Relationship><Relationship Id="rId37" Type="http://schemas.openxmlformats.org/officeDocument/2006/relationships/slide" Target="slides/slide36.xml" TargetMode="Internal"></Relationship><Relationship Id="rId38" Type="http://schemas.openxmlformats.org/officeDocument/2006/relationships/slide" Target="slides/slide37.xml" TargetMode="Internal"></Relationship><Relationship Id="rId39" Type="http://schemas.openxmlformats.org/officeDocument/2006/relationships/slide" Target="slides/slide38.xml" TargetMode="Internal"></Relationship><Relationship Id="rId40" Type="http://schemas.openxmlformats.org/officeDocument/2006/relationships/slide" Target="slides/slide39.xml" TargetMode="Internal"></Relationship><Relationship Id="rId41" Type="http://schemas.openxmlformats.org/officeDocument/2006/relationships/slide" Target="slides/slide40.xml" TargetMode="Internal"></Relationship><Relationship Id="rId42" Type="http://schemas.openxmlformats.org/officeDocument/2006/relationships/slide" Target="slides/slide41.xml" TargetMode="Internal"></Relationship><Relationship Id="rId43" Type="http://schemas.openxmlformats.org/officeDocument/2006/relationships/slide" Target="slides/slide42.xml" TargetMode="Internal"></Relationship><Relationship Id="rId44" Type="http://schemas.openxmlformats.org/officeDocument/2006/relationships/slide" Target="slides/slide43.xml" TargetMode="Internal"></Relationship><Relationship Id="rId45" Type="http://schemas.openxmlformats.org/officeDocument/2006/relationships/slide" Target="slides/slide44.xml" TargetMode="Internal"></Relationship><Relationship Id="rId46" Type="http://schemas.openxmlformats.org/officeDocument/2006/relationships/slide" Target="slides/slide45.xml" TargetMode="Internal"></Relationship><Relationship Id="rId47" Type="http://schemas.openxmlformats.org/officeDocument/2006/relationships/slide" Target="slides/slide46.xml" TargetMode="Internal"></Relationship><Relationship Id="rId48" Type="http://schemas.openxmlformats.org/officeDocument/2006/relationships/slide" Target="slides/slide47.xml" TargetMode="Internal"></Relationship><Relationship Id="rId49" Type="http://schemas.openxmlformats.org/officeDocument/2006/relationships/slide" Target="slides/slide48.xml" TargetMode="Internal"></Relationship><Relationship Id="rId50" Type="http://schemas.openxmlformats.org/officeDocument/2006/relationships/slide" Target="slides/slide49.xml" TargetMode="Internal"></Relationship><Relationship Id="rId51" Type="http://schemas.openxmlformats.org/officeDocument/2006/relationships/slide" Target="slides/slide50.xml" TargetMode="Internal"></Relationship><Relationship Id="rId52" Type="http://schemas.openxmlformats.org/officeDocument/2006/relationships/slide" Target="slides/slide51.xml" TargetMode="Internal"></Relationship><Relationship Id="rId53" Type="http://schemas.openxmlformats.org/officeDocument/2006/relationships/slide" Target="slides/slide52.xml" TargetMode="Internal"></Relationship><Relationship Id="rId54" Type="http://schemas.openxmlformats.org/officeDocument/2006/relationships/slide" Target="slides/slide53.xml" TargetMode="Internal"></Relationship><Relationship Id="rId55" Type="http://schemas.openxmlformats.org/officeDocument/2006/relationships/slide" Target="slides/slide54.xml" TargetMode="Internal"></Relationship><Relationship Id="rId56" Type="http://schemas.openxmlformats.org/officeDocument/2006/relationships/slide" Target="slides/slide55.xml" TargetMode="Internal"></Relationship><Relationship Id="rId57" Type="http://schemas.openxmlformats.org/officeDocument/2006/relationships/slide" Target="slides/slide56.xml" TargetMode="Internal"></Relationship><Relationship Id="rId58" Type="http://schemas.openxmlformats.org/officeDocument/2006/relationships/slide" Target="slides/slide57.xml" TargetMode="Internal"></Relationship><Relationship Id="rId59" Type="http://schemas.openxmlformats.org/officeDocument/2006/relationships/slide" Target="slides/slide58.xml" TargetMode="Internal"></Relationship><Relationship Id="rId60" Type="http://schemas.openxmlformats.org/officeDocument/2006/relationships/slide" Target="slides/slide59.xml" TargetMode="Internal"></Relationship><Relationship Id="rId61" Type="http://schemas.openxmlformats.org/officeDocument/2006/relationships/slide" Target="slides/slide60.xml" TargetMode="Internal"></Relationship><Relationship Id="rId62" Type="http://schemas.openxmlformats.org/officeDocument/2006/relationships/slide" Target="slides/slide61.xml" TargetMode="Internal"></Relationship><Relationship Id="rId63" Type="http://schemas.openxmlformats.org/officeDocument/2006/relationships/slide" Target="slides/slide62.xml" TargetMode="Internal"></Relationship><Relationship Id="rId64" Type="http://schemas.openxmlformats.org/officeDocument/2006/relationships/slide" Target="slides/slide63.xml" TargetMode="Internal"></Relationship><Relationship Id="rId65" Type="http://schemas.openxmlformats.org/officeDocument/2006/relationships/slide" Target="slides/slide64.xml" TargetMode="Internal"></Relationship><Relationship Id="rId66" Type="http://schemas.openxmlformats.org/officeDocument/2006/relationships/slide" Target="slides/slide65.xml" TargetMode="Internal"></Relationship><Relationship Id="rId67" Type="http://schemas.openxmlformats.org/officeDocument/2006/relationships/slide" Target="slides/slide66.xml" TargetMode="Internal"></Relationship><Relationship Id="rId68" Type="http://schemas.openxmlformats.org/officeDocument/2006/relationships/slide" Target="slides/slide67.xml" TargetMode="Internal"></Relationship><Relationship Id="rId69" Type="http://schemas.openxmlformats.org/officeDocument/2006/relationships/slide" Target="slides/slide68.xml" TargetMode="Internal"></Relationship><Relationship Id="rId70" Type="http://schemas.openxmlformats.org/officeDocument/2006/relationships/slide" Target="slides/slide69.xml" TargetMode="Internal"></Relationship><Relationship Id="rId71" Type="http://schemas.openxmlformats.org/officeDocument/2006/relationships/slide" Target="slides/slide70.xml" TargetMode="Internal"></Relationship><Relationship Id="rId72" Type="http://schemas.openxmlformats.org/officeDocument/2006/relationships/slide" Target="slides/slide71.xml" TargetMode="Internal"></Relationship><Relationship Id="rId73" Type="http://schemas.openxmlformats.org/officeDocument/2006/relationships/slide" Target="slides/slide72.xml" TargetMode="Internal"></Relationship><Relationship Id="rId74" Type="http://schemas.openxmlformats.org/officeDocument/2006/relationships/slide" Target="slides/slide73.xml" TargetMode="Internal"></Relationship><Relationship Id="rId75" Type="http://schemas.openxmlformats.org/officeDocument/2006/relationships/slide" Target="slides/slide74.xml" TargetMode="Internal"></Relationship><Relationship Id="rId76" Type="http://schemas.openxmlformats.org/officeDocument/2006/relationships/slide" Target="slides/slide75.xml" TargetMode="Internal"></Relationship><Relationship Id="rId77" Type="http://schemas.openxmlformats.org/officeDocument/2006/relationships/slide" Target="slides/slide76.xml" TargetMode="Internal"></Relationship><Relationship Id="rId78" Type="http://schemas.openxmlformats.org/officeDocument/2006/relationships/slide" Target="slides/slide77.xml" TargetMode="Internal"></Relationship><Relationship Id="rId79" Type="http://schemas.openxmlformats.org/officeDocument/2006/relationships/slide" Target="slides/slide78.xml" TargetMode="Internal"></Relationship><Relationship Id="rId80" Type="http://schemas.openxmlformats.org/officeDocument/2006/relationships/slide" Target="slides/slide79.xml" TargetMode="Internal"></Relationship><Relationship Id="rId81" Type="http://schemas.openxmlformats.org/officeDocument/2006/relationships/slide" Target="slides/slide80.xml" TargetMode="Internal"></Relationship><Relationship Id="rId82" Type="http://schemas.openxmlformats.org/officeDocument/2006/relationships/slide" Target="slides/slide81.xml" TargetMode="Internal"></Relationship><Relationship Id="rId83" Type="http://schemas.openxmlformats.org/officeDocument/2006/relationships/slide" Target="slides/slide82.xml" TargetMode="Internal"></Relationship><Relationship Id="rId84" Type="http://schemas.openxmlformats.org/officeDocument/2006/relationships/slide" Target="slides/slide83.xml" TargetMode="Internal"></Relationship><Relationship Id="rId85" Type="http://schemas.openxmlformats.org/officeDocument/2006/relationships/slide" Target="slides/slide84.xml" TargetMode="Internal"></Relationship><Relationship Id="rId86" Type="http://schemas.openxmlformats.org/officeDocument/2006/relationships/slide" Target="slides/slide85.xml" TargetMode="Internal"></Relationship><Relationship Id="rId87" Type="http://schemas.openxmlformats.org/officeDocument/2006/relationships/slide" Target="slides/slide86.xml" TargetMode="Internal"></Relationship><Relationship Id="rId88" Type="http://schemas.openxmlformats.org/officeDocument/2006/relationships/slide" Target="slides/slide87.xml" TargetMode="Internal"></Relationship><Relationship Id="rId89" Type="http://schemas.openxmlformats.org/officeDocument/2006/relationships/slide" Target="slides/slide88.xml" TargetMode="Internal"></Relationship><Relationship Id="rId90" Type="http://schemas.openxmlformats.org/officeDocument/2006/relationships/slide" Target="slides/slide89.xml" TargetMode="Internal"></Relationship><Relationship Id="rId91" Type="http://schemas.openxmlformats.org/officeDocument/2006/relationships/slide" Target="slides/slide90.xml" TargetMode="Internal"></Relationship><Relationship Id="rId92" Type="http://schemas.openxmlformats.org/officeDocument/2006/relationships/slide" Target="slides/slide91.xml" TargetMode="Internal"></Relationship><Relationship Id="rId93" Type="http://schemas.openxmlformats.org/officeDocument/2006/relationships/slide" Target="slides/slide92.xml" TargetMode="Internal"></Relationship><Relationship Id="rId94" Type="http://schemas.openxmlformats.org/officeDocument/2006/relationships/slide" Target="slides/slide93.xml" TargetMode="Internal"></Relationship><Relationship Id="rId95" Type="http://schemas.openxmlformats.org/officeDocument/2006/relationships/slide" Target="slides/slide94.xml" TargetMode="Internal"></Relationship><Relationship Id="rId96" Type="http://schemas.openxmlformats.org/officeDocument/2006/relationships/slide" Target="slides/slide95.xml" TargetMode="Internal"></Relationship><Relationship Id="rId97" Type="http://schemas.openxmlformats.org/officeDocument/2006/relationships/slide" Target="slides/slide96.xml" TargetMode="Internal"></Relationship><Relationship Id="rId98" Type="http://schemas.openxmlformats.org/officeDocument/2006/relationships/slide" Target="slides/slide97.xml" TargetMode="Internal"></Relationship><Relationship Id="rId99" Type="http://schemas.openxmlformats.org/officeDocument/2006/relationships/slide" Target="slides/slide98.xml" TargetMode="Internal"></Relationship><Relationship Id="rId100" Type="http://schemas.openxmlformats.org/officeDocument/2006/relationships/slide" Target="slides/slide99.xml" TargetMode="Internal"></Relationship><Relationship Id="rId101" Type="http://schemas.openxmlformats.org/officeDocument/2006/relationships/slide" Target="slides/slide100.xml" TargetMode="Internal"></Relationship><Relationship Id="rId102" Type="http://schemas.openxmlformats.org/officeDocument/2006/relationships/slide" Target="slides/slide101.xml" TargetMode="Internal"></Relationship><Relationship Id="rId103" Type="http://schemas.openxmlformats.org/officeDocument/2006/relationships/slide" Target="slides/slide102.xml" TargetMode="Internal"></Relationship><Relationship Id="rId104" Type="http://schemas.openxmlformats.org/officeDocument/2006/relationships/slide" Target="slides/slide103.xml" TargetMode="Internal"></Relationship><Relationship Id="rId105" Type="http://schemas.openxmlformats.org/officeDocument/2006/relationships/slide" Target="slides/slide104.xml" TargetMode="Internal"></Relationship><Relationship Id="rId106" Type="http://schemas.openxmlformats.org/officeDocument/2006/relationships/slide" Target="slides/slide105.xml" TargetMode="Internal"></Relationship><Relationship Id="rId107" Type="http://schemas.openxmlformats.org/officeDocument/2006/relationships/slide" Target="slides/slide106.xml" TargetMode="Internal"></Relationship><Relationship Id="rId108" Type="http://schemas.openxmlformats.org/officeDocument/2006/relationships/slide" Target="slides/slide107.xml" TargetMode="Internal"></Relationship><Relationship Id="rId109" Type="http://schemas.openxmlformats.org/officeDocument/2006/relationships/slide" Target="slides/slide108.xml" TargetMode="Internal"></Relationship><Relationship Id="rId110" Type="http://schemas.openxmlformats.org/officeDocument/2006/relationships/slide" Target="slides/slide109.xml" TargetMode="Internal"></Relationship><Relationship Id="rId111" Type="http://schemas.openxmlformats.org/officeDocument/2006/relationships/slide" Target="slides/slide110.xml" TargetMode="Internal"></Relationship><Relationship Id="rId112" Type="http://schemas.openxmlformats.org/officeDocument/2006/relationships/slide" Target="slides/slide111.xml" TargetMode="Internal"></Relationship><Relationship Id="rId113" Type="http://schemas.openxmlformats.org/officeDocument/2006/relationships/slide" Target="slides/slide112.xml" TargetMode="Internal"></Relationship><Relationship Id="rId114" Type="http://schemas.openxmlformats.org/officeDocument/2006/relationships/slide" Target="slides/slide113.xml" TargetMode="Internal"></Relationship><Relationship Id="rId115" Type="http://schemas.openxmlformats.org/officeDocument/2006/relationships/slide" Target="slides/slide114.xml" TargetMode="Internal"></Relationship><Relationship Id="rId116" Type="http://schemas.openxmlformats.org/officeDocument/2006/relationships/slide" Target="slides/slide115.xml" TargetMode="Internal"></Relationship><Relationship Id="rId117" Type="http://schemas.openxmlformats.org/officeDocument/2006/relationships/slide" Target="slides/slide116.xml" TargetMode="Internal"></Relationship><Relationship Id="rId118" Type="http://schemas.openxmlformats.org/officeDocument/2006/relationships/slide" Target="slides/slide117.xml" TargetMode="Internal"></Relationship><Relationship Id="rId119" Type="http://schemas.openxmlformats.org/officeDocument/2006/relationships/slide" Target="slides/slide118.xml" TargetMode="Internal"></Relationship><Relationship Id="rId120" Type="http://schemas.openxmlformats.org/officeDocument/2006/relationships/slide" Target="slides/slide119.xml" TargetMode="Internal"></Relationship><Relationship Id="rId121" Type="http://schemas.openxmlformats.org/officeDocument/2006/relationships/slide" Target="slides/slide120.xml" TargetMode="Internal"></Relationship><Relationship Id="rId122" Type="http://schemas.openxmlformats.org/officeDocument/2006/relationships/slide" Target="slides/slide121.xml" TargetMode="Internal"></Relationship><Relationship Id="rId123" Type="http://schemas.openxmlformats.org/officeDocument/2006/relationships/slide" Target="slides/slide122.xml" TargetMode="Internal"></Relationship><Relationship Id="rId124" Type="http://schemas.openxmlformats.org/officeDocument/2006/relationships/slide" Target="slides/slide123.xml" TargetMode="Internal"></Relationship><Relationship Id="rId125" Type="http://schemas.openxmlformats.org/officeDocument/2006/relationships/slide" Target="slides/slide124.xml" TargetMode="Internal"></Relationship><Relationship Id="rId126" Type="http://schemas.openxmlformats.org/officeDocument/2006/relationships/slide" Target="slides/slide125.xml" TargetMode="Internal"></Relationship><Relationship Id="rId127" Type="http://schemas.openxmlformats.org/officeDocument/2006/relationships/slide" Target="slides/slide126.xml" TargetMode="Internal"></Relationship><Relationship Id="rId128" Type="http://schemas.openxmlformats.org/officeDocument/2006/relationships/slide" Target="slides/slide127.xml" TargetMode="Internal"></Relationship><Relationship Id="rId129" Type="http://schemas.openxmlformats.org/officeDocument/2006/relationships/slide" Target="slides/slide128.xml" TargetMode="Internal"></Relationship><Relationship Id="rId130" Type="http://schemas.openxmlformats.org/officeDocument/2006/relationships/slide" Target="slides/slide129.xml" TargetMode="Internal"></Relationship><Relationship Id="rId131" Type="http://schemas.openxmlformats.org/officeDocument/2006/relationships/slide" Target="slides/slide130.xml" TargetMode="Internal"></Relationship><Relationship Id="rId132" Type="http://schemas.openxmlformats.org/officeDocument/2006/relationships/slide" Target="slides/slide131.xml" TargetMode="Internal"></Relationship><Relationship Id="rId133" Type="http://schemas.openxmlformats.org/officeDocument/2006/relationships/slide" Target="slides/slide132.xml" TargetMode="Internal"></Relationship><Relationship Id="rId134" Type="http://schemas.openxmlformats.org/officeDocument/2006/relationships/slide" Target="slides/slide133.xml" TargetMode="Internal"></Relationship><Relationship Id="rId135" Type="http://schemas.openxmlformats.org/officeDocument/2006/relationships/slide" Target="slides/slide134.xml" TargetMode="Internal"></Relationship><Relationship Id="rId136" Type="http://schemas.openxmlformats.org/officeDocument/2006/relationships/slide" Target="slides/slide135.xml" TargetMode="Internal"></Relationship><Relationship Id="rId137" Type="http://schemas.openxmlformats.org/officeDocument/2006/relationships/slide" Target="slides/slide136.xml" TargetMode="Internal"></Relationship><Relationship Id="rId138" Type="http://schemas.openxmlformats.org/officeDocument/2006/relationships/slide" Target="slides/slide137.xml" TargetMode="Internal"></Relationship><Relationship Id="rId139" Type="http://schemas.openxmlformats.org/officeDocument/2006/relationships/slide" Target="slides/slide138.xml" TargetMode="Internal"></Relationship><Relationship Id="rId140" Type="http://schemas.openxmlformats.org/officeDocument/2006/relationships/slide" Target="slides/slide139.xml" TargetMode="Internal"></Relationship><Relationship Id="rId141" Type="http://schemas.openxmlformats.org/officeDocument/2006/relationships/slide" Target="slides/slide140.xml" TargetMode="Internal"></Relationship><Relationship Id="rId142" Type="http://schemas.openxmlformats.org/officeDocument/2006/relationships/slide" Target="slides/slide141.xml" TargetMode="Internal"></Relationship><Relationship Id="rId143" Type="http://schemas.openxmlformats.org/officeDocument/2006/relationships/slide" Target="slides/slide142.xml" TargetMode="Internal"></Relationship><Relationship Id="rId144" Type="http://schemas.openxmlformats.org/officeDocument/2006/relationships/slide" Target="slides/slide143.xml" TargetMode="Internal"></Relationship><Relationship Id="rId145" Type="http://schemas.openxmlformats.org/officeDocument/2006/relationships/slide" Target="slides/slide144.xml" TargetMode="Internal"></Relationship><Relationship Id="rId146" Type="http://schemas.openxmlformats.org/officeDocument/2006/relationships/slide" Target="slides/slide145.xml" TargetMode="Internal"></Relationship><Relationship Id="rId147" Type="http://schemas.openxmlformats.org/officeDocument/2006/relationships/slide" Target="slides/slide146.xml" TargetMode="Internal"></Relationship><Relationship Id="rId148" Type="http://schemas.openxmlformats.org/officeDocument/2006/relationships/slide" Target="slides/slide147.xml" TargetMode="Internal"></Relationship><Relationship Id="rId149" Type="http://schemas.openxmlformats.org/officeDocument/2006/relationships/slide" Target="slides/slide148.xml" TargetMode="Internal"></Relationship><Relationship Id="rId150" Type="http://schemas.openxmlformats.org/officeDocument/2006/relationships/slide" Target="slides/slide149.xml" TargetMode="Internal"></Relationship><Relationship Id="rId151" Type="http://schemas.openxmlformats.org/officeDocument/2006/relationships/slide" Target="slides/slide150.xml" TargetMode="Internal"></Relationship><Relationship Id="rId152" Type="http://schemas.openxmlformats.org/officeDocument/2006/relationships/slide" Target="slides/slide151.xml" TargetMode="Internal"></Relationship><Relationship Id="rId153" Type="http://schemas.openxmlformats.org/officeDocument/2006/relationships/slide" Target="slides/slide152.xml" TargetMode="Internal"></Relationship><Relationship Id="rId154" Type="http://schemas.openxmlformats.org/officeDocument/2006/relationships/slide" Target="slides/slide153.xml" TargetMode="Internal"></Relationship><Relationship Id="rId155" Type="http://schemas.openxmlformats.org/officeDocument/2006/relationships/slide" Target="slides/slide154.xml" TargetMode="Internal"></Relationship><Relationship Id="rId156" Type="http://schemas.openxmlformats.org/officeDocument/2006/relationships/slide" Target="slides/slide155.xml" TargetMode="Internal"></Relationship><Relationship Id="rId157" Type="http://schemas.openxmlformats.org/officeDocument/2006/relationships/slide" Target="slides/slide156.xml" TargetMode="Internal"></Relationship><Relationship Id="rId158" Type="http://schemas.openxmlformats.org/officeDocument/2006/relationships/slide" Target="slides/slide157.xml" TargetMode="Internal"></Relationship><Relationship Id="rId159" Type="http://schemas.openxmlformats.org/officeDocument/2006/relationships/slide" Target="slides/slide158.xml" TargetMode="Internal"></Relationship><Relationship Id="rId160" Type="http://schemas.openxmlformats.org/officeDocument/2006/relationships/slide" Target="slides/slide159.xml" TargetMode="Internal"></Relationship><Relationship Id="rId161" Type="http://schemas.openxmlformats.org/officeDocument/2006/relationships/slide" Target="slides/slide160.xml" TargetMode="Internal"></Relationship><Relationship Id="rId162" Type="http://schemas.openxmlformats.org/officeDocument/2006/relationships/slide" Target="slides/slide161.xml" TargetMode="Internal"></Relationship><Relationship Id="rId163" Type="http://schemas.openxmlformats.org/officeDocument/2006/relationships/slide" Target="slides/slide162.xml" TargetMode="Internal"></Relationship><Relationship Id="rId164" Type="http://schemas.openxmlformats.org/officeDocument/2006/relationships/slide" Target="slides/slide163.xml" TargetMode="Internal"></Relationship><Relationship Id="rId165" Type="http://schemas.openxmlformats.org/officeDocument/2006/relationships/slide" Target="slides/slide164.xml" TargetMode="Internal"></Relationship><Relationship Id="rId166" Type="http://schemas.openxmlformats.org/officeDocument/2006/relationships/slide" Target="slides/slide165.xml" TargetMode="Internal"></Relationship><Relationship Id="rId167" Type="http://schemas.openxmlformats.org/officeDocument/2006/relationships/slide" Target="slides/slide166.xml" TargetMode="Internal"></Relationship><Relationship Id="rId168" Type="http://schemas.openxmlformats.org/officeDocument/2006/relationships/slide" Target="slides/slide167.xml" TargetMode="Internal"></Relationship><Relationship Id="rId169" Type="http://schemas.openxmlformats.org/officeDocument/2006/relationships/slide" Target="slides/slide168.xml" TargetMode="Internal"></Relationship><Relationship Id="rId170" Type="http://schemas.openxmlformats.org/officeDocument/2006/relationships/slide" Target="slides/slide169.xml" TargetMode="Internal"></Relationship><Relationship Id="rId171" Type="http://schemas.openxmlformats.org/officeDocument/2006/relationships/slide" Target="slides/slide170.xml" TargetMode="Internal"></Relationship><Relationship Id="rId172" Type="http://schemas.openxmlformats.org/officeDocument/2006/relationships/slide" Target="slides/slide171.xml" TargetMode="Internal"></Relationship><Relationship Id="rId173" Type="http://schemas.openxmlformats.org/officeDocument/2006/relationships/slide" Target="slides/slide172.xml" TargetMode="Internal"></Relationship><Relationship Id="rId174" Type="http://schemas.openxmlformats.org/officeDocument/2006/relationships/slide" Target="slides/slide173.xml" TargetMode="Internal"></Relationship><Relationship Id="rId175" Type="http://schemas.openxmlformats.org/officeDocument/2006/relationships/slide" Target="slides/slide174.xml" TargetMode="Internal"></Relationship><Relationship Id="rId176" Type="http://schemas.openxmlformats.org/officeDocument/2006/relationships/slide" Target="slides/slide175.xml" TargetMode="Internal"></Relationship><Relationship Id="rId177" Type="http://schemas.openxmlformats.org/officeDocument/2006/relationships/slide" Target="slides/slide176.xml" TargetMode="Internal"></Relationship><Relationship Id="rId178" Type="http://schemas.openxmlformats.org/officeDocument/2006/relationships/slide" Target="slides/slide177.xml" TargetMode="Internal"></Relationship><Relationship Id="rId179" Type="http://schemas.openxmlformats.org/officeDocument/2006/relationships/slide" Target="slides/slide178.xml" TargetMode="Internal"></Relationship><Relationship Id="rId180" Type="http://schemas.openxmlformats.org/officeDocument/2006/relationships/slide" Target="slides/slide179.xml" TargetMode="Internal"></Relationship><Relationship Id="rId181" Type="http://schemas.openxmlformats.org/officeDocument/2006/relationships/slide" Target="slides/slide180.xml" TargetMode="Internal"></Relationship><Relationship Id="rId182" Type="http://schemas.openxmlformats.org/officeDocument/2006/relationships/slide" Target="slides/slide181.xml" TargetMode="Internal"></Relationship><Relationship Id="rId183" Type="http://schemas.openxmlformats.org/officeDocument/2006/relationships/slide" Target="slides/slide182.xml" TargetMode="Internal"></Relationship><Relationship Id="rId184" Type="http://schemas.openxmlformats.org/officeDocument/2006/relationships/slide" Target="slides/slide183.xml" TargetMode="Internal"></Relationship><Relationship Id="rId185" Type="http://schemas.openxmlformats.org/officeDocument/2006/relationships/slide" Target="slides/slide184.xml" TargetMode="Internal"></Relationship><Relationship Id="rId186" Type="http://schemas.openxmlformats.org/officeDocument/2006/relationships/slide" Target="slides/slide185.xml" TargetMode="Internal"></Relationship><Relationship Id="rId187" Type="http://schemas.openxmlformats.org/officeDocument/2006/relationships/slide" Target="slides/slide186.xml" TargetMode="Internal"></Relationship><Relationship Id="rId188" Type="http://schemas.openxmlformats.org/officeDocument/2006/relationships/slide" Target="slides/slide187.xml" TargetMode="Internal"></Relationship><Relationship Id="rId189" Type="http://schemas.openxmlformats.org/officeDocument/2006/relationships/slide" Target="slides/slide188.xml" TargetMode="Internal"></Relationship><Relationship Id="rId190" Type="http://schemas.openxmlformats.org/officeDocument/2006/relationships/slide" Target="slides/slide189.xml" TargetMode="Internal"></Relationship><Relationship Id="rId191" Type="http://schemas.openxmlformats.org/officeDocument/2006/relationships/slide" Target="slides/slide190.xml" TargetMode="Internal"></Relationship><Relationship Id="rId192" Type="http://schemas.openxmlformats.org/officeDocument/2006/relationships/slide" Target="slides/slide191.xml" TargetMode="Internal"></Relationship><Relationship Id="rId193" Type="http://schemas.openxmlformats.org/officeDocument/2006/relationships/slide" Target="slides/slide192.xml" TargetMode="Internal"></Relationship><Relationship Id="rId194" Type="http://schemas.openxmlformats.org/officeDocument/2006/relationships/slide" Target="slides/slide193.xml" TargetMode="Internal"></Relationship><Relationship Id="rId195" Type="http://schemas.openxmlformats.org/officeDocument/2006/relationships/theme" Target="theme/theme1.xml" TargetMode="Internal"></Relationship><Relationship Id="rId196" Type="http://schemas.openxmlformats.org/officeDocument/2006/relationships/presProps" Target="presProps.xml" TargetMode="Internal"></Relationship><Relationship Id="rId197" Type="http://schemas.openxmlformats.org/officeDocument/2006/relationships/viewProps" Target="viewProps.xml" TargetMode="Internal"></Relationship><Relationship Id="rId198" Type="http://schemas.openxmlformats.org/officeDocument/2006/relationships/tableStyles" Target="tableStyles.xml" TargetMode="Interna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marL="0" indent="0">
              <a:buNone/>
              <a:defRPr>
                <a:solidFill>
                  <a:srgbClr val="000000"/>
                </a:solidFill>
              </a:defRPr>
            </a:lvl1pPr>
            <a:lvl2pPr algn="ctr" marL="457200" indent="0">
              <a:buNone/>
              <a:defRPr>
                <a:solidFill>
                  <a:srgbClr val="000000"/>
                </a:solidFill>
              </a:defRPr>
            </a:lvl2pPr>
            <a:lvl3pPr algn="ctr" marL="914400" indent="0">
              <a:buNone/>
              <a:defRPr>
                <a:solidFill>
                  <a:srgbClr val="000000"/>
                </a:solidFill>
              </a:defRPr>
            </a:lvl3pPr>
            <a:lvl4pPr algn="ctr" marL="1371600" indent="0">
              <a:buNone/>
              <a:defRPr>
                <a:solidFill>
                  <a:srgbClr val="000000"/>
                </a:solidFill>
              </a:defRPr>
            </a:lvl4pPr>
            <a:lvl5pPr algn="ctr" marL="1828800" indent="0">
              <a:buNone/>
              <a:defRPr>
                <a:solidFill>
                  <a:srgbClr val="000000"/>
                </a:solidFill>
              </a:defRPr>
            </a:lvl5pPr>
            <a:lvl6pPr algn="ctr" marL="2286000" indent="0">
              <a:buNone/>
              <a:defRPr>
                <a:solidFill>
                  <a:srgbClr val="000000"/>
                </a:solidFill>
              </a:defRPr>
            </a:lvl6pPr>
            <a:lvl7pPr algn="ctr" marL="2743200" indent="0">
              <a:buNone/>
              <a:defRPr>
                <a:solidFill>
                  <a:srgbClr val="000000"/>
                </a:solidFill>
              </a:defRPr>
            </a:lvl7pPr>
            <a:lvl8pPr algn="ctr" marL="3200400" indent="0">
              <a:buNone/>
              <a:defRPr>
                <a:solidFill>
                  <a:srgbClr val="000000"/>
                </a:solidFill>
              </a:defRPr>
            </a:lvl8pPr>
            <a:lvl9pPr algn="ctr" marL="3657600" indent="0"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ko-KR" altLang="en-US" dirty="0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  <a:lvl6pPr marL="2286000" indent="0">
              <a:buNone/>
              <a:defRPr sz="1400">
                <a:solidFill>
                  <a:srgbClr val="000000"/>
                </a:solidFill>
              </a:defRPr>
            </a:lvl6pPr>
            <a:lvl7pPr marL="2743200" indent="0">
              <a:buNone/>
              <a:defRPr sz="1400">
                <a:solidFill>
                  <a:srgbClr val="000000"/>
                </a:solidFill>
              </a:defRPr>
            </a:lvl7pPr>
            <a:lvl8pPr marL="3200400" indent="0">
              <a:buNone/>
              <a:defRPr sz="1400">
                <a:solidFill>
                  <a:srgbClr val="000000"/>
                </a:solidFill>
              </a:defRPr>
            </a:lvl8pPr>
            <a:lvl9pPr marL="3657600" indent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marL="0" defTabSz="0">
              <a:defRPr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 idx="0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type="pic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defTabSz="0">
              <a:defRPr sz="3200"/>
            </a:lvl1pPr>
            <a:lvl2pPr marL="0" defTabSz="0">
              <a:defRPr sz="2800"/>
            </a:lvl2pPr>
            <a:lvl3pPr marL="0" defTabSz="0">
              <a:defRPr sz="2400"/>
            </a:lvl3pPr>
            <a:lvl4pPr marL="0" defTabSz="0">
              <a:defRPr sz="2000"/>
            </a:lvl4pPr>
            <a:lvl5pPr marL="0" defTabSz="0">
              <a:defRPr sz="2000"/>
            </a:lvl5pPr>
            <a:lvl6pPr marL="0" defTabSz="0">
              <a:defRPr sz="2000"/>
            </a:lvl6pPr>
            <a:lvl7pPr marL="0" defTabSz="0">
              <a:defRPr sz="2000"/>
            </a:lvl7pPr>
            <a:lvl8pPr marL="0" defTabSz="0">
              <a:defRPr sz="2000"/>
            </a:lvl8pPr>
            <a:lvl9pPr marL="0" defTabSz="0">
              <a:defRPr sz="20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 TargetMode="Internal"></Relationship><Relationship Id="rId2" Type="http://schemas.openxmlformats.org/officeDocument/2006/relationships/slideLayout" Target="../slideLayouts/slideLayout2.xml" TargetMode="Internal"></Relationship><Relationship Id="rId3" Type="http://schemas.openxmlformats.org/officeDocument/2006/relationships/slideLayout" Target="../slideLayouts/slideLayout3.xml" TargetMode="Internal"></Relationship><Relationship Id="rId4" Type="http://schemas.openxmlformats.org/officeDocument/2006/relationships/slideLayout" Target="../slideLayouts/slideLayout4.xml" TargetMode="Internal"></Relationship><Relationship Id="rId5" Type="http://schemas.openxmlformats.org/officeDocument/2006/relationships/slideLayout" Target="../slideLayouts/slideLayout5.xml" TargetMode="Internal"></Relationship><Relationship Id="rId6" Type="http://schemas.openxmlformats.org/officeDocument/2006/relationships/slideLayout" Target="../slideLayouts/slideLayout6.xml" TargetMode="Internal"></Relationship><Relationship Id="rId7" Type="http://schemas.openxmlformats.org/officeDocument/2006/relationships/slideLayout" Target="../slideLayouts/slideLayout7.xml" TargetMode="Internal"></Relationship><Relationship Id="rId8" Type="http://schemas.openxmlformats.org/officeDocument/2006/relationships/slideLayout" Target="../slideLayouts/slideLayout8.xml" TargetMode="Internal"></Relationship><Relationship Id="rId9" Type="http://schemas.openxmlformats.org/officeDocument/2006/relationships/slideLayout" Target="../slideLayouts/slideLayout9.xml" TargetMode="Internal"></Relationship><Relationship Id="rId10" Type="http://schemas.openxmlformats.org/officeDocument/2006/relationships/slideLayout" Target="../slideLayouts/slideLayout10.xml" TargetMode="Internal"></Relationship><Relationship Id="rId11" Type="http://schemas.openxmlformats.org/officeDocument/2006/relationships/slideLayout" Target="../slideLayouts/slideLayout11.xml" TargetMode="Internal"></Relationship><Relationship Id="rId12" Type="http://schemas.openxmlformats.org/officeDocument/2006/relationships/theme" Target="../theme/theme1.xml" TargetMode="Interna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C1A2B81-1DA3-497E-83CD-70D401AD2C06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CD56DC7-0AF8-4C3E-9120-C82FF52A6C0B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marL="0" indent="0" defTabSz="914400">
        <a:buNone/>
        <a:defRPr lang="ko-KR" smtClean="0" sz="4400" baseline="0">
          <a:solidFill>
            <a:srgbClr val="000000"/>
          </a:solidFill>
          <a:latin typeface="SimSun"/>
          <a:ea typeface="SimSun"/>
        </a:defRPr>
      </a:lvl1pPr>
    </p:titleStyle>
    <p:bodyStyle>
      <a:lvl1pPr algn="l" marL="342900" indent="-342900" defTabSz="914400">
        <a:spcBef>
          <a:spcPct val="20000"/>
        </a:spcBef>
        <a:buFont typeface="SimSun"/>
        <a:buChar char="●"/>
        <a:defRPr lang="ko-KR" smtClean="0" sz="3200" baseline="0">
          <a:solidFill>
            <a:srgbClr val="000000"/>
          </a:solidFill>
          <a:latin typeface="SimSun"/>
          <a:ea typeface="SimSun"/>
        </a:defRPr>
      </a:lvl1pPr>
      <a:lvl2pPr lvl="1" marL="742950" indent="-285750" defTabSz="914400">
        <a:buChar char="-"/>
        <a:defRPr lang="ko-KR" smtClean="0" sz="2800"/>
      </a:lvl2pPr>
      <a:lvl3pPr lvl="2" marL="1143000" indent="-228600" defTabSz="914400">
        <a:buChar char="●"/>
        <a:defRPr lang="ko-KR" smtClean="0" sz="2400"/>
      </a:lvl3pPr>
      <a:lvl4pPr lvl="3" marL="1600200" indent="-228600" defTabSz="914400">
        <a:buChar char="-"/>
        <a:defRPr lang="ko-KR" smtClean="0" sz="2000"/>
      </a:lvl4pPr>
      <a:lvl5pPr lvl="4" marL="2057400" indent="-228600" defTabSz="914400">
        <a:buChar char="»"/>
        <a:defRPr lang="ko-KR" smtClean="0"/>
      </a:lvl5pPr>
    </p:bodyStyle>
    <p:otherStyle>
      <a:lvl1pPr algn="l" marL="0" indent="0" defTabSz="914400">
        <a:buNone/>
        <a:defRPr lang="ko-KR" smtClean="0" sz="1800" baseline="0">
          <a:solidFill>
            <a:srgbClr val="000000"/>
          </a:solidFill>
          <a:latin typeface="SimSun"/>
          <a:ea typeface="SimSun"/>
        </a:defRPr>
      </a:lvl1pPr>
      <a:lvl2pPr lvl="1" marL="457200" indent="0" defTabSz="914400">
        <a:defRPr lang="ko-KR" smtClean="0"/>
      </a:lvl2pPr>
      <a:lvl3pPr lvl="2" marL="914400" indent="0" defTabSz="914400">
        <a:defRPr lang="ko-KR" smtClean="0"/>
      </a:lvl3pPr>
      <a:lvl4pPr lvl="3" marL="1371600" indent="0" defTabSz="914400">
        <a:defRPr lang="ko-KR" smtClean="0"/>
      </a:lvl4pPr>
      <a:lvl5pPr lvl="4" marL="1828800" indent="0" defTabSz="914400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.jpeg" TargetMode="Interna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.jpeg" TargetMode="Internal"></Relationship><Relationship Id="rId3" Type="http://schemas.openxmlformats.org/officeDocument/2006/relationships/image" Target="../media/fImage11.jpeg" TargetMode="Internal"></Relationship><Relationship Id="rId4" Type="http://schemas.openxmlformats.org/officeDocument/2006/relationships/image" Target="../media/fImage12.jpeg" TargetMode="Internal"></Relationship><Relationship Id="rId5" Type="http://schemas.openxmlformats.org/officeDocument/2006/relationships/image" Target="../media/fImage13.jpeg" TargetMode="Internal"></Relationship></Relationships>
</file>

<file path=ppt/slides/_rels/slide10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7.jpeg" TargetMode="Internal"></Relationship><Relationship Id="rId3" Type="http://schemas.openxmlformats.org/officeDocument/2006/relationships/image" Target="../media/fImage408.jpeg" TargetMode="Internal"></Relationship><Relationship Id="rId4" Type="http://schemas.openxmlformats.org/officeDocument/2006/relationships/image" Target="../media/fImage409.jpeg" TargetMode="Internal"></Relationship><Relationship Id="rId5" Type="http://schemas.openxmlformats.org/officeDocument/2006/relationships/image" Target="../media/fImage410.jpeg" TargetMode="Internal"></Relationship><Relationship Id="rId6" Type="http://schemas.openxmlformats.org/officeDocument/2006/relationships/image" Target="../media/fImage411.jpeg" TargetMode="Internal"></Relationship></Relationships>
</file>

<file path=ppt/slides/_rels/slide10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2.jpeg" TargetMode="Internal"></Relationship><Relationship Id="rId3" Type="http://schemas.openxmlformats.org/officeDocument/2006/relationships/image" Target="../media/fImage413.jpeg" TargetMode="Internal"></Relationship><Relationship Id="rId4" Type="http://schemas.openxmlformats.org/officeDocument/2006/relationships/image" Target="../media/fImage414.jpeg" TargetMode="Internal"></Relationship><Relationship Id="rId5" Type="http://schemas.openxmlformats.org/officeDocument/2006/relationships/image" Target="../media/fImage415.jpeg" TargetMode="Internal"></Relationship></Relationships>
</file>

<file path=ppt/slides/_rels/slide10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6.jpeg" TargetMode="Internal"></Relationship><Relationship Id="rId3" Type="http://schemas.openxmlformats.org/officeDocument/2006/relationships/image" Target="../media/fImage417.jpeg" TargetMode="Internal"></Relationship><Relationship Id="rId4" Type="http://schemas.openxmlformats.org/officeDocument/2006/relationships/image" Target="../media/fImage418.jpeg" TargetMode="Internal"></Relationship></Relationships>
</file>

<file path=ppt/slides/_rels/slide10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9.jpeg" TargetMode="Internal"></Relationship></Relationships>
</file>

<file path=ppt/slides/_rels/slide10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0.jpeg" TargetMode="Internal"></Relationship><Relationship Id="rId3" Type="http://schemas.openxmlformats.org/officeDocument/2006/relationships/image" Target="../media/fImage421.jpeg" TargetMode="Internal"></Relationship><Relationship Id="rId4" Type="http://schemas.openxmlformats.org/officeDocument/2006/relationships/image" Target="../media/fImage422.jpeg" TargetMode="Internal"></Relationship></Relationships>
</file>

<file path=ppt/slides/_rels/slide10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3.jpeg" TargetMode="Internal"></Relationship><Relationship Id="rId3" Type="http://schemas.openxmlformats.org/officeDocument/2006/relationships/image" Target="../media/fImage424.jpeg" TargetMode="Internal"></Relationship><Relationship Id="rId4" Type="http://schemas.openxmlformats.org/officeDocument/2006/relationships/image" Target="../media/fImage425.jpeg" TargetMode="Internal"></Relationship></Relationships>
</file>

<file path=ppt/slides/_rels/slide10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6.jpeg" TargetMode="Internal"></Relationship><Relationship Id="rId3" Type="http://schemas.openxmlformats.org/officeDocument/2006/relationships/image" Target="../media/fImage427.jpeg" TargetMode="Internal"></Relationship><Relationship Id="rId4" Type="http://schemas.openxmlformats.org/officeDocument/2006/relationships/image" Target="../media/fImage428.jpeg" TargetMode="Internal"></Relationship><Relationship Id="rId5" Type="http://schemas.openxmlformats.org/officeDocument/2006/relationships/image" Target="../media/fImage429.jpeg" TargetMode="Internal"></Relationship></Relationships>
</file>

<file path=ppt/slides/_rels/slide10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0.jpeg" TargetMode="Internal"></Relationship><Relationship Id="rId3" Type="http://schemas.openxmlformats.org/officeDocument/2006/relationships/image" Target="../media/fImage431.jpeg" TargetMode="Internal"></Relationship><Relationship Id="rId4" Type="http://schemas.openxmlformats.org/officeDocument/2006/relationships/image" Target="../media/fImage432.jpeg" TargetMode="Internal"></Relationship><Relationship Id="rId5" Type="http://schemas.openxmlformats.org/officeDocument/2006/relationships/image" Target="../media/fImage433.jpeg" TargetMode="Internal"></Relationship></Relationships>
</file>

<file path=ppt/slides/_rels/slide10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4.jpeg" TargetMode="Internal"></Relationship><Relationship Id="rId3" Type="http://schemas.openxmlformats.org/officeDocument/2006/relationships/image" Target="../media/fImage435.jpeg" TargetMode="Internal"></Relationship><Relationship Id="rId4" Type="http://schemas.openxmlformats.org/officeDocument/2006/relationships/image" Target="../media/fImage436.jpeg" TargetMode="Internal"></Relationship></Relationships>
</file>

<file path=ppt/slides/_rels/slide10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7.jpeg" TargetMode="Internal"></Relationship><Relationship Id="rId3" Type="http://schemas.openxmlformats.org/officeDocument/2006/relationships/image" Target="../media/fImage438.jpeg" TargetMode="Internal"></Relationship><Relationship Id="rId4" Type="http://schemas.openxmlformats.org/officeDocument/2006/relationships/image" Target="../media/fImage439.jpeg" TargetMode="Internal"></Relationship><Relationship Id="rId5" Type="http://schemas.openxmlformats.org/officeDocument/2006/relationships/image" Target="../media/fImage440.jpeg" TargetMode="Interna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.jpeg" TargetMode="Internal"></Relationship><Relationship Id="rId3" Type="http://schemas.openxmlformats.org/officeDocument/2006/relationships/image" Target="../media/fImage15.jpeg" TargetMode="Internal"></Relationship><Relationship Id="rId4" Type="http://schemas.openxmlformats.org/officeDocument/2006/relationships/image" Target="../media/fImage16.jpeg" TargetMode="Internal"></Relationship></Relationships>
</file>

<file path=ppt/slides/_rels/slide1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1.jpeg" TargetMode="Internal"></Relationship><Relationship Id="rId3" Type="http://schemas.openxmlformats.org/officeDocument/2006/relationships/image" Target="../media/fImage442.jpeg" TargetMode="Internal"></Relationship><Relationship Id="rId4" Type="http://schemas.openxmlformats.org/officeDocument/2006/relationships/image" Target="../media/fImage443.jpeg" TargetMode="Internal"></Relationship><Relationship Id="rId5" Type="http://schemas.openxmlformats.org/officeDocument/2006/relationships/image" Target="../media/fImage444.jpeg" TargetMode="Internal"></Relationship></Relationships>
</file>

<file path=ppt/slides/_rels/slide1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5.jpeg" TargetMode="Internal"></Relationship><Relationship Id="rId3" Type="http://schemas.openxmlformats.org/officeDocument/2006/relationships/image" Target="../media/fImage446.jpeg" TargetMode="Internal"></Relationship><Relationship Id="rId4" Type="http://schemas.openxmlformats.org/officeDocument/2006/relationships/image" Target="../media/fImage447.jpeg" TargetMode="Internal"></Relationship></Relationships>
</file>

<file path=ppt/slides/_rels/slide1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8.jpeg" TargetMode="Internal"></Relationship></Relationships>
</file>

<file path=ppt/slides/_rels/slide1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9.jpeg" TargetMode="Internal"></Relationship></Relationships>
</file>

<file path=ppt/slides/_rels/slide1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0.jpeg" TargetMode="Internal"></Relationship><Relationship Id="rId3" Type="http://schemas.openxmlformats.org/officeDocument/2006/relationships/image" Target="../media/fImage451.jpeg" TargetMode="Internal"></Relationship><Relationship Id="rId4" Type="http://schemas.openxmlformats.org/officeDocument/2006/relationships/image" Target="../media/fImage452.jpeg" TargetMode="Internal"></Relationship></Relationships>
</file>

<file path=ppt/slides/_rels/slide1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3.jpeg" TargetMode="Internal"></Relationship><Relationship Id="rId3" Type="http://schemas.openxmlformats.org/officeDocument/2006/relationships/image" Target="../media/fImage454.jpeg" TargetMode="Internal"></Relationship><Relationship Id="rId4" Type="http://schemas.openxmlformats.org/officeDocument/2006/relationships/image" Target="../media/fImage455.jpeg" TargetMode="Internal"></Relationship><Relationship Id="rId5" Type="http://schemas.openxmlformats.org/officeDocument/2006/relationships/image" Target="../media/fImage456.jpeg" TargetMode="Internal"></Relationship></Relationships>
</file>

<file path=ppt/slides/_rels/slide1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7.jpeg" TargetMode="Internal"></Relationship><Relationship Id="rId3" Type="http://schemas.openxmlformats.org/officeDocument/2006/relationships/image" Target="../media/fImage458.jpeg" TargetMode="Internal"></Relationship><Relationship Id="rId4" Type="http://schemas.openxmlformats.org/officeDocument/2006/relationships/image" Target="../media/fImage459.jpeg" TargetMode="Internal"></Relationship><Relationship Id="rId5" Type="http://schemas.openxmlformats.org/officeDocument/2006/relationships/image" Target="../media/fImage460.jpeg" TargetMode="Internal"></Relationship></Relationships>
</file>

<file path=ppt/slides/_rels/slide1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1.jpeg" TargetMode="Internal"></Relationship><Relationship Id="rId3" Type="http://schemas.openxmlformats.org/officeDocument/2006/relationships/image" Target="../media/fImage462.jpeg" TargetMode="Internal"></Relationship><Relationship Id="rId4" Type="http://schemas.openxmlformats.org/officeDocument/2006/relationships/image" Target="../media/fImage463.jpeg" TargetMode="Internal"></Relationship><Relationship Id="rId5" Type="http://schemas.openxmlformats.org/officeDocument/2006/relationships/image" Target="../media/fImage464.jpeg" TargetMode="Internal"></Relationship><Relationship Id="rId6" Type="http://schemas.openxmlformats.org/officeDocument/2006/relationships/image" Target="../media/fImage465.jpeg" TargetMode="Internal"></Relationship><Relationship Id="rId7" Type="http://schemas.openxmlformats.org/officeDocument/2006/relationships/image" Target="../media/fImage466.jpeg" TargetMode="Internal"></Relationship><Relationship Id="rId8" Type="http://schemas.openxmlformats.org/officeDocument/2006/relationships/image" Target="../media/fImage467.jpeg" TargetMode="Internal"></Relationship></Relationships>
</file>

<file path=ppt/slides/_rels/slide1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8.jpeg" TargetMode="Internal"></Relationship><Relationship Id="rId3" Type="http://schemas.openxmlformats.org/officeDocument/2006/relationships/image" Target="../media/fImage469.jpeg" TargetMode="Internal"></Relationship><Relationship Id="rId4" Type="http://schemas.openxmlformats.org/officeDocument/2006/relationships/image" Target="../media/fImage470.jpeg" TargetMode="Internal"></Relationship><Relationship Id="rId5" Type="http://schemas.openxmlformats.org/officeDocument/2006/relationships/image" Target="../media/fImage471.jpeg" TargetMode="Internal"></Relationship></Relationships>
</file>

<file path=ppt/slides/_rels/slide1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2.jpeg" TargetMode="Internal"></Relationship><Relationship Id="rId3" Type="http://schemas.openxmlformats.org/officeDocument/2006/relationships/image" Target="../media/fImage473.jpeg" TargetMode="Internal"></Relationship><Relationship Id="rId4" Type="http://schemas.openxmlformats.org/officeDocument/2006/relationships/image" Target="../media/fImage474.jpeg" TargetMode="Internal"></Relationship><Relationship Id="rId5" Type="http://schemas.openxmlformats.org/officeDocument/2006/relationships/image" Target="../media/fImage475.jpeg" TargetMode="Internal"></Relationship><Relationship Id="rId6" Type="http://schemas.openxmlformats.org/officeDocument/2006/relationships/image" Target="../media/fImage476.jpeg" TargetMode="Interna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.jpeg" TargetMode="Internal"></Relationship><Relationship Id="rId3" Type="http://schemas.openxmlformats.org/officeDocument/2006/relationships/image" Target="../media/fImage18.jpeg" TargetMode="Internal"></Relationship><Relationship Id="rId4" Type="http://schemas.openxmlformats.org/officeDocument/2006/relationships/image" Target="../media/fImage19.jpeg" TargetMode="Internal"></Relationship></Relationships>
</file>

<file path=ppt/slides/_rels/slide1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7.jpeg" TargetMode="Internal"></Relationship><Relationship Id="rId3" Type="http://schemas.openxmlformats.org/officeDocument/2006/relationships/image" Target="../media/fImage478.jpeg" TargetMode="Internal"></Relationship><Relationship Id="rId4" Type="http://schemas.openxmlformats.org/officeDocument/2006/relationships/image" Target="../media/fImage479.jpeg" TargetMode="Internal"></Relationship><Relationship Id="rId5" Type="http://schemas.openxmlformats.org/officeDocument/2006/relationships/image" Target="../media/fImage480.jpeg" TargetMode="Internal"></Relationship></Relationships>
</file>

<file path=ppt/slides/_rels/slide1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1.jpeg" TargetMode="Internal"></Relationship><Relationship Id="rId3" Type="http://schemas.openxmlformats.org/officeDocument/2006/relationships/image" Target="../media/fImage482.jpeg" TargetMode="Internal"></Relationship><Relationship Id="rId4" Type="http://schemas.openxmlformats.org/officeDocument/2006/relationships/image" Target="../media/fImage483.jpeg" TargetMode="Internal"></Relationship><Relationship Id="rId5" Type="http://schemas.openxmlformats.org/officeDocument/2006/relationships/image" Target="../media/fImage484.jpeg" TargetMode="Internal"></Relationship></Relationships>
</file>

<file path=ppt/slides/_rels/slide1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5.jpeg" TargetMode="Internal"></Relationship><Relationship Id="rId3" Type="http://schemas.openxmlformats.org/officeDocument/2006/relationships/image" Target="../media/fImage486.jpeg" TargetMode="Internal"></Relationship><Relationship Id="rId4" Type="http://schemas.openxmlformats.org/officeDocument/2006/relationships/image" Target="../media/fImage487.jpeg" TargetMode="Internal"></Relationship><Relationship Id="rId5" Type="http://schemas.openxmlformats.org/officeDocument/2006/relationships/image" Target="../media/fImage488.jpeg" TargetMode="Internal"></Relationship></Relationships>
</file>

<file path=ppt/slides/_rels/slide1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9.jpeg" TargetMode="Internal"></Relationship><Relationship Id="rId3" Type="http://schemas.openxmlformats.org/officeDocument/2006/relationships/image" Target="../media/fImage490.jpeg" TargetMode="Internal"></Relationship><Relationship Id="rId4" Type="http://schemas.openxmlformats.org/officeDocument/2006/relationships/image" Target="../media/fImage491.jpeg" TargetMode="Internal"></Relationship><Relationship Id="rId5" Type="http://schemas.openxmlformats.org/officeDocument/2006/relationships/image" Target="../media/fImage492.jpeg" TargetMode="Internal"></Relationship><Relationship Id="rId6" Type="http://schemas.openxmlformats.org/officeDocument/2006/relationships/image" Target="../media/fImage493.jpeg" TargetMode="Internal"></Relationship></Relationships>
</file>

<file path=ppt/slides/_rels/slide1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4.jpeg" TargetMode="Internal"></Relationship><Relationship Id="rId3" Type="http://schemas.openxmlformats.org/officeDocument/2006/relationships/image" Target="../media/fImage495.jpeg" TargetMode="Internal"></Relationship><Relationship Id="rId4" Type="http://schemas.openxmlformats.org/officeDocument/2006/relationships/image" Target="../media/fImage496.jpeg" TargetMode="Internal"></Relationship><Relationship Id="rId5" Type="http://schemas.openxmlformats.org/officeDocument/2006/relationships/image" Target="../media/fImage497.jpeg" TargetMode="Internal"></Relationship></Relationships>
</file>

<file path=ppt/slides/_rels/slide1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8.jpeg" TargetMode="Internal"></Relationship><Relationship Id="rId3" Type="http://schemas.openxmlformats.org/officeDocument/2006/relationships/image" Target="../media/fImage499.jpeg" TargetMode="Internal"></Relationship><Relationship Id="rId4" Type="http://schemas.openxmlformats.org/officeDocument/2006/relationships/image" Target="../media/fImage500.jpeg" TargetMode="Internal"></Relationship><Relationship Id="rId5" Type="http://schemas.openxmlformats.org/officeDocument/2006/relationships/image" Target="../media/fImage501.jpeg" TargetMode="Internal"></Relationship></Relationships>
</file>

<file path=ppt/slides/_rels/slide1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02.jpeg" TargetMode="Internal"></Relationship><Relationship Id="rId3" Type="http://schemas.openxmlformats.org/officeDocument/2006/relationships/image" Target="../media/fImage503.jpeg" TargetMode="Internal"></Relationship><Relationship Id="rId4" Type="http://schemas.openxmlformats.org/officeDocument/2006/relationships/image" Target="../media/fImage504.jpeg" TargetMode="Internal"></Relationship><Relationship Id="rId5" Type="http://schemas.openxmlformats.org/officeDocument/2006/relationships/image" Target="../media/fImage505.jpeg" TargetMode="Internal"></Relationship><Relationship Id="rId6" Type="http://schemas.openxmlformats.org/officeDocument/2006/relationships/image" Target="../media/fImage506.jpeg" TargetMode="Internal"></Relationship></Relationships>
</file>

<file path=ppt/slides/_rels/slide1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07.jpeg" TargetMode="Internal"></Relationship><Relationship Id="rId3" Type="http://schemas.openxmlformats.org/officeDocument/2006/relationships/image" Target="../media/fImage508.jpeg" TargetMode="Internal"></Relationship><Relationship Id="rId4" Type="http://schemas.openxmlformats.org/officeDocument/2006/relationships/image" Target="../media/fImage509.jpeg" TargetMode="Internal"></Relationship><Relationship Id="rId5" Type="http://schemas.openxmlformats.org/officeDocument/2006/relationships/image" Target="../media/fImage510.jpeg" TargetMode="Internal"></Relationship></Relationships>
</file>

<file path=ppt/slides/_rels/slide1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11.jpeg" TargetMode="Internal"></Relationship><Relationship Id="rId3" Type="http://schemas.openxmlformats.org/officeDocument/2006/relationships/image" Target="../media/fImage512.jpeg" TargetMode="Internal"></Relationship><Relationship Id="rId4" Type="http://schemas.openxmlformats.org/officeDocument/2006/relationships/image" Target="../media/fImage513.jpeg" TargetMode="Internal"></Relationship><Relationship Id="rId5" Type="http://schemas.openxmlformats.org/officeDocument/2006/relationships/image" Target="../media/fImage514.jpeg" TargetMode="Internal"></Relationship><Relationship Id="rId6" Type="http://schemas.openxmlformats.org/officeDocument/2006/relationships/image" Target="../media/fImage515.jpeg" TargetMode="Internal"></Relationship></Relationships>
</file>

<file path=ppt/slides/_rels/slide1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16.jpeg" TargetMode="Internal"></Relationship><Relationship Id="rId3" Type="http://schemas.openxmlformats.org/officeDocument/2006/relationships/image" Target="../media/fImage517.jpeg" TargetMode="Internal"></Relationship><Relationship Id="rId4" Type="http://schemas.openxmlformats.org/officeDocument/2006/relationships/image" Target="../media/fImage518.jpeg" TargetMode="Internal"></Relationship><Relationship Id="rId5" Type="http://schemas.openxmlformats.org/officeDocument/2006/relationships/image" Target="../media/fImage519.jpeg" TargetMode="Internal"></Relationship><Relationship Id="rId6" Type="http://schemas.openxmlformats.org/officeDocument/2006/relationships/image" Target="../media/fImage520.jpeg" TargetMode="Interna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.jpeg" TargetMode="Internal"></Relationship><Relationship Id="rId3" Type="http://schemas.openxmlformats.org/officeDocument/2006/relationships/image" Target="../media/fImage21.jpeg" TargetMode="Internal"></Relationship><Relationship Id="rId4" Type="http://schemas.openxmlformats.org/officeDocument/2006/relationships/image" Target="../media/fImage22.jpeg" TargetMode="Internal"></Relationship></Relationships>
</file>

<file path=ppt/slides/_rels/slide1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21.jpeg" TargetMode="Internal"></Relationship><Relationship Id="rId3" Type="http://schemas.openxmlformats.org/officeDocument/2006/relationships/image" Target="../media/fImage522.jpeg" TargetMode="Internal"></Relationship><Relationship Id="rId4" Type="http://schemas.openxmlformats.org/officeDocument/2006/relationships/image" Target="../media/fImage523.jpeg" TargetMode="Internal"></Relationship><Relationship Id="rId5" Type="http://schemas.openxmlformats.org/officeDocument/2006/relationships/image" Target="../media/fImage524.jpeg" TargetMode="Internal"></Relationship></Relationships>
</file>

<file path=ppt/slides/_rels/slide1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25.jpeg" TargetMode="Internal"></Relationship><Relationship Id="rId3" Type="http://schemas.openxmlformats.org/officeDocument/2006/relationships/image" Target="../media/fImage526.jpeg" TargetMode="Internal"></Relationship><Relationship Id="rId4" Type="http://schemas.openxmlformats.org/officeDocument/2006/relationships/image" Target="../media/fImage527.jpeg" TargetMode="Internal"></Relationship></Relationships>
</file>

<file path=ppt/slides/_rels/slide1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28.jpeg" TargetMode="Internal"></Relationship><Relationship Id="rId3" Type="http://schemas.openxmlformats.org/officeDocument/2006/relationships/image" Target="../media/fImage529.jpeg" TargetMode="Internal"></Relationship><Relationship Id="rId4" Type="http://schemas.openxmlformats.org/officeDocument/2006/relationships/image" Target="../media/fImage530.jpeg" TargetMode="Internal"></Relationship></Relationships>
</file>

<file path=ppt/slides/_rels/slide1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31.jpeg" TargetMode="Internal"></Relationship><Relationship Id="rId3" Type="http://schemas.openxmlformats.org/officeDocument/2006/relationships/image" Target="../media/fImage532.jpeg" TargetMode="Internal"></Relationship></Relationships>
</file>

<file path=ppt/slides/_rels/slide1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33.jpeg" TargetMode="Internal"></Relationship><Relationship Id="rId3" Type="http://schemas.openxmlformats.org/officeDocument/2006/relationships/image" Target="../media/fImage534.jpeg" TargetMode="Internal"></Relationship><Relationship Id="rId4" Type="http://schemas.openxmlformats.org/officeDocument/2006/relationships/image" Target="../media/fImage535.jpeg" TargetMode="Internal"></Relationship><Relationship Id="rId5" Type="http://schemas.openxmlformats.org/officeDocument/2006/relationships/image" Target="../media/fImage536.jpeg" TargetMode="Internal"></Relationship></Relationships>
</file>

<file path=ppt/slides/_rels/slide1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37.jpeg" TargetMode="Internal"></Relationship><Relationship Id="rId3" Type="http://schemas.openxmlformats.org/officeDocument/2006/relationships/image" Target="../media/fImage538.jpeg" TargetMode="Internal"></Relationship><Relationship Id="rId4" Type="http://schemas.openxmlformats.org/officeDocument/2006/relationships/image" Target="../media/fImage539.jpeg" TargetMode="Internal"></Relationship><Relationship Id="rId5" Type="http://schemas.openxmlformats.org/officeDocument/2006/relationships/image" Target="../media/fImage540.jpeg" TargetMode="Internal"></Relationship></Relationships>
</file>

<file path=ppt/slides/_rels/slide1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41.jpeg" TargetMode="Internal"></Relationship><Relationship Id="rId3" Type="http://schemas.openxmlformats.org/officeDocument/2006/relationships/image" Target="../media/fImage542.jpeg" TargetMode="Internal"></Relationship><Relationship Id="rId4" Type="http://schemas.openxmlformats.org/officeDocument/2006/relationships/image" Target="../media/fImage543.jpeg" TargetMode="Internal"></Relationship><Relationship Id="rId5" Type="http://schemas.openxmlformats.org/officeDocument/2006/relationships/image" Target="../media/fImage544.jpeg" TargetMode="Internal"></Relationship><Relationship Id="rId6" Type="http://schemas.openxmlformats.org/officeDocument/2006/relationships/image" Target="../media/fImage545.jpeg" TargetMode="Internal"></Relationship></Relationships>
</file>

<file path=ppt/slides/_rels/slide1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46.jpeg" TargetMode="Internal"></Relationship><Relationship Id="rId3" Type="http://schemas.openxmlformats.org/officeDocument/2006/relationships/image" Target="../media/fImage547.jpeg" TargetMode="Internal"></Relationship><Relationship Id="rId4" Type="http://schemas.openxmlformats.org/officeDocument/2006/relationships/image" Target="../media/fImage548.jpeg" TargetMode="Internal"></Relationship><Relationship Id="rId5" Type="http://schemas.openxmlformats.org/officeDocument/2006/relationships/image" Target="../media/fImage549.jpeg" TargetMode="Internal"></Relationship></Relationships>
</file>

<file path=ppt/slides/_rels/slide1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50.jpeg" TargetMode="Internal"></Relationship><Relationship Id="rId3" Type="http://schemas.openxmlformats.org/officeDocument/2006/relationships/image" Target="../media/fImage551.jpeg" TargetMode="Internal"></Relationship><Relationship Id="rId4" Type="http://schemas.openxmlformats.org/officeDocument/2006/relationships/image" Target="../media/fImage552.jpeg" TargetMode="Internal"></Relationship><Relationship Id="rId5" Type="http://schemas.openxmlformats.org/officeDocument/2006/relationships/image" Target="../media/fImage553.jpeg" TargetMode="Internal"></Relationship></Relationships>
</file>

<file path=ppt/slides/_rels/slide1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54.jpeg" TargetMode="Internal"></Relationship><Relationship Id="rId3" Type="http://schemas.openxmlformats.org/officeDocument/2006/relationships/image" Target="../media/fImage555.jpeg" TargetMode="Interna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.jpeg" TargetMode="Internal"></Relationship><Relationship Id="rId3" Type="http://schemas.openxmlformats.org/officeDocument/2006/relationships/image" Target="../media/fImage24.jpeg" TargetMode="Internal"></Relationship><Relationship Id="rId4" Type="http://schemas.openxmlformats.org/officeDocument/2006/relationships/image" Target="../media/fImage25.jpeg" TargetMode="Internal"></Relationship></Relationships>
</file>

<file path=ppt/slides/_rels/slide1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56.jpeg" TargetMode="Internal"></Relationship><Relationship Id="rId3" Type="http://schemas.openxmlformats.org/officeDocument/2006/relationships/image" Target="../media/fImage557.jpeg" TargetMode="Internal"></Relationship><Relationship Id="rId4" Type="http://schemas.openxmlformats.org/officeDocument/2006/relationships/image" Target="../media/fImage558.jpeg" TargetMode="Internal"></Relationship><Relationship Id="rId5" Type="http://schemas.openxmlformats.org/officeDocument/2006/relationships/image" Target="../media/fImage559.jpeg" TargetMode="Internal"></Relationship></Relationships>
</file>

<file path=ppt/slides/_rels/slide1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60.jpeg" TargetMode="Internal"></Relationship><Relationship Id="rId3" Type="http://schemas.openxmlformats.org/officeDocument/2006/relationships/image" Target="../media/fImage561.jpeg" TargetMode="Internal"></Relationship><Relationship Id="rId4" Type="http://schemas.openxmlformats.org/officeDocument/2006/relationships/image" Target="../media/fImage562.jpeg" TargetMode="Internal"></Relationship><Relationship Id="rId5" Type="http://schemas.openxmlformats.org/officeDocument/2006/relationships/image" Target="../media/fImage563.jpeg" TargetMode="Internal"></Relationship></Relationships>
</file>

<file path=ppt/slides/_rels/slide1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64.jpeg" TargetMode="Internal"></Relationship><Relationship Id="rId3" Type="http://schemas.openxmlformats.org/officeDocument/2006/relationships/image" Target="../media/fImage565.jpeg" TargetMode="Internal"></Relationship><Relationship Id="rId4" Type="http://schemas.openxmlformats.org/officeDocument/2006/relationships/image" Target="../media/fImage566.jpeg" TargetMode="Internal"></Relationship><Relationship Id="rId5" Type="http://schemas.openxmlformats.org/officeDocument/2006/relationships/image" Target="../media/fImage567.jpeg" TargetMode="Internal"></Relationship></Relationships>
</file>

<file path=ppt/slides/_rels/slide1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68.jpeg" TargetMode="Internal"></Relationship><Relationship Id="rId3" Type="http://schemas.openxmlformats.org/officeDocument/2006/relationships/image" Target="../media/fImage569.jpeg" TargetMode="Internal"></Relationship><Relationship Id="rId4" Type="http://schemas.openxmlformats.org/officeDocument/2006/relationships/image" Target="../media/fImage570.jpeg" TargetMode="Internal"></Relationship><Relationship Id="rId5" Type="http://schemas.openxmlformats.org/officeDocument/2006/relationships/image" Target="../media/fImage571.jpeg" TargetMode="Internal"></Relationship><Relationship Id="rId6" Type="http://schemas.openxmlformats.org/officeDocument/2006/relationships/image" Target="../media/fImage572.jpeg" TargetMode="Internal"></Relationship></Relationships>
</file>

<file path=ppt/slides/_rels/slide1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73.jpeg" TargetMode="Internal"></Relationship><Relationship Id="rId3" Type="http://schemas.openxmlformats.org/officeDocument/2006/relationships/image" Target="../media/fImage574.jpeg" TargetMode="Internal"></Relationship><Relationship Id="rId4" Type="http://schemas.openxmlformats.org/officeDocument/2006/relationships/image" Target="../media/fImage575.jpeg" TargetMode="Internal"></Relationship><Relationship Id="rId5" Type="http://schemas.openxmlformats.org/officeDocument/2006/relationships/image" Target="../media/fImage576.jpeg" TargetMode="Internal"></Relationship></Relationships>
</file>

<file path=ppt/slides/_rels/slide14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77.jpeg" TargetMode="Internal"></Relationship><Relationship Id="rId3" Type="http://schemas.openxmlformats.org/officeDocument/2006/relationships/image" Target="../media/fImage578.jpeg" TargetMode="Internal"></Relationship><Relationship Id="rId4" Type="http://schemas.openxmlformats.org/officeDocument/2006/relationships/image" Target="../media/fImage579.jpeg" TargetMode="Internal"></Relationship><Relationship Id="rId5" Type="http://schemas.openxmlformats.org/officeDocument/2006/relationships/image" Target="../media/fImage580.jpeg" TargetMode="Internal"></Relationship><Relationship Id="rId6" Type="http://schemas.openxmlformats.org/officeDocument/2006/relationships/image" Target="../media/fImage581.jpeg" TargetMode="Internal"></Relationship></Relationships>
</file>

<file path=ppt/slides/_rels/slide14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82.jpeg" TargetMode="Internal"></Relationship><Relationship Id="rId3" Type="http://schemas.openxmlformats.org/officeDocument/2006/relationships/image" Target="../media/fImage583.jpeg" TargetMode="Internal"></Relationship><Relationship Id="rId4" Type="http://schemas.openxmlformats.org/officeDocument/2006/relationships/image" Target="../media/fImage584.jpeg" TargetMode="Internal"></Relationship><Relationship Id="rId5" Type="http://schemas.openxmlformats.org/officeDocument/2006/relationships/image" Target="../media/fImage585.jpeg" TargetMode="Internal"></Relationship></Relationships>
</file>

<file path=ppt/slides/_rels/slide14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86.jpeg" TargetMode="Internal"></Relationship><Relationship Id="rId3" Type="http://schemas.openxmlformats.org/officeDocument/2006/relationships/image" Target="../media/fImage587.jpeg" TargetMode="Internal"></Relationship><Relationship Id="rId4" Type="http://schemas.openxmlformats.org/officeDocument/2006/relationships/image" Target="../media/fImage588.jpeg" TargetMode="Internal"></Relationship><Relationship Id="rId5" Type="http://schemas.openxmlformats.org/officeDocument/2006/relationships/image" Target="../media/fImage589.jpeg" TargetMode="Internal"></Relationship></Relationships>
</file>

<file path=ppt/slides/_rels/slide14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90.jpeg" TargetMode="Internal"></Relationship><Relationship Id="rId3" Type="http://schemas.openxmlformats.org/officeDocument/2006/relationships/image" Target="../media/fImage591.jpeg" TargetMode="Internal"></Relationship><Relationship Id="rId4" Type="http://schemas.openxmlformats.org/officeDocument/2006/relationships/image" Target="../media/fImage592.jpeg" TargetMode="Internal"></Relationship></Relationships>
</file>

<file path=ppt/slides/_rels/slide1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93.jpeg" TargetMode="Interna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.jpeg" TargetMode="Internal"></Relationship><Relationship Id="rId3" Type="http://schemas.openxmlformats.org/officeDocument/2006/relationships/image" Target="../media/fImage27.jpeg" TargetMode="Internal"></Relationship><Relationship Id="rId4" Type="http://schemas.openxmlformats.org/officeDocument/2006/relationships/image" Target="../media/fImage28.jpeg" TargetMode="Internal"></Relationship><Relationship Id="rId5" Type="http://schemas.openxmlformats.org/officeDocument/2006/relationships/image" Target="../media/fImage29.jpeg" TargetMode="Internal"></Relationship><Relationship Id="rId6" Type="http://schemas.openxmlformats.org/officeDocument/2006/relationships/image" Target="../media/fImage30.jpeg" TargetMode="Internal"></Relationship><Relationship Id="rId7" Type="http://schemas.openxmlformats.org/officeDocument/2006/relationships/image" Target="../media/fImage31.jpeg" TargetMode="Internal"></Relationship></Relationships>
</file>

<file path=ppt/slides/_rels/slide15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94.jpeg" TargetMode="Internal"></Relationship><Relationship Id="rId3" Type="http://schemas.openxmlformats.org/officeDocument/2006/relationships/image" Target="../media/fImage595.jpeg" TargetMode="Internal"></Relationship><Relationship Id="rId4" Type="http://schemas.openxmlformats.org/officeDocument/2006/relationships/image" Target="../media/fImage596.jpeg" TargetMode="Internal"></Relationship><Relationship Id="rId5" Type="http://schemas.openxmlformats.org/officeDocument/2006/relationships/image" Target="../media/fImage597.jpeg" TargetMode="Internal"></Relationship><Relationship Id="rId6" Type="http://schemas.openxmlformats.org/officeDocument/2006/relationships/image" Target="../media/fImage598.jpeg" TargetMode="Internal"></Relationship></Relationships>
</file>

<file path=ppt/slides/_rels/slide15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99.jpeg" TargetMode="Internal"></Relationship><Relationship Id="rId3" Type="http://schemas.openxmlformats.org/officeDocument/2006/relationships/image" Target="../media/fImage600.jpeg" TargetMode="Internal"></Relationship><Relationship Id="rId4" Type="http://schemas.openxmlformats.org/officeDocument/2006/relationships/image" Target="../media/fImage601.jpeg" TargetMode="Internal"></Relationship><Relationship Id="rId5" Type="http://schemas.openxmlformats.org/officeDocument/2006/relationships/image" Target="../media/fImage602.jpeg" TargetMode="Internal"></Relationship><Relationship Id="rId6" Type="http://schemas.openxmlformats.org/officeDocument/2006/relationships/image" Target="../media/fImage603.jpeg" TargetMode="Internal"></Relationship></Relationships>
</file>

<file path=ppt/slides/_rels/slide15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04.jpeg" TargetMode="Internal"></Relationship><Relationship Id="rId3" Type="http://schemas.openxmlformats.org/officeDocument/2006/relationships/image" Target="../media/fImage605.jpeg" TargetMode="Internal"></Relationship><Relationship Id="rId4" Type="http://schemas.openxmlformats.org/officeDocument/2006/relationships/image" Target="../media/fImage606.jpeg" TargetMode="Internal"></Relationship><Relationship Id="rId5" Type="http://schemas.openxmlformats.org/officeDocument/2006/relationships/image" Target="../media/fImage607.jpeg" TargetMode="Internal"></Relationship><Relationship Id="rId6" Type="http://schemas.openxmlformats.org/officeDocument/2006/relationships/image" Target="../media/fImage608.jpeg" TargetMode="Internal"></Relationship></Relationships>
</file>

<file path=ppt/slides/_rels/slide15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09.jpeg" TargetMode="Internal"></Relationship><Relationship Id="rId3" Type="http://schemas.openxmlformats.org/officeDocument/2006/relationships/image" Target="../media/fImage610.jpeg" TargetMode="Internal"></Relationship><Relationship Id="rId4" Type="http://schemas.openxmlformats.org/officeDocument/2006/relationships/image" Target="../media/fImage611.jpeg" TargetMode="Internal"></Relationship><Relationship Id="rId5" Type="http://schemas.openxmlformats.org/officeDocument/2006/relationships/image" Target="../media/fImage612.jpeg" TargetMode="Internal"></Relationship><Relationship Id="rId6" Type="http://schemas.openxmlformats.org/officeDocument/2006/relationships/image" Target="../media/fImage613.jpeg" TargetMode="Internal"></Relationship></Relationships>
</file>

<file path=ppt/slides/_rels/slide15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4.jpeg" TargetMode="Internal"></Relationship></Relationships>
</file>

<file path=ppt/slides/_rels/slide15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5.jpeg" TargetMode="Internal"></Relationship><Relationship Id="rId3" Type="http://schemas.openxmlformats.org/officeDocument/2006/relationships/image" Target="../media/fImage616.jpeg" TargetMode="Internal"></Relationship></Relationships>
</file>

<file path=ppt/slides/_rels/slide15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7.jpeg" TargetMode="Internal"></Relationship><Relationship Id="rId3" Type="http://schemas.openxmlformats.org/officeDocument/2006/relationships/image" Target="../media/fImage618.jpeg" TargetMode="Internal"></Relationship><Relationship Id="rId4" Type="http://schemas.openxmlformats.org/officeDocument/2006/relationships/image" Target="../media/fImage619.jpeg" TargetMode="Internal"></Relationship></Relationships>
</file>

<file path=ppt/slides/_rels/slide15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0.jpeg" TargetMode="Internal"></Relationship><Relationship Id="rId3" Type="http://schemas.openxmlformats.org/officeDocument/2006/relationships/image" Target="../media/fImage621.jpeg" TargetMode="Internal"></Relationship><Relationship Id="rId4" Type="http://schemas.openxmlformats.org/officeDocument/2006/relationships/image" Target="../media/fImage622.jpeg" TargetMode="Internal"></Relationship><Relationship Id="rId5" Type="http://schemas.openxmlformats.org/officeDocument/2006/relationships/image" Target="../media/fImage623.jpeg" TargetMode="Internal"></Relationship></Relationships>
</file>

<file path=ppt/slides/_rels/slide15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4.jpeg" TargetMode="Internal"></Relationship><Relationship Id="rId3" Type="http://schemas.openxmlformats.org/officeDocument/2006/relationships/image" Target="../media/fImage625.jpeg" TargetMode="Internal"></Relationship><Relationship Id="rId4" Type="http://schemas.openxmlformats.org/officeDocument/2006/relationships/image" Target="../media/fImage626.jpeg" TargetMode="Internal"></Relationship><Relationship Id="rId5" Type="http://schemas.openxmlformats.org/officeDocument/2006/relationships/image" Target="../media/fImage627.jpeg" TargetMode="Internal"></Relationship></Relationships>
</file>

<file path=ppt/slides/_rels/slide15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8.jpeg" TargetMode="Internal"></Relationship><Relationship Id="rId3" Type="http://schemas.openxmlformats.org/officeDocument/2006/relationships/image" Target="../media/fImage629.jpeg" TargetMode="Internal"></Relationship><Relationship Id="rId4" Type="http://schemas.openxmlformats.org/officeDocument/2006/relationships/image" Target="../media/fImage630.jpeg" TargetMode="Internal"></Relationship><Relationship Id="rId5" Type="http://schemas.openxmlformats.org/officeDocument/2006/relationships/image" Target="../media/fImage631.jpeg" TargetMode="Interna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.jpeg" TargetMode="Internal"></Relationship><Relationship Id="rId3" Type="http://schemas.openxmlformats.org/officeDocument/2006/relationships/image" Target="../media/fImage33.jpeg" TargetMode="Internal"></Relationship><Relationship Id="rId4" Type="http://schemas.openxmlformats.org/officeDocument/2006/relationships/image" Target="../media/fImage34.jpeg" TargetMode="Internal"></Relationship><Relationship Id="rId5" Type="http://schemas.openxmlformats.org/officeDocument/2006/relationships/image" Target="../media/fImage35.jpeg" TargetMode="Internal"></Relationship><Relationship Id="rId6" Type="http://schemas.openxmlformats.org/officeDocument/2006/relationships/image" Target="../media/fImage36.jpeg" TargetMode="Internal"></Relationship><Relationship Id="rId7" Type="http://schemas.openxmlformats.org/officeDocument/2006/relationships/image" Target="../media/fImage37.jpeg" TargetMode="Internal"></Relationship><Relationship Id="rId8" Type="http://schemas.openxmlformats.org/officeDocument/2006/relationships/image" Target="../media/fImage38.jpeg" TargetMode="Internal"></Relationship><Relationship Id="rId9" Type="http://schemas.openxmlformats.org/officeDocument/2006/relationships/image" Target="../media/fImage39.jpeg" TargetMode="Internal"></Relationship><Relationship Id="rId10" Type="http://schemas.openxmlformats.org/officeDocument/2006/relationships/image" Target="../media/fImage40.jpeg" TargetMode="Internal"></Relationship><Relationship Id="rId11" Type="http://schemas.openxmlformats.org/officeDocument/2006/relationships/image" Target="../media/fImage41.jpeg" TargetMode="Internal"></Relationship><Relationship Id="rId12" Type="http://schemas.openxmlformats.org/officeDocument/2006/relationships/image" Target="../media/fImage42.jpeg" TargetMode="Internal"></Relationship><Relationship Id="rId13" Type="http://schemas.openxmlformats.org/officeDocument/2006/relationships/image" Target="../media/fImage43.jpeg" TargetMode="Internal"></Relationship><Relationship Id="rId14" Type="http://schemas.openxmlformats.org/officeDocument/2006/relationships/image" Target="../media/fImage44.jpeg" TargetMode="Internal"></Relationship></Relationships>
</file>

<file path=ppt/slides/_rels/slide16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32.jpeg" TargetMode="Internal"></Relationship><Relationship Id="rId3" Type="http://schemas.openxmlformats.org/officeDocument/2006/relationships/image" Target="../media/fImage633.jpeg" TargetMode="Internal"></Relationship><Relationship Id="rId4" Type="http://schemas.openxmlformats.org/officeDocument/2006/relationships/image" Target="../media/fImage634.jpeg" TargetMode="Internal"></Relationship><Relationship Id="rId5" Type="http://schemas.openxmlformats.org/officeDocument/2006/relationships/image" Target="../media/fImage635.jpeg" TargetMode="Internal"></Relationship></Relationships>
</file>

<file path=ppt/slides/_rels/slide16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36.jpeg" TargetMode="Internal"></Relationship><Relationship Id="rId3" Type="http://schemas.openxmlformats.org/officeDocument/2006/relationships/image" Target="../media/fImage637.jpeg" TargetMode="Internal"></Relationship><Relationship Id="rId4" Type="http://schemas.openxmlformats.org/officeDocument/2006/relationships/image" Target="../media/fImage638.jpeg" TargetMode="Internal"></Relationship><Relationship Id="rId5" Type="http://schemas.openxmlformats.org/officeDocument/2006/relationships/image" Target="../media/fImage639.jpeg" TargetMode="Internal"></Relationship></Relationships>
</file>

<file path=ppt/slides/_rels/slide16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0.jpeg" TargetMode="Internal"></Relationship><Relationship Id="rId3" Type="http://schemas.openxmlformats.org/officeDocument/2006/relationships/image" Target="../media/fImage641.jpeg" TargetMode="Internal"></Relationship><Relationship Id="rId4" Type="http://schemas.openxmlformats.org/officeDocument/2006/relationships/image" Target="../media/fImage642.jpeg" TargetMode="Internal"></Relationship></Relationships>
</file>

<file path=ppt/slides/_rels/slide16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3.jpeg" TargetMode="Internal"></Relationship><Relationship Id="rId3" Type="http://schemas.openxmlformats.org/officeDocument/2006/relationships/image" Target="../media/fImage644.jpeg" TargetMode="Internal"></Relationship><Relationship Id="rId4" Type="http://schemas.openxmlformats.org/officeDocument/2006/relationships/image" Target="../media/fImage645.jpeg" TargetMode="Internal"></Relationship><Relationship Id="rId5" Type="http://schemas.openxmlformats.org/officeDocument/2006/relationships/image" Target="../media/fImage646.jpeg" TargetMode="Internal"></Relationship></Relationships>
</file>

<file path=ppt/slides/_rels/slide16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7.jpeg" TargetMode="Internal"></Relationship><Relationship Id="rId3" Type="http://schemas.openxmlformats.org/officeDocument/2006/relationships/image" Target="../media/fImage648.jpeg" TargetMode="Internal"></Relationship><Relationship Id="rId4" Type="http://schemas.openxmlformats.org/officeDocument/2006/relationships/image" Target="../media/fImage649.jpeg" TargetMode="Internal"></Relationship><Relationship Id="rId5" Type="http://schemas.openxmlformats.org/officeDocument/2006/relationships/image" Target="../media/fImage650.jpeg" TargetMode="Internal"></Relationship></Relationships>
</file>

<file path=ppt/slides/_rels/slide16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51.jpeg" TargetMode="Internal"></Relationship><Relationship Id="rId3" Type="http://schemas.openxmlformats.org/officeDocument/2006/relationships/image" Target="../media/fImage652.jpeg" TargetMode="Internal"></Relationship><Relationship Id="rId4" Type="http://schemas.openxmlformats.org/officeDocument/2006/relationships/image" Target="../media/fImage653.jpeg" TargetMode="Internal"></Relationship><Relationship Id="rId5" Type="http://schemas.openxmlformats.org/officeDocument/2006/relationships/image" Target="../media/fImage654.jpeg" TargetMode="Internal"></Relationship></Relationships>
</file>

<file path=ppt/slides/_rels/slide16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55.jpeg" TargetMode="Internal"></Relationship><Relationship Id="rId3" Type="http://schemas.openxmlformats.org/officeDocument/2006/relationships/image" Target="../media/fImage656.jpeg" TargetMode="Internal"></Relationship><Relationship Id="rId4" Type="http://schemas.openxmlformats.org/officeDocument/2006/relationships/image" Target="../media/fImage657.jpeg" TargetMode="Internal"></Relationship><Relationship Id="rId5" Type="http://schemas.openxmlformats.org/officeDocument/2006/relationships/image" Target="../media/fImage658.jpeg" TargetMode="Internal"></Relationship></Relationships>
</file>

<file path=ppt/slides/_rels/slide16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59.jpeg" TargetMode="Internal"></Relationship><Relationship Id="rId3" Type="http://schemas.openxmlformats.org/officeDocument/2006/relationships/image" Target="../media/fImage660.jpeg" TargetMode="Internal"></Relationship><Relationship Id="rId4" Type="http://schemas.openxmlformats.org/officeDocument/2006/relationships/image" Target="../media/fImage661.jpeg" TargetMode="Internal"></Relationship></Relationships>
</file>

<file path=ppt/slides/_rels/slide16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62.jpeg" TargetMode="Internal"></Relationship><Relationship Id="rId3" Type="http://schemas.openxmlformats.org/officeDocument/2006/relationships/image" Target="../media/fImage663.jpeg" TargetMode="Internal"></Relationship><Relationship Id="rId4" Type="http://schemas.openxmlformats.org/officeDocument/2006/relationships/image" Target="../media/fImage664.jpeg" TargetMode="Internal"></Relationship><Relationship Id="rId5" Type="http://schemas.openxmlformats.org/officeDocument/2006/relationships/image" Target="../media/fImage665.jpeg" TargetMode="Internal"></Relationship></Relationships>
</file>

<file path=ppt/slides/_rels/slide16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66.jpeg" TargetMode="Internal"></Relationship><Relationship Id="rId3" Type="http://schemas.openxmlformats.org/officeDocument/2006/relationships/image" Target="../media/fImage667.jpeg" TargetMode="Internal"></Relationship><Relationship Id="rId4" Type="http://schemas.openxmlformats.org/officeDocument/2006/relationships/image" Target="../media/fImage668.jpeg" TargetMode="Internal"></Relationship><Relationship Id="rId5" Type="http://schemas.openxmlformats.org/officeDocument/2006/relationships/image" Target="../media/fImage669.jpeg" TargetMode="Interna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.jpeg" TargetMode="Internal"></Relationship><Relationship Id="rId3" Type="http://schemas.openxmlformats.org/officeDocument/2006/relationships/image" Target="../media/fImage46.jpeg" TargetMode="Internal"></Relationship><Relationship Id="rId4" Type="http://schemas.openxmlformats.org/officeDocument/2006/relationships/image" Target="../media/fImage47.jpeg" TargetMode="Internal"></Relationship><Relationship Id="rId5" Type="http://schemas.openxmlformats.org/officeDocument/2006/relationships/image" Target="../media/fImage48.jpeg" TargetMode="Internal"></Relationship><Relationship Id="rId6" Type="http://schemas.openxmlformats.org/officeDocument/2006/relationships/image" Target="../media/fImage49.jpeg" TargetMode="Internal"></Relationship><Relationship Id="rId7" Type="http://schemas.openxmlformats.org/officeDocument/2006/relationships/image" Target="../media/fImage50.jpeg" TargetMode="Internal"></Relationship><Relationship Id="rId8" Type="http://schemas.openxmlformats.org/officeDocument/2006/relationships/image" Target="../media/fImage51.jpeg" TargetMode="Internal"></Relationship></Relationships>
</file>

<file path=ppt/slides/_rels/slide17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70.jpeg" TargetMode="Internal"></Relationship></Relationships>
</file>

<file path=ppt/slides/_rels/slide17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71.jpeg" TargetMode="Internal"></Relationship><Relationship Id="rId3" Type="http://schemas.openxmlformats.org/officeDocument/2006/relationships/image" Target="../media/fImage672.jpeg" TargetMode="Internal"></Relationship></Relationships>
</file>

<file path=ppt/slides/_rels/slide17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73.jpeg" TargetMode="Internal"></Relationship><Relationship Id="rId3" Type="http://schemas.openxmlformats.org/officeDocument/2006/relationships/image" Target="../media/fImage674.jpeg" TargetMode="Internal"></Relationship><Relationship Id="rId4" Type="http://schemas.openxmlformats.org/officeDocument/2006/relationships/image" Target="../media/fImage675.jpeg" TargetMode="Internal"></Relationship><Relationship Id="rId5" Type="http://schemas.openxmlformats.org/officeDocument/2006/relationships/image" Target="../media/fImage676.jpeg" TargetMode="Internal"></Relationship></Relationships>
</file>

<file path=ppt/slides/_rels/slide17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77.jpeg" TargetMode="Internal"></Relationship><Relationship Id="rId3" Type="http://schemas.openxmlformats.org/officeDocument/2006/relationships/image" Target="../media/fImage678.jpeg" TargetMode="Internal"></Relationship><Relationship Id="rId4" Type="http://schemas.openxmlformats.org/officeDocument/2006/relationships/image" Target="../media/fImage679.jpeg" TargetMode="Internal"></Relationship><Relationship Id="rId5" Type="http://schemas.openxmlformats.org/officeDocument/2006/relationships/image" Target="../media/fImage680.jpeg" TargetMode="Internal"></Relationship><Relationship Id="rId6" Type="http://schemas.openxmlformats.org/officeDocument/2006/relationships/image" Target="../media/fImage681.jpeg" TargetMode="Internal"></Relationship></Relationships>
</file>

<file path=ppt/slides/_rels/slide17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82.jpeg" TargetMode="Internal"></Relationship><Relationship Id="rId3" Type="http://schemas.openxmlformats.org/officeDocument/2006/relationships/image" Target="../media/fImage683.jpeg" TargetMode="Internal"></Relationship><Relationship Id="rId4" Type="http://schemas.openxmlformats.org/officeDocument/2006/relationships/image" Target="../media/fImage684.jpeg" TargetMode="Internal"></Relationship><Relationship Id="rId5" Type="http://schemas.openxmlformats.org/officeDocument/2006/relationships/image" Target="../media/fImage685.jpeg" TargetMode="Internal"></Relationship></Relationships>
</file>

<file path=ppt/slides/_rels/slide17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86.jpeg" TargetMode="Internal"></Relationship><Relationship Id="rId3" Type="http://schemas.openxmlformats.org/officeDocument/2006/relationships/image" Target="../media/fImage687.jpeg" TargetMode="Internal"></Relationship></Relationships>
</file>

<file path=ppt/slides/_rels/slide17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88.jpeg" TargetMode="Internal"></Relationship><Relationship Id="rId3" Type="http://schemas.openxmlformats.org/officeDocument/2006/relationships/image" Target="../media/fImage689.jpeg" TargetMode="Internal"></Relationship><Relationship Id="rId4" Type="http://schemas.openxmlformats.org/officeDocument/2006/relationships/image" Target="../media/fImage690.jpeg" TargetMode="Internal"></Relationship><Relationship Id="rId5" Type="http://schemas.openxmlformats.org/officeDocument/2006/relationships/image" Target="../media/fImage691.jpeg" TargetMode="Internal"></Relationship><Relationship Id="rId6" Type="http://schemas.openxmlformats.org/officeDocument/2006/relationships/image" Target="../media/fImage692.jpeg" TargetMode="Internal"></Relationship><Relationship Id="rId7" Type="http://schemas.openxmlformats.org/officeDocument/2006/relationships/image" Target="../media/fImage693.jpeg" TargetMode="Internal"></Relationship></Relationships>
</file>

<file path=ppt/slides/_rels/slide17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4.jpeg" TargetMode="Internal"></Relationship><Relationship Id="rId3" Type="http://schemas.openxmlformats.org/officeDocument/2006/relationships/image" Target="../media/fImage695.jpeg" TargetMode="Internal"></Relationship><Relationship Id="rId4" Type="http://schemas.openxmlformats.org/officeDocument/2006/relationships/image" Target="../media/fImage696.jpeg" TargetMode="Internal"></Relationship><Relationship Id="rId5" Type="http://schemas.openxmlformats.org/officeDocument/2006/relationships/image" Target="../media/fImage697.jpeg" TargetMode="Internal"></Relationship></Relationships>
</file>

<file path=ppt/slides/_rels/slide17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8.jpeg" TargetMode="Internal"></Relationship><Relationship Id="rId3" Type="http://schemas.openxmlformats.org/officeDocument/2006/relationships/image" Target="../media/fImage699.jpeg" TargetMode="Internal"></Relationship><Relationship Id="rId4" Type="http://schemas.openxmlformats.org/officeDocument/2006/relationships/image" Target="../media/fImage700.jpeg" TargetMode="Internal"></Relationship><Relationship Id="rId5" Type="http://schemas.openxmlformats.org/officeDocument/2006/relationships/image" Target="../media/fImage701.jpeg" TargetMode="Internal"></Relationship></Relationships>
</file>

<file path=ppt/slides/_rels/slide17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2.jpeg" TargetMode="Internal"></Relationship><Relationship Id="rId3" Type="http://schemas.openxmlformats.org/officeDocument/2006/relationships/image" Target="../media/fImage703.jpeg" TargetMode="Internal"></Relationship><Relationship Id="rId4" Type="http://schemas.openxmlformats.org/officeDocument/2006/relationships/image" Target="../media/fImage704.jpeg" TargetMode="Internal"></Relationship><Relationship Id="rId5" Type="http://schemas.openxmlformats.org/officeDocument/2006/relationships/image" Target="../media/fImage705.jpeg" TargetMode="Interna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2.jpeg" TargetMode="Internal"></Relationship><Relationship Id="rId3" Type="http://schemas.openxmlformats.org/officeDocument/2006/relationships/image" Target="../media/fImage53.jpeg" TargetMode="Internal"></Relationship><Relationship Id="rId4" Type="http://schemas.openxmlformats.org/officeDocument/2006/relationships/image" Target="../media/fImage54.jpeg" TargetMode="Internal"></Relationship><Relationship Id="rId5" Type="http://schemas.openxmlformats.org/officeDocument/2006/relationships/image" Target="../media/fImage55.jpeg" TargetMode="Internal"></Relationship></Relationships>
</file>

<file path=ppt/slides/_rels/slide18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6.jpeg" TargetMode="Internal"></Relationship><Relationship Id="rId3" Type="http://schemas.openxmlformats.org/officeDocument/2006/relationships/image" Target="../media/fImage707.jpeg" TargetMode="Internal"></Relationship><Relationship Id="rId4" Type="http://schemas.openxmlformats.org/officeDocument/2006/relationships/image" Target="../media/fImage708.jpeg" TargetMode="Internal"></Relationship><Relationship Id="rId5" Type="http://schemas.openxmlformats.org/officeDocument/2006/relationships/image" Target="../media/fImage709.jpeg" TargetMode="Internal"></Relationship></Relationships>
</file>

<file path=ppt/slides/_rels/slide18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0.jpeg" TargetMode="Internal"></Relationship><Relationship Id="rId3" Type="http://schemas.openxmlformats.org/officeDocument/2006/relationships/image" Target="../media/fImage711.jpeg" TargetMode="Internal"></Relationship><Relationship Id="rId4" Type="http://schemas.openxmlformats.org/officeDocument/2006/relationships/image" Target="../media/fImage712.jpeg" TargetMode="Internal"></Relationship><Relationship Id="rId5" Type="http://schemas.openxmlformats.org/officeDocument/2006/relationships/image" Target="../media/fImage713.jpeg" TargetMode="Internal"></Relationship></Relationships>
</file>

<file path=ppt/slides/_rels/slide18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4.jpeg" TargetMode="Internal"></Relationship><Relationship Id="rId3" Type="http://schemas.openxmlformats.org/officeDocument/2006/relationships/image" Target="../media/fImage715.jpeg" TargetMode="Internal"></Relationship><Relationship Id="rId4" Type="http://schemas.openxmlformats.org/officeDocument/2006/relationships/image" Target="../media/fImage716.jpeg" TargetMode="Internal"></Relationship><Relationship Id="rId5" Type="http://schemas.openxmlformats.org/officeDocument/2006/relationships/image" Target="../media/fImage717.jpeg" TargetMode="Internal"></Relationship><Relationship Id="rId6" Type="http://schemas.openxmlformats.org/officeDocument/2006/relationships/image" Target="../media/fImage718.jpeg" TargetMode="Internal"></Relationship><Relationship Id="rId7" Type="http://schemas.openxmlformats.org/officeDocument/2006/relationships/image" Target="../media/fImage719.jpeg" TargetMode="Internal"></Relationship></Relationships>
</file>

<file path=ppt/slides/_rels/slide18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20.jpeg" TargetMode="Internal"></Relationship><Relationship Id="rId3" Type="http://schemas.openxmlformats.org/officeDocument/2006/relationships/image" Target="../media/fImage721.jpeg" TargetMode="Internal"></Relationship><Relationship Id="rId4" Type="http://schemas.openxmlformats.org/officeDocument/2006/relationships/image" Target="../media/fImage722.jpeg" TargetMode="Internal"></Relationship><Relationship Id="rId5" Type="http://schemas.openxmlformats.org/officeDocument/2006/relationships/image" Target="../media/fImage723.jpeg" TargetMode="Internal"></Relationship></Relationships>
</file>

<file path=ppt/slides/_rels/slide18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24.jpeg" TargetMode="Internal"></Relationship><Relationship Id="rId3" Type="http://schemas.openxmlformats.org/officeDocument/2006/relationships/image" Target="../media/fImage725.jpeg" TargetMode="Internal"></Relationship><Relationship Id="rId4" Type="http://schemas.openxmlformats.org/officeDocument/2006/relationships/image" Target="../media/fImage726.jpeg" TargetMode="Internal"></Relationship><Relationship Id="rId5" Type="http://schemas.openxmlformats.org/officeDocument/2006/relationships/image" Target="../media/fImage727.jpeg" TargetMode="Internal"></Relationship></Relationships>
</file>

<file path=ppt/slides/_rels/slide18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28.jpeg" TargetMode="Internal"></Relationship><Relationship Id="rId3" Type="http://schemas.openxmlformats.org/officeDocument/2006/relationships/image" Target="../media/fImage729.jpeg" TargetMode="Internal"></Relationship><Relationship Id="rId4" Type="http://schemas.openxmlformats.org/officeDocument/2006/relationships/image" Target="../media/fImage730.jpeg" TargetMode="Internal"></Relationship></Relationships>
</file>

<file path=ppt/slides/_rels/slide18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31.jpeg" TargetMode="Internal"></Relationship><Relationship Id="rId3" Type="http://schemas.openxmlformats.org/officeDocument/2006/relationships/image" Target="../media/fImage732.jpeg" TargetMode="Internal"></Relationship><Relationship Id="rId4" Type="http://schemas.openxmlformats.org/officeDocument/2006/relationships/image" Target="../media/fImage733.jpeg" TargetMode="Internal"></Relationship></Relationships>
</file>

<file path=ppt/slides/_rels/slide18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34.jpeg" TargetMode="Internal"></Relationship></Relationships>
</file>

<file path=ppt/slides/_rels/slide18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35.jpeg" TargetMode="Internal"></Relationship><Relationship Id="rId3" Type="http://schemas.openxmlformats.org/officeDocument/2006/relationships/image" Target="../media/fImage736.jpeg" TargetMode="Internal"></Relationship><Relationship Id="rId4" Type="http://schemas.openxmlformats.org/officeDocument/2006/relationships/image" Target="../media/fImage737.jpeg" TargetMode="Internal"></Relationship></Relationships>
</file>

<file path=ppt/slides/_rels/slide18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38.jpeg" TargetMode="Internal"></Relationship><Relationship Id="rId3" Type="http://schemas.openxmlformats.org/officeDocument/2006/relationships/image" Target="../media/fImage739.jpeg" TargetMode="Internal"></Relationship><Relationship Id="rId4" Type="http://schemas.openxmlformats.org/officeDocument/2006/relationships/image" Target="../media/fImage740.jpeg" TargetMode="Internal"></Relationship><Relationship Id="rId5" Type="http://schemas.openxmlformats.org/officeDocument/2006/relationships/image" Target="../media/fImage741.jpeg" TargetMode="Internal"></Relationship><Relationship Id="rId6" Type="http://schemas.openxmlformats.org/officeDocument/2006/relationships/image" Target="../media/fImage742.jpeg" TargetMode="Internal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6.jpeg" TargetMode="Internal"></Relationship><Relationship Id="rId3" Type="http://schemas.openxmlformats.org/officeDocument/2006/relationships/image" Target="../media/fImage57.jpeg" TargetMode="Internal"></Relationship><Relationship Id="rId4" Type="http://schemas.openxmlformats.org/officeDocument/2006/relationships/image" Target="../media/fImage58.jpeg" TargetMode="Internal"></Relationship><Relationship Id="rId5" Type="http://schemas.openxmlformats.org/officeDocument/2006/relationships/image" Target="../media/fImage59.jpeg" TargetMode="Internal"></Relationship></Relationships>
</file>

<file path=ppt/slides/_rels/slide19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43.jpeg" TargetMode="Internal"></Relationship><Relationship Id="rId3" Type="http://schemas.openxmlformats.org/officeDocument/2006/relationships/image" Target="../media/fImage744.jpeg" TargetMode="Internal"></Relationship><Relationship Id="rId4" Type="http://schemas.openxmlformats.org/officeDocument/2006/relationships/image" Target="../media/fImage745.jpeg" TargetMode="Internal"></Relationship></Relationships>
</file>

<file path=ppt/slides/_rels/slide19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46.jpeg" TargetMode="Internal"></Relationship></Relationships>
</file>

<file path=ppt/slides/_rels/slide19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47.jpeg" TargetMode="Internal"></Relationship><Relationship Id="rId3" Type="http://schemas.openxmlformats.org/officeDocument/2006/relationships/image" Target="../media/fImage748.jpeg" TargetMode="Internal"></Relationship><Relationship Id="rId4" Type="http://schemas.openxmlformats.org/officeDocument/2006/relationships/image" Target="../media/fImage749.jpeg" TargetMode="Internal"></Relationship></Relationships>
</file>

<file path=ppt/slides/_rels/slide19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50.jpeg" TargetMode="Internal"></Relationship><Relationship Id="rId3" Type="http://schemas.openxmlformats.org/officeDocument/2006/relationships/image" Target="../media/fImage751.jpeg" TargetMode="Internal"></Relationship><Relationship Id="rId4" Type="http://schemas.openxmlformats.org/officeDocument/2006/relationships/image" Target="../media/fImage752.jpeg" TargetMode="Interna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.jpeg" TargetMode="Interna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0.jpeg" TargetMode="Internal"></Relationship><Relationship Id="rId3" Type="http://schemas.openxmlformats.org/officeDocument/2006/relationships/image" Target="../media/fImage61.jpeg" TargetMode="Internal"></Relationship><Relationship Id="rId4" Type="http://schemas.openxmlformats.org/officeDocument/2006/relationships/image" Target="../media/fImage62.jpeg" TargetMode="Internal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3.jpeg" TargetMode="Internal"></Relationship><Relationship Id="rId3" Type="http://schemas.openxmlformats.org/officeDocument/2006/relationships/image" Target="../media/fImage64.jpeg" TargetMode="Internal"></Relationship><Relationship Id="rId4" Type="http://schemas.openxmlformats.org/officeDocument/2006/relationships/image" Target="../media/fImage65.jpeg" TargetMode="Internal"></Relationship><Relationship Id="rId5" Type="http://schemas.openxmlformats.org/officeDocument/2006/relationships/image" Target="../media/fImage66.jpeg" TargetMode="Internal"></Relationship><Relationship Id="rId6" Type="http://schemas.openxmlformats.org/officeDocument/2006/relationships/image" Target="../media/fImage67.jpeg" TargetMode="Internal"></Relationship><Relationship Id="rId7" Type="http://schemas.openxmlformats.org/officeDocument/2006/relationships/image" Target="../media/fImage68.jpeg" TargetMode="Interna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.jpeg" TargetMode="Internal"></Relationship><Relationship Id="rId3" Type="http://schemas.openxmlformats.org/officeDocument/2006/relationships/image" Target="../media/fImage70.jpeg" TargetMode="Internal"></Relationship><Relationship Id="rId4" Type="http://schemas.openxmlformats.org/officeDocument/2006/relationships/image" Target="../media/fImage71.jpeg" TargetMode="Internal"></Relationship><Relationship Id="rId5" Type="http://schemas.openxmlformats.org/officeDocument/2006/relationships/image" Target="../media/fImage72.jpeg" TargetMode="Internal"></Relationship><Relationship Id="rId6" Type="http://schemas.openxmlformats.org/officeDocument/2006/relationships/image" Target="../media/fImage73.jpeg" TargetMode="Internal"></Relationship><Relationship Id="rId7" Type="http://schemas.openxmlformats.org/officeDocument/2006/relationships/image" Target="../media/fImage74.jpeg" TargetMode="Internal"></Relationship><Relationship Id="rId8" Type="http://schemas.openxmlformats.org/officeDocument/2006/relationships/image" Target="../media/fImage75.jpeg" TargetMode="Internal"></Relationship><Relationship Id="rId9" Type="http://schemas.openxmlformats.org/officeDocument/2006/relationships/image" Target="../media/fImage76.jpeg" TargetMode="Internal"></Relationship><Relationship Id="rId10" Type="http://schemas.openxmlformats.org/officeDocument/2006/relationships/image" Target="../media/fImage77.jpeg" TargetMode="Internal"></Relationship><Relationship Id="rId11" Type="http://schemas.openxmlformats.org/officeDocument/2006/relationships/image" Target="../media/fImage78.jpeg" TargetMode="Interna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9.jpeg" TargetMode="Internal"></Relationship><Relationship Id="rId3" Type="http://schemas.openxmlformats.org/officeDocument/2006/relationships/image" Target="../media/fImage80.jpeg" TargetMode="Internal"></Relationship><Relationship Id="rId4" Type="http://schemas.openxmlformats.org/officeDocument/2006/relationships/image" Target="../media/fImage81.jpeg" TargetMode="Internal"></Relationship><Relationship Id="rId5" Type="http://schemas.openxmlformats.org/officeDocument/2006/relationships/image" Target="../media/fImage82.jpeg" TargetMode="Internal"></Relationship><Relationship Id="rId6" Type="http://schemas.openxmlformats.org/officeDocument/2006/relationships/image" Target="../media/fImage83.jpeg" TargetMode="Interna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4.jpeg" TargetMode="Internal"></Relationship><Relationship Id="rId3" Type="http://schemas.openxmlformats.org/officeDocument/2006/relationships/image" Target="../media/fImage85.jpeg" TargetMode="Internal"></Relationship><Relationship Id="rId4" Type="http://schemas.openxmlformats.org/officeDocument/2006/relationships/image" Target="../media/fImage86.jpeg" TargetMode="Internal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7.jpeg" TargetMode="Internal"></Relationship><Relationship Id="rId3" Type="http://schemas.openxmlformats.org/officeDocument/2006/relationships/image" Target="../media/fImage88.jpeg" TargetMode="Internal"></Relationship></Relationships>
</file>

<file path=ppt/slides/_rels/slide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9.jpeg" TargetMode="Internal"></Relationship><Relationship Id="rId3" Type="http://schemas.openxmlformats.org/officeDocument/2006/relationships/image" Target="../media/fImage90.jpeg" TargetMode="Internal"></Relationship><Relationship Id="rId4" Type="http://schemas.openxmlformats.org/officeDocument/2006/relationships/image" Target="../media/fImage91.jpeg" TargetMode="Internal"></Relationship><Relationship Id="rId5" Type="http://schemas.openxmlformats.org/officeDocument/2006/relationships/image" Target="../media/fImage92.jpeg" TargetMode="Internal"></Relationship><Relationship Id="rId6" Type="http://schemas.openxmlformats.org/officeDocument/2006/relationships/image" Target="../media/fImage93.jpeg" TargetMode="Internal"></Relationship><Relationship Id="rId7" Type="http://schemas.openxmlformats.org/officeDocument/2006/relationships/image" Target="../media/fImage94.jpeg" TargetMode="Internal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5.jpeg" TargetMode="Internal"></Relationship><Relationship Id="rId3" Type="http://schemas.openxmlformats.org/officeDocument/2006/relationships/image" Target="../media/fImage96.jpeg" TargetMode="Internal"></Relationship><Relationship Id="rId4" Type="http://schemas.openxmlformats.org/officeDocument/2006/relationships/image" Target="../media/fImage97.jpeg" TargetMode="Internal"></Relationship><Relationship Id="rId5" Type="http://schemas.openxmlformats.org/officeDocument/2006/relationships/image" Target="../media/fImage98.jpeg" TargetMode="Internal"></Relationship><Relationship Id="rId6" Type="http://schemas.openxmlformats.org/officeDocument/2006/relationships/image" Target="../media/fImage99.jpeg" TargetMode="Internal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0.jpeg" TargetMode="Internal"></Relationship><Relationship Id="rId3" Type="http://schemas.openxmlformats.org/officeDocument/2006/relationships/image" Target="../media/fImage101.jpeg" TargetMode="Internal"></Relationship><Relationship Id="rId4" Type="http://schemas.openxmlformats.org/officeDocument/2006/relationships/image" Target="../media/fImage102.jpeg" TargetMode="Internal"></Relationship><Relationship Id="rId5" Type="http://schemas.openxmlformats.org/officeDocument/2006/relationships/image" Target="../media/fImage103.jpeg" TargetMode="Internal"></Relationship><Relationship Id="rId6" Type="http://schemas.openxmlformats.org/officeDocument/2006/relationships/image" Target="../media/fImage104.jpeg" TargetMode="Internal"></Relationship><Relationship Id="rId7" Type="http://schemas.openxmlformats.org/officeDocument/2006/relationships/image" Target="../media/fImage105.jpeg" TargetMode="Internal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6.jpeg" TargetMode="Internal"></Relationship><Relationship Id="rId3" Type="http://schemas.openxmlformats.org/officeDocument/2006/relationships/image" Target="../media/fImage107.jpeg" TargetMode="Internal"></Relationship><Relationship Id="rId4" Type="http://schemas.openxmlformats.org/officeDocument/2006/relationships/image" Target="../media/fImage108.jpeg" TargetMode="Internal"></Relationship><Relationship Id="rId5" Type="http://schemas.openxmlformats.org/officeDocument/2006/relationships/image" Target="../media/fImage109.jpeg" TargetMode="Interna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.jpeg" TargetMode="Internal"></Relationship></Relationships>
</file>

<file path=ppt/slides/_rels/slide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0.jpeg" TargetMode="Internal"></Relationship><Relationship Id="rId3" Type="http://schemas.openxmlformats.org/officeDocument/2006/relationships/image" Target="../media/fImage111.jpeg" TargetMode="Internal"></Relationship><Relationship Id="rId4" Type="http://schemas.openxmlformats.org/officeDocument/2006/relationships/image" Target="../media/fImage112.jpeg" TargetMode="Internal"></Relationship><Relationship Id="rId5" Type="http://schemas.openxmlformats.org/officeDocument/2006/relationships/image" Target="../media/fImage113.jpeg" TargetMode="Internal"></Relationship><Relationship Id="rId6" Type="http://schemas.openxmlformats.org/officeDocument/2006/relationships/image" Target="../media/fImage114.jpeg" TargetMode="Interna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5.jpeg" TargetMode="Internal"></Relationship><Relationship Id="rId3" Type="http://schemas.openxmlformats.org/officeDocument/2006/relationships/image" Target="../media/fImage116.jpeg" TargetMode="Internal"></Relationship><Relationship Id="rId4" Type="http://schemas.openxmlformats.org/officeDocument/2006/relationships/image" Target="../media/fImage117.jpeg" TargetMode="Internal"></Relationship><Relationship Id="rId5" Type="http://schemas.openxmlformats.org/officeDocument/2006/relationships/image" Target="../media/fImage118.jpeg" TargetMode="Internal"></Relationship><Relationship Id="rId6" Type="http://schemas.openxmlformats.org/officeDocument/2006/relationships/image" Target="../media/fImage119.jpeg" TargetMode="Internal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0.jpeg" TargetMode="Internal"></Relationship><Relationship Id="rId3" Type="http://schemas.openxmlformats.org/officeDocument/2006/relationships/image" Target="../media/fImage121.jpeg" TargetMode="Internal"></Relationship><Relationship Id="rId4" Type="http://schemas.openxmlformats.org/officeDocument/2006/relationships/image" Target="../media/fImage122.jpeg" TargetMode="Internal"></Relationship><Relationship Id="rId5" Type="http://schemas.openxmlformats.org/officeDocument/2006/relationships/image" Target="../media/fImage123.jpeg" TargetMode="Internal"></Relationship><Relationship Id="rId6" Type="http://schemas.openxmlformats.org/officeDocument/2006/relationships/image" Target="../media/fImage124.jpeg" TargetMode="Internal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5.jpeg" TargetMode="Internal"></Relationship><Relationship Id="rId3" Type="http://schemas.openxmlformats.org/officeDocument/2006/relationships/image" Target="../media/fImage126.jpeg" TargetMode="Internal"></Relationship><Relationship Id="rId4" Type="http://schemas.openxmlformats.org/officeDocument/2006/relationships/image" Target="../media/fImage127.jpeg" TargetMode="Internal"></Relationship><Relationship Id="rId5" Type="http://schemas.openxmlformats.org/officeDocument/2006/relationships/image" Target="../media/fImage128.jpeg" TargetMode="Internal"></Relationship></Relationships>
</file>

<file path=ppt/slides/_rels/slide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9.jpeg" TargetMode="Internal"></Relationship><Relationship Id="rId3" Type="http://schemas.openxmlformats.org/officeDocument/2006/relationships/image" Target="../media/fImage130.jpeg" TargetMode="Internal"></Relationship><Relationship Id="rId4" Type="http://schemas.openxmlformats.org/officeDocument/2006/relationships/image" Target="../media/fImage131.jpeg" TargetMode="Internal"></Relationship></Relationships>
</file>

<file path=ppt/slides/_rels/slide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2.jpeg" TargetMode="Internal"></Relationship><Relationship Id="rId3" Type="http://schemas.openxmlformats.org/officeDocument/2006/relationships/image" Target="../media/fImage133.jpeg" TargetMode="Internal"></Relationship><Relationship Id="rId4" Type="http://schemas.openxmlformats.org/officeDocument/2006/relationships/image" Target="../media/fImage134.jpeg" TargetMode="Internal"></Relationship></Relationships>
</file>

<file path=ppt/slides/_rels/slide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5.jpeg" TargetMode="Internal"></Relationship><Relationship Id="rId3" Type="http://schemas.openxmlformats.org/officeDocument/2006/relationships/image" Target="../media/fImage136.jpeg" TargetMode="Internal"></Relationship><Relationship Id="rId4" Type="http://schemas.openxmlformats.org/officeDocument/2006/relationships/image" Target="../media/fImage137.jpeg" TargetMode="Internal"></Relationship></Relationships>
</file>

<file path=ppt/slides/_rels/slide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8.jpeg" TargetMode="Internal"></Relationship><Relationship Id="rId3" Type="http://schemas.openxmlformats.org/officeDocument/2006/relationships/image" Target="../media/fImage139.jpeg" TargetMode="Internal"></Relationship><Relationship Id="rId4" Type="http://schemas.openxmlformats.org/officeDocument/2006/relationships/image" Target="../media/fImage140.jpeg" TargetMode="Internal"></Relationship></Relationships>
</file>

<file path=ppt/slides/_rels/slide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1.jpeg" TargetMode="Internal"></Relationship></Relationships>
</file>

<file path=ppt/slides/_rels/slide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2.jpeg" TargetMode="Interna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.jpeg" TargetMode="Internal"></Relationship></Relationships>
</file>

<file path=ppt/slides/_rels/slide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3.jpeg" TargetMode="Internal"></Relationship><Relationship Id="rId3" Type="http://schemas.openxmlformats.org/officeDocument/2006/relationships/image" Target="../media/fImage144.jpeg" TargetMode="Internal"></Relationship><Relationship Id="rId4" Type="http://schemas.openxmlformats.org/officeDocument/2006/relationships/image" Target="../media/fImage145.jpeg" TargetMode="Internal"></Relationship><Relationship Id="rId5" Type="http://schemas.openxmlformats.org/officeDocument/2006/relationships/image" Target="../media/fImage146.jpeg" TargetMode="Internal"></Relationship><Relationship Id="rId6" Type="http://schemas.openxmlformats.org/officeDocument/2006/relationships/image" Target="../media/fImage147.jpeg" TargetMode="Internal"></Relationship></Relationships>
</file>

<file path=ppt/slides/_rels/slide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8.jpeg" TargetMode="Internal"></Relationship><Relationship Id="rId3" Type="http://schemas.openxmlformats.org/officeDocument/2006/relationships/image" Target="../media/fImage149.jpeg" TargetMode="Internal"></Relationship><Relationship Id="rId4" Type="http://schemas.openxmlformats.org/officeDocument/2006/relationships/image" Target="../media/fImage150.jpeg" TargetMode="Internal"></Relationship><Relationship Id="rId5" Type="http://schemas.openxmlformats.org/officeDocument/2006/relationships/image" Target="../media/fImage151.jpeg" TargetMode="Internal"></Relationship><Relationship Id="rId6" Type="http://schemas.openxmlformats.org/officeDocument/2006/relationships/image" Target="../media/fImage152.jpeg" TargetMode="Internal"></Relationship><Relationship Id="rId7" Type="http://schemas.openxmlformats.org/officeDocument/2006/relationships/image" Target="../media/fImage153.jpeg" TargetMode="Internal"></Relationship><Relationship Id="rId8" Type="http://schemas.openxmlformats.org/officeDocument/2006/relationships/image" Target="../media/fImage154.jpeg" TargetMode="Internal"></Relationship><Relationship Id="rId9" Type="http://schemas.openxmlformats.org/officeDocument/2006/relationships/image" Target="../media/fImage155.jpeg" TargetMode="Internal"></Relationship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6.jpeg" TargetMode="Internal"></Relationship><Relationship Id="rId3" Type="http://schemas.openxmlformats.org/officeDocument/2006/relationships/image" Target="../media/fImage157.jpeg" TargetMode="Internal"></Relationship><Relationship Id="rId4" Type="http://schemas.openxmlformats.org/officeDocument/2006/relationships/image" Target="../media/fImage158.jpeg" TargetMode="Internal"></Relationship><Relationship Id="rId5" Type="http://schemas.openxmlformats.org/officeDocument/2006/relationships/image" Target="../media/fImage159.jpeg" TargetMode="Internal"></Relationship><Relationship Id="rId6" Type="http://schemas.openxmlformats.org/officeDocument/2006/relationships/image" Target="../media/fImage160.jpeg" TargetMode="Internal"></Relationship></Relationships>
</file>

<file path=ppt/slides/_rels/slide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1.jpeg" TargetMode="Internal"></Relationship><Relationship Id="rId3" Type="http://schemas.openxmlformats.org/officeDocument/2006/relationships/image" Target="../media/fImage162.jpeg" TargetMode="Internal"></Relationship><Relationship Id="rId4" Type="http://schemas.openxmlformats.org/officeDocument/2006/relationships/image" Target="../media/fImage163.jpeg" TargetMode="Internal"></Relationship><Relationship Id="rId5" Type="http://schemas.openxmlformats.org/officeDocument/2006/relationships/image" Target="../media/fImage164.jpeg" TargetMode="Internal"></Relationship><Relationship Id="rId6" Type="http://schemas.openxmlformats.org/officeDocument/2006/relationships/image" Target="../media/fImage165.jpeg" TargetMode="Internal"></Relationship><Relationship Id="rId7" Type="http://schemas.openxmlformats.org/officeDocument/2006/relationships/image" Target="../media/fImage166.jpeg" TargetMode="Internal"></Relationship></Relationships>
</file>

<file path=ppt/slides/_rels/slide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7.jpeg" TargetMode="Internal"></Relationship><Relationship Id="rId3" Type="http://schemas.openxmlformats.org/officeDocument/2006/relationships/image" Target="../media/fImage168.jpeg" TargetMode="Internal"></Relationship><Relationship Id="rId4" Type="http://schemas.openxmlformats.org/officeDocument/2006/relationships/image" Target="../media/fImage169.jpeg" TargetMode="Internal"></Relationship><Relationship Id="rId5" Type="http://schemas.openxmlformats.org/officeDocument/2006/relationships/image" Target="../media/fImage170.jpeg" TargetMode="Internal"></Relationship><Relationship Id="rId6" Type="http://schemas.openxmlformats.org/officeDocument/2006/relationships/image" Target="../media/fImage171.jpeg" TargetMode="Internal"></Relationship></Relationships>
</file>

<file path=ppt/slides/_rels/slide4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2.jpeg" TargetMode="Internal"></Relationship><Relationship Id="rId3" Type="http://schemas.openxmlformats.org/officeDocument/2006/relationships/image" Target="../media/fImage173.jpeg" TargetMode="Internal"></Relationship><Relationship Id="rId4" Type="http://schemas.openxmlformats.org/officeDocument/2006/relationships/image" Target="../media/fImage174.jpeg" TargetMode="Internal"></Relationship><Relationship Id="rId5" Type="http://schemas.openxmlformats.org/officeDocument/2006/relationships/image" Target="../media/fImage175.jpeg" TargetMode="Internal"></Relationship><Relationship Id="rId6" Type="http://schemas.openxmlformats.org/officeDocument/2006/relationships/image" Target="../media/fImage176.jpeg" TargetMode="Internal"></Relationship><Relationship Id="rId7" Type="http://schemas.openxmlformats.org/officeDocument/2006/relationships/image" Target="../media/fImage177.jpeg" TargetMode="Internal"></Relationship><Relationship Id="rId8" Type="http://schemas.openxmlformats.org/officeDocument/2006/relationships/image" Target="../media/fImage178.jpeg" TargetMode="Internal"></Relationship></Relationships>
</file>

<file path=ppt/slides/_rels/slide4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9.jpeg" TargetMode="Internal"></Relationship><Relationship Id="rId3" Type="http://schemas.openxmlformats.org/officeDocument/2006/relationships/image" Target="../media/fImage180.jpeg" TargetMode="Internal"></Relationship><Relationship Id="rId4" Type="http://schemas.openxmlformats.org/officeDocument/2006/relationships/image" Target="../media/fImage181.jpeg" TargetMode="Internal"></Relationship></Relationships>
</file>

<file path=ppt/slides/_rels/slide4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2.jpeg" TargetMode="Internal"></Relationship><Relationship Id="rId3" Type="http://schemas.openxmlformats.org/officeDocument/2006/relationships/image" Target="../media/fImage183.jpeg" TargetMode="Internal"></Relationship><Relationship Id="rId4" Type="http://schemas.openxmlformats.org/officeDocument/2006/relationships/image" Target="../media/fImage184.jpeg" TargetMode="Internal"></Relationship><Relationship Id="rId5" Type="http://schemas.openxmlformats.org/officeDocument/2006/relationships/image" Target="../media/fImage185.jpeg" TargetMode="Internal"></Relationship><Relationship Id="rId6" Type="http://schemas.openxmlformats.org/officeDocument/2006/relationships/image" Target="../media/fImage186.jpeg" TargetMode="Internal"></Relationship><Relationship Id="rId7" Type="http://schemas.openxmlformats.org/officeDocument/2006/relationships/image" Target="../media/fImage187.jpeg" TargetMode="Internal"></Relationship><Relationship Id="rId8" Type="http://schemas.openxmlformats.org/officeDocument/2006/relationships/image" Target="../media/fImage188.jpeg" TargetMode="Internal"></Relationship><Relationship Id="rId9" Type="http://schemas.openxmlformats.org/officeDocument/2006/relationships/image" Target="../media/fImage189.jpeg" TargetMode="Internal"></Relationship><Relationship Id="rId10" Type="http://schemas.openxmlformats.org/officeDocument/2006/relationships/image" Target="../media/fImage190.jpeg" TargetMode="Internal"></Relationship><Relationship Id="rId11" Type="http://schemas.openxmlformats.org/officeDocument/2006/relationships/image" Target="../media/fImage191.jpeg" TargetMode="Internal"></Relationship><Relationship Id="rId12" Type="http://schemas.openxmlformats.org/officeDocument/2006/relationships/image" Target="../media/fImage192.jpeg" TargetMode="Internal"></Relationship><Relationship Id="rId13" Type="http://schemas.openxmlformats.org/officeDocument/2006/relationships/image" Target="../media/fImage193.jpeg" TargetMode="Internal"></Relationship><Relationship Id="rId14" Type="http://schemas.openxmlformats.org/officeDocument/2006/relationships/image" Target="../media/fImage194.jpeg" TargetMode="Internal"></Relationship><Relationship Id="rId15" Type="http://schemas.openxmlformats.org/officeDocument/2006/relationships/image" Target="../media/fImage195.jpeg" TargetMode="Internal"></Relationship><Relationship Id="rId16" Type="http://schemas.openxmlformats.org/officeDocument/2006/relationships/image" Target="../media/fImage196.jpeg" TargetMode="Internal"></Relationship><Relationship Id="rId17" Type="http://schemas.openxmlformats.org/officeDocument/2006/relationships/image" Target="../media/fImage197.jpeg" TargetMode="Internal"></Relationship><Relationship Id="rId18" Type="http://schemas.openxmlformats.org/officeDocument/2006/relationships/image" Target="../media/fImage198.jpeg" TargetMode="Internal"></Relationship><Relationship Id="rId19" Type="http://schemas.openxmlformats.org/officeDocument/2006/relationships/image" Target="../media/fImage199.jpeg" TargetMode="Internal"></Relationship><Relationship Id="rId20" Type="http://schemas.openxmlformats.org/officeDocument/2006/relationships/image" Target="../media/fImage200.jpeg" TargetMode="Internal"></Relationship><Relationship Id="rId21" Type="http://schemas.openxmlformats.org/officeDocument/2006/relationships/image" Target="../media/fImage201.jpeg" TargetMode="Internal"></Relationship><Relationship Id="rId22" Type="http://schemas.openxmlformats.org/officeDocument/2006/relationships/image" Target="../media/fImage202.jpeg" TargetMode="Internal"></Relationship><Relationship Id="rId23" Type="http://schemas.openxmlformats.org/officeDocument/2006/relationships/image" Target="../media/fImage203.jpeg" TargetMode="Internal"></Relationship><Relationship Id="rId24" Type="http://schemas.openxmlformats.org/officeDocument/2006/relationships/image" Target="../media/fImage204.jpeg" TargetMode="Internal"></Relationship><Relationship Id="rId25" Type="http://schemas.openxmlformats.org/officeDocument/2006/relationships/image" Target="../media/fImage205.jpeg" TargetMode="Internal"></Relationship><Relationship Id="rId26" Type="http://schemas.openxmlformats.org/officeDocument/2006/relationships/image" Target="../media/fImage206.jpeg" TargetMode="Internal"></Relationship><Relationship Id="rId27" Type="http://schemas.openxmlformats.org/officeDocument/2006/relationships/image" Target="../media/fImage207.jpeg" TargetMode="Internal"></Relationship><Relationship Id="rId28" Type="http://schemas.openxmlformats.org/officeDocument/2006/relationships/image" Target="../media/fImage208.jpeg" TargetMode="Internal"></Relationship><Relationship Id="rId29" Type="http://schemas.openxmlformats.org/officeDocument/2006/relationships/image" Target="../media/fImage209.jpeg" TargetMode="Internal"></Relationship><Relationship Id="rId30" Type="http://schemas.openxmlformats.org/officeDocument/2006/relationships/image" Target="../media/fImage210.jpeg" TargetMode="Internal"></Relationship><Relationship Id="rId31" Type="http://schemas.openxmlformats.org/officeDocument/2006/relationships/image" Target="../media/fImage211.jpeg" TargetMode="Internal"></Relationship><Relationship Id="rId32" Type="http://schemas.openxmlformats.org/officeDocument/2006/relationships/image" Target="../media/fImage212.jpeg" TargetMode="Internal"></Relationship></Relationships>
</file>

<file path=ppt/slides/_rels/slide4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3.jpeg" TargetMode="Internal"></Relationship><Relationship Id="rId3" Type="http://schemas.openxmlformats.org/officeDocument/2006/relationships/image" Target="../media/fImage214.jpeg" TargetMode="Internal"></Relationship><Relationship Id="rId4" Type="http://schemas.openxmlformats.org/officeDocument/2006/relationships/image" Target="../media/fImage215.jpeg" TargetMode="Internal"></Relationship><Relationship Id="rId5" Type="http://schemas.openxmlformats.org/officeDocument/2006/relationships/image" Target="../media/fImage216.jpeg" TargetMode="Internal"></Relationship></Relationships>
</file>

<file path=ppt/slides/_rels/slide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7.jpeg" TargetMode="Internal"></Relationship><Relationship Id="rId3" Type="http://schemas.openxmlformats.org/officeDocument/2006/relationships/image" Target="../media/fImage218.jpeg" TargetMode="Internal"></Relationship><Relationship Id="rId4" Type="http://schemas.openxmlformats.org/officeDocument/2006/relationships/image" Target="../media/fImage219.jpeg" TargetMode="Interna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.jpeg" TargetMode="Internal"></Relationship></Relationships>
</file>

<file path=ppt/slides/_rels/slide5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0.jpeg" TargetMode="Internal"></Relationship></Relationships>
</file>

<file path=ppt/slides/_rels/slide5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1.jpeg" TargetMode="Internal"></Relationship></Relationships>
</file>

<file path=ppt/slides/_rels/slide5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2.jpeg" TargetMode="Internal"></Relationship><Relationship Id="rId3" Type="http://schemas.openxmlformats.org/officeDocument/2006/relationships/image" Target="../media/fImage223.jpeg" TargetMode="Internal"></Relationship><Relationship Id="rId4" Type="http://schemas.openxmlformats.org/officeDocument/2006/relationships/image" Target="../media/fImage224.jpeg" TargetMode="Internal"></Relationship><Relationship Id="rId5" Type="http://schemas.openxmlformats.org/officeDocument/2006/relationships/image" Target="../media/fImage225.jpeg" TargetMode="Internal"></Relationship><Relationship Id="rId6" Type="http://schemas.openxmlformats.org/officeDocument/2006/relationships/image" Target="../media/fImage226.jpeg" TargetMode="Internal"></Relationship><Relationship Id="rId7" Type="http://schemas.openxmlformats.org/officeDocument/2006/relationships/image" Target="../media/fImage227.jpeg" TargetMode="Internal"></Relationship></Relationships>
</file>

<file path=ppt/slides/_rels/slide5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8.jpeg" TargetMode="Internal"></Relationship><Relationship Id="rId3" Type="http://schemas.openxmlformats.org/officeDocument/2006/relationships/image" Target="../media/fImage229.jpeg" TargetMode="Internal"></Relationship><Relationship Id="rId4" Type="http://schemas.openxmlformats.org/officeDocument/2006/relationships/image" Target="../media/fImage230.jpeg" TargetMode="Internal"></Relationship><Relationship Id="rId5" Type="http://schemas.openxmlformats.org/officeDocument/2006/relationships/image" Target="../media/fImage231.jpeg" TargetMode="Internal"></Relationship><Relationship Id="rId6" Type="http://schemas.openxmlformats.org/officeDocument/2006/relationships/image" Target="../media/fImage232.jpeg" TargetMode="Internal"></Relationship><Relationship Id="rId7" Type="http://schemas.openxmlformats.org/officeDocument/2006/relationships/image" Target="../media/fImage233.jpeg" TargetMode="Internal"></Relationship><Relationship Id="rId8" Type="http://schemas.openxmlformats.org/officeDocument/2006/relationships/image" Target="../media/fImage234.jpeg" TargetMode="Internal"></Relationship></Relationships>
</file>

<file path=ppt/slides/_rels/slide5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5.jpeg" TargetMode="Internal"></Relationship><Relationship Id="rId3" Type="http://schemas.openxmlformats.org/officeDocument/2006/relationships/image" Target="../media/fImage236.jpeg" TargetMode="Internal"></Relationship><Relationship Id="rId4" Type="http://schemas.openxmlformats.org/officeDocument/2006/relationships/image" Target="../media/fImage237.jpeg" TargetMode="Internal"></Relationship><Relationship Id="rId5" Type="http://schemas.openxmlformats.org/officeDocument/2006/relationships/image" Target="../media/fImage238.jpeg" TargetMode="Internal"></Relationship></Relationships>
</file>

<file path=ppt/slides/_rels/slide5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9.jpeg" TargetMode="Internal"></Relationship><Relationship Id="rId3" Type="http://schemas.openxmlformats.org/officeDocument/2006/relationships/image" Target="../media/fImage240.jpeg" TargetMode="Internal"></Relationship><Relationship Id="rId4" Type="http://schemas.openxmlformats.org/officeDocument/2006/relationships/image" Target="../media/fImage241.jpeg" TargetMode="Internal"></Relationship><Relationship Id="rId5" Type="http://schemas.openxmlformats.org/officeDocument/2006/relationships/image" Target="../media/fImage242.jpeg" TargetMode="Internal"></Relationship></Relationships>
</file>

<file path=ppt/slides/_rels/slide5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3.jpeg" TargetMode="Internal"></Relationship><Relationship Id="rId3" Type="http://schemas.openxmlformats.org/officeDocument/2006/relationships/image" Target="../media/fImage244.jpeg" TargetMode="Internal"></Relationship><Relationship Id="rId4" Type="http://schemas.openxmlformats.org/officeDocument/2006/relationships/image" Target="../media/fImage245.jpeg" TargetMode="Internal"></Relationship><Relationship Id="rId5" Type="http://schemas.openxmlformats.org/officeDocument/2006/relationships/image" Target="../media/fImage246.jpeg" TargetMode="Internal"></Relationship></Relationships>
</file>

<file path=ppt/slides/_rels/slide5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7.jpeg" TargetMode="Internal"></Relationship><Relationship Id="rId3" Type="http://schemas.openxmlformats.org/officeDocument/2006/relationships/image" Target="../media/fImage248.jpeg" TargetMode="Internal"></Relationship><Relationship Id="rId4" Type="http://schemas.openxmlformats.org/officeDocument/2006/relationships/image" Target="../media/fImage249.jpeg" TargetMode="Internal"></Relationship><Relationship Id="rId5" Type="http://schemas.openxmlformats.org/officeDocument/2006/relationships/image" Target="../media/fImage250.jpeg" TargetMode="Internal"></Relationship></Relationships>
</file>

<file path=ppt/slides/_rels/slide5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1.jpeg" TargetMode="Internal"></Relationship><Relationship Id="rId3" Type="http://schemas.openxmlformats.org/officeDocument/2006/relationships/image" Target="../media/fImage252.jpeg" TargetMode="Internal"></Relationship><Relationship Id="rId4" Type="http://schemas.openxmlformats.org/officeDocument/2006/relationships/image" Target="../media/fImage253.jpeg" TargetMode="Internal"></Relationship><Relationship Id="rId5" Type="http://schemas.openxmlformats.org/officeDocument/2006/relationships/image" Target="../media/fImage254.jpeg" TargetMode="Internal"></Relationship><Relationship Id="rId6" Type="http://schemas.openxmlformats.org/officeDocument/2006/relationships/image" Target="../media/fImage255.jpeg" TargetMode="Internal"></Relationship></Relationships>
</file>

<file path=ppt/slides/_rels/slide5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6.jpeg" TargetMode="Internal"></Relationship><Relationship Id="rId3" Type="http://schemas.openxmlformats.org/officeDocument/2006/relationships/image" Target="../media/fImage257.jpeg" TargetMode="Internal"></Relationship><Relationship Id="rId4" Type="http://schemas.openxmlformats.org/officeDocument/2006/relationships/image" Target="../media/fImage258.jpeg" TargetMode="Internal"></Relationship><Relationship Id="rId5" Type="http://schemas.openxmlformats.org/officeDocument/2006/relationships/image" Target="../media/fImage259.jpeg" TargetMode="Internal"></Relationship><Relationship Id="rId6" Type="http://schemas.openxmlformats.org/officeDocument/2006/relationships/image" Target="../media/fImage260.jpeg" TargetMode="Internal"></Relationship><Relationship Id="rId7" Type="http://schemas.openxmlformats.org/officeDocument/2006/relationships/image" Target="../media/fImage261.jpeg" TargetMode="Interna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.jpeg" TargetMode="Internal"></Relationship></Relationships>
</file>

<file path=ppt/slides/_rels/slide6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2.jpeg" TargetMode="Internal"></Relationship><Relationship Id="rId3" Type="http://schemas.openxmlformats.org/officeDocument/2006/relationships/image" Target="../media/fImage263.jpeg" TargetMode="Internal"></Relationship><Relationship Id="rId4" Type="http://schemas.openxmlformats.org/officeDocument/2006/relationships/image" Target="../media/fImage264.jpeg" TargetMode="Internal"></Relationship><Relationship Id="rId5" Type="http://schemas.openxmlformats.org/officeDocument/2006/relationships/image" Target="../media/fImage265.jpeg" TargetMode="Internal"></Relationship></Relationships>
</file>

<file path=ppt/slides/_rels/slide6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6.jpeg" TargetMode="Internal"></Relationship><Relationship Id="rId3" Type="http://schemas.openxmlformats.org/officeDocument/2006/relationships/image" Target="../media/fImage267.jpeg" TargetMode="Internal"></Relationship><Relationship Id="rId4" Type="http://schemas.openxmlformats.org/officeDocument/2006/relationships/image" Target="../media/fImage268.jpeg" TargetMode="Internal"></Relationship></Relationships>
</file>

<file path=ppt/slides/_rels/slide6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9.jpeg" TargetMode="Internal"></Relationship></Relationships>
</file>

<file path=ppt/slides/_rels/slide6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0.jpeg" TargetMode="Internal"></Relationship></Relationships>
</file>

<file path=ppt/slides/_rels/slide6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1.jpeg" TargetMode="Internal"></Relationship><Relationship Id="rId3" Type="http://schemas.openxmlformats.org/officeDocument/2006/relationships/image" Target="../media/fImage272.jpeg" TargetMode="Internal"></Relationship><Relationship Id="rId4" Type="http://schemas.openxmlformats.org/officeDocument/2006/relationships/image" Target="../media/fImage273.jpeg" TargetMode="Internal"></Relationship><Relationship Id="rId5" Type="http://schemas.openxmlformats.org/officeDocument/2006/relationships/image" Target="../media/fImage274.jpeg" TargetMode="Internal"></Relationship></Relationships>
</file>

<file path=ppt/slides/_rels/slide6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5.jpeg" TargetMode="Internal"></Relationship><Relationship Id="rId3" Type="http://schemas.openxmlformats.org/officeDocument/2006/relationships/image" Target="../media/fImage276.jpeg" TargetMode="Internal"></Relationship><Relationship Id="rId4" Type="http://schemas.openxmlformats.org/officeDocument/2006/relationships/image" Target="../media/fImage277.jpeg" TargetMode="Internal"></Relationship><Relationship Id="rId5" Type="http://schemas.openxmlformats.org/officeDocument/2006/relationships/image" Target="../media/fImage278.jpeg" TargetMode="Internal"></Relationship></Relationships>
</file>

<file path=ppt/slides/_rels/slide6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9.jpeg" TargetMode="Internal"></Relationship><Relationship Id="rId3" Type="http://schemas.openxmlformats.org/officeDocument/2006/relationships/image" Target="../media/fImage280.jpeg" TargetMode="Internal"></Relationship><Relationship Id="rId4" Type="http://schemas.openxmlformats.org/officeDocument/2006/relationships/image" Target="../media/fImage281.jpeg" TargetMode="Internal"></Relationship><Relationship Id="rId5" Type="http://schemas.openxmlformats.org/officeDocument/2006/relationships/image" Target="../media/fImage282.jpeg" TargetMode="Internal"></Relationship><Relationship Id="rId6" Type="http://schemas.openxmlformats.org/officeDocument/2006/relationships/image" Target="../media/fImage283.jpeg" TargetMode="Internal"></Relationship></Relationships>
</file>

<file path=ppt/slides/_rels/slide6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4.jpeg" TargetMode="Internal"></Relationship><Relationship Id="rId3" Type="http://schemas.openxmlformats.org/officeDocument/2006/relationships/image" Target="../media/fImage285.jpeg" TargetMode="Internal"></Relationship><Relationship Id="rId4" Type="http://schemas.openxmlformats.org/officeDocument/2006/relationships/image" Target="../media/fImage286.jpeg" TargetMode="Internal"></Relationship><Relationship Id="rId5" Type="http://schemas.openxmlformats.org/officeDocument/2006/relationships/image" Target="../media/fImage287.jpeg" TargetMode="Internal"></Relationship></Relationships>
</file>

<file path=ppt/slides/_rels/slide6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8.jpeg" TargetMode="Internal"></Relationship><Relationship Id="rId3" Type="http://schemas.openxmlformats.org/officeDocument/2006/relationships/image" Target="../media/fImage289.jpeg" TargetMode="Internal"></Relationship><Relationship Id="rId4" Type="http://schemas.openxmlformats.org/officeDocument/2006/relationships/image" Target="../media/fImage290.jpeg" TargetMode="Internal"></Relationship></Relationships>
</file>

<file path=ppt/slides/_rels/slide6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1.jpeg" TargetMode="Internal"></Relationship><Relationship Id="rId3" Type="http://schemas.openxmlformats.org/officeDocument/2006/relationships/image" Target="../media/fImage292.jpeg" TargetMode="Internal"></Relationship><Relationship Id="rId4" Type="http://schemas.openxmlformats.org/officeDocument/2006/relationships/image" Target="../media/fImage293.jpeg" TargetMode="Internal"></Relationship><Relationship Id="rId5" Type="http://schemas.openxmlformats.org/officeDocument/2006/relationships/image" Target="../media/fImage294.jpeg" TargetMode="Interna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.jpeg" TargetMode="Internal"></Relationship></Relationships>
</file>

<file path=ppt/slides/_rels/slide7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5.jpeg" TargetMode="Internal"></Relationship><Relationship Id="rId3" Type="http://schemas.openxmlformats.org/officeDocument/2006/relationships/image" Target="../media/fImage296.jpeg" TargetMode="Internal"></Relationship><Relationship Id="rId4" Type="http://schemas.openxmlformats.org/officeDocument/2006/relationships/image" Target="../media/fImage297.jpeg" TargetMode="Internal"></Relationship><Relationship Id="rId5" Type="http://schemas.openxmlformats.org/officeDocument/2006/relationships/image" Target="../media/fImage298.jpeg" TargetMode="Internal"></Relationship><Relationship Id="rId6" Type="http://schemas.openxmlformats.org/officeDocument/2006/relationships/image" Target="../media/fImage299.jpeg" TargetMode="Internal"></Relationship></Relationships>
</file>

<file path=ppt/slides/_rels/slide7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0.jpeg" TargetMode="Internal"></Relationship><Relationship Id="rId3" Type="http://schemas.openxmlformats.org/officeDocument/2006/relationships/image" Target="../media/fImage301.jpeg" TargetMode="Internal"></Relationship><Relationship Id="rId4" Type="http://schemas.openxmlformats.org/officeDocument/2006/relationships/image" Target="../media/fImage302.jpeg" TargetMode="Internal"></Relationship><Relationship Id="rId5" Type="http://schemas.openxmlformats.org/officeDocument/2006/relationships/image" Target="../media/fImage303.jpeg" TargetMode="Internal"></Relationship><Relationship Id="rId6" Type="http://schemas.openxmlformats.org/officeDocument/2006/relationships/image" Target="../media/fImage304.jpeg" TargetMode="Internal"></Relationship></Relationships>
</file>

<file path=ppt/slides/_rels/slide7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5.jpeg" TargetMode="Internal"></Relationship><Relationship Id="rId3" Type="http://schemas.openxmlformats.org/officeDocument/2006/relationships/image" Target="../media/fImage306.jpeg" TargetMode="Internal"></Relationship><Relationship Id="rId4" Type="http://schemas.openxmlformats.org/officeDocument/2006/relationships/image" Target="../media/fImage307.jpeg" TargetMode="Internal"></Relationship></Relationships>
</file>

<file path=ppt/slides/_rels/slide7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8.jpeg" TargetMode="Internal"></Relationship><Relationship Id="rId3" Type="http://schemas.openxmlformats.org/officeDocument/2006/relationships/image" Target="../media/fImage309.jpeg" TargetMode="Internal"></Relationship><Relationship Id="rId4" Type="http://schemas.openxmlformats.org/officeDocument/2006/relationships/image" Target="../media/fImage310.jpeg" TargetMode="Internal"></Relationship><Relationship Id="rId5" Type="http://schemas.openxmlformats.org/officeDocument/2006/relationships/image" Target="../media/fImage311.jpeg" TargetMode="Internal"></Relationship></Relationships>
</file>

<file path=ppt/slides/_rels/slide7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2.jpeg" TargetMode="Internal"></Relationship><Relationship Id="rId3" Type="http://schemas.openxmlformats.org/officeDocument/2006/relationships/image" Target="../media/fImage313.jpeg" TargetMode="Internal"></Relationship><Relationship Id="rId4" Type="http://schemas.openxmlformats.org/officeDocument/2006/relationships/image" Target="../media/fImage314.jpeg" TargetMode="Internal"></Relationship><Relationship Id="rId5" Type="http://schemas.openxmlformats.org/officeDocument/2006/relationships/image" Target="../media/fImage315.jpeg" TargetMode="Internal"></Relationship></Relationships>
</file>

<file path=ppt/slides/_rels/slide7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6.jpeg" TargetMode="Internal"></Relationship><Relationship Id="rId3" Type="http://schemas.openxmlformats.org/officeDocument/2006/relationships/image" Target="../media/fImage317.jpeg" TargetMode="Internal"></Relationship><Relationship Id="rId4" Type="http://schemas.openxmlformats.org/officeDocument/2006/relationships/image" Target="../media/fImage318.jpeg" TargetMode="Internal"></Relationship><Relationship Id="rId5" Type="http://schemas.openxmlformats.org/officeDocument/2006/relationships/image" Target="../media/fImage319.jpeg" TargetMode="Internal"></Relationship></Relationships>
</file>

<file path=ppt/slides/_rels/slide7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0.jpeg" TargetMode="Internal"></Relationship><Relationship Id="rId3" Type="http://schemas.openxmlformats.org/officeDocument/2006/relationships/image" Target="../media/fImage321.jpeg" TargetMode="Internal"></Relationship><Relationship Id="rId4" Type="http://schemas.openxmlformats.org/officeDocument/2006/relationships/image" Target="../media/fImage322.jpeg" TargetMode="Internal"></Relationship><Relationship Id="rId5" Type="http://schemas.openxmlformats.org/officeDocument/2006/relationships/image" Target="../media/fImage323.jpeg" TargetMode="Internal"></Relationship></Relationships>
</file>

<file path=ppt/slides/_rels/slide7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4.jpeg" TargetMode="Internal"></Relationship><Relationship Id="rId3" Type="http://schemas.openxmlformats.org/officeDocument/2006/relationships/image" Target="../media/fImage325.jpeg" TargetMode="Internal"></Relationship><Relationship Id="rId4" Type="http://schemas.openxmlformats.org/officeDocument/2006/relationships/image" Target="../media/fImage326.jpeg" TargetMode="Internal"></Relationship></Relationships>
</file>

<file path=ppt/slides/_rels/slide7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7.jpeg" TargetMode="Internal"></Relationship><Relationship Id="rId3" Type="http://schemas.openxmlformats.org/officeDocument/2006/relationships/image" Target="../media/fImage328.jpeg" TargetMode="Internal"></Relationship><Relationship Id="rId4" Type="http://schemas.openxmlformats.org/officeDocument/2006/relationships/image" Target="../media/fImage329.jpeg" TargetMode="Internal"></Relationship></Relationships>
</file>

<file path=ppt/slides/_rels/slide7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0.jpeg" TargetMode="Interna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.jpeg" TargetMode="Internal"></Relationship></Relationships>
</file>

<file path=ppt/slides/_rels/slide8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1.jpeg" TargetMode="Internal"></Relationship><Relationship Id="rId3" Type="http://schemas.openxmlformats.org/officeDocument/2006/relationships/image" Target="../media/fImage332.jpeg" TargetMode="Internal"></Relationship><Relationship Id="rId4" Type="http://schemas.openxmlformats.org/officeDocument/2006/relationships/image" Target="../media/fImage333.jpeg" TargetMode="Internal"></Relationship></Relationships>
</file>

<file path=ppt/slides/_rels/slide8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4.jpeg" TargetMode="Internal"></Relationship><Relationship Id="rId3" Type="http://schemas.openxmlformats.org/officeDocument/2006/relationships/image" Target="../media/fImage335.jpeg" TargetMode="Internal"></Relationship><Relationship Id="rId4" Type="http://schemas.openxmlformats.org/officeDocument/2006/relationships/image" Target="../media/fImage336.jpeg" TargetMode="Internal"></Relationship><Relationship Id="rId5" Type="http://schemas.openxmlformats.org/officeDocument/2006/relationships/image" Target="../media/fImage337.jpeg" TargetMode="Internal"></Relationship><Relationship Id="rId6" Type="http://schemas.openxmlformats.org/officeDocument/2006/relationships/image" Target="../media/fImage338.jpeg" TargetMode="Internal"></Relationship></Relationships>
</file>

<file path=ppt/slides/_rels/slide8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9.jpeg" TargetMode="Internal"></Relationship><Relationship Id="rId3" Type="http://schemas.openxmlformats.org/officeDocument/2006/relationships/image" Target="../media/fImage340.jpeg" TargetMode="Internal"></Relationship><Relationship Id="rId4" Type="http://schemas.openxmlformats.org/officeDocument/2006/relationships/image" Target="../media/fImage341.jpeg" TargetMode="Internal"></Relationship><Relationship Id="rId5" Type="http://schemas.openxmlformats.org/officeDocument/2006/relationships/image" Target="../media/fImage342.jpeg" TargetMode="Internal"></Relationship><Relationship Id="rId6" Type="http://schemas.openxmlformats.org/officeDocument/2006/relationships/image" Target="../media/fImage343.jpeg" TargetMode="Internal"></Relationship></Relationships>
</file>

<file path=ppt/slides/_rels/slide8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4.jpeg" TargetMode="Internal"></Relationship><Relationship Id="rId3" Type="http://schemas.openxmlformats.org/officeDocument/2006/relationships/image" Target="../media/fImage345.jpeg" TargetMode="Internal"></Relationship><Relationship Id="rId4" Type="http://schemas.openxmlformats.org/officeDocument/2006/relationships/image" Target="../media/fImage346.jpeg" TargetMode="Internal"></Relationship><Relationship Id="rId5" Type="http://schemas.openxmlformats.org/officeDocument/2006/relationships/image" Target="../media/fImage347.jpeg" TargetMode="Internal"></Relationship></Relationships>
</file>

<file path=ppt/slides/_rels/slide8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8.jpeg" TargetMode="Internal"></Relationship><Relationship Id="rId3" Type="http://schemas.openxmlformats.org/officeDocument/2006/relationships/image" Target="../media/fImage349.jpeg" TargetMode="Internal"></Relationship><Relationship Id="rId4" Type="http://schemas.openxmlformats.org/officeDocument/2006/relationships/image" Target="../media/fImage350.jpeg" TargetMode="Internal"></Relationship><Relationship Id="rId5" Type="http://schemas.openxmlformats.org/officeDocument/2006/relationships/image" Target="../media/fImage351.jpeg" TargetMode="Internal"></Relationship></Relationships>
</file>

<file path=ppt/slides/_rels/slide8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2.jpeg" TargetMode="Internal"></Relationship><Relationship Id="rId3" Type="http://schemas.openxmlformats.org/officeDocument/2006/relationships/image" Target="../media/fImage353.jpeg" TargetMode="Internal"></Relationship><Relationship Id="rId4" Type="http://schemas.openxmlformats.org/officeDocument/2006/relationships/image" Target="../media/fImage354.jpeg" TargetMode="Internal"></Relationship><Relationship Id="rId5" Type="http://schemas.openxmlformats.org/officeDocument/2006/relationships/image" Target="../media/fImage355.jpeg" TargetMode="Internal"></Relationship></Relationships>
</file>

<file path=ppt/slides/_rels/slide8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6.jpeg" TargetMode="Internal"></Relationship><Relationship Id="rId3" Type="http://schemas.openxmlformats.org/officeDocument/2006/relationships/image" Target="../media/fImage357.jpeg" TargetMode="Internal"></Relationship><Relationship Id="rId4" Type="http://schemas.openxmlformats.org/officeDocument/2006/relationships/image" Target="../media/fImage358.jpeg" TargetMode="Internal"></Relationship><Relationship Id="rId5" Type="http://schemas.openxmlformats.org/officeDocument/2006/relationships/image" Target="../media/fImage359.jpeg" TargetMode="Internal"></Relationship></Relationships>
</file>

<file path=ppt/slides/_rels/slide8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0.jpeg" TargetMode="Internal"></Relationship><Relationship Id="rId3" Type="http://schemas.openxmlformats.org/officeDocument/2006/relationships/image" Target="../media/fImage361.jpeg" TargetMode="Internal"></Relationship><Relationship Id="rId4" Type="http://schemas.openxmlformats.org/officeDocument/2006/relationships/image" Target="../media/fImage362.jpeg" TargetMode="Internal"></Relationship><Relationship Id="rId5" Type="http://schemas.openxmlformats.org/officeDocument/2006/relationships/image" Target="../media/fImage363.jpeg" TargetMode="Internal"></Relationship></Relationships>
</file>

<file path=ppt/slides/_rels/slide8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4.jpeg" TargetMode="Internal"></Relationship><Relationship Id="rId3" Type="http://schemas.openxmlformats.org/officeDocument/2006/relationships/image" Target="../media/fImage365.jpeg" TargetMode="Internal"></Relationship><Relationship Id="rId4" Type="http://schemas.openxmlformats.org/officeDocument/2006/relationships/image" Target="../media/fImage366.jpeg" TargetMode="Internal"></Relationship><Relationship Id="rId5" Type="http://schemas.openxmlformats.org/officeDocument/2006/relationships/image" Target="../media/fImage367.jpeg" TargetMode="Internal"></Relationship><Relationship Id="rId6" Type="http://schemas.openxmlformats.org/officeDocument/2006/relationships/image" Target="../media/fImage368.jpeg" TargetMode="Internal"></Relationship></Relationships>
</file>

<file path=ppt/slides/_rels/slide8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9.jpeg" TargetMode="Internal"></Relationship><Relationship Id="rId3" Type="http://schemas.openxmlformats.org/officeDocument/2006/relationships/image" Target="../media/fImage370.jpeg" TargetMode="Internal"></Relationship><Relationship Id="rId4" Type="http://schemas.openxmlformats.org/officeDocument/2006/relationships/image" Target="../media/fImage371.jpeg" TargetMode="Interna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.jpeg" TargetMode="Internal"></Relationship></Relationships>
</file>

<file path=ppt/slides/_rels/slide9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2.jpeg" TargetMode="Internal"></Relationship></Relationships>
</file>

<file path=ppt/slides/_rels/slide9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3.jpeg" TargetMode="Internal"></Relationship></Relationships>
</file>

<file path=ppt/slides/_rels/slide9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4.jpeg" TargetMode="Internal"></Relationship><Relationship Id="rId3" Type="http://schemas.openxmlformats.org/officeDocument/2006/relationships/image" Target="../media/fImage375.jpeg" TargetMode="Internal"></Relationship><Relationship Id="rId4" Type="http://schemas.openxmlformats.org/officeDocument/2006/relationships/image" Target="../media/fImage376.jpeg" TargetMode="Internal"></Relationship></Relationships>
</file>

<file path=ppt/slides/_rels/slide9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7.jpeg" TargetMode="Internal"></Relationship><Relationship Id="rId3" Type="http://schemas.openxmlformats.org/officeDocument/2006/relationships/image" Target="../media/fImage378.jpeg" TargetMode="Internal"></Relationship><Relationship Id="rId4" Type="http://schemas.openxmlformats.org/officeDocument/2006/relationships/image" Target="../media/fImage379.jpeg" TargetMode="Internal"></Relationship><Relationship Id="rId5" Type="http://schemas.openxmlformats.org/officeDocument/2006/relationships/image" Target="../media/fImage380.jpeg" TargetMode="Internal"></Relationship></Relationships>
</file>

<file path=ppt/slides/_rels/slide9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1.jpeg" TargetMode="Internal"></Relationship><Relationship Id="rId3" Type="http://schemas.openxmlformats.org/officeDocument/2006/relationships/image" Target="../media/fImage382.jpeg" TargetMode="Internal"></Relationship><Relationship Id="rId4" Type="http://schemas.openxmlformats.org/officeDocument/2006/relationships/image" Target="../media/fImage383.jpeg" TargetMode="Internal"></Relationship><Relationship Id="rId5" Type="http://schemas.openxmlformats.org/officeDocument/2006/relationships/image" Target="../media/fImage384.jpeg" TargetMode="Internal"></Relationship><Relationship Id="rId6" Type="http://schemas.openxmlformats.org/officeDocument/2006/relationships/image" Target="../media/fImage385.jpeg" TargetMode="Internal"></Relationship></Relationships>
</file>

<file path=ppt/slides/_rels/slide9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6.jpeg" TargetMode="Internal"></Relationship><Relationship Id="rId3" Type="http://schemas.openxmlformats.org/officeDocument/2006/relationships/image" Target="../media/fImage387.jpeg" TargetMode="Internal"></Relationship><Relationship Id="rId4" Type="http://schemas.openxmlformats.org/officeDocument/2006/relationships/image" Target="../media/fImage388.jpeg" TargetMode="Internal"></Relationship><Relationship Id="rId5" Type="http://schemas.openxmlformats.org/officeDocument/2006/relationships/image" Target="../media/fImage389.jpeg" TargetMode="Internal"></Relationship><Relationship Id="rId6" Type="http://schemas.openxmlformats.org/officeDocument/2006/relationships/image" Target="../media/fImage390.jpeg" TargetMode="Internal"></Relationship></Relationships>
</file>

<file path=ppt/slides/_rels/slide9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1.jpeg" TargetMode="Internal"></Relationship><Relationship Id="rId3" Type="http://schemas.openxmlformats.org/officeDocument/2006/relationships/image" Target="../media/fImage392.jpeg" TargetMode="Internal"></Relationship><Relationship Id="rId4" Type="http://schemas.openxmlformats.org/officeDocument/2006/relationships/image" Target="../media/fImage393.jpeg" TargetMode="Internal"></Relationship><Relationship Id="rId5" Type="http://schemas.openxmlformats.org/officeDocument/2006/relationships/image" Target="../media/fImage394.jpeg" TargetMode="Internal"></Relationship></Relationships>
</file>

<file path=ppt/slides/_rels/slide9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5.jpeg" TargetMode="Internal"></Relationship><Relationship Id="rId3" Type="http://schemas.openxmlformats.org/officeDocument/2006/relationships/image" Target="../media/fImage396.jpeg" TargetMode="Internal"></Relationship><Relationship Id="rId4" Type="http://schemas.openxmlformats.org/officeDocument/2006/relationships/image" Target="../media/fImage397.jpeg" TargetMode="Internal"></Relationship><Relationship Id="rId5" Type="http://schemas.openxmlformats.org/officeDocument/2006/relationships/image" Target="../media/fImage398.jpeg" TargetMode="Internal"></Relationship></Relationships>
</file>

<file path=ppt/slides/_rels/slide9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9.jpeg" TargetMode="Internal"></Relationship><Relationship Id="rId3" Type="http://schemas.openxmlformats.org/officeDocument/2006/relationships/image" Target="../media/fImage400.jpeg" TargetMode="Internal"></Relationship><Relationship Id="rId4" Type="http://schemas.openxmlformats.org/officeDocument/2006/relationships/image" Target="../media/fImage401.jpeg" TargetMode="Internal"></Relationship><Relationship Id="rId5" Type="http://schemas.openxmlformats.org/officeDocument/2006/relationships/image" Target="../media/fImage402.jpeg" TargetMode="Internal"></Relationship></Relationships>
</file>

<file path=ppt/slides/_rels/slide9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3.jpeg" TargetMode="Internal"></Relationship><Relationship Id="rId3" Type="http://schemas.openxmlformats.org/officeDocument/2006/relationships/image" Target="../media/fImage404.jpeg" TargetMode="Internal"></Relationship><Relationship Id="rId4" Type="http://schemas.openxmlformats.org/officeDocument/2006/relationships/image" Target="../media/fImage405.jpeg" TargetMode="Internal"></Relationship><Relationship Id="rId5" Type="http://schemas.openxmlformats.org/officeDocument/2006/relationships/image" Target="../media/fImage406.jpeg" TargetMode="Interna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</a:t>
            </a:r>
            <a:r>
              <a:rPr lang="en-US" altLang="ko-KR" dirty="0" smtClean="0" sz="2202">
                <a:solidFill>
                  <a:srgbClr val="000000"/>
                </a:solidFill>
                <a:latin typeface="Arial"/>
              </a:rPr>
              <a:t>Assembly Language Programming </a:t>
            </a:r>
            <a:endParaRPr lang="ko-KR" altLang="en-US" dirty="0" smtClean="0" sz="22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202">
                <a:solidFill>
                  <a:srgbClr val="000000"/>
                </a:solidFill>
                <a:latin typeface="Arial"/>
              </a:rPr>
              <a:t>Lec ture Notes </a:t>
            </a:r>
            <a:endParaRPr lang="ko-KR" altLang="en-US" dirty="0" smtClean="0" sz="2202"/>
          </a:p>
          <a:p>
            <a:pPr marL="0" indent="0" defTabSz="15240" algn="l">
              <a:lnSpc>
                <a:spcPts val="16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Delivered by </a:t>
            </a:r>
            <a:endParaRPr lang="ko-KR" altLang="en-US" dirty="0" smtClean="0" sz="1602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Belal Hashmi </a:t>
            </a:r>
            <a:endParaRPr lang="ko-KR" altLang="en-US" dirty="0" smtClean="0" sz="1800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Compiled by </a:t>
            </a:r>
            <a:endParaRPr lang="ko-KR" altLang="en-US" dirty="0" smtClean="0" sz="1602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Junaid Haroon </a:t>
            </a:r>
            <a:endParaRPr lang="ko-KR" altLang="en-US" dirty="0" smtClean="0" sz="1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8505" y="2298065"/>
            <a:ext cx="3953510" cy="22923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information from the processor to a peripheral and some take information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peripheral to the processor. There can be certain events outside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that are of its interest. To bring information about these events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bus cannot be used as it is owned by the processor and will only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when the processor grants permission to use it. Therefore certain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processors provide control lines to bring such information to processor’s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notice in the control bus. Knowing these signals in detail is unnecessary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general idea of the control bus must be conceived in full. </a:t>
            </a:r>
            <a:endParaRPr lang="ko-KR" altLang="en-US" dirty="0" smtClean="0" sz="1002"/>
          </a:p>
          <a:p>
            <a:pPr marL="0" indent="0" defTabSz="1524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PROCESSOR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MEMORY </a:t>
            </a:r>
            <a:endParaRPr lang="ko-KR" altLang="en-US" dirty="0" smtClean="0" sz="1002"/>
          </a:p>
          <a:p>
            <a:pPr marL="0" indent="0" defTabSz="15240" algn="l">
              <a:lnSpc>
                <a:spcPts val="8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PERIPHERALS </a:t>
            </a:r>
            <a:endParaRPr lang="ko-KR" altLang="en-US" dirty="0" smtClean="0" sz="1002"/>
          </a:p>
          <a:p>
            <a:pPr marL="0" indent="0" defTabSz="15240" algn="l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take an example to explain the collaboration of the processor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using the address, control, and data buses. Consider that you want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your uneducated servant to bring a book from the shelf. You order him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bring the fifth book from top of the shelf. All the data movement operations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hidden in this one sentence. Such a simple everyday phenomenon seen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this perspective explains the seemingly complex working of the three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buses. We told the servant to “bring a book” and the one which is “fifth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top,” precise location even for the servant who is much more intelligent then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dumb memory. The dumb servant follows the steps one by one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book is in your hand as a result. If however you just asked him for a book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you named the book, your uneducated servant will stand there gazing at you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book will never come in your hand.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Even in this simplest of all examples, mathematics is there, “fifth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top.” Without a number the servant would not be able to locate the book. 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unable to understand your will. Then you tell him to put it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seventh book on the right shelf. Precision is involved and only numbers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precise in this world. One will always be one and two will always be two.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tell in the form of a number on the address bus which cell is needed out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say the 2000 cells in the whole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binary number is generated on the address bus, fifth, seventh, eighth,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tenth; the cell which is needed. So the cell number is placed on the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bus. A memory cell is an n-bit location to store data, normally 8-bit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a byte. The number of bits in a cell is called the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	cell width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dimensions, cell width and number of cells, define the memory completely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like the width and depth of a well defines it completely. 200 feet deep by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 feet wide and the well is completely described. Similarly for memory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define two dimensions. The first dimension defines how many parallel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there in a single memory cell. The memory is called 8-bit or 16-bit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reason and this is also the word size of the memory. This need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match the size of a processor word which has other parameters to define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general the memory cell cannot be wider than the width of the data bus.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Best and simplest operation requires the same size of data bus and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cell width.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58400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8040370"/>
            <a:ext cx="4910455" cy="17011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7.6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scroll down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scrolls down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 the number of lines to scroll as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scrolldown: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80             ; load chars per row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byte [bp+4]        ; calculate source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save position for later use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ax, 1              ; convert to byte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3998           ; last location on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si, ax             ; load source position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2000           ; number of screen locations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cx, ax             ; count of words to move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ds, ax             ; point ds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3998           ; point di to lower right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std                     ; set auto decrement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movsw              ; scroll up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0x0720         ; space in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count of positions to clear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stosw              ; clear the scrolled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number of lines to scroll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scrolldown         ; call scroll down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7.7. CMPS EXAMPLE – STRING COMPARISON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the last string instruction, we take string comparison as an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subroutine will take two segment offset pairs containing the address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two null terminated strings. The subroutine will return 0 if the strings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different and 1 if they are same. The AX register will be used to hold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return value.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7.7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comparing null terminated strings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msg1:         db   'hello world', 0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msg2:         db   'hello WORLD',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msg3:         db   'hello world',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028-050 FROM EXAMPLE 7.4 (strlen)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compare two strings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segment and offset pairs of two strings to compare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92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739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returns 1 in ax if they match and 0 other wise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strcmp: 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lds  si, [bp+4]         ; point ds:si to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les  di, [bp+8]         ; point es:di to second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; push segment of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push offset of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strlen             ; calculate string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ax             ; save length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                ; push segment of second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                ; push offset of second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strlen             ; calculate string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cx, ax             ; compare length of both strings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exitfalse          ; return 0 if they are unequal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              ; store 1 in ax to be returned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repe cmpsb              ; compare both strings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jcxz exitsimple         ; are they successfully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exitfalse:    mov  ax, 0              ; store 0 to mark unequal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exitsimple: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push ds                 ; push segment of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; push segment of second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second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strcmp             ; call strcmp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; push segment of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first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; push segment of third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third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strcmp             ; call strcmp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005-007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Three strings are declared out of which two are equal and one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044-045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LDS and LES are used to load the pointers to the two strings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DS:SI and ES:DI.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there are 4 parameters to the subroutine “ret 8” is used.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that REPE is shown as REP.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REP and REPE are represented with the same prefix byte.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with STOS, LODS, and MOVS it functions as REP and when used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SCAS and CMPS it functions as REPE.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Write code to find the byte in AL in the whole megabyte of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such that each memory location is compared to AL only once.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93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Write a far procedure to reverse an array of 64k words such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element becomes the last and the last becomes the first and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on. For example if the first word contained 0102h, this value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swapped with the last word. The next word is swapped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 last word and so on. The routine will be passed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through the stack; the segment and offset of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 of the array.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Write a near procedure to copy a given area on the screen 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center of the screen without using a temporary array. The routine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passed top, left, bottom, and right in that order through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parameters passed will always be within range the height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odd and the width will be even so that it can be exactly centered.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Write code to find two segments in the whole memory that are exactly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same. In other words find two distinct values which if loaded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ES and DS then for every value of SI [DS:SI]=[ES:SI].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Write a function writechar that takes two parameters.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 is the character to write and the second is the address of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area containing top, left, bottom, right, current row,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column, normal attribute, and cursor attribute in 8 consecutive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bytes. These define a virtual window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function writes the passed character at (current row,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column) using the normal attribute. It then increments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column, If current column goes outside the window, it makes it zero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increments current row. If current row gets out of window,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scrolls the window one line up, and blanks out the new line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window. In the end, it sets the attribute of the new (current row,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current column) to cursor attribute.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Write a function “strcpy” that takes the address of two parameters via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stack, the one pushed first is source and the second is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The function should copy the source on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including the null character assuming that sufficient space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reserved starting at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3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8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Software Interrupts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8.1. INTERRUPTS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in reality are events that occurred outside the processor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must be informed about them. Interrupts are asynchronous and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unpredictable. Asynchronous means that the interrupts occur, independent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working of the processor, i.e. independent of the instruction currently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executing. Synchronous events are those that occur side by side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activity. Interrupts must be asynchronous as they are generated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external world which is unaware of the happenings inside the processor.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True interrupts that occur in real time are asynchronous with the execution.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it is unpredictable at which time an interrupt will come.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concepts of being unpredictable and asynchronous are overlapping.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Unpredictable means the time at which an interrupt will come cannot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predicted, while asynchronous means that the interrupt has nothing to do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currently executing instruction and the current state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8088 processor divides interrupts into two classes. Software interrupts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hardware interrupts. Hardware interrupts are the real interrupts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generated by the external world as discussed above. Software interrupts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contrary are not generated from outside the processor. They just provide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extended far call mechanism. Far all allows us to jump anywhere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whole megabyte of memory. To return from the target we place both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and offset on the stack. Software interrupts show a similar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behavior. It however pushes one more thing before both the segment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and that is the FLAGS register. Just like the far call loads new values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CS and IP, the interrupt call loads new values in CS, IP, and FLAGS.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the only way to retain the value of original FLAGS register is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 and pop as part of interrupt call and return instructions. Pushing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popping inside the routine will not work as the routine started with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already tampered value.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discussion of real time interrupts is deferred till the next chapter.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play the critical part in control applications where external hardware must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control and events and changes therein must be appropriately responded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the processor. To generate an interrupt the INT instruction is used.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routine that executes in response to an INT instruction is called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 routine (ISR) or the interrupt handler.  Taking example from real time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the routine to instruct an external hardware to close the valve of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boiler in response to an interrupt from the pressure sensor is an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software interrupt mechanism in 8088 uses vectored interrupts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 that the address of the interrupt routine is not directly mentioned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an interrupt call, rather the address is lookup up from a table. 8088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provides a mechanism for mapping interrupts to interrupt handlers.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Introducing a new entry in this mapping table is called hooking an interrupt.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Syntax of the INT instruction is very simple. It takes a single 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 varying from 0-255. This is the interrupt number informing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processor, which interrupt is currently of interest. This number correlates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 handler routine by a routing or vectoring mechanism. A few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numbers in the start are reserved and we generally do not use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them. They are related to the processor working. For example INT 0 is the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divide by zero interrupt. A list of all reserved interrupts is given later. Such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are programmed in the hardware to generate the designated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when the specified condition arises. The remaining interrupts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provided by the processor for our use. Some of these were reserved by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IBM PC designers to interface user programs with system software like DOS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BIOS. This was the logical choice for them as interrupts provided a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flexible architecture. The remaining interrupts are totally free for use in user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software.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correlation process from the interrupt number to the interrupt handler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uses a table called interrupt vector table. Its location is fixed to physical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address zero. Each entry of the table is four bytes long containing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segment and offset of the interrupt routine for the corresponding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number. The first two bytes in the entry contain the offset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next two bytes contain the segment. The little endian rule of putting the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significant part (segment) at a higher address is seen here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Mathematically offset of the interrupt n will be at nx4 while the segment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at nx4+2. One entry in this table is called a vector. If the vector is changed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interrupt 0 then INT 0 will take execution to the new handler whose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is now placed at those four bytes. INT 1 vector occupies location 4,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5, 6, and 7 and similarly vector for INT 2 occupies locations 8, 9, 10, and 11.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 table is located in RAM it can be changed anytime. Immediately after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changing it the interrupt mapping is changed and now the interrupt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result in execution of the new routine. This indirection gives the mechanism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extreme flexibility.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operation of interrupt is same whether it is the result of an INT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(software interrupt) or it is generated by an external hardware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passes the interrupt number by a different mechanism. The currently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executing instruction is completed, the current value of FLAGS is pushed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stack, then the current code segment is pushed, then the offset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next instruction is pushed. After this it automatically clears the trap flag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 flag to disallow further interrupts until the current routine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finishes. After this it loads the word at nx4 in IP and the word at nx4+2 in CS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interrupt n was generated. As soon as these values are loaded in CS and IP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execution goes to the start of the interrupt handler. When the handler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finishes its work it uses the IRET instruction to return to the caller. IRET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pops IP, then CS, and then FLAGS. The original value of IF and TF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restored which re-enables further interrupts. IF and TF will be discussed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detail in the discussion of real time interrupts. We have discussed three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things till now.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The INT and IRET instruction format and syntax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The formation of IVT (interrupt vector table)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Operation of the processor when an interrupt in generated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as discussed in the subroutines chapter, the processor will not match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calls to interrupt returns. If a RETF is used in the end of an ISR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will still return to the caller but the FLAGS will remain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 which will destroy the expectations of the caller with the stack. If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know what we are doing we may use such different combination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instructions. Generally we will use IRET to return from an interrupt 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Apart from indirection the software interrupt mechanism is similar to CALL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RET. Indirection is the major difference.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operation of INT can be written as: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 ← sp+2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[sp] ← flag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 ← sp+2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← 0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tf ← 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[sp] ← cs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 ← sp+2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[sp] ← ip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ip ← [0:N*4]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cs ← [0:N*4+2]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The operation of IRET can be written as: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ip ← [sp]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 ← sp-2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cs ← [sp]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 ← sp-2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flag ← [sp]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 ← sp-2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above is the microcode description of INT and IRET. To obey 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instruction the processor breaks it down into small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operations. By reading the microcode of an instruction its working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completely understood.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 mechanism we have studied is an extended far call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mechanism. It pushes FLAGS in addition to CS and IP and it loads CS and IP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a special mechanism of indirection. It is just like the table of contents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is located at a fixed position and allows going directly to chapter 3,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chapter 4 etc. If this association is changed in the table of contents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direction of the reader changes. For example if Chapter 2 starts at page 220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240 is written in the table of contents, the reader will go to page 240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not 220. The table of contents entry is a vector to point to map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chapter number to page number. IVT has 256 chapters and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 looks up the appropriate chapter number to reach the desired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page to find the interrupt routine.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important similarity is that table of contents is always placed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start of the book, a well known place. Its physical position is fixed.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publishers put it at some place, others at another place, the reader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unable to find the desired chapter. Similarly in 8088 the physical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zero is fixed for the IVT and it occupies exactly a kilobyte of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 256x4=1K where 256 is the number of possible interrupt vectors while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size of one vector is 4 bytes.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introduce temporary breakage in the program flow, sometimes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programmed (software interrupts) and un-programmed at other times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(hardware interrupts). By hooking interrupts various system functionalities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controlled. The interrupts reserved by the processor and having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special functions in 8088 are listed below: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 0, Division by zero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 the quotient did not fit in the destination register. This is a 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as this interrupt does not return to the next instruction,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rather it returns to the same instruction that generated it, a DIV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of course. Here INT 0 is automatically generated by a DIV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a specific situation arises, there is no INT 0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 1, Trap, Single step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interrupt is used in debugging with the trap flag. If the trap flag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 the Single Step Interrupt is generated after every instruction.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hooking this interrupt a debugger can get control after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and display the registers etc. 8088 was the first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has this ability to support debugging.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 2, NMI-Non Maskable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Real interrupts come from outside the processor. INT 0 is not real as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generated from inside. For real interrupts there are two pins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processor, the INT pin and the NMI pin. The processor can be directed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listen or not to listen to the INT pin. Consider a recording studio,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recording is going on, doors are closed so that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interruption occurs, and when there is a break, the doors are opened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that if someone is waiting outside can come it. However if there is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urgency like fire outside then the door must be broken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recording must not be catered for. For such situations is the NMI pin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5050790"/>
            <a:ext cx="4910455" cy="46907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informs about fatal hardware failures in the system and is tied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interrupt 2. INT pin can be masked but NMI cannot be masked.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 3, Debug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only special thing about this interrupt is that it has a single 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opcode and not a two byte combination where the second byte tells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number. This allows it to replace any instruction whatsoever.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also used by the debugger and will be discussed in detail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debugger working.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 4, Arithmetic Overflow, change of sign 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overflow flag is set if the sign bit unexpectedly changes as a result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a mathematical or logical instruction. However the overflow flag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signals a real overflow only if the numbers in question are treated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numbers. So this interrupt is not automatically generated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 result of a special instruction INTO (interrupt on overflow)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overflow flag is set. Otherwise the INTO instruction behaves like a NOP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(no operation).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are the five interrupts reserved by Intel and are generally not used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operations.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8.2. HOOKING AN INTERRUPT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hook an interrupt we change the vector corresponding to that interrupt.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soon as the interrupt vector changes, that interrupt will be routed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new handler. Our first example is with the divide by zero interrupt.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normal system defined behavior in response to divide by zero is to display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error message and terminate the program. We will change it to display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own message.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8.1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hooking divide by zero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'You divided something by zero.',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007-029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028-050 FROM EXAMPLE 7.4 (strlen)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030-049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005-024 FROM EXAMPLE 7.1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050-090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050-090 FROM EXAMPLE 7.4 (printstr)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divide by zero interrupt handler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myisrfor0:    push ax                 ; push all regs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point ds to our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clrscr             ;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0x71           ; white on blue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98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6664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generate a divide by zero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genint0:      mov  ax, 0x8432         ; load a big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2              ; use a very small divisor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div  bl                 ; interrupt 0 will be generated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load zero in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[es:0*4], myisrfor0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[es:0*4+2], cs     ; store segment at n*4+2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 genint0           ; generate interrupt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93-101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				We often push all registers in an interrupt service routine just to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sure that no unintentional modification to any register is made.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any code may be interrupted an unintentional modification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hard to debug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103-104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Since interrupt can be called from anywhere we are not sure about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value in DS so we reset it to our code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this program is executed our desired message will be shown instead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default message and the computer will hang thereafter. The first thing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observe is that there is no INT 0 call anywhere in the code. INT 0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invoked automatically by an internal mechanism of the processor as a result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DIV instruction producing a result that cannot fit in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Just by changing the vector we have changed the response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system to divide overflow situations.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the system stuck instead of returning to the next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because divide overflow is a special type of interrupt that returns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instruction instead of the next instruction. This is why the default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handler forcefully terminates the program instead of returning. Now the IRET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take control back to the DIV instruction which will again generate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interrupt. So the computer is stuck in an infinite loop.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8.3. BIOS AND DOS INTERRUPTS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IBM PC there are certain interrupts designated for user programs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communicate with system software to access various standard services like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 to the floppy drive, hard drive, vga, clock etc. If the programmer does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use these services he has to understand the hardware details like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particular controller is used and how it works. To avoid this and provide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interoperability a software interface to basic hardware devices is provided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except in very early computers. Since the manufacturer knows the hardware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burns the software to control its hardware in ROM. Such software is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firmware and access to this firmware is provided through specified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basic interface to the hardware is called BIOS (basic input output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services). When the computer is switched on, BIOS gets the control at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specified address. The messages at boot time on the screen giving BIOS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version, detecting different hardware are from this code. BIOS has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responsibility of testing the basic hardware including video, keyboard, floppy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drive, hard drive etc and a special program to bootstrap. Bootstrap means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 OS from hard disk and from there OS takes control and proceeds to load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its components and display a command prompt in the end. There are two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important programs; BIOS and OS. OS services are high level and build upon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BIOS services. BIOS services are very low level. A level further lower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directly controlling the hardware. BIOS services provide a hardware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independent layer above the hardware and OS services provide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higher level layer over the BIOS services. We have practiced direct hardware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 with the video device directly without using BIOS or DOS. The layer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provides services like display a character, clear the screen, etc.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layers are optional in that we can skip to whatever lower layer we want.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most logical way to provide access to firmware is to use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mechanism. Specific services are provided at specific interrupts. CALL could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have been used but in that case every manufacturer would be required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place specific routines at specific addresses, which is not a flexible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mechanism. Interrupts provide standard interrupt number for the caller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flexibility to place the interrupt routine anywhere in the memory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manufacturer. Now for the programmer it is decided that video services will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provided at INT 10 but the actual address of the video services can and do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vary on computers from different manufacturers. Any computer that is IBM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compatible must make the video services accessible through INT 10.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Similarly keyboard services are available at INT 16 and this is standard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 IBM compatible. Manufacturers place the code wherever they want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services are exported through this interrupt.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exports its various services through different interrupts. Keyboard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services are exported through INT 16, parallel port services through INT 17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similarly others through different interrupts. DOS has a single entry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 through INT 21 just like a pin hole camera, this single entry points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leads to a number of DOS services. So how one interrupt provides a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different services. A concept of service number is used here which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defecto standard in providing multiple services through an interrupt. INT 10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for video services and each of character printing service, screen clearing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service, cursor movement service etc. has a service number associated to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we say INT 10 service 0 is used for this purpose and INT 10 service 1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for that purpose etc. Service numbers for different standard services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fixed for every IBM compatible. The concept of exported services through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is expanded with the service numbering scheme.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service number is usually given in the AH register. Sometimes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256 services seem less. For example DOS exports thousands of services.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often seen an extension to a level further with sub-services.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examples INT 10 character generator services are all provided through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single service number and the services are distinguished with a sub-service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finally selected service would need some arguments for it to work.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arguments are usually not given through stack, rather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used. The BIOS and DOS specifications list which register contains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argument for a particular service of a particular interrupt.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touch some important BIOS and DOS services and not cover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completely neither is it possible to cover it in this space. A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comprehensive reference of interrupts is the Ralph Brown List. It is just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reference and not to be studied from end to end. All interrupts cannot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remembered and there is no need to remember them.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service number is almost always in AH while the sub-service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in AL or BL and sometimes in other registers. The documentation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 we are using will list which register should hold what when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is invoked for that particular service.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first target using BIOS is video so let us proceed to our first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uses INT 10 service 13 to print a string on the screen. BIOS will work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even if the video memory is not at B8000 (a very old video card) since BIOS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knows everything about the hardware and is hardware specific.  </a:t>
            </a:r>
            <a:endParaRPr lang="ko-KR" altLang="en-US" dirty="0" smtClean="0" sz="1002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2886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8.2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print string using bios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'Hello World'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ah, 0x13           ; service 13 - print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1              ; subservice 01 – update cursor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bh, 0              ; output on page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7              ; normal attrib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0x0A03         ; row 10 column 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11           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                ; segment of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message        ; offset of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call BIOS video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sub-service are versions of printstring that update and do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update the cursor after printing the string etc.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Text video screen is in the form of pages which can be upto 32.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time one page is visible which is by default the zeroth page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unless we change it.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we execute it the string is printed and the cursor is updated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direct access to video memory we had no control over the cursor.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cursor a different mechanism to access the hardware was needed.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next example uses the keyboard service to read a key.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combination of keyboard and video services is used in almost every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we see and use. We will wait for four key presses; clear the screen after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first, and draw different strings after the next key presses and exiting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the last. We will use INT 16 service 1 for this purpose. This is a blocking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 so it does not return until a key has been pressed. We also used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blinking attribute in this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3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we previously discussed that the control bus carries the intent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that it wants to read or to write. Memory changes its behavior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response to this signal from the processor. It defines the direction of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flow. If processor wants to read but memory wants to write, there will be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communication or useful flow of information. Both must be synchronized,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 a speaker speaks and the listener listens. If both speak simultaneously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both listen there will be no communication. This precise synchronization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between the processor and the memory is the responsibility of the control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bus is only the mechanism. The responsibility of sending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appropriate signals on the control bus to the memory is of the processor.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 memory never wants to listen or to speak of itself. Then why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bus bidirectional. Again we take the same example of the servant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book further to elaborate this situation. Consider that the servant went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fetch the book just to find that the drawing room door is locked. Now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servant can wait there indefinitely keeping us in surprise or come back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 us about the situation so that we can act accordingly. The servant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even though he was obedient was unable to fulfill our orders so in all 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obedience, he came back to inform us about the problem. Synchronization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still important, as a result of our orders either we got the desired cell or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came to know that the memory is locked for the moment. Such information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cannot be transferred via the address or the data bus. For such situations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peripherals want to talk to the processor when the processor wasn’t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expecting them to speak, special lines in the control bus are used.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information in such signals is usually to indicate the incapability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peripheral to do something for the moment. For these reasons the control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bus is a bidirectional bus and can carry information from processor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as well as from memory to processor.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1.2. REGISTERS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basic purpose of a computer is to perform operations, and operations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 operands. Operands are the data on which we want to perform a certain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operation. Consider the addition operation; it involves adding two numbers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get their sum. We can have precisely one address on the address bus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consequently precisely one element on the data bus. At the very same instant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operand cannot be brought inside the processor. As soon as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 is selected, the first operand is no longer there. For this reason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temporary storage places inside the processor called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	registers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Now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 can be read in a register and added into the other which is read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directly from the memory. Both are made accessible at one instance of time,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from inside the processor and one from outside on the data bus.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result can be written to at a distinct location as the operation has completed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we can access a different memory cell. Sometimes we hold both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in registers for the sake of efficiency as what we can do inside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is undoubtedly faster than if we have to go outside and bring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 operand.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are like a scratch pad ram inside the processor and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is very much like normal memory cells. They have precise locations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remember what is placed inside them. They are used when we need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than one data element inside the processor at one time. The concept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will be further elaborated as we progress into writing our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is a limited resource but the number of memory cells is large.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are relatively very small in number, and are therefore a very scarce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precious resource. Registers are more than one in number, so we have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precisely identify or name them. Some manufacturers number their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 r0, r1, r2, others name them like A, B, C, D etc. Naming is useful since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registers are few in number. This is called the nomenclature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1027430"/>
            <a:ext cx="4910455" cy="85890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8.3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print string and keyboard wait using BIOS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msg1:         db   'hello world', 0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msg2:         db   'hello world again',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msg3:         db   'hello world again and again',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005-024 FROM EXAMPLE 7.1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029-069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050-090 FROM EXAMPLE 7.4 (printstr)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070-092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028-050 FROM EXAMPLE 7.4 (strlen)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ah, 0x10           ; service 10 – vga attributes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03             ; subservice 3 – toggle blinking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01             ; enable blinking bit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call BIOS video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clrscr             ;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              ; blue on black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0x71           ; blue on white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0xF4           ; red on white blinking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099-100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This service has no parameters so only the service number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initialized in AH. This is the only service so there is no sub-service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as well. The ASCII code of the char pressed is returned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 after this service. 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Write a TSR that forces a program to exit when it tries to become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TSR using INT 21h/Service 31h by converting its call into INT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21h/Service 4Ch.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Write a function to clear the screen whose only parameter is always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zero. The function is hooked at interrupt 80h and may also be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directly both as a near call and as a far call. The function should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detect how it is called and return appropriately. It is provided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direction flag will be set before the function is called.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Write a function that takes three parameters, the interrupt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(N) and the segment and offset of an interrupt handler XISR.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arguments are pushed in the order N, XISR’s offset and XISR’s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segment. It is known that the first two instructions of XISR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PUSHF and CALL 0:0 followed by the rest of the interrupt handler.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PUSHF instruction is of one byte and far call is of 5 bytes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byte being the op-code, the next two containing the target offset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last two containing the target segment. The function should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hook XISR at interrupt N and chain it to the interrupt handler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previously hooked at N by manipulating the call 0:0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placed near the start of XISR.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Write a TSR that provide the circular queue services via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0x80 using the code written in Exercise 5.XX.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procedure should call one of qcreate, qdestroy, qempty, qadd,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qremove, and uninstall based on the value in AH. The uninstall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 should restore the old interrupt 0x80 handler and remove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TSR from memory.  </a:t>
            </a:r>
            <a:endParaRPr lang="ko-KR" altLang="en-US" dirty="0" smtClean="0" sz="1002"/>
          </a:p>
          <a:p>
            <a:pPr marL="0" indent="0" defTabSz="15240" algn="l">
              <a:lnSpc>
                <a:spcPts val="36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103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9 </a:t>
            </a:r>
            <a:endParaRPr lang="ko-KR" altLang="en-US" dirty="0" smtClean="0" sz="2999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Real Time Interrupts and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Hardware Interfacing 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9.1. HARDWARE INTERRUPTS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mechanism as discussed in the previous chapter is used for real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that are generated by external hardware. However there is a single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pin outside the processor called the INT pin that is used by external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hardware to generate interrupts. The detailed operation that happens outside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process when an interrupt is generated is complex and only a simplified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view will be discussed here; the view that is relevant to an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programmer. There are many external devices that need the processor’s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attention like the keyboard, hard disk, floppy disk, sound card. All of them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 real time interrupts at some point in their operation. For example if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is busy in some calculations for three minutes the key strokes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hit meanwhile should not be wasted. Therefore when a key is pressed,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 signal is sent, an interrupt generated and the interrupt handler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stores the key for later use. Similarly when the printer is busy printing we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cannot send it more data. As soon as it gets free from the previous job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the processor to inform that it is free now. There are many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examples where the processor needs to be informed of an external event.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processor actively monitors all devices instead of being automatically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interrupted then it there won’t be any time to do meaningful work.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there are many devices generating interrupts and there is only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pin going inside the processor and one pin cannot be technically derived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than one source a controller is used in between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Programmable Interrupt Controller (PIC). It has eight input signals and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output signal. It assigns priorities to its eight input pins from 0 to 7 so that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than one interrupt comes at the same times, the highest priority one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forwarded and the rest are held till that is serviced. The rest are forwarded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by one according to priority after the highest priority one is completed.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original IBM XT computer had one PIC so there were 8 possible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sources. However IBM AT and later computers have two PIC totaling 16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possible interrupt sources. They are arrange is a special cascade master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slave arrangement so that only one output signal comes towards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However we will concentrate on the first interrupt controller only.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priority can be understood with the following example. Consider eight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parallel switches which are all closed and connected to form the output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signal. When a signal comes on one of the switches, it is passed on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output and this switch and all below it are opened so that no further signals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pass through it. The higher priority switches are still closed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 on them can be forwarded. When the processor signals that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finished with the processing the switches are closed again and any waiting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may be forwarded. The way the processor signals ending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service routine is by using a special mechanism discussed later.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eight input signals to the PIC are called Interrupt Requests (IRQ).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eight lines are called IRQ 0 to IRQ 7. These are the input lines of the 8451.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</a:rPr>
              <a:t>†</a:t>
            </a:r>
            <a:endParaRPr lang="ko-KR" altLang="en-US" dirty="0" smtClean="0" sz="64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IRQ 0 is derived by a timer device. The timer device keeps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  <a:ea typeface="Bookman Old Style"/>
              </a:rPr>
              <a:t>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8451 is the technical number of the PIC.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generating interrupts with a specified frequency. IRQ 1 is derived by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keyboard when generates an interrupts when a key is pressed or released.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IRQ 2 is the cascading interrupt connected to the output of the second 8451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machine. IRQ 3 is connected to serial port COM 2 while IRQ 4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connected to serial port COM 1. IRQ 5 is used by the sound card 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network card or the modem. An IRQ conflict means that two devices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system want to use the same IRQ line. IRQ 6 is used by the floppy disk drive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IRQ 7 is used by the parallel port.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Each IRQ is mapped to a specific interrupt in the system. This is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IRQ to INT mapping. IRQ 0 to IRQ 7 are consecutively mapped on interrupts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 to F. This mapping is done by the PIC and not the processor. The actual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 fetches one instruction from the PIC whenever the INT pin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signaled instead of the memory. We can program the PIC to generate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set of interrupts on the same interrupt requests.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perspective of an assembly language programmer an IRQ 0 is translated into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INT 8 without any such instruction in the program and that’s all.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an IRQ 0, the highest priority interrupt, is generated by the timer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chip at a precise frequency and the handler at INT 8 is invoked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updates the system time. A key press generates IRQ 1 and the INT 9 handler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invoked which stores this key. To handler the timer and keyboard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one can replace the vectors corresponding to interrupt 8 and 9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respectively. For example if the timer interrupt is replaced and the floppy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accessed by some program, the floppy motor and its light will remain on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 as in the normal case it is turned off by the timer interrupt after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seconds in anticipation that another floppy access might be needed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otherwise the time motor takes to speed up will be needed again.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</a:rPr>
              <a:t>‡</a:t>
            </a:r>
            <a:endParaRPr lang="ko-KR" altLang="en-US" dirty="0" smtClean="0" sz="64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have seen that an interrupt request from a device enters the PIC as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IRQ, from there it reaches the INT pin of the processor, the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receives the interrupt number from the PIC, generates the designated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interrupt, and finally the interrupt handler gain control and can do whatever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desired. At the end of servicing the interrupt the handler should inform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PIC that it is completed so that lower priority interrupts can be sent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PIC. This signal is called an End Of Interrupt (EOI) signal and is sent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through the I/O ports of the interrupt controller.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9.2. I/O PORTS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hundreds of peripheral devices in the system, PIC is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example. The processor needs to communicate with them, give and take data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them, otherwise their presence is meaningless. Memory has a totally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purpose. It contains the program to be executed and its data.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does not control any hardware. For communicating with peripheral devices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processor uses I/O ports. There are only two operations with the external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world possible, read or write. Similarly with I/O ports the processor can read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write an I/O port. When an I/O port is read or written to, the operation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as simple as it happens in memory. Some hardware changes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functionality or performs some operation as a result.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IBM PC has separate memory address space and peripheral address space.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processors use memory mapped I/O in which case designated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cells work as ports for specific devices. In case of Intel a special pin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bus signals whether the current read or write is from the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space or from the peripheral address space. The same address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buses are used to select a port and to read or write data from that port.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with I/O only the lower 16 bits of the address bus are used meaning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there are a total of 65536 possible I/O ports. Now keyboard has special </a:t>
            </a:r>
            <a:endParaRPr lang="ko-KR" altLang="en-US" dirty="0" smtClean="0" sz="1002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  <a:ea typeface="Bookman Old Style"/>
              </a:rPr>
              <a:t>‡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The programs discussed from now onwards in the book must be executed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pure DOS and not in a DOS window so that we are in total control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PIC and other devices.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6007735"/>
            <a:ext cx="4910455" cy="14662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I/O ports designated to it, PIC has others, DMA, sound card, network card,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each has some ports.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two address spaces are differentiated in hardware, they must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have special instructions to select the other address space. We have the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OUT instructions to read or write from the peripheral address space.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MOV is given the processor selects the memory address space,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is given the processor selects the peripheral address space.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IN and OUT instructions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 and OUT instructions have a byte form and a word form but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form is almost always used. The source register in OUT and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in IN is AL or AX depending on which form is used. The port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directly given in the instruction if it fits in a byte otherwise it has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given in the DX register. Port numbers for specific devices are fixed by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IBM standard. For example 20 and 21 are for PIC, 60 to 64 for Keyboard, 378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the parallel port etc. A few example of IN and OUT are below: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 al, 0x21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dx, 0x378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 al, dx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out 0x21, al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dx, 0x378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out dx, al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PIC Ports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Programmable interrupt controller has two ports 20 and 21. Port 20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port while port 21 is the interrupt mask register which can be used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selectively enabling or disabling interrupts. Each of the bits at port 21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corresponds to one of the IRQ lines. We first write a small program to disable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keyboard using this port. As we know that the keyboard IRQ is 1,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 a 1 bit at its corresponding position. A 0 bit will enable an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 1 bit disables it. As soon as we write it on the port keyboard interrupts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stop arriving and the keyboard will effectively be disabled. Even Ctrl-Alt-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Del would not work; the reset power button has to be used. 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disable keyboard interrupt in PIC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0x21    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al, 2              ; set bit for IRQ2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0x21, al           ; write back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</a:t>
            </a:r>
            <a:endParaRPr lang="ko-KR" altLang="en-US" dirty="0" smtClean="0" sz="798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this three line mini program is executed the computer will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understand anything else. Its ears are closed. No keystrokes are making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 to the processor. Ports always make something happen on the system.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properly designed system can launch a missile on writing a bit on some port.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is simple in that it is all that it is. In ports every bit has a meaning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changes something in the system.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As we previously discussed every interrupt handler invoked because </a:t>
            </a:r>
            <a:endParaRPr lang="ko-KR" altLang="en-US" dirty="0" smtClean="0" sz="1002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of an IRQ must signal an EOI otherwise lower priority interrupts will </a:t>
            </a:r>
            <a:endParaRPr lang="ko-KR" altLang="en-US" dirty="0" smtClean="0" sz="1002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remain disabled. </a:t>
            </a:r>
            <a:endParaRPr lang="ko-KR" altLang="en-US" dirty="0" smtClean="0" sz="1002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Keyboard Controller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go in further details of the keyboard and its relation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computer. We will not discuss how the keyboard communicates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keyboard controller in the computer rather we will discuss how the keyboard </a:t>
            </a:r>
            <a:endParaRPr lang="ko-KR" altLang="en-US" dirty="0" smtClean="0" sz="1002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107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5236210"/>
            <a:ext cx="4910455" cy="44627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controller communicates with the processor. Keyboard is a collection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labeled buttons and every button is designated a number (not the ASCII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code). This number is sent to the processor whenever the key is pressed.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this number called the scan code the processor understands which key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pressed. For each key the scan code comes twice, once for the key press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once for the key release. Both are scan codes and differ in one bit only.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lower seven bits contain the key number while the most significant bit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clear in the press code and set in the release code. The IBM PC standard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gives a table of the scan codes of all keys.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we press Shift-A resulting in a capital A on the screen, the controller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sent the press code of Shift, the press code of A, the release code of A,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release code of Shift and the interrupt handler has understood that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sequence should result in the ASCII code of ‘A’. The ‘A’ key always produces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scan code whether or not shift is pressed. It is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handler’s job to remember that the press code of Shift has come and release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has not yet come and therefore to change the meaning of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 presses. Even the caps lock key works the same way.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interesting thing is that the two shift keys on the left and right side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keyboard produce different scan codes. The standard way implemented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BIOS is to treat that similarly. That’s why we always think of them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identical. If we leave BIOS and talk directly with the hardware we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differentiate between left and right shift keys with their scan code. Now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scan code is available from the keyboard data port which is 60. The keyboard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generates IRQ 1 whenever a key is pressed so if we hook INT 9 and inside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read port 60 we can tell which of the shift keys was hit. Our first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do precisely this. It will output an L if the left shift key was pressed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 if the right one was pressed. The hooking method is the same as done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previous chapter.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differentiate left and right shift keys with scancodes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; read a char from keyboard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0x2a           ; is the key left shift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            ; no, try next comparison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'L'   ; yes, print L at top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nomatch            ;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nextcmp:      cmp  al, 0x36           ; is the key right shift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nomatch            ; no,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'R'   ; yes, print R at top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nomatch: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111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1222375"/>
            <a:ext cx="4910455" cy="18040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680" y="4215130"/>
            <a:ext cx="4910455" cy="29660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8680" y="9451975"/>
            <a:ext cx="4910455" cy="2374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jmp  l1                 ; infinite loop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033-036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CLI clears the interrupt flag to disable the interrupt system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completely. The processor closes its ears and does not care about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state of the INT pin. Interrupt hooking is done in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instructions, placing the segment and placing the offset. If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comes in between and the vector is in an indeterminate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state, the system will go to a junk address and eventually crash.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stop all interruptions while changing a real time interrupt vector.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set the interrupt flag afterwards to renewable interrupts.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 hangs in an infinite loop. The only activity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caused by a real time interrupt. The kbisr routine is not called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anywhere; it is only automatically invoked as a result of IRQ 1.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executed the left and right shift keys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distinguished with the L or R on the screen. As no action was taken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 of the keys, they are effectively disabled and the computer has to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rebooted. To check that the keyboard is actually disabled we change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and add the INT 16 service 0 at the end to wait for an Esc key press.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soon as Esc is pressed we want to terminate our program.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attempt to terminate program with Esc that hooks keyboard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005-029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005-029 FROM EXAMPLE 9.2 (kbisr)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al, 27              ; is the Esc key pressed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l1                  ; if no, check for next key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</a:t>
            </a:r>
            <a:endParaRPr lang="ko-KR" altLang="en-US" dirty="0" smtClean="0" sz="798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executed the behavior is same. Esc does not work.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because the original IRQ 1 handler was written by BIOS that read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scan code, converted into an ASCII code and stored in the keyboard buffer.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BIOS INT 16 read the key from there and gives in AL. When we hooked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keyboard interrupt BIOS is no longer in control, it has no information,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always see the empty buffer and INT 16 will never return.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Interrupt Chaining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 transfer control to the original BIOS ISR in the end of our 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way the normal functioning of INT 16 can work as well. We can retrieve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address of the BIOS routine by saving the values in vector 9 before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hooking our routine. In the end of our routine we will jump to this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a special indirect form of the JMP FAR 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9.4 </a:t>
            </a:r>
            <a:endParaRPr lang="ko-KR" altLang="en-US" dirty="0" smtClean="0" sz="1002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75349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another attempt to terminate program with Esc that hooks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oldisr: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; read a char from keyboard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0x2a           ; is the key left shift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            ; no, try next comparison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'L'   ; yes, print L at top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nomatch            ;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nextcmp:      cmp  al, 0x36           ; is the key right shift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nomatch            ; no,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'R'   ; yes, print R at top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nomatch:      ;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out  0x20, al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far [cs:oldisr]     ; call the original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[es:9*4]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[oldisr], ax 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[es:9*4+2]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[oldisr+2], ax 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al, 27              ; is the Esc key pressed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l1                  ; if no, check for next key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027-028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EOI is no longer needed as the original BIOS routine will have it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its end.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IRET has been removed and an unconditional jump is introduced.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 of JMP the stack has the exact formation as was when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came. So the original BIOS routine’s IRET will take control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interrupted program. We have been careful in restoring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we modified and retained the stack in the same form as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at the time of entry into the 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executed L and R are printed as desired and Esc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terminates the program as well. Normal commands like DIR work now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 keys still show L and R as our routine did even after the termination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program. Now start some application like the editor, it open well but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soon as a key is pressed the computer crashes.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Actually our hooking and chaining was fine. When Esc was pressed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signaled DOS that our program has terminated. DOS will take all our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2740025"/>
            <a:ext cx="4910455" cy="42310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8705215"/>
            <a:ext cx="4910455" cy="10090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as a result. The routine is still in memory and functioning but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is free according to DOS. As soon as we load EDIT the same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allocated to EDIT and our routine as overwritten. Now when a key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pressed our routine’s address is in the vector but at that address some new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is placed that is not intended to be an interrupt handler. That may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or some part of the EDIT program. This results in crashing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Unhooking Interrupt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now add the interrupt restoring part to our program. This code resets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 vector to the value it had before the start of our program.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terminate program with Esc that hooks keyboard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oldisr: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007-032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005-029 FROM EXAMPLE 9.4 (kbisr)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[es:9*4]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[oldisr], ax 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[es:9*4+2]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[oldisr+2], ax 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call BIOS keyboard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al, 27              ; is the Esc key pressed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l1                  ; if no, check for next key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[oldisr]        ; read old offset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bx, [oldisr+2]      ; read old segment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[es:9*4], ax        ; restore old offset from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[es:9*4+2], bx      ; restore old segment from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9.3. TERMINATE AND STAY RESIDENT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change the display to show L only while the left shift is pressed and 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while the right shift is pressed to show the use of the release codes.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changed that shift keys are not forwarded to BIOS. The effect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visible with A and Shift-A both producing small ‘a’ but caps lock will work.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one major difference from all the programs we have been writing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till now. The termination is done using INT 21 service 31 instead of INT 21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 4C. The effect is that even after termination the program is there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legally there.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9.6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TSR to show status of shift keys on top left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oldisr: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particular architecture. Still other manufacturers name their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according to their function like X stands for an index register. This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informs us that there are special functions of registers as well, some of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closely associated to the particular architecture. For example index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do not hold data instead they are used to hold the address of data.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other functions as well and the whole spectrum of register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functionalities is quite large. However most of the details will become clear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registers of the Intel architecture are discussed in detail.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Accumulator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a central register in every processor called the accumulator.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Traditionally all mathematical and logical operations are performed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accumulator. The word size of a processor is defined by the width of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accumulator. A 32bit processor has an accumulator of 32 bits.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Pointer, Index, or Base Register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name varies from manufacturer to manufacturer, but the basic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distinguishing property is that it does not hold data but holds the address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data. The rationale can be understood by examining a “for” loop in a higher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level language, zeroing elements in an array of ten elements located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consecutive memory cells. The location to be zeroed changes every iteration.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is the address where the operation is performed is changing. Index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is used in such a situation to hold the address of the current array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location. Now the value in the index register cannot be treated as data, but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the address of data. In general whenever we need access to a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 whose address is not known until runtime we need an index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Without this register we would have needed to explicitly code each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iteration separately.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newer architectures the distinction between accumulator and index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has become vague. They have general registers which are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versatile and can do both functions. They do have some specialized behaviors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but basic operations can be done on all general registers.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Flags Register or Program Status Word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a special register in every architecture called the flags register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 status word. Like the accumulator it is an 8, 16, or 32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but unlike the accumulator it is meaningless as a unit, rather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individual bits carry different meanings. The bits of the accumulator work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parallel as a unit and each bit mean the same thing. The bits of the flags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work independently and individually, and combined its value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meaningless.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example of a bit commonly present in the flags register is the carry flag.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carry can be contained in a single bit as in binary arithmetic the carry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only be zero or one. If a 16bit number is added to a 16bit accumulator,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result is of 17 bits the 17th bit is placed in the carry bit of the flags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Without this 17th bit the answer is incorrect. More examples of flags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discussed when dealing with the Intel specific register set.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Program Counter or Instruction Pointer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Everything must translate into a binary number for our dumb processor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understand it, be it an operand or an operation itself. Therefore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themselves must be translated into numbers. For example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 numbers we understand the word “add.” We translate this word into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to make the processor understand it. This number is the actual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for the computer. All the objects, inheritance and encapsulation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constructs in higher level languages translate down to just a number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in the end. Addition, multiplication, shifting; all big 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69919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; read a char from keyboard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0x2a           ; has the left shift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            ; no, try next comparison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'L'   ; yes, print L at first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nextcmp:      cmp  al, 0x36           ; has the right shift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nextcmp2           ; no, try next comparison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'R'   ; yes, print R at second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nextcmp2:     cmp  al, 0xaa           ; has the left shift released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nextcmp3           ; no, try next comparison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[es:0], ' '   ; yes, clear the first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nextcmp3:     cmp  al, 0xb6           ; has the right shift released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nomatch            ; no, chain to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[es:2], ' '   ; yes, clear the second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nomatch: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far [cs:oldisr]    ; call the original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[oldisr], ax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[oldisr+2], ax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start          ; end of resident portion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15             ; round up to next para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dx, cl             ; number of paras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0x3100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this program is executed the command prompt immediately comes.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 can be seen. EDIT can run and keypresses do not result in a crash.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all that left and right shift keys shown L and R on top left of the screen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they are pressed but the shift keys do not work as usual since we did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forwarded the key to BIOS. This is selective chaining. </a:t>
            </a:r>
            <a:endParaRPr lang="ko-KR" altLang="en-US" dirty="0" smtClean="0" sz="1002"/>
          </a:p>
          <a:p>
            <a:pPr marL="0" indent="0" defTabSz="15240" algn="l">
              <a:lnSpc>
                <a:spcPts val="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5830" y="987425"/>
            <a:ext cx="2212340" cy="30543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understand Terminate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allocation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procedure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understood.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physical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zero is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vector table. Above it are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data area, DOS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area, IO.SYS, MSDOS.SYS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device drivers. In the end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COMMAND.COM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interpreter.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remaining space is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transient program area as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executed in this area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space reclaimed on their exit.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freemem pointer in DOS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points where the free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begins. When DOS loads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the freemem pointer is moved to the end of memory, all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available space is allocated to it, and when it exits the freemem pointer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comes back to its original place thereby reclaiming all space. This action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initiated by the DOS service 4C.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method to legally terminate a program and give control back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DOS is using the service 31. Control is still taken back but the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releasing part is modified. A portion of the allocated memory can be retained.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the difference in the two methods is that the freemem pointer goes back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original place or a designated number of bytes ahead of that old position.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 that our program crashed because the interrupt routine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overwritten. If we can tell DOS not to reclaim the memory of the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routine, then it will not crash. In the last program we have told DOS to make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number of bytes resident. It becomes a part of the operation system, 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extension to it. Just like DOSKEY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</a:rPr>
              <a:t>§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is an extension to the operation system.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 of paragraphs to reserve is given in the DX register. Paragraph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 unit just like byte, word, and double word. A paragraph is 16 bytes.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we can reserve in multiple of 16 bytes. We write TSRs in such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 that the initialization code and data is located at the end as it is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necessary to make it resident and therefore to save space.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calculate the number of paragraphs a label is placed after the last line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is to be made resident. The value of that label is the number of bytes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 to be made resident. A simple division by 16 will not give the correct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paras as we want our answer to be rounded up and not down.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100 bytes should need 7 pages but division gives 6 and a remainder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4. A standard technique to get rounded up integer division is to add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divisor-1 to the dividend and then divide. So we add 15 to the number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 and then divide by 16. We use shifting for division as the divisor is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power of 2. We use a form of SHR that places the count in the CL register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we can shift by 4 in just two instructions instead of 4 if we shift one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our program anything after start label is not needed after the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become a TSR. We can observe that our program has become a part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DOS by giving the following command.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mem /c </a:t>
            </a:r>
            <a:endParaRPr lang="ko-KR" altLang="en-US" dirty="0" smtClean="0" sz="798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  <a:ea typeface="Bookman Old Style"/>
              </a:rPr>
              <a:t>§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DOSKEY is a TSR that shows the previous commands on the command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prompt with up and down arrows and allows editing of the command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113</a:t>
            </a:r>
            <a:endParaRPr lang="ko-KR" altLang="en-US" dirty="0" smtClean="0" sz="1002"/>
          </a:p>
        </p:txBody>
      </p:sp>
      <p:sp>
        <p:nvSpPr>
          <p:cNvPr id="272" name="Rect 3"/>
          <p:cNvSpPr>
            <a:spLocks noGrp="1" noChangeArrowheads="1"/>
          </p:cNvSpPr>
          <p:nvPr/>
        </p:nvSpPr>
        <p:spPr>
          <a:xfrm rot="0">
            <a:off x="4474210" y="1115695"/>
            <a:ext cx="257175" cy="1524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IVT </a:t>
            </a:r>
            <a:endParaRPr lang="ko-KR" altLang="en-US" dirty="0" smtClean="0" sz="1002" b="1"/>
          </a:p>
        </p:txBody>
      </p:sp>
      <p:sp>
        <p:nvSpPr>
          <p:cNvPr id="273" name="Rect 3"/>
          <p:cNvSpPr>
            <a:spLocks noGrp="1" noChangeArrowheads="1"/>
          </p:cNvSpPr>
          <p:nvPr/>
        </p:nvSpPr>
        <p:spPr>
          <a:xfrm rot="0">
            <a:off x="1337945" y="1073150"/>
            <a:ext cx="2085975" cy="1492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0 </a:t>
            </a:r>
            <a:endParaRPr lang="ko-KR" altLang="en-US" dirty="0" smtClean="0" sz="1002" b="1"/>
          </a:p>
        </p:txBody>
      </p:sp>
      <p:sp>
        <p:nvSpPr>
          <p:cNvPr id="274" name="Rect 3"/>
          <p:cNvSpPr>
            <a:spLocks noGrp="1" noChangeArrowheads="1"/>
          </p:cNvSpPr>
          <p:nvPr/>
        </p:nvSpPr>
        <p:spPr>
          <a:xfrm rot="0">
            <a:off x="914400" y="1210310"/>
            <a:ext cx="4631055" cy="27552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programs the DOS memory </a:t>
            </a:r>
            <a:endParaRPr lang="ko-KR" altLang="en-US" dirty="0" smtClean="0" sz="1002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BIOS Data Area, DOS Data </a:t>
            </a:r>
            <a:endParaRPr lang="ko-KR" altLang="en-US" dirty="0" smtClean="0" sz="1002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Area, IO.SYS, MSDOS.SYS, </a:t>
            </a:r>
            <a:endParaRPr lang="ko-KR" altLang="en-US" dirty="0" smtClean="0" sz="1002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Device Drivers </a:t>
            </a:r>
            <a:endParaRPr lang="ko-KR" altLang="en-US" dirty="0" smtClean="0" sz="1002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COMMAND.COM </a:t>
            </a:r>
            <a:endParaRPr lang="ko-KR" altLang="en-US" dirty="0" smtClean="0" sz="1002" b="1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Transient Program Area (TPA) </a:t>
            </a:r>
            <a:endParaRPr lang="ko-KR" altLang="en-US" dirty="0" smtClean="0" sz="1002" b="1"/>
          </a:p>
          <a:p>
            <a:pPr marL="0" indent="0" defTabSz="15240" algn="l">
              <a:lnSpc>
                <a:spcPts val="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640K </a:t>
            </a:r>
            <a:endParaRPr lang="ko-KR" altLang="en-US" dirty="0" smtClean="0" sz="1002" b="1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4288790"/>
            <a:ext cx="4910455" cy="53822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command displays all currently loaded drivers and the current state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memory. We will be able to see our program in the list of DOS drivers.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9.4. PROGRAMMABLE INTERVAL TIMER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very important peripheral device is the Programmable Interval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Timer (PIT), the chip numbered 8254. This chip has a precise input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frequency of 1.19318 MHz. This frequency is fixed regardless of the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clock. Inside the chip is a 16bit divisor which divides this input frequency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output is connected to the IRQ 0 line of the PIC. The special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 if placed in the divisor means a divisor of 65536 and not 0. The standard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divisor is 0 unless we change it. Therefore by default IRQ 0 is generated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1193180/65536=18.2 times per second. This is called the timer tick. There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interval of about 55ms between two timer ticks. The system time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maintained with the timer interrupt. This is the highest priority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breaks whatever is executing. Time can be maintained with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as this frequency is very precise and is part of the IBM standard.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writing a TSR we give control back to DOS so TSR activation,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reactivation and action is solely interrupt based, whether this is a hardware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or a software one. Control is never given back; it must be caught,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like we caught control by hooking the keyboard interrupt. Our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will hook the timer interrupt and display a tick count on the screen.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9.7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display a tick count on the top right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tickcount: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number at top left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number to be printed as its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printnum: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10             ; use base 10 for division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              ; initialize count of digits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nextdigit:    mov  dx, 0              ; zero upper half of dividend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div  bx                 ; divide by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dl, 0x30           ; convert digit into ascii value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                ; save ascii value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cx                 ; increment count of values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0              ; is the quotient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nextdigit          ; if no divide it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140            ; point di to 70th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nextpos:      pop  dx                 ; remove a digit from the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dh, 0x07           ; use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[es:di], dx        ; print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nextpos            ; repeat for all digits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5420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6242050"/>
            <a:ext cx="4910455" cy="34232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timer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[cs:tickcount]; increment tick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[cs:tickcount]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tick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end of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[es:8*4], timer;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[es:8*4+2],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start          ; end of resident portion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15             ; round up to next para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dx, cl             ; number of paras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0x3100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we execute the program the counter starts on the screen. Whatever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do, take directory, open EDIT, the debugger etc. the counter remains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running on the screen. No one is giving control to the program; the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getting executed as a result of timer generating INT 8 after every 55ms.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next example will hook both the keyboard and timer interrupts.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shift key is pressed the tick count starts incrementing and as soon as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 key is released the tick count stops. Both interrupt handlers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communicating through a common variable. The keyboard interrupt sets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variable while the timer interrupts modifies its behavior according to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variable.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9.8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display a tick count while the left shift key is down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seconds:  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timerflag: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oldkb:        dd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007-047 FROM EXAMPLE 9.7 (printnum)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; read char from keyboard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0x2a           ; has the left shift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            ; no, try next comparison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[cs:timerflag], 1; is the flag already 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               ; yes, leave the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[cs:timerflag], 1; set flag to start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the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nextcmp:      cmp  al, 0xaa           ; has the left shift released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nomatch            ; no, chain to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[cs:timerflag], 0; reset flag to stop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68033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the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nomatch: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far [cs:oldkb]     ; call original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timer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[cs:timerflag], 1 ; is the printing flag 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skipall            ; no, leave the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[cs:seconds]  ; increment tick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[cs:seconds]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tick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skipall: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[oldkb], ax 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[oldkb+2], ax 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[es:8*4], timer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[es:8*4+2], cs     ; store segment at n*4+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start          ; end of resident portion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15             ; round up to next para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dx, cl             ; number of paras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0x3100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flag is one when the timer interrupt should increment and zero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it should not.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058-059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As the keyboard controller repeatedly generates the press code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release code does not come in a specified time, we have placed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check to not repeatedly set it to one.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way to access TSR data is using the CS override instead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initializing DS. It is common mistake not to initialize DS and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put in CS override in a real time interrupt handler.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we execute the program and the shift key is pressed, the counter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starts incrementing. When the key is released the counter stops. When it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pressed again the counter resumes counting. As this is made as a TSR any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program can be loaded and will work properly alongside the TSR.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9.5. PARALLEL PORT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Computers can control external hardware through various external ports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 the parallel port, the serial port, and the new additions USB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FireWire. Using this, computers can be used to control almost anything.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examples we will use the parallel port. The parallel port has two views,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connector that the external world sees and the parallel port controller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5086985"/>
            <a:ext cx="4910455" cy="388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ports through which the processor communicates with the device connected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parallel port.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parallel port connector is a 25pin connector called DB-25. Different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pins of this connector have different meanings. Some are meaningful only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printer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</a:rPr>
              <a:t>**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This is a bidirectional port so there are some pins to take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from the processor to the parallel port and others to take data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parallel port to the processor. Important pins for our use are the data pins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pin 2 to pin 9 that take data from the processor to the device. Pin 10,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ACK pin, is normally used by the printer to acknowledge the receipt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and show the willingness to receive more data. Signaling this pin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generates IRQ 7 if enabled in the PIC and in the parallel port controller. Pin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18-25 are ground and must be connected to the external circuit ground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 the common reference point otherwise they won’t understand each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voltage levels. Like the datum point in a graph this is the datum point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an electrical circuit. The remaining pins are not of our concern in these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the external view of the parallel port. The processor cannot see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pins. The processor uses the I/O ports of the parallel port controller.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parallel port LPT1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</a:rPr>
              <a:t>††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has ports designated from 378 to 37A.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port 378 is the data port. If we use the OUT instruction on this port, 1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result in a 5V signal on the corresponding pin and a 0 bits result in a 0V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 on the corresponding pin.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Port 37A is the control port. Our interest is with bit 4 of this port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enables the IRQ 7 triggering by the ACK pin. We have attached a circuit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connects 8 LEDs with the parallel port pins. The following examples sends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scancode of the key pressed to the parallel port so that it is visible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LEDs.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9.9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show scancode on external LEDs connected through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oldisr: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; read char from keyboard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write char to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far [cs:oldisr]    ; call original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[oldisr], ax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[oldisr+2], ax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start          ; end of resident portion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15             ; round up to next para </a:t>
            </a:r>
            <a:endParaRPr lang="ko-KR" altLang="en-US" dirty="0" smtClean="0" sz="798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  <a:ea typeface="Bookman Old Style"/>
              </a:rPr>
              <a:t>**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The parallel port is most commonly used with the printer. However some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new printers have started using the USB port.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  <a:ea typeface="Bookman Old Style"/>
              </a:rPr>
              <a:t>††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Older computer had more than one parallel port named LPT2 and having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ports from 278-27A.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117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54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2206625"/>
            <a:ext cx="4910455" cy="67608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dx, cl             ; number of paras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0x3100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example uses the same LED circuit and sends data such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LEDs switch on and off turn by turn so that it looks like light is moving back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forth.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9.10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show lights moving back and forth on external LEDs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signal:       db   1                  ; current state of lights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direction:    db   0                  ; current direction of motion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timer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initialize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[direction], 1; are moving in right direction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moveright          ; yes, go to shift right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byte [signal], 1   ; shift left state of lights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output             ; no jump to change direction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[direction], 1; change direction to right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[signal], 0x80; turn on left most light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output             ; proceed to send signal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moveright:    shr  byte [signal], 1   ; shift right state of lights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output             ; no jump to change direction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[direction], 0; change direction to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[signal], 1   ; turn on right most light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output:       mov  al, [signal]       ; load lights state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0x378          ; parallel port data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send light state of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on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[es:8*4], timer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[es:8*4+2],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start          ; end of resident portion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15             ; round up to next para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dx, cl             ; number of paras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0x3100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now use the parallel port to control a slightly complicated circuit.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time we will also use the parallel port interrupt. We are using a 220 V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bulb with AC input. AC current is 50Hz sine wave. We have made our circuit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such that it triggers the parallel port interrupt whenever the since wave </a:t>
            </a:r>
            <a:endParaRPr lang="ko-KR" altLang="en-US" dirty="0" smtClean="0" sz="1002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1957070"/>
            <a:ext cx="4910455" cy="77997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crosses zero. We have control of passing the AC current to the bulb. We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it such that in every cycle only a fixed percentage of time the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passes on to the bulb. Using this we can control the intensity or glow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bulb.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first example will slowly turn on the bulb by increasing the power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provided using the mechanism just described.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9.11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slowly turn on a bulb by gradually increasing the power provided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flag:         db   0                  ; next time turn on or turn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stop:         db   0                  ; flag to terminate the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divider:      dw   11000              ; divider for minimum intensity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oldtimer: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timer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[cs:flag], 0  ; are we here to turn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switchoff          ; yes, go to turn off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switchon:     mov  al,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no, turn the bulb 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set timer divisor LSB to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set timer divisor MSB to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[cs:flag], 0  ; flag next timer to switch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               ; leave the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switchoff: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turn the bulb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parallel port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parallel: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0x30           ; set timer to one shot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0x43,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[cs:divider], 100; is the current divisor 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stopit             ; yes, stop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word [cs:divider], 10; decrease the divisor by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[cs:divider]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load divisor LSB in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load divisor MSB in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[cs:flag], 1  ; flag next timer to switch 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stopit:       mov  byte [stop], 1     ; flag to terminate the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50355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6544310"/>
            <a:ext cx="4910455" cy="31972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[es:0x08*4]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[oldtimer], ax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[es:0x08*4+2]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[oldtimer+2], ax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[es:0x08*4], timer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[es:0x08*4+2], cs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[es:0x0F*4], parallel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[es:0x0F*4+2], cs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dx, 0x37A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al, dx               ; parallel port control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al, 0x10             ; turn interrupt enable bit 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dx, al   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al, 0x21      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al, 0x7F            ; enable IRQ7 for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0x21, al 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recheck:      cmp byte [stop], 1      ; is the termination flag 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recheck             ; no, check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dx, 0x37A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al, dx               ; parallel port control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al, 0xEF            ; turn interrupt enable bit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dx, al   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al, 0x21      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al, 0x80             ; disable IRQ7 for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0x21, al            ; write back regsiter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[oldtimer]      ; read old timer ISR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[es:0x08*4], ax     ; restore old timer ISR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[oldtimer+2]    ; read old timer ISR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[es:0x08*4+2], ax   ; restore old timer ISR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next example is simply the opposite of the previous. It slowly turns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bulb off from maximum glow to no glow.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9.12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slowly turn off a bulb by gradually decreasing the power provided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flag:         db   0                  ; next time turn on or turn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stop:         db   0                  ; flag to terminate the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divider:      dw   0                  ; divider for maximum intensity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oldtimer: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010-037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009-036 FROM EXAMPLE 9.11 (timer)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parallel port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parallel: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0x30           ; set timer to one shot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0x43,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[cs:divider], 11000; current divisor is 11000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stopit             ; yes, stop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word [cs:divider], 10; increase the divisor by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[cs:divider]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load divisor LSB in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load divisor MSB in timer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65316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8040370"/>
            <a:ext cx="4910455" cy="17011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[cs:flag], 1  ; flag next timer to switch 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stopit:       mov  byte [stop], 1     ; flag to terminate the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[es:0x08*4]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[oldtimer], ax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[es:0x08*4+2]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[oldtimer+2], ax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[es:0x08*4], timer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[es:0x08*4+2], cs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[es:0x0F*4], parallel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[es:0x0F*4+2], cs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    ; parallel port control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al, 0x10           ; turn interrupt enable bit 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0x21    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al, 0x7F           ; enable IRQ7 for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0x21, al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recheck:      cmp  byte [stop], 1     ; is the termination flag 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recheck            ; no, check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0x37A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    ; parallel port control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al, 0xEF           ; turn interrupt enable bit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0x21    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al, 0x80           ; disable IRQ7 for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0x21, al           ; write back regsiter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[oldtimer]     ; read old timer ISR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[es:0x08*4], ax    ; restore old timer ISR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[oldtimer+2]   ; read old timer ISR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[es:0x08*4+2], ax  ; restore old timer ISR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example is a mix of the previous two. Here we can increase the bulb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intensity with F11 and decrease it with F12.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9.13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control external bulb intensity with F11 and F12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flag:         db   0                  ; next time turn on or turn off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divider:      dw   100                ; initial timer divider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oldkb: 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009-036 FROM EXAMPLE 9.11 (timer)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programs are made using these simple building blocks. A number is at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bottom line since this is the only thing a computer can understand.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program is defined to be “an ordered set of instructions.” Order in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definition is a key part. Instructions run one after another, first, second,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third and so on. Instructions have a positional relationship. The whole logic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depends on this positioning. If the computer executes the fifth instructions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the first and not the second, all our logic is gone. The processor should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ensure this ordering of instructions. A special register exists in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called the program counter or the instruction pointer that ensures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ordering. “The program counter holds the address of the next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be executed.” A number is placed in the memory cell pointed to by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and that number tells the processor which instruction to execute;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0xEA, 255, or 152. For the processor 152 might be the add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Just this one number tells it that it has to add, where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are, and where to store the result. This number is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  <a:ea typeface="Bookman Old Style"/>
              </a:rPr>
              <a:t>opcode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The instruction pointer moves from one opcode to the next.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 our program executes and progresses. One instruction is picked,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are read and the instruction is executed, then the next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picked from the new address in instruction pointer and so 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Remembering 152 for the add operation or 153 for the subtract operation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difficult. To make a simple way to remember difficult things we associate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symbol to every number. As when we write “add” everyone understands what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mean by it. Then we need a small program to convert this “add” of ours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152 for the processor. Just a simple search and replace operation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translate all such symbols to their corresponding opcodes. We have mapped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numeric world of the processor to our symbolic world. “Add” conveys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 to us but the number 152 does not. We can say that add is closer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programmer’s thinking. This is the basic motive of adding more and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translation layers up to higher level languages like C++ and Java and Visual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Basic. These symbols are called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				instruction mnemonics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Therefore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mnemonic “add a to b” conveys more information to the reader. The dumb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translator that will convert these mnemonics back to the original opcodes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key program to be used throughout this course and is called the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assembler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1.3. INSTRUCTION GROUPS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Usual opcodes in every processor exist for moving data, arithmetic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manipulations etc. However their mnemonics vary depending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of the manufacturer. Some manufacturers name the mnemonics for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movement instructions as “move,” some call it “load” and “store” and still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names are present. But the basic set of instructions is similar in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A grouping of these instructions makes learning a new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quick and easy. Just the group an instruction belongs tells a lot about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Data Movement Instructions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instructions are used to move data from one place to another.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places can be registers, memory, or even inside peripheral devices. Some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examples are: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ax, bx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lad  1234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Arithmetic and Logic Instructions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instructions like addition, subtraction, multiplication, division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Logical instructions like logical and, logical or, logical xor,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complement are part of this group. Some examples are: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and  ax, 1234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 bx, 0534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 bx, [1200] </a:t>
            </a:r>
            <a:endParaRPr lang="ko-KR" altLang="en-US" dirty="0" smtClean="0" sz="798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3731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0x57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nextcmp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[cs:divider], 11000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exitkb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word [cs:divider], 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exitkb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nextcmp:      cmp  al, 0x58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chain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[cs:divider], 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exitkb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word [cs:divider], 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exitkb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exitkb: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chain: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far [cs:oldkb]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parallel port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parallel: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0x30           ; set timer to one shot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0x43,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[cs:divider]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load divisor LSB in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0x40, al           ; load divisor MSB in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[cs:flag], 1  ; flag next timer to switch 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from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[es:0x09*4]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[oldkb], ax 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[es:0x09*4+2]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[oldkb+2], ax 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word [es:0x08*4], timer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[es:0x08*4+2], cs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word [es:0x09*4],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[es:0x09*4+2], cs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word [es:0x0F*4], parallel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[es:0x0F*4+2], cs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0x37A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    ; parallel port control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al, 0x10           ; turn interrupt enable bit 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0x21    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al, 0x7F           ; enable IRQ7 for parallel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0x21, al           ; write back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start          ; end of resident portion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15             ; round up to next para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dx, cl             ; number of paras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0x3100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Suggest a reason for the following. The statements are all true.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We should disable interrupts while hooking interrupt 8h. I.e.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placing its segment and offset in the interrupt vector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We need not do this for interrupt 80h.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We need not do this when hooking interrupt 8h from inside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 handler of interrupt 80h.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We should disable interrupts while we are changing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(SS and SP).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EOI is not sent from an interrupt handler which does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chaining.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f.									If no EOI is sent from interrupt 9h and no chaining is done,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8h still comes if the interrupt flag is 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g.							After getting the size in bytes by putting a label at the end of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 TSR, 0fh is added before dividing by 10h.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h.						Interrupts are disabled but divide by zero interrupt still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If no hardware interrupts are coming, what are all possible reasons?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Write a program to make an asterisks travel the border of the screen,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upper left to upper right to lower right to lower left and back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upper left indefinitely, making each movement after one second.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[Musical Arrow] Write a TSR to make an arrow travel the border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 from top left to top right to bottom right to bottom left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back to top left at the speed of 36.4 locations per second. The arrow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not destroy the data beneath it and should be restored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soon as the arrow moves forward.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arrow head should point in the direction of movement using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characters &gt; V &lt; and ^. The journey should be accompanied by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tone from the pc speaker for each side of the screen. Do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chaining so that running the TSR 10 times produces 10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arrows traveling at different locations.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HINT: At the start you will need to reprogram channel 0 for 36.4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per second, double the normal. You will have to reprogram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channel 2 at every direction change, though you can enable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speaker once at the very start.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In the above TSR hook the keyboard interrupt as well and check if 'q'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pressed. If not chain to the old interrupt, if yes restore everything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remove the TSR from memory. The effect should be that pressing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'q' removes one moving arrow. If you do interrupt chaining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pressing 'q' as well, it will remove all arrows at once.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Write a TSR to rotate the screen (scroll up and copy the old top most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line to the bottom) while F10 is pressed. The screen will keep rotating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F10 is pressed at 18.2 rows per second. As soon as F10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released the rotation should stop and the original screen restored.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secondary buffer of only 160 bytes (one line of screen) can be used.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7.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			Write a TSR that hooks software interrupt 0x80 and the timer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interrupt. The software interrupt is called by other programs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of a far function in ES:DI and the number of timer ticks after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to call back that function in CX. The interrupt records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information and returns to the caller. The function will actually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by the timer interrupt after the desired number of ticks.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maximum number of functions and their ticks can be fixed to 8.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8. Write a TSR to clear the screen when CTRL key is pressed and restore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when it is released.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9. Write a TSR to disable all writes to the hard disk when F10 is pressed and re-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enable when pressed again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  <a:ea typeface="Arial"/>
              </a:rPr>
              <a:t> a toggle.  </a:t>
            </a:r>
            <a:endParaRPr lang="ko-KR" altLang="en-US" dirty="0" smtClean="0" sz="1002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123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HINT: To write to the hard disk programs call the BIOS service INT 0x13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AH=3.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10.		Write a keyboard interrupt handler that disables the timer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(no timer interrupt should come) while Q is pressed. It should be re-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enabled as soon as Q is released.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11.		Write a TSR to calculate the current typing speed of the user.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typing speed is the number of characters typed by the user in the last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five seconds. The speed should be represented by printing asterisks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the right border (80th column) of the screen starting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upper right to the lower right corner (growing downwards). Draw 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asterisks if the user typed n characters in the last five seconds.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count should be updated every second.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12.		Write a TSR to show a clock in the upper right corner of the screen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format HH:MM:SS.DD where HH is hours in 24 hour format, MM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minutes, SS is seconds and DD is hundredth of second. The clock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beep twice for one second each time with half a second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interval in between at the start of every minute at a frequency of your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choice.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HINT: IBM PC uses a Real Time Clock (RTC) chip to keep track of time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switched off. It provides clock and calendar functions through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its two I/O ports 70h and 71h. It is used as follows: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&lt;command&gt;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0x70, al        ; command byte written at first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D1              ; waste one instruction time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D1:           in   al, 0x71        ; result of command is in AL now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are few commands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 Get current second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02 Get current minute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04 Get current hour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numbers returned by RTC are in BCD. E.g. if it is 6:30 the second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third command will return 0x30 and 0x06 respectively in al.  </a:t>
            </a:r>
            <a:endParaRPr lang="ko-KR" altLang="en-US" dirty="0" smtClean="0" sz="1002"/>
          </a:p>
          <a:p>
            <a:pPr marL="0" indent="0" defTabSz="15240" algn="l">
              <a:lnSpc>
                <a:spcPts val="3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7372985"/>
            <a:ext cx="4910455" cy="23895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10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Debug Interrupts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10.1. DEBUGGER USING SINGLE STEP INTERRUPT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use of the trap flag has been deferred till now. The three flags not used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mathematical operations are the direction flag, the interrupt flag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trap flag. The direction and interrupt flags have been previously discussed.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interrupt flag is set, the after every instruction a type 1 interrupt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automatically generated. When the IVT and reserved interrupts were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discussed this was named as the single step interrupt. This is like the divide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zero interrupt which was never explicitly invoked but it came itself.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single step interrupt behaves in the same manner.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debugger is made using this interrupt. It allows one instruction to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executed and then return control to us. It has its display code and its code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wait for the key in the INT 1 handler. Therefore after every instruction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values of all registers are shown and the debugger waits for a key.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used by the debugger is the break point interrupt INT 3. Apart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single stepping debugger has the breakpoint feature. INT 3 is used for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feature. INT 3 has a single byte opcode so it can replace any instruction.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put a breakpoint the instruction is replaced with INT 3 opcode and restored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INT 3 handler. The INT 3 opcode is placed again by a single step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that is set up for this purpose after the replaced instruction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been executed.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no instruction to set or clear the trap flag like there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for the interrupt and direction flags. We use two special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PUSHF and POPF to push and pop the flag from the stack.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 PUSHF to place flags on the stack, change TF in this image on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then reload into the flags register with POPF. The single step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come after the first instruction after POPF. The interrupt mechanism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automatically clears IF and TF otherwise there would an infinite recursion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single step interrupt. The TF is set in the flags on the stack so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will comes after one more instruction is executed after the return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example is a very elementary debugger using the trap flag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single step interrupt. 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10.1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single stepping using the trap flag and single step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flag:         db   0                  ; flag whether a key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oldisr: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names:        db   'FL =CS =IP =BP =AX =BX =CX =DX =SI =DI =DS =ES ='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008-025 FROM EXAMPLE 6.2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number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row no, column no, and number to be printed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printnum: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80             ; load di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[bp+8]         ; load ax with row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di                 ; multiply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ax             ; save result in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[bp+6]         ; add column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di,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8              ; to end of number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16             ; use base 16 for division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              ; initialize count of digits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nextdigit:    mov  dx, 0              ; zero upper half of dividend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div  bx                 ; divide by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dl, 0x30           ; convert digit into ascii value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dl, 0x39           ; is the digit an alphabet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skipalpha          ; no, skip addition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dl, 7              ; yes, make in alphabet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skipalpha:    mov  dh, 0x07           ; attach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[es:di], dx         ; print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di, 2              ; to previous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nextdigit          ; if no divide it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row no, column no, address of string, and its length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80             ; load di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[bp+8]         ; load ax with row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di                 ; multiply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ax             ; save result in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[bp+6]         ; add column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di,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[bp+6]         ; string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[bp+4]       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0x07           ; normal attribute is fixed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mov  al, [si]           ; load next char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[es:di], ax        ; show next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si, 1              ; move to next char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the operation cx times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keyboard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kbisr: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          ; read a char from keyboard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test al, 0x80           ; is it a press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skipflag           ; no, leave the interrupt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byte [cs:flag], al ; yes, set flag to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skipflag:     mov  al, 0x20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single step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trapisr: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bp, sp              ; to read cs, ip and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waiting for keyboard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initialize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[flag], 0     ; set flag to wait for key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clrscr             ;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6              ; first register is at bp+6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12             ; total 12 registers to print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start from row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5              ; print at column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l3:           push ax                 ; row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[bp+si]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                ; number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the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si, 2              ; point to next register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ax                 ; next row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l3                 ; repeat for the 12 registers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start from row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              ; start from column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12             ; total 12 register names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4              ; each name length is 4 chars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names          ; offset of first name in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push ax                 ; row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                ;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4              ; point to start of next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ax                 ; new row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l1                 ; repeat for 12 register names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keywait:      cmp  byte [flag], 0     ; has a key been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keywait            ; no, check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127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40017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6498590"/>
            <a:ext cx="4910455" cy="31972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[es:9*4]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[oldisr], ax        ; save offset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[es:9*4+2]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[oldisr+2], ax      ; save segment of old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word [es:1*4], trapisr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[es:1*4+2], cs 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pushf                   ; save flags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copy flags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ax, 0x100          ; set bit corresponding to 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save ax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popf                    ; reload into flags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the trap flag bit is on now, INT 1 will come after next instruction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sample code to check the working of our elementary debugger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l2:           inc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dx,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l2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10.2. DEBUGGER USING BREAKPOINT INTERRUPT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now write a debugger using INT 3. This debugger stops at the same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 every time where the breakpoint has been set up unlike the previous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which stopped at every instruction. The single step interrupt in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is used only to restore the breakpoint interrupt which was removed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the breakpoint interrupt handler temporarily so that the original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can be executed.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10.2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elementary debugger using breakpoint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flag:         db   0                  ; flag whether a key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oldisr:       dd   0                  ; space for saving old ISR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names:        db   'FL =CS =IP =BP =AX =BX =CX =DX =SI =DI =DS =ES ='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opcode:       db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opcodepos:    dw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011-028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008-025 FROM EXAMPLE 6.2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029-072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028-071 FROM EXAMPLE 10.1 (printnum)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073-114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073-114 FROM EXAMPLE 10.1 (printstr)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115-127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116-128 FROM EXAMPLE 10.1 (kbisr)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single step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trapisr: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initialize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load interrupted segment in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[opcodepos]    ; load saved opcode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[es:di], 0xCC ; reset the opcode to INT3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word [bp+6], 0xFEFF; clear TF in flags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breakpoint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debugisr: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            ; to read cs, ip and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waiting for keyboard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initialize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load interrupted segment in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word [bp+2]        ; decrement the return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[bp+2]         ; read the return address in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[opcodepos], di ; remember the return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[opcode]       ; load the original opcode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[es:di], al        ; restore original opcode there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[flag], 0     ; set flag to wait for key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clrscr             ;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6              ; first register is at bp+6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12             ; total 12 registers to print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start from row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5              ; print at column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l3:           push ax                 ; row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[bp+si]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                ; number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the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si, 2              ; point to next register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ax                 ; next row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l3                 ; repeat for the 12 registers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start from row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              ; start from column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12             ; total 12 register names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4              ; each name length is 4 chars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names          ; offset of first name in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push ax                 ; row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                ;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dx, 4              ; point to start of next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ax                 ; new row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l1                 ; repeat for 12 register names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word [bp+6], 0x0100  ; set TF in flags image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keywait:      cmp  byte [flag], 0     ; has a key been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keywait            ; no, check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es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44621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[es:1*4], trapisr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[es:1*4+2],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[es:3*4], debugisr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[es:3*4+2],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[es:9*4], kbisr ; store offset at n*4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[es:9*4+2], cs     ; store segment at n*4+2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; enable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si, l2              ; load breakpoint position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al, [cs:si]         ; read opcode at that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[opcode], al        ; save opcode for later use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byte [cs:si], 0xCC  ; change opcode to INT3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breakpoint is set now, INT3 will come at l2 on every iteration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sample code to check the working of our elementary debugger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bx,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cx,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dx, 0x40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l2:           inc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bx,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dx,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l2 </a:t>
            </a:r>
            <a:endParaRPr lang="ko-KR" altLang="en-US" dirty="0" smtClean="0" sz="798"/>
          </a:p>
          <a:p>
            <a:pPr marL="0" indent="0" defTabSz="15240" algn="l">
              <a:lnSpc>
                <a:spcPts val="3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7672070"/>
            <a:ext cx="4910455" cy="204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11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Multitasking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11.1. CONCEPTS OF MULTITASKING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experience the power of assembly language we introduce how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implement multitasking. We observed in the debugger that our thread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was broken by the debugger; it got the control, used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registers, displayed an elaborate interface, waited for the key, and then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restored processor state to what was immediately before interruption.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resumed as if nothing happened. The program execution was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logical flow.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we have two different programs A and B. Program A is broken, its state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saved, and returned to B instead of A. By looking at the instruction set,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immediately say that nothing can stop us from doing that. IRET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return to whatever CS and IP it finds on the stack. Now B is interrupted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somehow, its state saved, and we return back to A. A will have no way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knowing that it was interrupted as its entire environment has been restored.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never knew the debugger took control when it was debugged. It sill has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 of gaining this knowledge. If this work of breaking and restoring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programs is done at high speed the user will feel that all the programs are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running at the same time where actually they are being switched to and forth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high speed.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essence multitasking is simple, even though we have to be extremely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careful when implementing it. The environment of a program in the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simple case is all its registers and stack. We will deal with stack later. Now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get control from the program without the program knowing about it, we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 the IRQ 0 highest priority interrupt that is periodically coming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present a very basic example of multitasking. We have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subroutines written in assembly language. All the techniques discussed 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applicable to code written in higher level languages as well. However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to control this multitasking cannot be easily written in a higher level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 so we write it in assembly language. The two subroutines rotate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bars by changing characters at the two corners of the screen and have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infinite loops. By hooking the timer interrupt and saving and restoring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of the tasks one by one, it appears that both tasks are running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simultaneously.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11.1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elementary multitasking of two threads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ax,bx,ip,cs,flags storage area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taskstates:   dw   0, 0, 0, 0, 0      ; task0 regs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0, 0, 0, 0, 0      ; task1 regs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0, 0, 0, 0, 0      ; task2 regs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current:      db   0                  ; index of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chars:        db   '\|/-'             ; shapes to form a bar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one task to be multitasked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taskone:      mov  al, [chars+bx]     ; read the next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[es:0], al         ; write at top left of screen 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bracketed form is a complex variation meaning to add the data placed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address 1200. Addressing data in memory is a detailed topic and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discussed in the next chapter.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Program Control Instructions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 pointer points to the next instruction and instructions run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after the other with the help of this register. We can say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are tied with one another. In some situations we don’t want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 this implied path and want to order the processor to break its flow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condition becomes true instead of the spatially placed next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certain other cases we want the processor to first execute a separate block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code and then come back to resume processing where it left.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are instructions that control the program execution and flow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playing with the instruction pointer and altering its normal behavior to point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next instruction. Some examples are: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cmp  ax,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jne  1234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are changing the program flow to the instruction at 1234 address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condition that we checked becomes true.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Special Instructions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group called special instructions works like the special service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commandos. They allow changing specific processor behaviors and are used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play with it. They are used rarely but are certainly used in any meaningful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program. Some examples are: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sti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cli clears the interrupt flag and sti sets it. Without delving deep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it, consider that the cli instruction instructs the processor to close its ears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outside world and never listen to what is happening outside,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possibly to do some very important task at hand, while sti restores normal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behavior. Since these instructions change the processor behavior they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placed in the special instructions group.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1.4. INTEL IAPX88 ARCHITECTURE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select a specific architecture to discuss these abstract ideas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concrete form. We will be using IBM PC based on Intel architecture because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its wide availability, because of free assemblers and debuggers available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it, and because of its wide use in a variety of domains. However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concepts discussed will be applicable on any other architecture as well; just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mnemonics of the particular language will be different.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Technically iAPX88 stands for “Intel Advanced Processor Extensions 88.”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a very successful processor also called 8088 and was used in the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IBM PC machines. Our discussion will revolve around 8088 in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half of the course while in the second half we will use iAPX386 which is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advanced and powerful processor. 8088 is a 16bit processor with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accumulator and all registers of 16 bits. 386 on the other hand, is a 32bit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However it is downward compatible with iAPX88 meaning that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written for 8088 is valid on the 386. The architecture of a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means the organization and functionalities of the registers it contains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instructions that are valid on the processor. We will discuss the register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architecture of 8088 in detail below while its instructions are discussed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rest of the book at appropriate places.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1.5. HISTORY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Intel did release some 4bit processors in the beginning but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meaningful processor was 8080, an 8bit processor. The processor became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1445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bx                 ; increment to next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bx, 3              ; taking modulus by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taskone            ; infinite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second task to be multitasked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tasktwo:      mov  al, [chars+bx]     ; read the next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[es:158], al       ; write at top right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bx                 ; increment to next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bx, 3              ; taking modulus by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tasktwo            ; infinite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timer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[cs:current]   ; read index of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10             ; space used by one task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bl                 ; multiply to get start of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ax             ; load start of task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value of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[cs:taskstates+bx+2], ax ; space for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[cs:taskstates+bx+0], ax ; space for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value of ip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[cs:taskstates+bx+4], ax ; space for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value of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[cs:taskstates+bx+6], ax ; space for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value of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[cs:taskstates+bx+8], ax ; space for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byte [cs:current]  ; update current task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[cs:current], 3 ; is task index out of range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skipreset          ; no,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[cs:current], 0 ; yes, reset to task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skipreset:    mov  bl, [cs:current]   ; read index of current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10             ; space used by one task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bl                 ; multiply to get start of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ax             ; load start of task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[cs:taskstates+bx+8] ; flags of new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[cs:taskstates+bx+6] ; cs of new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[cs:taskstates+bx+4] ; ip of new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[cs:taskstates+bx+0]  ; ax of new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[cs:taskstates+bx+2]  ; bx of new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to new task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word [taskstates+10+4], taskone ; initialize ip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[taskstates+10+6], cs     ; initialize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[taskstates+10+8], 0x0200 ; initialize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[taskstates+20+4], tasktwo ; initialize ip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[taskstates+20+6], cs     ; initialize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[taskstates+20+8], 0x0200 ; initialize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[current], 0         ; set current task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       ; point es to IVT base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[es:8*4],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[es:8*4+2], cs            ; hook timer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bx, bx                    ; initialize bx for tasks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$                          ; infinite loop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space where all registers of a task are stored is called the process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block or PCB. Actual PCB contains a few more things that are not </a:t>
            </a:r>
            <a:endParaRPr lang="ko-KR" altLang="en-US" dirty="0" smtClean="0" sz="1002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3096895"/>
            <a:ext cx="4910455" cy="66478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relevant to us now. INT 08 that is saving and restoring the registers is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scheduler and the whole event is called a context switch.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11.2. ELABORATE MULTITASKING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our next example we will save all 14 registers and the stack as well. 28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 are needed by these registers in the PCB. We add some more space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make the size 32, a power of 2 for easy calculations. One of these words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to form a linked list of the PCBs so that strict ordering of active PCBs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necessary. Also in this example we have given every thread its own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threads can have function calls, parameters and local variables etc.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important change in this example is that the creation of threads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dynamic. The thread registration code initializes the PCB, and adds it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linked list so that the scheduler will give it a turn.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11.2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multitasking and dynamic thread registration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PCB layout: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ax,bx,cx,dx,si,di,bp,sp,ip,cs,ds,ss,es,flags,next,dummy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 0, 2, 4, 6, 8,10,12,14,16,18,20,22,24,  26 , 28 ,  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pcb:          times 32*16 dw 0        ; space for 32 PCBs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stack:        times 32*256 dw 0       ; space for 32 512 byte stacks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nextpcb:      dw   1                  ; index of next free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current:      dw   0                  ; index of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lineno:       dw   0                  ; line number for next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014-057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028-071 FROM EXAMPLE 10.1 (printnum)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mytask subroutine to be run as a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line number as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mytask: 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sp, 2              ; thread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; load line number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70             ; use column number 70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0     ; initialize local variable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printagain:   push ax                 ; line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[bp-2]        ; number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the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[bp-2]        ; increment the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printagain         ; infinitely print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register a new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segment, offset, of the thread routine and a parameter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for the target thread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initpcb: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[nextpcb]      ; read next available pcb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bx, 32             ; are all PCBs used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               ; yes, exit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133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5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cl             ; multiply by 32 for pcb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[bp+8]         ; read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[pcb+bx+18], ax    ; save in pcb space for cs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[bp+6]         ; read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[pcb+bx+16], ax    ; save in pcb space for ip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[pcb+bx+22], ds    ; set stack to our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[nextpcb]      ; read this pcb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9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si, cl             ; multiply by 512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si, 256*2+stack    ; end of stack for this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; read parameter for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si, 2              ; decrement thread stack pointer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[si], ax           ; pushing param on thread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si, 2              ; space for return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[pcb+bx+14], si    ; save si in pcb space for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[pcb+bx+26], 0x0200 ; initialize thread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[pcb+28]       ; read next of 0th thread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[pcb+bx+28], ax    ; set as next of new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[nextpcb]      ; read new thread index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[pcb+28], ax       ; set as next of 0th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[nextpcb]     ; this pcb is now used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timer interrupt service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initialize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[current]      ; read index of current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1              ; multiply by 32 for pcb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[pcb+bx+0], ax     ; save ax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[pcb+bx+4], cx     ; save cx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[pcb+bx+6], dx     ; save dx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[pcb+bx+8], si     ; save si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[pcb+bx+10], di    ; save di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[pcb+bx+12], bp    ; save bp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[pcb+bx+24], es    ; save es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bx from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[pcb+bx+2], ax     ; save bx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ds from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[pcb+bx+20], ax    ; save ds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ip from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[pcb+bx+16], ax    ; save ip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cs from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[pcb+bx+18], ax    ; save cs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read original flags from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[pcb+bx+26], ax    ; save cs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[pcb+bx+22], ss    ; save ss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[pcb+bx+14], sp    ; save sp in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[pcb+bx+28]    ; read next pcb of this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[current], bx      ; update current to new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5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cl             ; multiply by 32 for pcb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[pcb+bx+4]     ; read cx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[pcb+bx+6]     ; read dx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[pcb+bx+8]     ; read si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[pcb+bx+10]    ; read diof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45751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8354695"/>
            <a:ext cx="4910455" cy="13531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[pcb+bx+12]    ; read bp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[pcb+bx+24]    ; read es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ss, [pcb+bx+22]    ; read ss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[pcb+bx+14]    ; read sp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[pcb+bx+26]   ; push flags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[pcb+bx+18]   ; push cs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[pcb+bx+16]   ; push ip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[pcb+bx+20]   ; push ds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    ; send EOI to PIC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[pcb+bx+0]     ; read ax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[pcb+bx+2]     ; read bx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read ds of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                   ; return to new process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IVT base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[es:8*4],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[es:8*4+2], cs     ; hook timer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nextkey:      xor ah, ah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0x16                ; bios keyboard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                ; use current code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mytask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use mytask as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[lineno]      ; thread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initpcb            ; register the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[lineno]      ; update line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nextkey            ; wait for next keypress </a:t>
            </a:r>
            <a:endParaRPr lang="ko-KR" altLang="en-US" dirty="0" smtClean="0" sz="798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 When the program is executed the threads display the numbers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independently. However as keys are pressed and new threads are registered,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an obvious slowdown in the speed of multitasking. To improve that,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 change the timer interrupt frequency. The following can be used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 to an approximately 1ms interval.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ax, 1100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out  0x40,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al,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out  0x40, al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makes the threads look faster. However the only real change is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timer interrupt is now coming more frequently.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11.3. MULTITASKING KERNEL AS TSR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above examples had the multitasking code and the multitasked code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one program. Now we separate the multitasking kernel into a TSR so that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becomes an operation system extension. We hook a software interrupt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purpose of registering a new thread.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11.3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multitasking kernel as a TSR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PCB layout: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ax,bx,cx,dx,si,di,bp,sp,ip,cs,ds,ss,es,flags,next,dummy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 0, 2, 4, 6, 8,10,12,14,16,18,20,22,24,  26 , 28 ,  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pcb:          times 32*16 dw 0        ; space for 32 PCBs </a:t>
            </a:r>
            <a:endParaRPr lang="ko-KR" altLang="en-US" dirty="0" smtClean="0" sz="798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2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stack:        times 32*256 dw 0       ; space for 32 512 byte stacks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nextpcb:      dw   1                  ; index of next free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current:      dw   0                  ; index of current 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014-073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133-192 FROM EXAMPLE 11.2 (timer)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software interrupt to register a new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parameter block in ds:si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parameter block has cs, ip, ds, es, and param in this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initpcb: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[cs:nextpcb]   ; read next available pcb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bx, 32             ; are all PCBs used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               ; yes, exit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5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cl             ; multiply by 32 for pcb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[si+0]         ; read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[cs:pcb+bx+18], ax ; save in pcb space for cs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[si+2]         ; read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[cs:pcb+bx+16], ax ; save in pcb space for ip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[si+4]         ; read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[cs:pcb+bx+20], ax ; save in pcb space for ds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[si+6]         ; read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[cs:pcb+bx+24], ax ; save in pcb space for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[cs:pcb+bx+22], cs ; set stack to our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[cs:nextpcb]   ; read this pcb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9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di, cl             ; multiply by 512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256*2+stack    ; end of stack for this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[si+8]         ; read parameter for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di, 2              ; decrement thread stack pointer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[cs:di], ax        ; pushing param on thread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di, 4              ; space for far return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[cs:pcb+bx+14], di ; save di in pcb space for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[cs:pcb+bx+26], 0x0200 ; initialize flags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[cs:pcb+28]    ; read next of 0th thread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[cs:pcb+bx+28], ax ; set as next of new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[cs:nextpcb]   ; read new thread index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[cs:pcb+28], ax    ; set as next of 0th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[cs:nextpcb]  ; this pcb is now used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es, ax     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word [es:0x80*4], initpcb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[es:0x80*4+2], cs   ; hook software int 80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word [es:0x08*4], timer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[es:0x08*4+2], cs   ; hook timer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dx,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dx, 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dx, cl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0x3100          ; terminate and stay resident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part of our example is a simple program that has the threads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be registered with the multitasking kernel using its exported services.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6300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7958455"/>
            <a:ext cx="4910455" cy="181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11.4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multitasking TSR caller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parameter block layout: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cs,ip,ds,es,param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 0, 2, 4, 6,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paramblock:   times 5 dw 0            ; space for parameters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lineno:       dw   0                  ; line number for next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012-055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028-071 FROM EXAMPLE 10.1 (printnum)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be run as a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line number as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mytask: 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sp, 2              ; thread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; load line number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70             ; use column number 70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0     ; initialize local variable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printagain:   push ax                 ; line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[bp-2]        ; number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the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[bp-2]        ; increment the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printagain         ; infinitely print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bios keyboard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[lineno]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[paramblock+8], ax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[lineno]      ; update line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             ; wait for next key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introduce yet another use of the multitasking kernel with this new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example. In this example three different sort of routines are multitasked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kernel instead of repeatedly registering the same 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11.5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another multitasking TSR caller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parameter block layout: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cs,ip,ds,es,param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 0, 2, 4, 6,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paramblock:   times 5 dw 0            ; space for parameters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lineno:       dw   0                  ; line number for next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chars:        db '\|/-'               ; chracters for rotating bar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'moving hello'       ; moving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message2:     db '            '       ; to erase previous string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137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messagelen:   dw 12                   ; length of above strings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016-059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028-071 FROM EXAMPLE 10.1 (printnum)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060-101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073-114 FROM EXAMPLE 10.1 (printstr)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run as first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mytask: 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sp, 2              ; thread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ax, ax             ; use line number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70             ; use column number 70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0     ; initialize local variable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printagain:   push ax                 ; line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[bp-2]        ; number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print the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[bp-2]        ; increment the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printagain         ; infinitely print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run as second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mytask2: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bx, bx             ; initialize to use first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rotateagain:  mov  al, [chars+bx]     ; read current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[es:40], al        ; print at specified place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bx                 ; update to next shape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bx, 3              ; take modulus with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rotateagain        ; repeat infinitely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run as third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mytask3: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sp, 2              ; thread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0     ; initialize line number to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nextline:     push word [bp-2]        ; line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50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column number 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[messagelen]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0x100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waithere:     push cx                 ; save outer loop counter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0xffff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$                  ; repeat ffff times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restore outer loop counter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waithere           ; repeat 0x100 times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[bp-2]        ; line number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50             ; column number 50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52666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message2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offset of blank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[messagelen]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print the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word [bp-2]        ; update line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[bp-2], 25    ; is this the last line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skipreset          ; no, proceed to draw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0     ; yes, reset line number to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skipreset:    jmp  nextline           ; proceed with next drawing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[paramblock+8], 0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mytask2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[paramblock+8], 0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mytask3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[paramblock+8], 0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$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Change the multitasking kernel such that a new two byte variable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introduced in the PCB. This variable contains the number of turns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process should be given. For example if the first PCB contains 20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this variable, the switch to second process should occur after 20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timer interrupts (approx one second at default speed) and similarly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switch from second to third process should occur after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given in the second process’s PCB.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Change the scheduler of the multitasking kernel to enque the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 index a ready queue, and dequeue the next process index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it, and assign it to current. Therefore the next field of the PCB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 longer used. Use queue functions from Exercise 5.XX.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Add a function in the multitasking kernel to fork the current process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through a software interrupt. Fork should allocate a new PCB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copy values of all registers of the caller’s PCB to the new PCB.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allocate a stack and change SS, SP appropriately in the new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PCB. It has to copy the caller’s stack on the newly allocated stack.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set AX in the new PCB to 0 and in the old PB to 1 so that both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threads can identify which is the creator and which is the created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 and can act accordingly. 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Add a function in the multitasking kernel accessible via a software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that allows the current process to terminate itself.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Create a queue in the multitasking kernel called kbQ. This queue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initially empty will contain characters typed by the user. Hook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keyboard interrupt for getting user keys. Convert the scan code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ASCII if the key is from a-z or 0-9 and enque it in kbQ. Ignore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scan codes. Write a function checkkey accessible via a software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that returns the process in AX a value removed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queue. It waits if there is no key in the queue. Be aware of enabling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if you wait here.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Modify the multitasking kernel such that the initial process displays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the last line of the screen whatever is typed by the user and clears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line on enter. If the user types quit followed by enter restore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everything to normal as it was before the multitasking kernel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there. If the user types start followed by enter, start one more rotating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bar on the screen. The first rotating bar should appear in the upper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left, the next in the second column, then third and so on. The bar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color should be white. The user can type the commands ‘white’, ‘red’,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‘green’ to change the color of new bars. </a:t>
            </a:r>
            <a:endParaRPr lang="ko-KR" altLang="en-US" dirty="0" smtClean="0" sz="1002"/>
          </a:p>
          <a:p>
            <a:pPr marL="0" indent="0" defTabSz="15240" algn="l">
              <a:lnSpc>
                <a:spcPts val="47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12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Video Services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12.1. BIOS VIDEO SERVICES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Basic Input Output System (BIOS) provides services for video,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keyboard, serial port, parallel port, time etc. The video services are exported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via INT 10. We will discuss some very simple services. Video services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classified into two broad categories; graphics mode services and text mode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services. In graphics mode a location in video memory corresponds to a dot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the screen. In text mode this relation is not straightforward. The video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holds the ASCII of the character to be shown and the actual shape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read from a font definition stored elsewhere in memory. We first present a list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common video services used in text mode.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SET VIDEO MODE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desired video mode 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common video modes include 40x25 text mode (mode 0), 80x25 text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mode (mode 2), 80x50 text mode (mode 3), and 320x200 graphics mode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(mode D).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SET TEXT-MODE CURSOR SHAPE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01h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 = cursor start and options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 = bottom scan line containing cursor (bits 0-4)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SET CURSOR POSITION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02h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page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0-3 in modes 2&amp;3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0-7 in modes 0&amp;1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0 in graphics modes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 = row (00h is top)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column (00h is left)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SCROLL UP WINDOW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06h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number of lines by which to scroll up (00h = clear entire window)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attribute used to write blank lines at bottom of window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CH, CL = row, column of window's upper left corner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DH, DL = row, column of window's lower right corner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SCROLL DOWN WINDOW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07h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number of lines by which to scroll down (00h=clear entire window)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attribute used to write blank lines at top of window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CH, CL = row, column of window's upper left corner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DH, DL = row, column of window's lower right corner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WRITE CHARACTER AND ATTRIBUTE AT CURSOR POSITION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09h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character to display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page number 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331335"/>
            <a:ext cx="1344295" cy="11029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2135" y="4331335"/>
            <a:ext cx="1341120" cy="20542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2625" y="5358130"/>
            <a:ext cx="597535" cy="9512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popular due to its simplistic design and versatile architecture. Based on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experience gained from 8080, an advanced version was released as 8085.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processor became widely popular in the engineering community again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due to its simple and logical nature.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Intel introduced the first 16bit processor named 8088 at a time when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concept of personal computer was evolving. With a maximum memory of 64K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the 8085, the 8088 allowed a whole mega byte. IBM embedded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in their personal computer. The first machines ran at 4.43 MHz;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blazing speed at that time. This was the right thing at the right moment.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expected this to become the biggest success of computing history. IBM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PC XT became so popular and successful due to its open architecture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easily available information.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success was unexpected for the developers themselves. As when Intel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introduced the processor it contained a timer tick count which was valid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five years only. They never anticipated the architecture to stay around for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than five years but the history took a turn and the architecture is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every desk even after 25 years and the tick is to be specially handled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and then.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1.6. REGISTER ARCHITECTURE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iAPX88 architecture consists of 14 registers. </a:t>
            </a:r>
            <a:endParaRPr lang="ko-KR" altLang="en-US" dirty="0" smtClean="0" sz="1002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CS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SP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DS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BP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SS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SI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DI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AH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AL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(AX)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BH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BL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(BX)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CH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CL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(CX)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DH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DL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(DX)</a:t>
            </a:r>
            <a:endParaRPr lang="ko-KR" altLang="en-US" dirty="0" smtClean="0" sz="1002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General Registers (AX, BX, CX, and DX)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registers AX, BX, CX, and DX behave as general purpose registers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Intel architecture and do some specific functions in addition to it. X in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names stand for extended meaning 16bit registers. For example AX means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are referring to the extended 16bit “A” register. Its upper and lower 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separately accessible as AH (A high byte) and AL (A low byte). All general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purpose registers can be accessed as one 16bit register or as two 8bit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registers. The two registers AH and AL are part of the big whole AX. Any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in AH or AL is reflected in AX as well. AX is a composite or extended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formed by gluing together the two parts AH and AL.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 of AX stands for Accumulator. Even though all general purpose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can act as accumulator in most instructions there are some specific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variations which can only work on AX which is why it is named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accumulator. The B of BX stands for Base because of its role in memory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addressing as discussed in the next chapter. The C of CX stands for Counter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there are certain instructions that work with an automatic count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CX register. The D of DX stands for Destination as it acts as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I/O operations. The A, B, C, and D are in letter sequence as well as depict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special functionality of the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 </a:t>
            </a:r>
            <a:endParaRPr lang="ko-KR" altLang="en-US" dirty="0" smtClean="0" sz="1002"/>
          </a:p>
        </p:txBody>
      </p:sp>
      <p:sp>
        <p:nvSpPr>
          <p:cNvPr id="31" name="Rect 3"/>
          <p:cNvSpPr>
            <a:spLocks noGrp="1" noChangeArrowheads="1"/>
          </p:cNvSpPr>
          <p:nvPr/>
        </p:nvSpPr>
        <p:spPr>
          <a:xfrm rot="0">
            <a:off x="1447800" y="5516880"/>
            <a:ext cx="1369695" cy="3930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IP </a:t>
            </a:r>
            <a:endParaRPr lang="ko-KR" altLang="en-US" dirty="0" smtClean="0" sz="1002"/>
          </a:p>
        </p:txBody>
      </p:sp>
      <p:sp>
        <p:nvSpPr>
          <p:cNvPr id="32" name="Rect 3"/>
          <p:cNvSpPr>
            <a:spLocks noGrp="1" noChangeArrowheads="1"/>
          </p:cNvSpPr>
          <p:nvPr/>
        </p:nvSpPr>
        <p:spPr>
          <a:xfrm rot="0">
            <a:off x="1447800" y="5992495"/>
            <a:ext cx="1369695" cy="3930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FLAGS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834255"/>
            <a:ext cx="1615440" cy="26301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8058785"/>
            <a:ext cx="4910455" cy="17011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 = attribute (text mode) or color (graphics mode)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number of times to write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WRITE CHARACTER ONLY AT CURSOR POSITION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0Ah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character to display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page number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 = attribute (text mode) or color (graphics mode)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number of times to write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WRITE STRING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13h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write mode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bit 0: update cursor after writing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bit 1: string contains alternating characters and attributes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bits 2-7: reserved (0)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page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 = attribute if string contains only characters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number of characters in string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DH, DL = row, column at which to start writing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ES:BP -&gt; string to write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Chargen Services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our first example we will read the font definition in memory and change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to include a set of all on pixels in the last line showing an effect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underline on all character including space. An 8x16 font is stored in 16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bytes. A sample character and the corresponding 16 values stored in the font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information are shown for the character ‘A’.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start with two services from the chargen subset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video services that we are going to use.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GET FONT INFORMATION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1130h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pointer specifier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ES:BP = specified pointer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bytes/character of on-screen font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highest character row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TEXT-MODE CHARGEN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1110h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ES:BP -&gt; user table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count of patterns to store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 = character offset into map 2 block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 = block to load in map 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number of bytes per character pattern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use 6 as the pointer specifier which means the 8x16 font stored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ROM.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12.1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put underlines on screen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font:         times 256*16 db 0       ; space for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0x1130         ; service 11/30 – get font info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0x0600         ; ROM 8x16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bp             ; point si to rom font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font           ; point di to space for font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07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4736465"/>
            <a:ext cx="4910455" cy="50387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256*16         ; font size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ds:si to rom font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                ; es:di to space for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movsb              ; copy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restore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font-1         ; point si before first char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0x100          ; total 256 characters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change:       add  si, 16             ; one character has 16 bytes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[si], 0xFF    ; change last line to all ones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change             ; repeat for each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font           ; es:bp points to new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0x1000         ; bytes per char &amp; block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0x100          ; number of characters to change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dx, dx             ; first character to change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0x1110         ; service 11/10 – load user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second example is similar to the last example however in this case we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doing something funny on the screen. We are reversing the shapes of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characters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12.2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reverse each character of screen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font:         times 256*16 db 0       ; space for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0x1130         ; service 11/30 – get font info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0x0600         ; ROM 8x16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bp             ; point si to rom font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font           ; point di to space for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256*16         ; font size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ds:si to rom font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                ; es:di to space for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movsb              ; copy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                ; restore ds to data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si, font            ; point si to start of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change:       mov al, [si]            ; read one byte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cx, 8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inner:        shl al, 1               ; shift left with MSB in carry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rcr bl, 1               ; rotate right using carry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inner              ; repeat eight times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[si], bl            ; write back reversed byte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si                  ; next byte of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si, font+256*16     ; is whole font reversed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change              ; no, reverse next byte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font           ; es:bp points to new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0x1000         ; bytes per char &amp; block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0x100          ; number of characters to change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dx, dx             ; first character to change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0x1110         ; service 11/10 – load user font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143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168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7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3270250"/>
            <a:ext cx="4910455" cy="28473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Graphics Mode Services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take an example of using graphics mode video services as well.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draw a line across the screen using the following service.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10 - VIDEO - WRITE GRAPHICS PIXEL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0Ch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BH = page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pixel color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column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 = row </a:t>
            </a:r>
            <a:endParaRPr lang="ko-KR" altLang="en-US" dirty="0" smtClean="0" sz="798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12.3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draw line in graphics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0x000D         ; set 320x200 graphics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0x0C07         ; put pixel in white color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bx, bx             ; page number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200            ; x position 200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200            ; y position 200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dx                 ; decrease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l1                 ; decrease x position and repeat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    ; service 0 – get keystroke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    ; bios keyboard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0x0003         ; 80x25 text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              ; bios video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12.2. DOS VIDEO SERVICES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Services of DOS are more cooked and at a higher level than BIOS.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 less control but make routine tasks much easier. Some important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DOS services are listed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READ CHARACTER FROM STANDARD INPUT, WITH ECHO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01h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AL = character read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WRITE STRING TO STANDARD OUTPUT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09h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$ terminated string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BUFFERED INPUT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0Ah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dos input buffer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DOS input buffer has a special format where the first byte stores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maximum characters buffer can hold, the second byte holds the number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characters actually read on return, and the following space is used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 characters read. We start will an example of reading a string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 1 and displaying it with service 9. 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9992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5507990"/>
            <a:ext cx="4910455" cy="34258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12.4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character input using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maxlength:    dw   80                 ; maximum length of input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10, 13, 'hello $'  ; greetings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buffer:       times 81 db 0           ; space for input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cx, [maxlength]    ; load maximum length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buffer         ; point si to start of 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mov  ah, 1              ; service 1 – read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13             ; is enter pressed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               ; yes, leave input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[si], al           ; no, save this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si                 ; increment buffer pointer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for next input char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mov  byte [si], '$'     ; append $ to user input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message        ; greetings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             ; service 9 – write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buffer         ; user input 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             ; service 9 – write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next example uses the more cooked buffered input service of DOS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the same service 9 to print the string.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12.5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buffer input using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10,13,'hello ', 10, 13, '$'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buffer:       db   80                 ; length of 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db   0                  ; number of character on return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times 80 db 0           ; actual buffer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dx, buffer         ; input 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0x0A           ; service A – buffered input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bh, 0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[buffer+1]     ; read actual size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[buffer+2+bx], '$' ; append $ to user input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message        ; greetings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             ; service 9 – write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buffer+2       ; user input 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             ; service 9 – write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detail of DOS and BIOS interrupts is available in the Ralf Brown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List. </a:t>
            </a:r>
            <a:endParaRPr lang="ko-KR" altLang="en-US" dirty="0" smtClean="0" sz="1002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210" y="4827905"/>
            <a:ext cx="4831080" cy="234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13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Secondary Storage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13.1. PHYSICAL FORMATION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floppy disk is a circular plate with a fine coating of magnetic material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 it. The plate is enclosed in a plastic jacket which has a cover that can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slide to expose the magnetic surface. The drive motor attaches itself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central piece and rotates the plate. Two heads on both sides can read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magnetically encoded data on the disk.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head is fixed and the motor rotates the disk the readable area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disk surface forms a circle called a track. Head moved to the next step forms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track and so on. In hard disks the same structure is extended to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larger number of tracks and plates. The tracks are further cut vertically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sectors. This is a logical division of the area on the tracks. Each sector holds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512 bytes of data. A standard floppy disk has 80 tracks and 18 sectors per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track with two heads, one on each side totallying to 2880 sectors or 1440 KB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data. Hard disks have varying number of heads and tracks pertaining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their different capacities. </a:t>
            </a:r>
            <a:endParaRPr lang="ko-KR" altLang="en-US" dirty="0" smtClean="0" sz="1002"/>
          </a:p>
          <a:p>
            <a:pPr marL="0" indent="0" defTabSz="15240" algn="l">
              <a:lnSpc>
                <a:spcPts val="20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sees the disks as a combination of sectors, tracks, and heads, 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raw storage device without concern to whether it is reading a file or directory.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provides the simplest and most powerful interface to the storage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medium. However this raw storage is meaningless to the user who needs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 his files and organize them into directories. DOS builds a logical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structure on this raw storage space to provide these abstractions.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formation is read and interpreted by DOS. If another file system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build on the same storage medium the interpretations change. Main units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DOS structure are the boot sector in head 0, track 0, and sector 1,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FAT starting from head 0, track 0, sector 2, the second copy of FAT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starting from head 0, track 0, sector 11, and the root directory starting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head 1, track 0, sector 2. The area from head 0, track 1, sector 16 to head 1,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track 79, sector 18 is used for storing the data of the files. Among this we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exploring the directory structure further. The 32 sectors reserved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root directory contain 512 directory entries. The format of a 32 byte directory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entry is shown below.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+00 Filename (8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+08 Extension (3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+0B Flag Byte (1 byte)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+0C Reserved (1 byte)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+0D Creation Date/Time (5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+12 Last Accessed Data (2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+14 Starting Cluster High Word (2 bytes) for FAT32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+16 Time (2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+18 Date (2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+1A Starting Cluster Low Word (2 bytes)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+1C File Size (4 bytes)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13.2. STORAGE ACCESS USING BIOS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be using BIOS disk services to directly see the data stored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directory entries by DOS. For this purpose we will be using the BIOS disk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services.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13 - DISK - RESET DISK SYSTEM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drive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13 - DISK - READ SECTOR(S) INTO MEMORY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02h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number of sectors to read (must be nonzero)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 = low eight bits of cylinder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 = sector number 1-63 (bits 0-5)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high two bits of cylinder (bits 6-7, hard disk only)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 = head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drive number (bit 7 set for hard disk)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ES:BX -&gt; data buffer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number of sectors transferred 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13 - DISK - WRITE DISK SECTOR(S)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03h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number of sectors to write (must be nonzero)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 = low eight bits of cylinder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 = sector number 1-63 (bits 0-5)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high two bits of cylinder (bits 6-7, hard disk only)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 = head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drive number (bit 7 set for hard disk)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ES:BX -&gt; data buffer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number of sectors transferred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13 - DISK - GET DRIVE PARAMETERS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08h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drive (bit 7 set for hard disk)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 = low eight bits of maximum cylinder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 = maximum sector number (bits 5-0) </a:t>
            </a:r>
            <a:endParaRPr lang="ko-KR" altLang="en-US" dirty="0" smtClean="0" sz="798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1828800"/>
            <a:ext cx="4910455" cy="50355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high two bits of maximum cylinder number (bits 7-6)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DH = maximum head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number of drives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ES:DI -&gt; drive parameter table (floppies only) </a:t>
            </a:r>
            <a:endParaRPr lang="ko-KR" altLang="en-US" dirty="0" smtClean="0" sz="798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13.1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floppy directory using bios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sector:       times 512 db 0          ; space for directory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entryname:    times 11 db 0           ; space for a file 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db   10, 13, '$'        ; new line and terminating $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ah, 0              ; service 0 – reset disk system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dl, 0              ; drive A: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0x13               ; bios disk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jc   error              ; if error,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2              ; service 2 – read sectors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1              ; count of sectors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ch, 0              ; cyliner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2              ;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dh, 1              ; head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dl, 0              ; drive A: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sector         ; buffer to read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0x13               ; bios disk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jc   error              ; if error,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              ; start from first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nextentry:    mov  di, entryname      ; point di to space for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sector         ; point si to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si, bx             ; move ahead to desired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11             ; one filename is 11 bytes long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movsb              ; copy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             ; service 9 – output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entryname      ; filename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32             ; point to next dir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bx, 512            ; is last entry in this sector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nextentry          ; no, print next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error: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given services and the bits allocated for heads, tracks,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sectors only 8GB disks can be accessed. This limitation can be overcome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INT 13 extensions that take a linear 64bit sector number and handle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the head, track, sector conversion themselves. The important services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category are listed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13 - INT 13 Extensions - EXTENDED READ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42h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drive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DS:SI -&gt; disk address packet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disk address packet's block count field set to number of blocks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successfully transferred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13 - INT 13 Extensions - EXTENDED WRITE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43h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write flags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8604250"/>
            <a:ext cx="4910455" cy="11252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DL = drive number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DS:SI -&gt; disk address packet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disk address packet's block count field set to number of blocks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successfully transferred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format of the disk address packet used above is as follows.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Offset Size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Description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00h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size of packet = 10h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01h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reserved (0)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02h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blocks to transfer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04h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-&gt; transfer buffer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08h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QWORD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starting absolute block number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Hard disks have a different formation from floppy disks in that there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partition table at the start that allows several logical disks to be maintained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within a single physical disk. The physical sector 0 holds the master boot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record and a partition table towards the end. The first 446 bytes contain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MBR, then there are 4 16 byte partition entries and then there is a 2 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signature. A partition table entry has the following format.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0 – 0x80 for active 0x00 for inactive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1-3 – Starting CHS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4 – Partition Type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5-7 – Ending CHS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8-B – Starting LBA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C-F – Size of Partition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important partition types are listed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 Unused Entry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FAT12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Extended Partition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FAT16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0b FAT32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0c FAT32 LBA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0e FAT16 LBA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0f Extended LBA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NTFS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Extended partition type signals that the specified area is treated 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complete hard disk with its own partition table and partitions. Therefore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extended partitions allow a recursion in partitioning and consequently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infinite number of partitions are possible. The following program reads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partition tables (primary and extended) using recursion and displays in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indented form all partitions present on the first hard disk in the system.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13.2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display the partition table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dap:          db   0x10, 0        ; disk address packet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0, 0, 0 </a:t>
            </a:r>
            <a:endParaRPr lang="ko-KR" altLang="en-US" dirty="0" smtClean="0" sz="798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msg:          times 17 db ' 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db   10, 13, '$'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fat12:        db   'FAT12...$'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fat16:        db   'FAT16...$'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fat32:        db   'FAT32...$'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ntfs:         db   'NTFS....$'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extended:     db   'EXTEND..$'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unknown:      db   'UNKNOWN.$'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partypes:     dw   0x1, fat12     ; table of known partition types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0x5, extended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0x6, fat16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0xe, fat16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0xb, fat32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0xc, fat32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0x7, ntfs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0xf, extended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0x0, unknown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number in a string as hex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address of string and a 16bit number as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printnum: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[bp+6]          ; string to store the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16              ; use base 16 for division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nextdigit:    mov  dx,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div  bx                  ; divide by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dl, 0x30            ; convert into ascii value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dl, 0x39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skipalpha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dl, 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skipalpha:    mov  [di], dl            ; update char in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nextdigit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the start and end of a partition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segment and offset of the partition table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printpart: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les  di, [bp+4]          ; point es:di to dap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msg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[es:di+0xA]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 ; print first half of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[es:di+0x8]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 ; print second half of start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745" y="6156960"/>
            <a:ext cx="23812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9695" y="6156960"/>
            <a:ext cx="23177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8295" y="6156960"/>
            <a:ext cx="23177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6895" y="6156960"/>
            <a:ext cx="297497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6751320"/>
            <a:ext cx="304800" cy="15055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4225" y="6751320"/>
            <a:ext cx="1030605" cy="15055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84830" y="6751320"/>
            <a:ext cx="3629660" cy="15055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52600" y="8253730"/>
            <a:ext cx="304800" cy="1362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4225" y="8253730"/>
            <a:ext cx="1030605" cy="1362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84830" y="8253730"/>
            <a:ext cx="3629660" cy="13627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Index Registers (SI and DI)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 and DI stand for source index and destination index respectively.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the index registers of the Intel architecture which hold address of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used in memory access. Being an open and flexible architecture, Intel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allows many mathematical and logical operations on these registers as well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 the general registers. The source and destination are named because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their implied functionality as the source or the destination in a special class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instructions called the string instructions. However their use is not at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restricted to string instructions. SI and DI are 16bit and cannot be used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8bit register pairs like AX, BX, CX, and DX.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Instruction Pointer (IP)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the special register containing the address of the next instruction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executed. No mathematics or memory access can be done through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It is out of our direct control and is automatically used. Playing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dangerous and needs special care. Program control instructions change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IP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Stack Pointer (SP)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a memory pointer and is used indirectly by a set of instructions.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will be explored in the discussion of the system stack.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Base Pointer (BP)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also a memory pointer containing the address in a special area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called the stack and will be explored alongside SP in the discussion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Flags Register 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flags register as previously discussed is not meaningful as a unit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rather it is bit wise significant and accordingly each bit is named separately.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bits not named are unused. The Intel FLAGS register has its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organized as follows: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15 14 13 12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individual flags are explained in the following table.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two 16bit numbers are added the answer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 bits long or when two 8bit numbers are added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answer can be 9 bits long. This extra bit that won’t fit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target register is placed in the carry flag where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used and tested.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Parity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Parity is the number of “one” bits in a binary number.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normally used in communications to verify the integrity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data sent from the sender to the receiver.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Auxiliary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number in base 16 is called a hex number and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represented by 4 bits. The collection of 4 bits is called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nibble. During addition or subtraction if a carry goes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one nibble to the next this flag is set. Carry flag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the carry from the whole addition while auxiliary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is the carry from the first nibble to the second.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 Flag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Zero flag is set if the last mathematical or logical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has produced a zero in its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 </a:t>
            </a:r>
            <a:endParaRPr lang="ko-KR" altLang="en-US" dirty="0" smtClean="0" sz="1002"/>
          </a:p>
        </p:txBody>
      </p:sp>
      <p:sp>
        <p:nvSpPr>
          <p:cNvPr id="35" name="Rect 3"/>
          <p:cNvSpPr>
            <a:spLocks noGrp="1" noChangeArrowheads="1"/>
          </p:cNvSpPr>
          <p:nvPr/>
        </p:nvSpPr>
        <p:spPr>
          <a:xfrm rot="0">
            <a:off x="3154680" y="7769225"/>
            <a:ext cx="3552190" cy="1492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Parity is either odd or even. This information is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[es:di+0xE]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 ; print first half of end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[es:di+0xC]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 ; print second half of end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msg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 ; print the whole on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recursive subroutine to read the partition table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 indentation level and 32bit absolute block number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readpart: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sp, 512             ; local space to read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ax, 512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[dap+4], ax    ; init dest offset in dap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[dap+6], ds         ; init dest segment in dap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[dap+0x8], ax       ; init sector no in dap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[bp+6]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[dap+0xA], ax       ; init second half of sector no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0x42            ; read sector in LBA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dl, 0x80            ; first hard disk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dap             ; address of dap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0x13                ; int 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jc   failed              ; if failed, leave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-66             ; start of partition info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nextpart:     mov  ax, [bp+4]          ; read relative sector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[bp+si+0x8], ax     ; make it absolute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[bp+6]          ; read second half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adc  [bp+si+0xA], ax     ; make seconf half absolute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[bp+si+4], 0   ; is partition unused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exit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partypes        ; point to partition types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nextmatch:    mov  ax, [bx+di]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[bp+si+4], al       ; is this partition known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found               ; yes, so print its 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4               ; no, try next entry in table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di, 32              ; are all entries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nextmatch           ; no, try another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found:        mov  cx, [bp+8]          ; load indentation level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jcxz noindent            ; skip if no indentation needed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indent:       mov  dl, ' 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2               ; display char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indent              ; print required no of spaces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noindent:     add  di,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[bx+di]         ; point to partition type 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9               ; print string service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492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 ; pass partition entry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printpart           ; print start and end from 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[bp+si+4], 5   ; is it an extended partition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recurse             ; yes, make a recursive call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[bp+si+4], 0xf ; is it an extended partition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exit                ; yes, make a recursive call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recurse:      mov  ax, [bp+8]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2               ; increase indentation level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[bp+si+0xA]    ; push partition type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[bp+si+0x8]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readpart            ; recursive call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add  si, 16              ; point to next partition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-2              ; gone past last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nextpart            ; no, read this entry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failed: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 ; start from zero indentation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 ; main partition table at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readpart            ; read and print 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13.3. STORAGE ACCESS USING DOS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provides raw access to the storage medium while DOS gives a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view and more cooked services. Everything is a file. A directory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specially organized file that is interpreted by the operating system itself.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list of important DOS services for file manipulation is given below.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CREATE OR TRUNCATE FILE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3Ch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file attributes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ASCIZ filename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file handle or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OPEN EXISTING FILE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3Dh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access and sharing modes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ASCIZ filename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 = attribute mask of files to look for (server call only)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file handle or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CLOSE FILE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3Eh </a:t>
            </a:r>
            <a:endParaRPr lang="ko-KR" altLang="en-US" dirty="0" smtClean="0" sz="798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153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file handle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READ FROM FILE 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3Fh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file handle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number of bytes to read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buffer for data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number of bytes actually read or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WRITE TO FILE 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file handle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number of bytes to write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data to write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number of bytes actually written or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DELETE FILE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41h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ASCIZ filename (no wildcards, but see notes)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SET CURRENT FILE POSITION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42h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origin of move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file handle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CX:DX = offset from origin of new file position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DX:AX = new file position in bytes from start of file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in case of error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GET FILE ATTRIBUTES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4300h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ASCIZ filename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file attributes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SET FILE ATTRIBUTES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4301h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new file attributes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ASCIZ filename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use some of these services to find that two files are same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contents or different. We will read the file names from the command prompt.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command string is passed to the program in the program segment prefix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located at offset 0 in the current segment. The area from 0-7F contains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information for DOS, while the command tail length is stored at 80. From 81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FF, the actual command tail is stored terminated by a CR (Carriage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Retrun).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13.3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file comparison using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filename1:    times 128 db 0          ; space for first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filename2:    times 128 db 0          ; space for second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handle1:      dw   0                  ; handle for first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handle2:      dw   0                  ; handle for second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buffer1:      times 4096 db 0         ; buffer for first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buffer2:      times 4096 db 0         ; buffer for second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format:       db   'Usage error: diff &lt;filename1&gt; &lt;filename2&gt;$'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openfailed:   db   'First file could not be opened$'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openfailed2:  db   'Second file could not be opened$'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readfailed:   db   'First file could not be read$'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readfailed2:  db   'Second file could not be read$'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different:    db   'Files are different$'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same:         db   'Files are same$'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ch, 0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[0x80]         ; command tail length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                ; leave the first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0x82           ; start of command tail in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0x20           ; space for parameter separation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repne scasb             ; search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param2             ; if found,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format         ; else, select error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error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param2:       push cx                 ; save original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0x82           ; set si to start of param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di             ; set di to end of param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cx, 0x82           ; find param size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                ; excluding the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filename1      ; set di to space for filename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movsb              ; copy filename there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[di], 0       ; terminate filename with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restore original cx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si                 ; go to start of next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filename2      ; set di to space for filename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movsb              ; copy filename there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[di], 0       ; terminate filename with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0x3d           ; service 3d – open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              ; readonly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filename1      ; address of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open2              ; if no error,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openfailed     ; else, select error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error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open2:        mov [handle1], ax       ; save handle for first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0x3d           ; service 3d – open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              ; readonly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filename2      ; address of filename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store2             ; if no error,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openfailed2    ; else, select error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error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store2:       mov  [handle2], ax      ; save handle for second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readloop:     mov  ah, 0x3f           ; service 3f – read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[handle1]      ; handle for file to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4096           ; number of bytes to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buffer1        ; buffer to read 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read2              ; if no error,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readfailed     ; else, select error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error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read2:        push ax                 ; save number of bytes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0x3f           ; service 3f – read file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50355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[handle2]      ; handle for file to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4096           ; number of bytes to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buffer2        ; buffer to read 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check              ; if no error,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readfailed2    ; else, select error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error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check:        pop  cx                 ; number of bytes read of file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cx             ; are number of byte same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check2             ; yes, proceed to compare them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different      ; no, files are different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message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check2:       test ax, ax             ; are zero bytes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compare            ; no, compare them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same           ; yes, files are same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message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compare:      mov  si, buffer1        ; point si to file 1 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buffer2        ; point di to file 2 buffer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repe cmpsb              ; compare the two buffers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check3             ; if equal, proceed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different      ; else, files are different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error              ; proceed to message printing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check3:       cmp  ax, 4096           ; were 4096 bytes 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readloop           ; yes, try to read more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same           ; no, files are same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error:        mov  ah, 9              ; service 9 – output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0x3e           ; service 3e – close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[handle1]      ; handle of file to close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0x3e           ; service 3e – close file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[handle2]      ; handle of file to close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interesting service that DOS provides regarding files is executing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them. An important point to understand here is that whenever a program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executed in DOS all available memory is allocated to it. No memory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available to execute any new programs. Therefore memory must be freed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explicit calls to DOS for this purpose before a program is executed.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Important services in this regard are listed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ALLOCATE MEMORY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48h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number of paragraphs to allocate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segment of allocated block or error code in case of error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size of largest available block in case of error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FREE MEMORY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49h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 = segment of block to free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RESIZE MEMORY BLOCK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4Ah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new size in paragraphs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 = segment of block to resize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5358130"/>
            <a:ext cx="4910455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maximum paragraphs available for specified memory block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21 - LOAD AND/OR EXECUTE PROGRAM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4Bh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type of load (0 = load and execute)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DS:DX -&gt; ASCIZ program name (must include extension)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ES:BX -&gt; parameter block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CF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error code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format of parameter block is as follows.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Offset Size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Description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00h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segment of environment to copy for child process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(copy caller's environment if 0000h)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02h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command tail to be copied into child's PSP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06h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first FCB to be copied into child's PSP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0Ah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second FCB to be copied into child's PSP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0Eh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(AL=01h) will hold subprogram's initial SS:SP on return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12h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(AL=01h) will hold entry point (CS:IP) on return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an example we will use the multitasking kernel client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multitasking chapter and modify it such that after running all three threads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executes a new instance of the command prompt instead of indefinitely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hanging around.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13.4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another multitasking TSR caller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parameter block layout: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cs,ip,ds,es,param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 0, 2, 4, 6,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paramblock:   times 5 dw 0            ; space for parameters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lineno:       dw   0                  ; line number for next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chars:        db '\|/-'               ; chracters for rotating bar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'moving hello'       ; moving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message2:     db '            '       ; to erase previous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messagelen:   dw 12                   ; length of above strings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tail:         db ' ',13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command:      db 'COMMAND.COM',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execblock:    times 11 dw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019-062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028-071 FROM EXAMPLE 10.1 (printnum)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063-104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073-114 FROM EXAMPLE 10.1 (printstr)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104-127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103-126 FROM EXAMPLE 11.5 (mytask)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128-146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128-146 FROM EXAMPLE 11.5 (mytask2)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147-192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148-193 FROM EXAMPLE 11.5 (mytask3)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[paramblock+8], 0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mytask2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157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5420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[paramblock+8], 0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[paramblock+0], cs ; code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[paramblock+2], mytask3 ; offset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[paramblock+4], ds ; data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[paramblock+6], es ; extra segment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[paramblock+8], 0 ; parameter for thread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paramblock     ; address of param block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0x80               ; multitasking kernel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0x4a           ; service 4a – resize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end            ; end of memory retained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15             ; rounding up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bx, cl             ; converting into paras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0x4b           ; service 4b - exec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              ; load and execute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command        ; command to be executed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execblock      ; address of execblock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[bx+2], tail  ; offset of command tail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[bx+4], ds         ; segment of command tail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              ; dos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$                   ; loop infinitely if returned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end: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13.4. DEVICE DRIVERS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Device drivers are operating system extensions that become part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operating system and extend its services to new devices. Device drivers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DOS are very simple. They just have their services exposed through the file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system interface.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Device driver file starts with a header containing a link to the next driver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four bytes followed by a device attribute word. The most important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in the device attribute word is bit 15 which dictates if it is a character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device or a block device. If the bit is zero the device is a character device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otherwise a block device. Next word in the header is the offset of a strategy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routine, and then is the offset of the interrupt routine and then in one byte,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 of units supported is stored. This information is padded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seven zeroes.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Strategy routine is called whenever the device is needed and it is passed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request header. Request header stores the unit requested, the command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code, space for return value and buffer pointers etc. Important command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codes include 0 to initialize, 1 to check media, 2 to build a BIOS parameter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block, 4 and 8 for read and write respectively. For every command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 bytes of request header are same.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Length of request header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Unit requested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Command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Driver’s return code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9 BYTES Reserved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request header details for different commands is listed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0 – Driver Initialization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Passed to driver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character after equal sign on CONFIG.SYS line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that loaded driver (read-only)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Drive number for first unit of this block driver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(0=A...)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 from driver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units (block devices only)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 Address of first free memory above driver (break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address)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BPB pointer array (block devices only)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1 – Media Check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Media descriptor byte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Media change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-1 if disk changed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 if dont know whether disk changed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 if disk not changed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previous volume label if device attrib bit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11=1 (open/close/removable media supported)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2 – Build BPB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Media descriptor byte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 buffer address (one sector)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new BPB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if bit 13 (ibm format) is set buffer is first sector of fat, otherwise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scrach space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4 – Read / 8 – Write / 9 – Write with verify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Media descriptor byte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 transfer address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 or sector count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starting sector number (for block devices)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actual byte or sectors transferred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RH+22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DWORD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pointer to volume label if error 0Fh is returned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BIOS parameter block discussed above is a structure that provides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about the storage medium. It is stored in the first sector 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boot sector of the device. Its contents are listed below.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00-01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bytes per sector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sectors per allocation unit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03-04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reserved sectors ( 0 based)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file allocation tables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06-07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max number of root directory entries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08-09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total number of sectors in medium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media descriptor byte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0B-0C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sectors occupied by a single FAT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0D-0E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sectors per track (3.0 or later)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0F-10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heads (3.0 or later)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11-12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number of hidden sectors (3.0 or later)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13-14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high-order word of number of hidden sectors (4.0)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15-18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IF bytes 8-9 are zero, total number of sectors in medium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19-1E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Reserved should be zero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be building an example device driver that takes some RAM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expresses it as a secondary storage device to the operating system. Therefore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new drive is added and that can be browsed to, filed copied to and from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like ordinary drives expect that this drive is very fast as it is located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RAM. This program cannot be directly executed since it is not a user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program. This must be loaded by adding the line “device=filename.sys”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“config.sys” file in the root directory.  </a:t>
            </a:r>
            <a:endParaRPr lang="ko-KR" altLang="en-US" dirty="0" smtClean="0" sz="1002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13.5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ram disk dos block device driver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header:     dd   -1                  ; no next driver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0x2000              ; driver attributes: block device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strategy            ; offset of strategy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interrupt           ; offset of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db   1                   ; no of units supported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times 7 db 0             ; reserved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request:    dd   0                   ; space for request header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ramdisk:    times 11 db 0            ; initial part of boot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bpb:        dw   512                 ; bytes per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db   1                   ; sectors per cluster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1                   ; reserved sectors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db   1                   ; fat copies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48                  ; root dir entries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105                 ; total sectors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db   0xf8                ; media desc byte: fixed disk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1                   ; sectors per fat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times 482 db 0           ; remaining part of boot sector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db   0xfe, 0xff, 0xff    ; special bytes at start of FAT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times 509 db 0           ; remaining FAT entries unused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times 103*512 db 0       ; 103 sectors for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bpbptr:     dw   bpb                 ; array of bpb pointers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dispatch:   dw   init                ; command 0: init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mediacheck          ; command 1: media check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getbpb              ; command 2: get bpb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unknown             ; command 3: not handled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input               ; command 4: input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unknown             ; command 5: not handled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unknown             ; command 6: not handled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unknown             ; command 7: not handled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output              ; command 8: output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dw   output              ; command 9: output with verify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device driver strategy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strategy:   mov  [cs:request], bx    ; save request header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[cs:request+2], es  ; save request header segment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device driver interrupt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interrupt: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les  di, [request]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word [es:di+3], 0x0100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bl, [es:di+2]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bh,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cmp  bx, 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ja   skip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shl  bx,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call [dispatch+bx]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skip: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retf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57270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mediacheck: mov  byte [es:di+14],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getbpb:     mov  word [es:di+18], bpb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[es:di+20],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input:      mov  ax, 512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mul  word [es:di+18]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cx,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ax, 512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mul  word [es:di+20]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si,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add  si, ramdisk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les  di, [es:di+14]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cld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rep  movsb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output:     mov  ax, 512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mul  word [es:di+18]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cx,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lds  si, [es:di+14]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ax, 512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mul  word [es:di+20]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di,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add  di, ramdisk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push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cld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rep  movsb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unknown: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init:       mov  ah, 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dx,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byte [es:di+13],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word [es:di+14], init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[es:di+16],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word [es:di+18], bpbptr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mov  [es:di+20],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db   13, 10, 'RAM Disk Driver loaded',13,10,'$' </a:t>
            </a:r>
            <a:endParaRPr lang="ko-KR" altLang="en-US" dirty="0" smtClean="0" sz="798"/>
          </a:p>
          <a:p>
            <a:pPr marL="0" indent="0" defTabSz="15240" algn="l">
              <a:lnSpc>
                <a:spcPts val="2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914400"/>
            <a:ext cx="1332230" cy="13957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0430" y="914400"/>
            <a:ext cx="3629660" cy="13957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2310130"/>
            <a:ext cx="1332230" cy="2886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0430" y="2310130"/>
            <a:ext cx="3629660" cy="28867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 Flag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signed number is represented in its two’s complement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 in the computer. The most significant bit (MSB)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negative number in this representation is 1 and for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positive number it is zero. The sign bit of the last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mathematical or logical operation’s destination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copied into the sign flag.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Trap Flag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trap flag has a special role in debugging which will 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Flag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tells whether the processor can be interrupted from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outside or not. Sometimes the programmer doesn’t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want a particular task to be interrupted so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flag can be zeroed for this time.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 rather than the processor sets this flag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 programmer knows when interruption is okay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when it is not. Interruption can be disabled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enabled by making this bit zero or one, respectively,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special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Direction Flag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Specifically related to string instructions, this flag tells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whether the current operation has to be done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bottom to top of the block (D=0) or from top to bottom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block (D=1).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Overflow Flag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overflow flag is set during signed arithmetic, e.g.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addition or subtraction, when the sign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changes unexpectedly. The actual process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sets the overflow flag whenever the carry into the MSB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different from the carry out of the MSB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Segment Registers (CS, DS, SS, and ES)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code segment register, data segment register, stack segment register,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extra segment register are special registers related to the Intel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segmented memory model and will be discussed later.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1.7. OUR FIRST PROGRAM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program that we will write will only add three numbers. This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simple program will clarify most of the basic concepts of assembly language.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start with writing our algorithm in English and then moving on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convert it into assembly language.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English Language Version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“Program is an ordered set of instructions for the processor.” Our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will be instructions manipulating AX and BX in plain English.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 5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 10 to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bx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 15 to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bx to ax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Even in this simple reflection of thoughts in English, there are some key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things to observe. One is the concept of destination as every instruction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“to destination” part and there is a source before it as well. For example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 line has a constant 10 as its source and the register BX as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The key point in giving the first program in English is to convey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concepts of assembly language are simple but fine. Try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understand them considering that all above is everyday English that you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know very well and every concept will eventually be applicable to assembly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 </a:t>
            </a:r>
            <a:endParaRPr lang="ko-KR" altLang="en-US" dirty="0" smtClean="0" sz="1002"/>
          </a:p>
        </p:txBody>
      </p:sp>
      <p:sp>
        <p:nvSpPr>
          <p:cNvPr id="38" name="Rect 3"/>
          <p:cNvSpPr>
            <a:spLocks noGrp="1" noChangeArrowheads="1"/>
          </p:cNvSpPr>
          <p:nvPr/>
        </p:nvSpPr>
        <p:spPr>
          <a:xfrm rot="0">
            <a:off x="2240280" y="2078990"/>
            <a:ext cx="1226185" cy="1492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be discussed later.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3310" y="3849370"/>
            <a:ext cx="508635" cy="10274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14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Serial Port Programming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14.1. INTRODUCTION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Serial port is a way of communication among two devices just like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parallel port. The basic difference is that whole bytes are sent from one place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another in case of parallel port while the bits are sent one by one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serial port in a specially formatted fashion. The serial port connection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9pin DB-9 connector with pins assigned as shown below.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	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		 Carrier Detect </a:t>
            </a:r>
            <a:endParaRPr lang="ko-KR" altLang="en-US" dirty="0" smtClean="0" sz="105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–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Data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Set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Ready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(DSR) </a:t>
            </a:r>
            <a:endParaRPr lang="ko-KR" altLang="en-US" dirty="0" smtClean="0" sz="10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7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					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 Request to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Send (RTS)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8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	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 Clear to Send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(CTS) </a:t>
            </a:r>
            <a:endParaRPr lang="ko-KR" altLang="en-US" dirty="0" smtClean="0" sz="10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9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	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 Ring Indicator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(RI) </a:t>
            </a:r>
            <a:endParaRPr lang="ko-KR" altLang="en-US" dirty="0" smtClean="0" sz="1050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have made a wire that connects signal ground of the two connectors,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TD of one to the RD of the other and the RD of one to the TD of the other.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three wire connection is sufficient for full duplex serial communication.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data on the serial port is sent in a standard format called RS232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communication. The data starts with a 1 bit called the start bit, then five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eight data bits, an optional parity bit, and one to two 0 bits called stop bits.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 of data bits, parity bits, and the number of stop bits have to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configured at both ends. Also the duration of a bit must be precisely known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both ends called the baud rate of the communication.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BIOS INT 14 provides serial port services. We will use a mix of BIOS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services and direct port access for our example. A major limitation in using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BIOS is that it does not allows interrupt driven data transfer, i.e. we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interrupted whenever a byte is ready to be read or a byte can be transferred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 previous transmission has completed. To achieve this we have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resort to direct port access. Important BIOS services regarding the serial port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discussed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14 - SERIAL - INITIALIZE PORT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port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 = port number (00h-03h)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line status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modem status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 bit of line status conveys different information. From most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significant to least significant, the meanings are timeout, transmitter shift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empty, transmitter holding register empty, break detect, receiver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ready, overrun, parity error, and framing error. Modem status is not used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 serial communication. The port parameters in AL consist of the baud </a:t>
            </a:r>
            <a:endParaRPr lang="ko-KR" altLang="en-US" dirty="0" smtClean="0" sz="1002"/>
          </a:p>
        </p:txBody>
      </p:sp>
      <p:sp>
        <p:nvSpPr>
          <p:cNvPr id="375" name="Rect 3"/>
          <p:cNvSpPr>
            <a:spLocks noGrp="1" noChangeArrowheads="1"/>
          </p:cNvSpPr>
          <p:nvPr/>
        </p:nvSpPr>
        <p:spPr>
          <a:xfrm rot="0">
            <a:off x="2929255" y="3608705"/>
            <a:ext cx="1168400" cy="13963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2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 Received Data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(RD)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3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						–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Transmitted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Data (TD) </a:t>
            </a:r>
            <a:endParaRPr lang="ko-KR" altLang="en-US" dirty="0" smtClean="0" sz="10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4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	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	 Data Terminal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Ready </a:t>
            </a:r>
            <a:endParaRPr lang="ko-KR" altLang="en-US" dirty="0" smtClean="0" sz="10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(DTR) </a:t>
            </a:r>
            <a:endParaRPr lang="ko-KR" altLang="en-US" dirty="0" smtClean="0" sz="10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50">
                <a:solidFill>
                  <a:srgbClr val="000000"/>
                </a:solidFill>
                <a:latin typeface="Arial"/>
              </a:rPr>
              <a:t>5 </a:t>
            </a:r>
            <a:r>
              <a:rPr lang="en-US" altLang="ko-KR" dirty="0" smtClean="0" sz="1050">
                <a:solidFill>
                  <a:srgbClr val="000000"/>
                </a:solidFill>
                <a:latin typeface="Bookman Old Style"/>
                <a:ea typeface="Bookman Old Style"/>
              </a:rPr>
              <a:t>–</a:t>
            </a:r>
            <a:r>
              <a:rPr lang="en-US" altLang="ko-KR" dirty="0" smtClean="0" sz="1050">
                <a:solidFill>
                  <a:srgbClr val="000000"/>
                </a:solidFill>
                <a:latin typeface="Arial"/>
                <a:ea typeface="Arial"/>
              </a:rPr>
              <a:t> Signal Ground </a:t>
            </a:r>
            <a:endParaRPr lang="ko-KR" altLang="en-US" dirty="0" smtClean="0" sz="105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705" y="1365250"/>
            <a:ext cx="3560445" cy="199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rate, parity scheme, number of stop bits, and number of data bits.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description of various bits is as under. </a:t>
            </a:r>
            <a:endParaRPr lang="ko-KR" altLang="en-US" dirty="0" smtClean="0" sz="1002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7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6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5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4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3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749">
                <a:solidFill>
                  <a:srgbClr val="FFFFFF"/>
                </a:solidFill>
                <a:latin typeface="Arial"/>
              </a:rPr>
              <a:t>0</a:t>
            </a:r>
            <a:endParaRPr lang="ko-KR" altLang="en-US" dirty="0" smtClean="0" sz="749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baud rate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000-110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001-150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010-300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011-600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100-1200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101-2400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110-4800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111-9600 </a:t>
            </a:r>
            <a:endParaRPr lang="ko-KR" altLang="en-US" dirty="0" smtClean="0" sz="10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14 - SERIAL - WRITE CHARACTER TO PORT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01h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character to write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 = port number (00h-03h)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bit 7 = error flag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bits 6-0 = port status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14 - SERIAL - READ CHARACTER FROM PORT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02h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 = port number (00h-03h)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line status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received character if AH bit 7 clear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14 - SERIAL - GET PORT STATUS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03h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DX = port number (00h-03h)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line status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modem status 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Serial port is also accessible via I/O ports. COM1 is accessible via ports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3F8-3FF while COM2 is accessible via 2F8-2FF. The first register at 3F8 (or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2F8 for the other port) is the transmitter holding register if written to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receiver buffer register if read from. Other registers of our interest include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3F9 whose bit 0 must be set to enable received data available interrupt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1 must be set to enable transmitter holding register empty interrupt. Bit 0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3FA is set if an interrupt is pending and its bits 1-3 identify the cause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interrupt. The three bit causes are as follows.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(16550, 82510) timeout interrupt pending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(82510) timer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(82510) transmit machine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receiver line status interrupt. priority=highest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received data available register interrupt. priority=second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transmitter holding register empty interrupt. priority=third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modem status interrupt. priority=fourth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 at 3FB is line control register while the one at 3FD is line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status register. The line status register has the same bits as returned in line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status by the get port status BIOS interrupt however the most significant bit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164</a:t>
            </a:r>
            <a:endParaRPr lang="ko-KR" altLang="en-US" dirty="0" smtClean="0" sz="1002"/>
          </a:p>
        </p:txBody>
      </p:sp>
      <p:sp>
        <p:nvSpPr>
          <p:cNvPr id="378" name="Rect 3"/>
          <p:cNvSpPr>
            <a:spLocks noGrp="1" noChangeArrowheads="1"/>
          </p:cNvSpPr>
          <p:nvPr/>
        </p:nvSpPr>
        <p:spPr>
          <a:xfrm rot="0">
            <a:off x="4639310" y="2423160"/>
            <a:ext cx="772160" cy="6032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11-8 </a:t>
            </a:r>
            <a:endParaRPr lang="ko-KR" altLang="en-US" dirty="0" smtClean="0" sz="1002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0-1 </a:t>
            </a:r>
            <a:endParaRPr lang="ko-KR" altLang="en-US" dirty="0" smtClean="0" sz="1002"/>
          </a:p>
        </p:txBody>
      </p:sp>
      <p:sp>
        <p:nvSpPr>
          <p:cNvPr id="379" name="Rect 3"/>
          <p:cNvSpPr>
            <a:spLocks noGrp="1" noChangeArrowheads="1"/>
          </p:cNvSpPr>
          <p:nvPr/>
        </p:nvSpPr>
        <p:spPr>
          <a:xfrm rot="0">
            <a:off x="3039110" y="2277110"/>
            <a:ext cx="2372360" cy="9017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10-7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00-N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Arial"/>
              </a:rPr>
              <a:t>stop bits </a:t>
            </a:r>
            <a:endParaRPr lang="ko-KR" altLang="en-US" dirty="0" smtClean="0" sz="9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1-2 </a:t>
            </a:r>
            <a:endParaRPr lang="ko-KR" altLang="en-US" dirty="0" smtClean="0" sz="1002"/>
          </a:p>
        </p:txBody>
      </p:sp>
      <p:sp>
        <p:nvSpPr>
          <p:cNvPr id="380" name="Rect 3"/>
          <p:cNvSpPr>
            <a:spLocks noGrp="1" noChangeArrowheads="1"/>
          </p:cNvSpPr>
          <p:nvPr/>
        </p:nvSpPr>
        <p:spPr>
          <a:xfrm rot="0">
            <a:off x="3039110" y="1837690"/>
            <a:ext cx="2597785" cy="13081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data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00-5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01-6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parity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10-N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01-O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11-E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2499360"/>
            <a:ext cx="4910455" cy="2317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2727960"/>
            <a:ext cx="4910455" cy="699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reserved in this case instead of signaling a timeout. The register at 3FC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modem control register. Bit 3 of this register must be set to enable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generation by the serial port.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14.2. SERIAL COMMUNICATION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give an example where two computers are connected using a serial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cable made just as described above. The program is to be run on both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computers. After that whatever is typed on one computer appears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 of the other.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14.1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using serial port to transfer data back and forth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screenpos:    dw   0              ; where to display next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clrscr: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di, di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0x0720     ; space char in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2000       ; number of screen locations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stosw          ; clear the whole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serial: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0x3FA      ; interrupt identification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; read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al, 0x0F       ; leave lowerniblle only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4          ; is receiver data available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skipall        ; no, leave interrupt handler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0x3F8      ; data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; read character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dx         ; point es to video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[cs:screenpos] ; get current screen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[es:bx], al    ; write character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word [cs:screenpos], 2 ; update screen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[cs:screenpos], 4000 ; is the screen full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skipall        ; no, leave interrupt handler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clrscr         ;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[cs:screenpos], 0 ; reset screen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skipall:      mov  al, 0x20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      ; end of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492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;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          ; initialize port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0xE3       ; line settings = 9600, 8, N,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dx, dx         ; port = COM1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0x14           ; BIOS serial port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ax,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; point es to IVT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[es:0x0C*4], serial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[es:0x0C*4+2], cs ; hook serial port interrupt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0x3FC      ; modem control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; read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al, 8          ; enable bit 3 (OUT2)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; write back to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0x3F9      ; interrupt enable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dx         ; read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al, 1          ; receiver data interrupt enable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; write back to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0x21       ; read interrupt mask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al, 0xEF       ; enable IRQ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0x21, al       ; write back to register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main:         mov  ah, 0          ; read key service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0x16           ; BIOS keybaord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; save key for later use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retest:       mov  ah, 3          ; get line status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dx, dx         ; port = COM1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0x14           ; BIOS keyboard services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ah, 32         ; trasmitter holding register empty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jz   retest         ; no, test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; load saved key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0x3F8      ; data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dx, al         ; send on serial port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main </a:t>
            </a:r>
            <a:endParaRPr lang="ko-KR" altLang="en-US" dirty="0" smtClean="0" sz="798"/>
          </a:p>
          <a:p>
            <a:pPr marL="0" indent="0" defTabSz="15240" algn="l">
              <a:lnSpc>
                <a:spcPts val="3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560" y="7809230"/>
            <a:ext cx="1920240" cy="11607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15 </a:t>
            </a:r>
            <a:endParaRPr lang="ko-KR" altLang="en-US" dirty="0" smtClean="0" sz="2999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Protected Mode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Programming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15.1. INTRODUCTION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Till now we have been discussing the 8088 architecture which was a 16bit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Newer processors of the Intel series provide 32bit architecture. Till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were in real mode of a newer processor which is basically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compatibility mode making the newer processor just a faster version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original 8088. Switching processor in the newer 32bit mode is a very easy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task. Just turn on the least significant bit of a new register called CR0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(Control Register 0) and the processor switches into 32bit mode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protected mode. However manipulations in the protected mode are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from those in the read mode.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registers in 386 have been extended to 32bits. The new names are EAX,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EBX, ECX, EDX, ESI, EDI, ESP, EBP, EIP, and EFLAGS. The original names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refer to the lower 16bits of these registers. A 32bit address register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 upto 4GB of memory so memory access has increased a lot.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regards segment registers the scheme is not so simple. First of all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them segment selectors instead of segment registers and they are still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16bits wide. We are also given two other segment selectors FS and GS for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specific purpose just like 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working of segment registers as being multiplied by 10 and added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offset for obtaining the physical address is totally changed. Now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selector is just an index into an array of segment descriptors where each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descriptor describes the base, limit, and attributes of a segment. Role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selector is to select on descriptor from the table of descriptors and the role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descriptor is to define the actual base address. This decouples the selection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actual definition which is needed in certain protection mechanisms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introduced into this processor. For example an operating system can define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possible descriptors for a program and the program is bound to select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of them and nothing else. This sentence also hints that the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some sense of programs that can or cannot do certain things like change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table of descriptors. This is called the privilege level of the program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varies for 0 (highest privilege) to 3 (lowest privilege). The format of a selector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shown below. </a:t>
            </a:r>
            <a:endParaRPr lang="ko-KR" altLang="en-US" dirty="0" smtClean="0" sz="1002"/>
          </a:p>
          <a:p>
            <a:pPr marL="0" indent="0" defTabSz="15240" algn="l">
              <a:lnSpc>
                <a:spcPts val="1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table index (TI) is set to 0 to access the global table of descriptors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the GDT (Global Descriptor Table). It is set to 1 to access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table, the local descriptor table (LDT) that we will not be using. RPL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requested privilege level that ranges from 0-3 and informs what privilege level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5960" y="2551430"/>
            <a:ext cx="3864610" cy="15817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5960" y="4279265"/>
            <a:ext cx="3864610" cy="158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3080" y="8098790"/>
            <a:ext cx="4910455" cy="15817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 wants when using this descriptor. The 13bit index is the actual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index into the GDT to select the appropriate descriptor. 13 bits mean that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maximum of 8192 descriptors are possible in the GDT.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GDT itself is an array of descriptors where each descriptor is an 8byte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entry. The base and limit of GDT is stored in a 48bit register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GDTR. This register is loaded with a special instruction LGDT and is given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address from where the 48bits are fetched. The first entry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GDT must always be zero. It is called the null descriptor. After that any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entries upto a maximum of 8191 can follow. The format of a code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data descriptor is shown below.  </a:t>
            </a:r>
            <a:endParaRPr lang="ko-KR" altLang="en-US" dirty="0" smtClean="0" sz="1002"/>
          </a:p>
          <a:p>
            <a:pPr marL="0" indent="0" defTabSz="15240" algn="l">
              <a:lnSpc>
                <a:spcPts val="2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32bit base in both descriptors is scattered into different places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of compatibility reasons. The limit is stored in 20 bits but the G 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defines that the limit is in terms of bytes of 4K pages therefore a maximum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4GB size is possible. The P bit must be set to signal that this segment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present in memory. DPL is the descriptor privilege level again related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protection levels in 386. D bit defines that this segment is to execute code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16bit mode or 32bit mode. C is conforming bit that we will not be using. 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signals that the segment is readable. A bit is automatically set whenever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is accessed. The combination of S (system) and X (executable) tell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descriptors is a code or a data descriptor. B (big) bit tells that if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segment is used as stack SP is used or ESP is used.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first example is a very rudimentary one that just goes into protected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mode and prints an A on the screen by directly accessing 000B8000.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15.1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gdt:          dd   0x00000000, 0x00000000   ; null descriptor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0x00CF9A00   ; 32bit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\--/\--/    \/||||\/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||||+--- Base (16..23)=0 fill later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|||+--- X=1 C=0 R=1 A=0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||+--- P=1 DPL=00 S=1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|+--- Limit (16..19) = 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+--- G=1 D=1 r=0 AVL=0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745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+--- Base (24..31) =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+--- Limit (0..15) = FFFF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+--- Base (0..15)=0 fill later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0x00CF9200   ;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\--/\--/    \/||||\/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||||+--- Base (16..23) =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|||+--- X=0 E=0 W=1 A=0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||+--- P=1 DPL=00 S=1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|+--- Limit (16..19) = 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| +--- G=1 B=1 r=0 AVL=0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|      +--- Base (24..31) =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|   +--- Limit (0..15) = FFFF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;       +--- Base (0..15) =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gdtreg:       dw   0x17      ; 16bit limit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         ; 32bit base (filled later)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stack:        times 256 dd 0 ; for use in p-mode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stacktop: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0x2401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0x15           ; enable A20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[gdt+0x08+2],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eax,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[gdt+0x08+4], al         ; fill base of code desc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edx, edx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edx,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edx, stacktop            ; edx = stack top for p-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[gdtreg+2], eax          ; fill phy base of gdt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lgdt [gdtreg]                 ; load gdtr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cr0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eax,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      ; MUST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cr0, eax                 ; P-MODE 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0x08:pstart              ; load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32bit protected mode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[bits 32] ; ask assembler to generate 32bit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pstart:       mov  eax,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      ; load other seg regs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fs, ax                   ; flat memory model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gs,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esp, edx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[0x000b8000], 'A'   ; direct poke at video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$                        ; hang around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Gate A20 is a workaround for a bug that is not detailed here. The BIOS call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simply enable it to open the whole memory for us. Another important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thing is that the far jump we used loaded 8 into CS but CS is now a selector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it means Index=1, TI=0, and RPL=0 and therefore the actual descriptor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loaded is the one at index 1 in the GDT. </a:t>
            </a:r>
            <a:endParaRPr lang="ko-KR" altLang="en-US" dirty="0" smtClean="0" sz="1002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169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2048510"/>
            <a:ext cx="4910455" cy="76835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15.2. 32BIT PROGRAMMING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next example is to give a falvour of 32bit programming. We have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written the printstr function for read and for protected mode. The availability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larger registers and flexible addressing rules allows writing a much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comprehensive version of the code. Also offsets to parameters and default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widths change.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15.2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gdt:          dd   0x00000000, 0x00000000   ; null descriptor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0x00CF9A00   ; 32bit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0x00CF9200   ;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gdtreg:       dw   0x17                     ; 16bit limit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                        ; 32bit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rstring:      db   'In Real Mode...',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pstring:      db   'In Protected Mode...',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stack:        times 256 dd 0                ; 1K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stacktop: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                      ; real mode print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di,[bp+4]  ;load string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cx,0xffff  ;load maximum possible size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al,al      ;clear al reg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repne scasb     ;repeat scan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ax,0xffff   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ax,cx       ;calculate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ax          ;off by one, as it includes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cx,ax       ;move length to counter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es, ax  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ax,80                ;its a word move, clears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byte [bp+8]         ;its a byte mul to calc y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ax,[bp+10]           ;add x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ax,1                 ;mul by 2 to get word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di,ax                ;load pointer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si, [bp+4]           ; string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ah, [bp+6]           ; load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 ; set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lodsb                    ;load next char and inc si by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stosw                    ;store ax and inc di by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push byte 0              ; 386 can directly push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immediates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byte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byte 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rstring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0x2401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0x15                ; enable a20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[gdt+0x08+2],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eax,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[gdt+0x08+4], al         ; set base of code desc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edx, edx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edx,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edx, stacktop       ; stacktop to be used in p-mode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ebx, ebx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ebx,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ebx, pstring        ; pstring to be used in p-mode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[gdtreg+2], eax          ; set base of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lgdt [gdtreg]                 ; load gdtr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cr0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eax,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cr0, eax                 ; enable protected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0x08:pstart              ; load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32bit protected mode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[bits 32]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pprintstr:    push ebp                 ; p-mode print string 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ebp, esp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edi, [ebp+8]  ;load string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0xffffffff  ;load maximum possible size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al, al      ;clear al reg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repne scasb     ;repeat scan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0xffffffff   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eax, ecx       ;calculate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eax          ;off by one, as it includes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eax       ;move length to counter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80                ;its a word move, clears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byte [ebp+16]         ;its a byte mul to calc 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[ebp+20]           ;add x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1                 ;mul by 2 to get word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0xb8000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edi, eax                ;load pointer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esi, [ebp+8]           ; string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ah, [ebp+12]           ; load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 ; set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pnextchar:    lodsb                    ;load next char and inc si by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stosw                    ;store ax and inc di by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pnextchar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16                  ; 4 args now mean 16 bytes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3538855"/>
            <a:ext cx="4910455" cy="482155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Assembly Language Version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Intel could have made their assembly language exactly identical to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in plain English but they have abbreviated a lot of symbols to avoid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unnecessarily lengthy program when the meaning could be conveyed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less effort. For example Intel has named their move instruction “mov” instead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“move.” Similarly the Intel order of placing source and destination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opposite to what we have used in our English program, just a change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interpretation. So the Intel way of writing things is: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operation destination, source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operation destination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operation source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operation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later three variations are for instructions that have one or both of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implied or they work on a single or no operand. An implied operand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means that it is always in a particular register say the accumulator, and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 not be mentioned in the instruction. Now we attempt to write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in actual assembly language of the iapx88.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using registers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5      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10             ; load second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15             ; load third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start a comment a semicolon is used and the assembler ignores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everything else on the same line. Comments must be extensively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in assembly language programs to make them readable.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Leave the org directive for now as it will be discussed later.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constant 5 is loaded in one register AX.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constant 10 is loaded in another register BX.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BX is added to register AX and the result is stored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AX. Register AX should contain 15 by now.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constant 15 is loaded in the register BX.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BX is again added to register AX now producing 15+15=30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AX register. So the program has computed 5+10+15=30.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Vertical spacing must also be used extensively in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programs to separate logical blocks of code.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009-010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The ending lines are related more to the operating system than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programming. It is a way to inform DOS that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has terminated so it can display its command prompt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again. The computer may reboot or behave improperly if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termination is not present. </a:t>
            </a:r>
            <a:endParaRPr lang="ko-KR" altLang="en-US" dirty="0" smtClean="0" sz="10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Assembler, Linker, and Debugger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need an assembler to assemble this program and convert this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executable binary code. The assembler that we will use during this course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“Netwide Assembler” or NASM. It is a free and open source assembler.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tool that will be most used will be the debugger. We will use a free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debugger called “A fullscreen debugger” or AFD. These are the whole set of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27343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pstart:       mov  ax, 0x10            ; load all seg regs to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ds, ax              ; flat memory model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fs,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gs,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esp, edx            ; load saved esp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byte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byte 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byte 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pprintstr           ; call p-mode print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0x000b8000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ebx, '/-\|'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nextsymbol:   mov  [eax], bl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0x00FFFFFF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$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ror  ebx,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nextsymbol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15.3. VESA LINEAR FRAME BUFFER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an example of accessing a really large area of memory for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protected mode is a necessity, we will be accessing the video memory in high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resolution and high color graphics mode where the necessary video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alone above a megabyte. We will be using the VESA VBE 2.0 for a standard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these high resolution modes.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VESA is the Video Electronics Standards Association and VBE is the set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Video BIOS Extensions proposed by them. The VESA VBE 2.0 standard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includes a linear frame buffer mode that we will be using. This mode allows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 access to the whole video memory. Some important VESA services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listed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– VESA – Get  SuperVGA Infromation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4F00h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ES:DI -&gt; buffer for SuperVGA information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4Fh if function supported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status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– VESA – Get SuperVGA Mode Information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4F01h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CX = SuperVGA video mode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ES:DI -&gt; 256-byte buffer for mode information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4Fh if function supported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status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ES:DI filled if no error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INT 10 – VESA – Set VESA Video Mode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= 4F02h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BX = new video mode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Return: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AL = 4Fh if function supported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AH = status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of the VESA defined modes is 8117 which is a 1024x768 mode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16bit color and a linear frame buffer. The 16 color bits for every pixel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organized in 5:6:5 format with 5 bits for red, 6 for green, and 5 for blue.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makes 32 shades of red and blue and 64 shades of green and 64K total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1657985"/>
            <a:ext cx="4910455" cy="80283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possible colors. The 32bit linear frame buffer base address is available at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28 in the mode information buffer. Our example will produces shades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green on the screen and clear them and again print them in an infinite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loop with delays in between.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15.3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modeblock:    times 256 db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gdt:          dd   0x00000000, 0x00000000   ; null descriptor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0x00CF9A00   ; 32bit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0x00CF9200   ;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gdtreg:       dw   0x17                     ; 16bit limit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                        ; 32bit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stack:        times 256 dd 0                ; 1K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stacktop: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0x4f01          ; get vesa mode information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0x8117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; 1024*768*64K linear frame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buffer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modeblock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esi, [modeblock+0x28]    ; save frame buffer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0x4f02          ; set vesa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0x8117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0x2401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0x15                ; enable a20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[gdt+0x08+2],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eax,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[gdt+0x08+4], al         ; set base of code desc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edx, edx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edx,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edx, stacktop       ; stacktop to be used in p-mode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[gdtreg+2], eax          ; set base of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lgdt [gdtreg]                 ; load gdtr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cr0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eax,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cr0, eax                 ; enable protected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0x08:pstart              ; load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32bit protected mode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[bits 32]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pstart:       mov  ax, 0x10            ; load all seg regs to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ds, ax              ; flat memory model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fs,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gs,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esp, edx            ; load saved esp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173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07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5960" y="5577840"/>
            <a:ext cx="3864610" cy="1731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1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3080" y="8351520"/>
            <a:ext cx="4910455" cy="13531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edi, esi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1024*768*2/4        ; divide by 4 as dwords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stosd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0x07FF07FF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no of bands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edi, esi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l2:           push ecx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768*16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band width = 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lines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stosd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0x000FFFFF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small wait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$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eax, 0x00410041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l2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ecx, 0x0FFFFFFF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long wait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$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l1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endParaRPr lang="ko-KR" altLang="en-US" dirty="0" smtClean="0" sz="798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15.4. INTERRUPT HANDLING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Handling interrupts in protected mode is also different. Instead of the IVT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physical address 0 there is the IDT (interrupt descriptor table) located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physical address stored in IDTR, a special purpose register. The IDTR is also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48bit register similar in structure to the GDTR and loaded with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special instruction LGDT. The format of the interrupt descriptor is as shown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below. </a:t>
            </a:r>
            <a:endParaRPr lang="ko-KR" altLang="en-US" dirty="0" smtClean="0" sz="1002"/>
          </a:p>
          <a:p>
            <a:pPr marL="0" indent="0" defTabSz="15240" algn="l">
              <a:lnSpc>
                <a:spcPts val="1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 and DPL have the same meaning as in data and code descriptors.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 bit tells that this is a system descriptor while the 1110 following it tells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it is a 386 interrupt gate. Our example hooks the keyboard and timer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interrupts and displays certain things on the screen to show that they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working.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15.4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gdt:          dd   0x00000000, 0x00000000   ; null descriptor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0x00CF9A00   ; 32bit code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0x0000FFFF, 0x00CF9200   ;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gdtreg:       dw   0x17                     ; 16bit limit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                        ; 32bit base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88328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idt:          times 8 dw unhandled, 0x0008, 0x8e00, 0x0000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timer, 0x0008, 0x8e00, 0x0000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\---/  \----/    ||\/  \----/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  |      |       || |    +----- offset bits 16..32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  |      |       || +----- reserved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  |      |       |+------ Type=E 386 Interrupt Gate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  |      |       +--- P=1 DPL=00 S=0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  |      +------- selector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       +-------- offset bits 0..15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keyboard, 0x0008, 0x8e00, 0x0000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times 246 dw unhandled, 0x0008, 0x8e00, 0x0000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idtreg:       dw   0x07FF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dd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stack:        times 256 dd 0                ; 1K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stacktop: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0x2401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0x15                ; enable a20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[gdt+0x08+2],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eax,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[gdt+0x08+4], al         ; set base of code desc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edx, edx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edx,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edx, stacktop       ; stacktop to be used in p-mode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[gdtreg+2], eax          ; set base of gdt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lgdt [gdtreg]                 ; load gdtr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eax,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eax,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eax, idt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[idtreg+2], eax          ; set base of idt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cli                           ; disable interrupts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lidt [idtreg]                 ; load idtr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 cr0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or   eax,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cr0, eax                 ; enable protected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0x08:pstart              ; load cs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32bit protected mode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[bits 32]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unhandled: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timer:        push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byte [0x000b8000]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keyboard:     push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   al, 0x60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and  al, 0x0F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ah, 4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4258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0x3030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al, 0x39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skip1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al, 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skip1:        cmp  ah, 0x39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skip2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ah, 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skip2:        mov  [0x000b809C],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[0x000b809E],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skipkb:       mov 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pstart:       mov  ax, 0x10            ; load all seg regs to 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ds, ax              ; flat memory model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fs,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gs,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ss,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esp, edx            ; load saved esp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0xFC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0x21, al            ; no unexpected int comes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sti                      ; interrupts are okay now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$ </a:t>
            </a:r>
            <a:endParaRPr lang="ko-KR" altLang="en-US" dirty="0" smtClean="0" sz="798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Write very brief and to-the-point answers.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Why loading idtr with a value appropriate for real mode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necessary while gdtr is not?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What should we do in protected mode so that when we turn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protection off, we are in unreal mode?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If the line jmp code:next is replaced with call code:somefun,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prefetch queue is still emptied. What problem will occur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somefun will return?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How much is ESP decremented when an interrupt arrives.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depends on weather we are in 16-bit mode or 32-bit.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Does it depend on any other thing as well? If yes, what?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Give two instructions that change the TR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Name the following descriptors like code descriptor, data descriptor,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interrupt gate etc.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gdt: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0x00000000, 0x00000000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0x00000000, 0x00000000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0x80000fA0, 0x0000820b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0x0000ffff, 0x00409a00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0x80000000, 0x0001d20b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Using the above GDT, which of the following values, when moved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DS will cause an exception and why.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0x23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Using the above GDT, if DS contains 0x20, which of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offsets will cause an exception on read access?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0x0ffff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0x10000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0x10001 </a:t>
            </a:r>
            <a:endParaRPr lang="ko-KR" altLang="en-US" dirty="0" smtClean="0" sz="798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176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The following function is written in 32-bit code for a 16-bit stack.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Against every instruction, write the prefixes generated before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Prefixes can be address size, operand size, repeat,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override. Then rewrite the code such that no prefixes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generated considering that this is assembled and executed in 32-bit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mode. Don’t care for retaining register values. The function copies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specified number of DWORDs between two segments.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[bits 32]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memcpy:       mov  bp, sp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lds  esi, [bp+4]        ; source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les  edi, [bp+10]       ; destination address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[bp+16]        ; count of DWORDs to move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make into count of WORDs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mov  dx, [si]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[es:di],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L1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Rewrite the following scheduler so that it schedules processes stored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readyQ, where enque and deque functions are redefined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readyQ contains TSS selectors of processes to be multitasked.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 you can’t use a register as a segment in a jump (eg jmp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ax:0) but you can jump to an indirect address (eg jmp far [eax]) where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eax points to a six-byte address. Declare any variables you need.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al, 0x20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scheduler:    jmp USERONESEL:0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[USERONEDESC+5], 0x89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USERTWOSEL:0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out  0x20,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[USERTWODESC+5], 0x89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scheduler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7. Protected mode has specialized mechanism for multitasking using task state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segments but the method used in real mode i.e. saving all registers in a PCB,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selecting the next PCB and loading all registers from there is still applicable.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Multitask two tasks in protected mode multitasking without TSS. Assume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all processes are at level zero so no protection issues arise. Be careful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save the complete state of the process.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8. Write the following descriptors.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a. 32 bit, conforming, execute-only code segment at level 2, with base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at 6MB and a size of 4MB.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b. 16 bit, non-conforming, readable code segment at level 0, with base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at 1MB and a size of 10 bytes.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c. Read only data segment at level 3, with base at 0 and size of 1MB.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d. Interrupt Gate with selector 180h and offset 11223344h.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9. Write physical addresses for the following accesses where CS points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first descriptor above, DS to the second, ES to the third, EBX contains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00010000h, and ESI contains 00020000h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a. [bx+si]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b. [ebx+esi-2ffffh]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c. [es:ebx-10h]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10. Which of the following will cause exceptions and why. The registers have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same values as the last question.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a. mov eax, [cs:10000h]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b. mov [es:esi:100h], ebx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  <a:ea typeface="Arial"/>
              </a:rPr>
              <a:t> mov ax, [es:ebx]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11.		Give short answers.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How can a GPF (General protection fault) occur while running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code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pop  es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177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How can a GPF occur during the following instruction? Give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 two reasons.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jmp  10h:100h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What will happen if we call interrupt 80h after loading out IDT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before switching to protected mode?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What will happen if we call interrupt 80h after switching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protected mode but before making a far jump?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12.		Write the following descriptors. Assume values for attributes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specifically mentioned.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Write able 32-bit data segment with 1 GB base and 1 GB limit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 privilege level of 2.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Readable 16-bit code descriptor with 1 MB base and 1 MB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limit and a privilege level of 1.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Interrupt gate given that the handler is at 48h:12345678h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privilege level of 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13.		Describe the following descriptors. Give their type and the value of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their fields.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01234567h, 789abcdeh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30405060h, 70809010h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00aabb00h, 00ffee00h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14.		Make an EXE file, switch into protected mode, rotate an asterisk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border of the screen, and return to real mode when the border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traversed. </a:t>
            </a:r>
            <a:endParaRPr lang="ko-KR" altLang="en-US" dirty="0" smtClean="0" sz="1002"/>
          </a:p>
          <a:p>
            <a:pPr marL="0" indent="0" defTabSz="15240" algn="l">
              <a:lnSpc>
                <a:spcPts val="4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178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16 </a:t>
            </a:r>
            <a:endParaRPr lang="ko-KR" altLang="en-US" dirty="0" smtClean="0" sz="2999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Interfacing with High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Level Languages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16.1. CALLING CONVENTIONS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interface an assembly routine with a high level language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means to be able to call functions back and forth. And to be able to do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requires knowledge of certain behavior of the HLL when calling functions.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behavior of calling functions is called the calling conventions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language. Two prevalent calling conventions are the C calling convention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Pascal calling convention.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What is the naming convention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 prepends an underscore to every function or variable name while Pascal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translates the name to all uppercase. C++ has a weird name mangling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scheme that is compiler dependent. To avoid it C++ can be forced to use 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style naming with extern “C” directive.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How are parameters passed to the routine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C parameters are pushed in reverse order with the rightmost being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pushed first. While in Pascal they are pushed in proper order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leftmost being pushed first.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Which registers must be preserved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standards preserve EBX, ESI, EDI, EBP, ESP, DS, ES, and 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Which registers are used as scratch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standards do not preserve or guarantee the value of EAX, ECX, EDX,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FS, GS, EFLAGS, and any other registers.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Which register holds the return value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C and Pascal return upto 32bit large values in EAX and upto 64bit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large values in EDX:EAX.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Who is responsible for removing the parameters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C the caller removes the parameter while in Pascal the callee removes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them. The C scheme has reasons pertaining to its provision for variable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arguments.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16.2. CALLING C FROM ASSEMBLY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we take a function divide declared in C as follows.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int divide( int dividend, int divisor );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call this function from assembly we have to write.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dword [mydivisor] 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dword [mydividend]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call _divide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esp, 8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EAX holds the answer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 the order of parameters according to the C calling conventions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observe that the caller cleared the stack. Now take another example of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 written in C as follows.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swap( int* p1, int* p2 )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int temp = *p1;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*p1 = *p2;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*p2 = temp;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call it from assembly we have to write this.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[section .text]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extern _swap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x: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4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y: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dd 7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dword y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dword x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call _swap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will only retain the specified registers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esp, 8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 how pointers were initialized appropriately. The above function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swap was converted into assembly by the gcc compiler as follows.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swap generated by gcc with no optimizations (converted to Intel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syntax)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15 instructions AND 13 memory accesses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_swap: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ebp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ebp, esp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sub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esp, 4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space created for temp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eax, [ebp+8]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eax, [eax]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[ebp-4], eax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temp = *p1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edx, [ebp+8]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eax, [ebp+12]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eax, [eax]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[edx], eax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*p1 = *p2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edx, [ebp+12]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eax, [ebp-4]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[edx], eax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*p2 = temp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leave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EQUIVALENT TO mov esp, ebp AND pop ebp ;;;;;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we turn on optimizations the same function is compiled into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code.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4507865"/>
            <a:ext cx="4910455" cy="123761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7750810"/>
            <a:ext cx="4910455" cy="18167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generated with full optimization by gcc compiler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12 instructions AND 11 memory accesses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_swap: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ebp, esp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ebx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edx, [ebp+8]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ecx, [ebp+12]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ebx, [edx]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eax, [ecx]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[edx], eax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[ecx], ebx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ebx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pop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ebp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16.3. CALLING ASSEMBLY FROM C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now write a hand optimized version in assembly. Our version is only 6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and 6 memory accesses.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16.1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[section .text]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global        _swap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_swap:        mov  ecx,[esp+4]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copy parameter p1 to ecx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edx,[esp+8]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copy parameter p2 to edx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eax,[ecx]  ; copy *p1 into eax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xchg eax,[edx]  ; exchange eax with *p2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[ecx],eax  ; copy eax into *p1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return from this function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assemble the above program with the following command. </a:t>
            </a:r>
            <a:endParaRPr lang="ko-KR" altLang="en-US" dirty="0" smtClean="0" sz="1002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nasm –f win32 swap.asm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produces a swap.obj file. The format directive told the assembler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to be linked with a 32bit Windows executable. The linking process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involves resolving imported symbols of one object files with export symbols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another. In NASM an imported symbol is declared with the extern directive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and exported symbol is declared with the global directive.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write the following program in C to call this assembly routine.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have provided the swap.obj file to the C linker otherwise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unresolved external symbol error will come.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16.1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#include &lt;stdio.h&gt;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swap( int* p1, int* p2 );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int main()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{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int a = 10, b = 20;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printf( "a=%d b=%d\n", a, b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swap(&amp;a, &amp;b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printf( "a=%d b=%d\n", a, b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system( "PAUSE"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return 0;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798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181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447290"/>
            <a:ext cx="4971415" cy="14204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weapons an assembly language programmer needs for any task whatsoever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hand.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assemble we will give the following command to the processor assuming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our input file is named EX01.ASM.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nasm ex01.asm –o ex01.com –l ex01.lst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will produce two files EX01.COM that is our executable file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EX01.LST that is a special listing file that we will explore now. The listing file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produced for our example above is shown below with comments removed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neatness. </a:t>
            </a:r>
            <a:endParaRPr lang="ko-KR" altLang="en-US" dirty="0" smtClean="0" sz="1002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1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2                                  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3 00000000 B80500                                mov  ax, 5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4 00000003 BB0A00                                mov  bx, 10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5 00000006 01D8                                  add  ax, bx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6 00000008 BB0F00                                mov  bx, 15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7 0000000B 01D8                                  add  ax, bx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8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9 0000000D B8004C                                mov  ax, 0x4c00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10 00000010 CD21                    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column in the above listing is offset of the listed instruction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output file. Next column is the opcode into which our instruction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translated. In this case this opcode is B8. Whenever we move a constant into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register the opcode B8 will be used. After it 0500 is appended which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immediate operand to this instruction. An immediate operand is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 which is placed directly inside the instruction. Now as the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is a word sized register, and one hexadecimal digit takes 4 bits so 4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hexadecimal digits make one word or two bytes. Which of the two bytes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be placed first in the instruction, the least significant or the most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significant? Similarly for 32bit numbers either the order can be most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significant, less significant, lesser significant, and least significant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big-endian order used by Motorola and some other companies or it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least significant, more significant, more significant, and most significant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the little-endian order and is used by Intel. The big-endian have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 that it is more natural to read and comprehend while the little-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endian have the argument that this scheme places the less significant value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a lesser address and more significant value at a higher address.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of this the constant 5 in our instruction was converted into 0500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least significant byte of 05 first and the most significant byte of 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afterwards. When read as a word it is 0005 but when written in memory it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become 0500. As the first instruction is three bytes long, the listing file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shows that the offset of the next instruction in the file is 3. The opcode BB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moving a constant into the BX register, and the operand 0A00 is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10 in little-endian byte order. Similarly the offsets and opcodes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remaining instructions are shown in order. The last instruction is placed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offset 0x10 or 16 in decimal. The size of the last instruction is two bytes,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the size of the complete COM file becomes 18 bytes. This can be verified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directory listing, using the DIR command, that the COM file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produced is exactly 18 bytes long.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the program is ready to be run inside the debugger. The debugger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shows the values of registers, flags, stack, our code, and one or two areas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system memory as data. Debugger allows us to step our program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at a time and observe its effect on the registers and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data. The details of using the AFD debugger can be seen from the AFD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manual.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loading the program in the debugger observe that the first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now at 0100 instead of absolute zero. This is the effect of the org directive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the start of our program. The first instruction of a COM file must be at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Write a traverse function in assembly, which takes an array,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elements in the array and the address of another function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be called for each member of the array. Call the function from a C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Make the linked list functions make in Exercise 5.XX available to 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programs using the following declarations.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struct node {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int data;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struct node* next;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};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init( void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struct node* createlist( void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insertafter( struct node*, int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deleteafter( struct node*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deletelist( struct node* );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Add two functions to the above program implemented in C.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 “printnode” should print the data in the passed node using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printf, while “countfree” should count the number of free nodes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traversing the free list starting from the node address stored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firstfree.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printnode( struct node* );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countfree( void );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Add the function “printlist” to the above program and implement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assembly. This function should traverse the list whose head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passed as parameter and for each node containing data (head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dummy and doesn’t contain data) calls the C function printnode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actually print the contained data.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void printlist( struct node* );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Modify the createlist and deletelist functions in the above program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increment and decrement an integer variable “listcount” declared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 to maintain a count of linked lists present. </a:t>
            </a:r>
            <a:endParaRPr lang="ko-KR" altLang="en-US" dirty="0" smtClean="0" sz="1002"/>
          </a:p>
          <a:p>
            <a:pPr marL="0" indent="0" defTabSz="15240" algn="l">
              <a:lnSpc>
                <a:spcPts val="3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182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17 </a:t>
            </a:r>
            <a:endParaRPr lang="ko-KR" altLang="en-US" dirty="0" smtClean="0" sz="2999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Comparison with Other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Processors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emphasized that assembly language has to be learned once and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can be programmed by that person. To give a flavour of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widely popular processors we introduce the Motorolla 68K series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Sun SPARC processors. The Motorolla 68K processors are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popular in high performance embedded applications while the Sun SPARC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processors are popular in very high end enterprise servers. We will compare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 with the Intel x86 series which is known for its success in the desktop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market.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17.1. MOTOROLLA 68K PROCESSORS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Motorolla 68K processors are very similar to Intel x86 series in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architecture and instruction set. The both are of the same era and added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various features at the same time. The instructions are very similar however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difference in architecture evident from a programmer’s point of view must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understood.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68K processors have 16 23bit general purpose registers named from A0-A7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D0-D7. A0-A7 can hold addresses in indirect memory accesses.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also be used as software stack pointers. Stack in 68K is not as rigit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structure as it is in x86. There is a 32bit program counter (PC) that holds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of currently executing instruction. The 8bit condition code register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(CCR) holds the X (Extend) N (Negative) Z (Zero) V (Overflow) C (Carry) flags.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X is set to C for extended operations (addition, subtraction, or shifting).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Motrolla processors allow bit addressing, that is a specific bit in a byte or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field, i.e. a number of bits can be directly accessed. This is a very useful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feature especially in control applications. Other data types include byte,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word, long word, and quad word. A special MOVE16 instruction also accepts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16byte block.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68K allows indirect memory access using any A register. A special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 allows post increment or predecrement as part of memory access.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forms are written as (An), (An)+, and –(An). Other forms allow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addressing with another regiser as index and with constant displacement.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one of the A registers as the stack pointer and using the post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increment and pre decrement forms of addressing, stack is implemented.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Immediates can also be given as arguments and are preceded with a hash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 (#). Addressing is indicated with parenthesis instead of brackets.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68K has no segmentation; it however has a paged memory model. It used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big endian format in contrast to the little endian used by the Intel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processors. It has varying instruction lengths from 1-11 words. It has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decrementing stack just like the Intel one. The format of instructions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“operation source, destination” which is different from the Intel order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operands. Some instructions from various instruction groups are given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below.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Data Movement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EXG D0, D2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MOVE.B (A1), (A2) 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MOVEA (2222).L, A4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MOVEQ #12, D7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Arithmetic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D7, (A4)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CLR (A3)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(set to zero)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CMP (A2), D1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ASL, ASR, LSL, LSR, ROR, ROL, ROXL, ROXR (shift operations)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Program Control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BRA label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JMP (A3)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BSR label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(CALL)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JSR (A2)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(indirect call)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RTD #4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(RET N)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Conditional Branch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BCC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carry clear)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BLS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Lower or Same)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BLT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Less Than)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BEQ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Equal)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BVC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Overflow clear)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17.2. SUN SPARC PROCESSOR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Sun SPARC is a very popular processing belonging to the RISC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(reduced instruction set computer) family of processors. RISC processors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originally named because of the very few rudimentary instructions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provided, are now providing almost as many instruction as CISC (complex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set computer). However some properties like a fixed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size and single clock execution for most instructions are there.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SPARC stands for Scalable Processor ARChitecture. SPARC is a 64bit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It byte order is user settable and even on a per program basis.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program may be using little endian byte order and another may be using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big endian at the same time. Data types include byte, Halfword, Word (32bit),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Double Word (64bits) and Quadword. It has a fixed 32bit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size. It has a concept of ASI (Address Space Identifier); an 8bit number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works similar to a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8 global registers and 8 alternate global registers. One of them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active at a time and accessible as g0-g7. Apart from that it has 8 in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(i0-i7), 8 local registers (l0-l7), and 8 out registers (o0-o7). All registers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64bit in size. The global registers can also be called r0-r7, in registers as r8-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r15, local registers as r16-r23, and out registers as r24-r31.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SPARC introduces a concept of register window. One window is 24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and the active window is pointed to by a special register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Current Window Pointer (CWP). The actual number of registers in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is in hundreds not restricted by the architecture definition.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SAVE and RESTORE move this register window forward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backward by 16 registers. Therefore one SAVE instruction makes the out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the in registers and brings in new local and out registers.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RESTORE instruction makes the in registers out registers and restores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old local and in registers. This way parameters passing and returning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totally done in registers and there is no need to save and restore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subroutines.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 o6 is conventionally used as the stack pointer. Return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stored in o7 by the CALL instruction. The register g0 (r0) is always 0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loading 0 in a register is made easy. SPARC is a totally register based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architecture, or it is called a load-store architecture where memory access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allowed in data movement instruction. Rest of the operations must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done on registers.  </a:t>
            </a:r>
            <a:endParaRPr lang="ko-KR" altLang="en-US" dirty="0" smtClean="0" sz="1002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184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SPARC instructions have two sources and a distinct destination. This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allows more flexibility in writing programs. Some examples of instructions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processor follow.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Data Movement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LDSB [rn], rn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(load signed byte)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LDUW [rn], rn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(load unsigned word)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STH [rn], rn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(store half word)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Arithmetic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source1 = rn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source2 = rn or simm13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dest = rn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r2, r3, r4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SUB r2, 4000, r5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SLL, SRA, SRL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(shifting)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AND, OR, XOR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(logical)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 b="1">
                <a:solidFill>
                  <a:srgbClr val="000000"/>
                </a:solidFill>
                <a:latin typeface="Courier New"/>
                <a:ea typeface="Courier New"/>
              </a:rPr>
              <a:t>Program Control </a:t>
            </a:r>
            <a:endParaRPr lang="ko-KR" altLang="en-US" dirty="0" smtClean="0" sz="798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CALL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(direct call)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JMPL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(register indirect)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RET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SAVE 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RESTORE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BA label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Always)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BE label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equal)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BCC label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carry clear)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BLE label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less or equal)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BVS label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(branch if overflow set) </a:t>
            </a:r>
            <a:endParaRPr lang="ko-KR" altLang="en-US" dirty="0" smtClean="0" sz="798"/>
          </a:p>
          <a:p>
            <a:pPr marL="0" indent="0" defTabSz="15240" algn="l">
              <a:lnSpc>
                <a:spcPts val="37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185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0100 (decimal 255) as a requirement. Also observe that the debugger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showing your program even though it was provided only the COM file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neither of the listing file or the program source. This is because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translation from mnemonic to opcode is reversible and the debugger mapped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back from the opcode to the instruction mnemonic. This will become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apparent for instructions that have two mnemonics as the debugger might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show the one that was written in the source file.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 result of program execution either registers or memory will change.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our program yet doesn’t touch memory the only changes will be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registers. Keenly observe the registers AX, BX, and IP change after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IP will change after every instruction to point to the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while AX will accumulate the result of our addition.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1.8. SEGMENTED MEMORY MODEL </a:t>
            </a:r>
            <a:endParaRPr lang="ko-KR" altLang="en-US" dirty="0" smtClean="0" sz="1002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Rationale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earlier processors like 8080 and 8085 the linear memory model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to access memory. In linear memory model the whole memory appears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 a single array of data. 8080 and 8085 could access a total memory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64K using the 16 lines of their address bus. When designing iAPX88 the Intel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designers wanted to remain compatible with 8080 and 8085 however 64K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too small to continue with, for their new processor. To get the best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worlds they introduced the segmented memory model in 8088.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also a logical argument in favor of a segmented memory model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additional to the issue of compatibility discussed above. We have two logical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parts of our program, the code and the data, and actually there is a third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 called the program stack as well, but higher level languages make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invisible to us. These three logical parts of a program should appear as three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distinct units in memory, but making this division is not possible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linear memory model. The segmented memory model does allow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distinction.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Mechanism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segmented memory model allows multiple functional windows into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main memory, a code window, a data window etc. The processor sees code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code window and data from the data window. The size of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window is restricted to 64K. 8085 software fits in just one such window.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sees code, data, and stack from this one window, so downward compatibility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attained.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the maximum memory iAPX88 can access is 1MB which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accessed with 20 bits. Compare this with the 64K of 8085 that were accessed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16 bits. The idea is that the 64K window just discussed can be moved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anywhere in the whole 1MB. The four segment registers discussed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Intel register architecture are used for this purpose. Therefore four windows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exist at one time. For example one window that is pointed to by the CS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contains the currently executing code.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understand the concept, consider the windows of a building. We say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a particular window is 3 feet above the floor and another one is 20 feet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above the floor. The reference point, the floor is the base of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the datum point in a graph and all measurement is done from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datum point considering it to be zero. So CS holds the zero or the base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code. DS holds the zero of data. Or we can say CS tells how high code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floor is, and DS tells how high data from the floor is, while SS tells how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 the stack is. One extra segment ES can be used if we need to access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distant areas of memory at the same time that both cannot be seen through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window. ES also has special role in string instructions. ES is used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an extra data segment and cannot be used as an extra code or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segment. 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3570" y="3983990"/>
            <a:ext cx="1676400" cy="27946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050" y="4026535"/>
            <a:ext cx="2225040" cy="27673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8710" y="3745865"/>
            <a:ext cx="1310640" cy="2406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Revisiting the concept again, like the datum point of a graph,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tell the start of our window which can be opened anywhere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megabyte of memory available. The window is of a fixed size of 64KB. Base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offset are the two key variables in a segmented address. Segment tells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base while offset is added into it. The registers IP, SP, BP, SI, DI, and BX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can contain a 16bit offset in them and access memory relative to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base.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IP register cannot work alone. It needs the CS register to open a 64K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window in the 1MB memory and then IP works to select code from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window as offsets. IP works only inside this window and cannot go outside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64K in any case. If the window is moved i.e. the CS register is changed,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IP will change its behavior accordingly and start selecting from the new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window. The IP register always works relatively, relative to the segment base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stored in the CS register. IP is a 16bit register capable of accessing only 64K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so how the whole megabyte can contain code anywhere. Again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concept is there, it can access 64K at one instance of time. As the base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changed using the CS register, IP can be made to point anywhere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whole megabyte. The process is illustrated with the following diagram.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Physical Address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00000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Segment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Base 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Offset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64K </a:t>
            </a:r>
            <a:endParaRPr lang="ko-KR" altLang="en-US" dirty="0" smtClean="0" sz="1002"/>
          </a:p>
          <a:p>
            <a:pPr marL="0" indent="0" defTabSz="15240" algn="l">
              <a:lnSpc>
                <a:spcPts val="1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FFFFF</a:t>
            </a:r>
            <a:endParaRPr lang="ko-KR" altLang="en-US" dirty="0" smtClean="0" sz="1002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Physical Address Calculation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for the whole megabyte we need 20 bits while CS and IP are both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16bit registers. We need a mechanism to make a 20bit number out of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16bit numbers. Consider that the segment value is stored as a 20 bit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lower four bits zero and the offset value is stored as another 20 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with the upper four bits zeroed. The two are added to produce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20bit absolute address. A carry if generated is dropped without being stored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anywhere and the phenomenon is called address wraparound. The process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explained with the help of the following diagram. </a:t>
            </a:r>
            <a:endParaRPr lang="ko-KR" altLang="en-US" dirty="0" smtClean="0" sz="1002"/>
          </a:p>
          <a:p>
            <a:pPr marL="0" indent="0" defTabSz="15240" algn="l">
              <a:lnSpc>
                <a:spcPts val="1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 </a:t>
            </a:r>
            <a:endParaRPr lang="ko-KR" altLang="en-US" dirty="0" smtClean="0" sz="1002"/>
          </a:p>
        </p:txBody>
      </p:sp>
      <p:sp>
        <p:nvSpPr>
          <p:cNvPr id="47" name="Rect 3"/>
          <p:cNvSpPr>
            <a:spLocks noGrp="1" noChangeArrowheads="1"/>
          </p:cNvSpPr>
          <p:nvPr/>
        </p:nvSpPr>
        <p:spPr>
          <a:xfrm rot="0">
            <a:off x="3959225" y="4602480"/>
            <a:ext cx="787400" cy="4178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xxxx0 </a:t>
            </a:r>
            <a:endParaRPr lang="ko-KR" altLang="en-US" dirty="0" smtClean="0" sz="1002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Courier New"/>
              </a:rPr>
              <a:t>Paragraph </a:t>
            </a:r>
            <a:endParaRPr lang="ko-KR" altLang="en-US" dirty="0" smtClean="0" sz="1002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Boundary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0280" y="2456815"/>
            <a:ext cx="3124200" cy="5543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0280" y="1033145"/>
            <a:ext cx="3124200" cy="55181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0280" y="1624330"/>
            <a:ext cx="3124200" cy="5549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32305" y="1835150"/>
            <a:ext cx="299085" cy="2952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62785" y="2770505"/>
            <a:ext cx="238125" cy="857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03850" y="1271270"/>
            <a:ext cx="1191895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3850" y="1862455"/>
            <a:ext cx="1191895" cy="2406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15----------------------------0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16bit Segment Register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0000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Segment Address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15----------------------------0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16bit Logical Address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Offset Address</a:t>
            </a:r>
            <a:endParaRPr lang="ko-KR" altLang="en-US" dirty="0" smtClean="0" sz="1002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19-----------------------------------0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20bit Physical Address</a:t>
            </a:r>
            <a:endParaRPr lang="ko-KR" altLang="en-US" dirty="0" smtClean="0" sz="1002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memory is determined by a segment-offset pair and not alone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 one register which will be an ambiguous reference. Every offset register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assigned a default segment register to resolve such ambiguity. For example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 we wrote when loaded into memory had a value of 0100 in IP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and some value say 1DDD in the CS register. Making both 20 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numbers, the segment base is 1DDD0 and the offset is 00100 and adding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 we get the physical memory address of 1DED0 where the opcode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B80500 is placed.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Paragraph Boundaries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 segment value is a 16bit number and four zero bits are appended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right to make it a 20bit number, segments can only be defined a 16byte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boundaries called paragraph boundaries. The first possible segment value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0000 meaning a physical base of 00000 and the next possible value of 0001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means a segment base of 00010 or 16 in decimal. Therefore segments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be defined at 16 byte boundaries.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Overlapping Segments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 also observe that in the case of our program CS, DS, SS, and 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had the same value in them. This is called overlapping segments so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 see the same memory from any window. This is the structure of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 file.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partially overlapping segments we can produce a number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segment, offset pairs that all access the same memory. For example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1DDD:0100 and IDED:0000 both point to the same physical memory. To test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we can open a data window at 1DED:0000 in the debugger and change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three bytes to “90” which is the opcode for NOP (no operation).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is immediately visible in the code window which is pointed to by CS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containing 1DDD. Similarly IDCD:0200 also points to the same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location. Consider this like a portion of wall that three different people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three different floors are seeing through their own windows. One of them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painted the wall red; it will be changed for all of them though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perspective is different. It is the same phenomenon occurring here.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segment, offset pair is called a logical address, while the 20bit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 physical address which is the real thing. Logical addressing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 to access the physical memory. As we have seen three different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addresses accessed the same physical address. </a:t>
            </a:r>
            <a:endParaRPr lang="ko-KR" altLang="en-US" dirty="0" smtClean="0" sz="1002"/>
          </a:p>
          <a:p>
            <a:pPr marL="0" indent="0" defTabSz="15240" algn="l">
              <a:lnSpc>
                <a:spcPts val="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050" y="1033145"/>
            <a:ext cx="4246245" cy="2807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8425" y="1377950"/>
            <a:ext cx="497205" cy="16852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00000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1DCD0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1DDD0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Offset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Offset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0200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0100 </a:t>
            </a:r>
            <a:endParaRPr lang="ko-KR" altLang="en-US" dirty="0" smtClean="0" sz="1002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64K </a:t>
            </a:r>
            <a:endParaRPr lang="ko-KR" altLang="en-US" dirty="0" smtClean="0" sz="1002"/>
          </a:p>
          <a:p>
            <a:pPr marL="0" indent="0" defTabSz="15240" algn="l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FFFFF</a:t>
            </a:r>
            <a:endParaRPr lang="ko-KR" altLang="en-US" dirty="0" smtClean="0" sz="1002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 the processor uses the address bus, the data bus,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bus to communicate with the system memory?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of the following are unidirectional and which are bidirectional?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Address Bus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Data Bus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Control Bus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are registers and what are the specific features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accumulator, index registers, program counter, and program status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word?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the size of the accumulator of a 64bit processor?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the difference between an instruction mnemonic and its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opcode?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 are instructions classified into groups?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combination of 8bits is called a byte. What is the name for 4bits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16bits?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the maximum memory 8088 can access?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List down the 14 registers of the 8088 architecture and briefly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describe their uses.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10.						What flags are defined in the 8088 FLAGS register? Describe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 of the zero flag, the carry flag, the sign flag, and the overflow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flag.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11.						Give the value of the zero flag, the carry flag, the sign flag,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overflow flag after each of the following instructions if AX is initialized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0x1254 and BX is initialized with 0x0FFF.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add ax, 0xEDAB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add ax, bx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add bx, 0xF001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12.						What is the difference between little endian and big endian formats?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format is used by the Intel 8088 microprocessor?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13.						For each of the following words identify the byte that is stored at lower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address and the byte that is stored at higher memory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 little endian computer.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1234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ABFC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B100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B800 </a:t>
            </a:r>
            <a:endParaRPr lang="ko-KR" altLang="en-US" dirty="0" smtClean="0" sz="1002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 </a:t>
            </a:r>
            <a:endParaRPr lang="ko-KR" altLang="en-US" dirty="0" smtClean="0" sz="1002"/>
          </a:p>
        </p:txBody>
      </p:sp>
      <p:sp>
        <p:nvSpPr>
          <p:cNvPr id="52" name="Rect 3"/>
          <p:cNvSpPr>
            <a:spLocks noGrp="1" noChangeArrowheads="1"/>
          </p:cNvSpPr>
          <p:nvPr/>
        </p:nvSpPr>
        <p:spPr>
          <a:xfrm rot="0">
            <a:off x="5303520" y="2103120"/>
            <a:ext cx="333375" cy="1308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Courier New"/>
              </a:rPr>
              <a:t>64K </a:t>
            </a:r>
            <a:endParaRPr lang="ko-KR" altLang="en-US" dirty="0" smtClean="0" sz="1002"/>
          </a:p>
        </p:txBody>
      </p:sp>
      <p:sp>
        <p:nvSpPr>
          <p:cNvPr id="53" name="Rect 3"/>
          <p:cNvSpPr>
            <a:spLocks noGrp="1" noChangeArrowheads="1"/>
          </p:cNvSpPr>
          <p:nvPr/>
        </p:nvSpPr>
        <p:spPr>
          <a:xfrm rot="0">
            <a:off x="3105785" y="2020570"/>
            <a:ext cx="406400" cy="1314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Courier New"/>
              </a:rPr>
              <a:t>1DED0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14.						What are the contents of memory locations 200, 201, 202, and 203 if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word 1234 is stored at offset 200 and the word 5678 is stored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202?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15.						What is the offset at which the first executable instruction of a COM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file must be placed?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16.						Why was segmentation originally introduced in 8088 architecture?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17.						Why a segment start cannot start from the physical address 55555.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18.						Calculate the physical memory address generated by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offset pairs.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1DDD:0436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1234:7920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74F0:2123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0000:6727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FFFF:4336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f.									1080:0100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g.							AB01:FFFF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19.						What are the first and the last physical memory addresses accessible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the following segment values?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1000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0FFF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1002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0001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E000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20.						Write instructions that perform the following operations.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Copy BL into CL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Copy DX into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Store 0x12 into 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Store 0x1234 into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Store 0xFFFF into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21.						Write a program in assembly language that calculates the square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six by adding six to the accumulator six times. </a:t>
            </a:r>
            <a:endParaRPr lang="ko-KR" altLang="en-US" dirty="0" smtClean="0" sz="1002"/>
          </a:p>
          <a:p>
            <a:pPr marL="0" indent="0" defTabSz="15240" algn="l">
              <a:lnSpc>
                <a:spcPts val="3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9000490"/>
            <a:ext cx="4910455" cy="6648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2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Addressing Modes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2.1. DATA DECLARATION 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instruction of our first assembly language program was “mov ax,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5.” Here MOV was the opcode; AX was the destination operand, while 5 was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source operand. The value of 5 in this case was stored as part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encoding. In the opcode B80500, B8 was the opcode and 0500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the operand stored immediately afterwards. Such an operand is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immediate operand. It is one of the many types of operands available.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Writing programs using just the immediate operand type is difficult.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reasonable program needs some data in memory apart from constants.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Constants cannot be changed, i.e. they cannot appear as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operand. In fact placing them as destination is meaningless and illegal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according to assembly language syntax. Only registers or data placed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can be changed. So real data is the one stored in memory, with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very few constants. So there must be a mechanism in assembly language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 and retrieve data from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declare a part of our program as holding data instead of instructions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 a couple of very basic but special assembler directives.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directive is “define byte” written as “db.”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db   somevalue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 result a cell in memory will be reserved containing the desired value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it and it can be used in a variety of ways. Now we can add variables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instead of constants. The other directive is “define word” or “dw”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syntax as “db” but reserving a whole word of 16 bits instead of a byte.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directives to declare a double or a quad word as well but we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restrict ourselves to byte and word declarations for now. For single byte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 db and for two bytes we use dw.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refer to this variable later in the program, we need the address occupied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this variable. The assembler is there to help us. We can associate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symbol with any address that we want to remember and use that symbol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rest of the code. The symbol is there for our own comprehension of code.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assembler will calculate the address of that symbol using our origin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directive and calculating the instruction lengths or data declarations in-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between and replace all references to the symbol with the corresponding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address. This is just like variables in a higher level language, where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compiler translates them into addresses; just the process is hidden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 one level further. Such a symbol associated to a point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is called a label and is written as the label name followed by a colon.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2.2. DIRECT ADDRESSING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will rewrite our first program such that the numbers 5, 10, and 15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stored as memory variables instead of constants and we access them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there.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using memory variables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[num1]         ; load first number in ax 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74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5257800"/>
            <a:ext cx="4971415" cy="5975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7117080"/>
            <a:ext cx="4971415" cy="2527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[num2]         ; load second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[num3]         ; load third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[num4], ax         ; store sum in num4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num2:         dw  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num3:         dw   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num4:         dw   0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Originate our program at 0100. The first executable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be placed at this offset.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source operand is changed from constant 5 to [num1].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bracket is signaling that the operand is placed in memory at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num1. The value 5 will be loaded in ax even though we did not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specified it in our program code, rather the value will be picked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memory. The instruction should be read as “read the contents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location num1 in the ax register.” The label num1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symbol for us but an address for the processor while the conversion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done by the assembler.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label num1 is defined as a word and the assembler is requested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place 5 in that memory location. The colon signals that num1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label and not an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the same process to assemble as discussed before we examine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listing file generated as a result with comments removed. </a:t>
            </a:r>
            <a:endParaRPr lang="ko-KR" altLang="en-US" dirty="0" smtClean="0" sz="1002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1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2                                  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3 00000000 A1[1700]                              mov  ax, [num1]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4 00000003 8B1E[1900]                            mov  bx, [num2]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5 00000007 01D8                                  add  ax, bx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6 00000009 8B1E[1B00]                            mov  bx, [num3]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7 0000000D 01D8                                  add  ax, bx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8 0000000F A3[1D00]                              mov  [num4], ax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9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10 00000012 B8004C                                mov  ax, 0x4c00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11 00000015 CD21                    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12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13 00000017 0500                    num1:         dw  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14 00000019 0A00                    num2:         dw  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15 0000001B 0F00                    num3:         dw   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16 0000001D 0000                    num4:     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instruction of our program has changed from B80500 to A11700.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opcode B8 is used to move constants into AX, while the opcode A1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when moving data into AX from memory. The immediate operand to our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new instruction is 1700 or as a word 0017 (23 decimal) and from the bottom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listing file we can observe that this is the offset of num1.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assembler has calculated the offset of num1 and used it to replace references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num1 in the whole program. Also the value 0500 can be seen at offset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0017 in the file. We can say contents of memory location 0017 are 0005 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word. Similarly num2, num3, and num4 are placed at 0019, 001B,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001D addresses.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loaded in the debugger, it is loaded at offset 0100,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displaces all memory accesses in our program.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A11700 is changed to A11701 meaning that our variable is now placed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0117 offset. The instruction is shown as mov ax, [0117]. Also the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window can be used to verify that offset 0117 contains the number 0005. </a:t>
            </a:r>
            <a:endParaRPr lang="ko-KR" altLang="en-US" dirty="0" smtClean="0" sz="1002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4194175"/>
            <a:ext cx="4910455" cy="2907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8888095"/>
            <a:ext cx="4910455" cy="7804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Execute the program step by step and examine how the memory is read and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registers are updated, how the instruction pointer moves forward,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 the result is saved back in memory. Also observe inside the debugger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window below the code for termination, that the debugger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interpreting our data as code and showing it as some meaningless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instructions. This is because the debugger sees everything as code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window and cannot differentiate our declared data from opcodes.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responsibility that we terminate execution before our data is executed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observe that our naming of num1, num2, num3, and num4 is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longer there inside the debugger. The debugger is only showing the numbers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0117, 0119, 011B, and 011D. Our numerical machine can only work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numbers. We used symbols for our ease to label or tag certain positions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program. The assembler converts these symbols into the appropriate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 automatically. Also observe that the effect of “dw” is to place 5 in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 bytes as 0005. Had we used “db” this would have been stored as 05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byte.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Given the fact that the assembler knows only numbers we can write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program using a single label. As we know that num2 is two ahead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num1, we can use num1+2 instead of num2 and let the assembler calculate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sum during assembly process.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accessed using a single label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[num1] 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[num1+2]       ; load second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[num1+4]       ; load third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[num1+6], ax       ; store sum at num1+6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0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number is read from num1+2. Similarly the third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is read from num1+4 and the result is accessed at num1+6.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013-016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The labels num2, num3, and num4 are removed and the data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accessed with reference to num1.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 location is accessed with reference to num1 in this example.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expression “num1+2” comprises of constants only and can be evaluated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time of assembly. There are no variables involved in this expression.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open the program inside the debugger we see a verbatim copy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previous program. There is no difference at all since the assembler catered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the differences during assembly. It calculated 0117+2=0119 while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previous it directly knew from the value of num2 that it has to write 0119,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but the end result is a ditto copy of the previous execution.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way to declare the above data and produce exactly same results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shown in the following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accessed using a single label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[num1] 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[num1+2]       ; load second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179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4651375"/>
            <a:ext cx="4910455" cy="181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7059295"/>
            <a:ext cx="4971415" cy="17646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[num1+4]       ; load third number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bx             ; accumulate sum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[num1+6], ax       ; store sum at num1+6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5, 10, 15, 0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we do not need to place labels on individual variables we can save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space and declare all data on a single line separated by commas.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declaration will declare four words in consecutive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locations while the address of first one is num1.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method used to access memory in the above examples is called direct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addressing. In direct addressing the memory address is fixed and is given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instruction. The actual data used is placed in memory and now that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used as the destination operand as well. Also the source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operands must have the same size. For example a word defined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is read in a word sized register. A last observation is that the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0500 in memory was corrected to 0005 when read in a register. So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 data in proper order as a word.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last variation using direct addressing shows that we can directly add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variable and a register instead of adding a register into another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were doing till now.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directly in memory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[num1] 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[num1+6], ax       ; store first number in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[num1+2]       ; load second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[num1+6], ax       ; add second number to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[num1+4]       ; load third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[num1+6], ax       ; add third number to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5, 10, 15, 0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generate the following listing file as a result of the assembly process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described previously. Comments are again removed. </a:t>
            </a:r>
            <a:endParaRPr lang="ko-KR" altLang="en-US" dirty="0" smtClean="0" sz="1002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1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2                                  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3 00000000 A1[1900]                              mov  ax, [num1]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4 00000003 A3[1F00]                              mov  [num1+6], ax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5 00000006 A1[1B00]                              mov  ax, [num1+2]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6 00000009 0106[1F00]                            add  [num1+6], ax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7 0000000D A1[1D00]                              mov  ax, [num1+4]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8 00000010 0106[1F00]                            add  [num1+6], ax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9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10 00000014 B8004C                                mov  ax, 0x4c00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11 00000017 CD21                    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12             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13 00000019 05000A000F000000        num1:         dw   5, 10, 15, 0 </a:t>
            </a:r>
            <a:endParaRPr lang="ko-KR" altLang="en-US" dirty="0" smtClean="0" sz="798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opcode of add is changed because the destination is now a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 instead of a register. No other significant change is seen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listing file. Inside the debugger we observe that few opcodes are longer now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location num1 is now translating to 0119 instead of 0117.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done automatically by the assembler as a result of using labels instead of </a:t>
            </a:r>
            <a:endParaRPr lang="ko-KR" altLang="en-US" dirty="0" smtClean="0" sz="1002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7162800"/>
            <a:ext cx="4910455" cy="25571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hard coding addresses. During execution we observe that the word data as it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read into a register is read in correct order. The significant change in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is that the destination of addition is memory. Method to access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is direct addressing, whether it is the MOV instruction or the ADD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two instructions of the last program read a number into AX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placed it at another memory location. A quick thought reveals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might be a possible single instruction to replace the couple.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[num1+6], [num1]   ; ILLEGAL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this form is illegal and not allowed on the Intel architecture. None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general operations of mov add, sub etc. allow moving data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to memory. Only register to register, register to memory, memory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register, constant to memory, and constant to register operations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allowed. The other register to constant, memory to constant, and memory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are all disallowed. Only string instructions allow moving data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to memory and will be discussed in detail later. As a rule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can have at most one operand in brackets, otherwise assembler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give an error.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2.3. SIZE MISMATCH ERRORS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we change the directive in the last example from DW to DB, the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still assemble and debug without errors, however the results will 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as expected. When the first operand is read 0A05 will be read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which was actually two operands place in consecutive byte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locations. The second number will be read as 000F which is the zero byte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num4 appended to the 15 of num3. The third number will be junk depending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the current state of the machine. According to our data declaration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third number should be at 0114 but it is accessed at 011D calculated with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word offsets. This is a logical error of the program. To keep the declarations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their access synchronized is the responsibility of the programmer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the assembler. The assembler allows the programmer to do everything 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wants to do, and that can possibly run on the processor. The assembler only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keeps us from writing illegal instructions which the processor cannot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execute. This is the difference between a syntax error and a logic error.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assembler and debugger have both done what we asked them to do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programmer asked them to do the wrong chore.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programmer is responsible for accessing the data as word if it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declared as a word and accessing it as a byte if it was declared as a byte.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word case is shown in lot of previous examples. If however the intent is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treat it as a byte the following code shows the appropriate way.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using byte variables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[num1]         ; load first number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[num1+1]       ; load second number in bl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al, bl             ; accumulate sum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[num1+2]       ; load third number in bl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al, bl             ; accumulate sum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[num1+3], al       ; store sum at num1+3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db   5, 10, 15, 0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 is read in AL register which is a byte register since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location read is also of byte size.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number is now placed at num1+1 instead of num1+2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of byte offsets.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21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Preface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programming develops a very basic and low level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understanding of the computer. In higher level languages there is a distance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between the computer and the programmer. This is because higher level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languages are designed to be closer and friendlier to the programmer,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thereby creating distance with the machine. This distance is covered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translators called compilers and interpreters. The aim of programming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is to bypass these intermediates and talk directly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a general impression that assembly language programming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difficult chore and not everyone is capable enough to understand it.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reality is in contrast, as assembly language is a very simple subject.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wrong impression is created because it is very difficult to realize that the real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 can be so simple. Assembly language programming gives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freehand exposure to the computer and lets the programmer talk with it in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its language. The only translator that remains between the programmer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computer is there to symbolize the computer’s numeric world for the ease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remembering.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cover the practical aspects of assembly language programming, IBM PC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based on Intel architecture will be used as an example. However this course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not be tied to a particular architecture as it is often done. In our view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such an approach does not create versatile assembly language programmers.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concepts of assembly language that are common across all platforms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developed in such a manner as to emphasize the basic low level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understanding of the computer instead of the peculiarities of one particular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architecture. Emphasis will be more on assembly language and less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IBM PC.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Before attempting this course you should know basic digital logic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operations of AND, OR, NOT etc. You should know binary numbers and their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arithmetic. Apart from these basic concepts there is nothing much you need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know before this course. In fact if you are not an expert, you will learn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quickly, as non-experts see things with simplicity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basic beauty of assembly language is that it is exceptionally simple. Do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 try to find a complication, as one will not be there. In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written in the program is all that is there, no less and no more.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successful completion of this course, you will be able to explain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basic operations of the computer and in essence understand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psychology of the computer. Having seen the computer from so close, you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understand its limitations and its capabilities. Your logic will become fine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grained and this is one of the basic objectives of teaching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Then there is the question that why should we learn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there are higher level languages one better than the other; C, C++,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Java, to name just a few, with a neat programming environment and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simple way to write programs. Then why do we need such a freehand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computer that may be dangerous at times? The answer to this lies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very simple example. Consider a translator translating from English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Japanese. The problem faced by the translator is that every language has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own vocabulary and grammar. He may need to translate a word into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sentence and destroy the beauty of the topic. And given that we do not know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778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8811895"/>
            <a:ext cx="4910455" cy="8928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declare data db is used instead of dw so that each data declared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occupies one byte only.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that the AL register takes appropriate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values and the sum is calculated and stored in num1+3. This time there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 alignment or synchronization error. The key thing to understand here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processor does not match defines to accesses. It is the programmer’s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responsibility. In general assembly language gives a lot of power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 but power comes with responsibility.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programming is not a difficult task but a responsible one.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above examples, the processor knew the size of the data movement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from the size of the register involved, for example in “mov ax,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[num1]” memory can be accessed as byte or as word, it has no hard and fast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size, but the AX register tells that this operation has to be a word operation.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Similarly in “mov al, [num1]” the AL register tells that this operation has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a byte operation. However in “mov ax, bl” the AX register tells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has to be a word operation while BL tells that this has to be a byte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operation. The assembler will declare that this is an illegal instruction. A 5Kg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bag cannot fit inside a 1Kg bag and according to Intel a 1Kg cannot also fit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5Kg bag. They must match in size. The instruction “mov [num1], [num2]”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illegal as previously discussed not because of data movement size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memory to memory moves are not allowed at all.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 “mov [num1], 5” is legal but there is no way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to know the data movement size in this operation. The variable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num1 can be treated as a byte or as a word and similarly 5 can be treated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byte or as a word. Such instructions are declared ambiguous by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assembler. The assembler has no way to guess the intent of the programmer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it previously did using the size of the register involved but there is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involved this time. And memory is a linear array and label is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in it. There is no size associated with a label. Therefore to resolve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ambiguity we clearly tell our intent to the assembler in one of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ways.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byte [num1],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word [num1], 5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2.4. REGISTER INDIRECT ADDRESSING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have done very elementary data access till now. Assume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 we had were 100 and not just three. This way of adding them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cost us 200 instructions. There must be some method to do a task repeatedly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data placed in consecutive memory cells. The key to this is the need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register that can hold the address of data. So that we can change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to access some other cell of memory using the same instruction.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 addressing mode the memory cell accessed was fixed inside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There is another method in which the address can be placed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so that it can be changed. For the following example we will take 10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instead of 100 numbers but the algorithm is extensible to any size.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four registers in iAPX88 architecture that can hold address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and they are BX, BP, SI, and DI. There are minute differences in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working which will be discussed later. For the current example, we will use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BX register and we will take just three numbers and extend the concept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more numbers in later examples.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2.6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three numbers using indirect addressing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num1           ; point bx to first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[bx]   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second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22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35540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7446010"/>
            <a:ext cx="4910455" cy="22739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[bx]           ; add second number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third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[bx]           ; add third number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[bx], ax           ; store sum at num1+6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5, 10, 15, 0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 that no square brackets around num1 are used this time.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address is loaded in bx and not the contents. Value of num1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0005 and the address is 0117. So BX will now contain 0117.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Brackets are now used around BX. In iapx88 architecture brackets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used around BX, BP, SI, and DI only. In iapx386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are allowed. The instruction will be read as “move into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contents of the memory location whose address is in bx.” Now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bx contains the address of num1 the contents of num1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transferred to the ax register. Without square brackets the meaning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instruction would have been totally different.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instruction is changing the address. Since we have words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bytes, we add two to bx so that it points to the next word in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 now contains 0119 the address of the second word in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was the mechanism to change addresses that we needed.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that the first instruction is “mov bx, 011C.”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constant is moved into BX. This is because we did not use the square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brackets around “num1.” The address of “num1” has moved to 011C because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code size has changed due to changed instructions. In the second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BX points to 011C and the value read in AX is 0005 which can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verified from the data window. After the addition BX points to 011E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containing 000A, our next word, and so on. This way the BX register points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our words one after another and we can add them using the same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“mov ax, [bx]” without fixing the address of our data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instructions. We can also subtract from BX to point to previous cells.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to be accessed is now in total program control.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thing that we needed in our problem to add hundred numbers was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capability to change address. The second thing we need is a way to repeat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instruction and a way to know that the repetition is done a 100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times, a terminal condition for the repetition. For the task we are introducing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 new instructions that you should read and understand as simple English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 concepts. For simplicity only 10 numbers are added in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example. The algorithm is extensible to any size.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2.7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ten numbers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num1           ; point bx to first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10             ; load count of numbers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initialize sum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add  ax, [bx]           ; add number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cx, 1              ; numbers to be added reduced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l1                 ; if numbers remain add next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[total], ax        ; write back sum in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10, 20, 30, 40, 50, 10, 20, 30, 40, 50 </a:t>
            </a:r>
            <a:endParaRPr lang="ko-KR" altLang="en-US" dirty="0" smtClean="0" sz="798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23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1109345"/>
            <a:ext cx="4910455" cy="41116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total:        dw   0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Labels can be used on code as well. Just like data labels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 the address at which they are used. The assembler does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differentiate between code labels and data labels.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 is responsible for using a data label as data and a code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label as code. The label l1 in this case is the address of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 is the counterpart to ADD with the same rules as that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 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JNZ stands for “jump if not zero.” NZ is the condition in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So the instruction is read as “jump to the location l1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zero flag is not set.” And revisiting the zero flag definition “the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 flag is set if the last mathematical or logical operation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produced a zero in its destination.” For example “mov ax, 0” will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 the zero flag as it is not a mathematical or logical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subtraction and addition will set it. Also it is set even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destination is not a register. Now consider the subtraction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immediately preceding it. If the CX register becomes zero as a result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this subtraction the zero flag will be set and the jump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taken. And jump to l1, the processor needs to be told each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everything and the destination is an important part of every jump.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like when we ask someone to go, we mention go to this market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that house. The processor is much more logical than us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needs the destination in every instruction that asks it to go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somewhere. The processor will load l1 in the IP register and resume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execution from there. The processor will blindly go to the label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mention even if it contains data and not code.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CX register is used as a counter in this example, BX contains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changing address, while AX accumulates the result. We have formed a loop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assembly language that executes until its condition remains true. Inside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debugger we can observe that the subtract instruction clears the zero flag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nine times and sets it on the tenth time. While the jump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moves execution to address l1 the first nine times and to the following line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tenth time. The jump instruction breaks program flow.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JNZ instruction is from the program control group and is a conditional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jump, meaning that if the condition NZ is true (ZF=0) it will jump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mentioned and otherwise it will progress to the next instruction.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selection between two paths. If the condition is true go right and otherwise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go left. Or we can say if the weather is hot, go this way, and if it is cold, go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way. Conditional jump is the most important instruction, as it gives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decision making capability, so it must be given a careful thought.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processors call it branch, probably a more logical name for it, however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functionality is same. Intel chose to name it “jump.”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important thing in the above example is that a register is used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reference memory so this form of access is called register indirect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access. We used the BX register for it and the B in BX and BP stands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 therefore we call register indirect memory access using BX or BP,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“based addressing.” Similarly when SI or DI is used we name the method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“indexed addressing.” They have the same functionality, with minor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differences because of which the two are called base and index.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differences will be explained later, however for the above example SI or DI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could be used as well, but we would name it indexed addressing instead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based addressing. </a:t>
            </a:r>
            <a:endParaRPr lang="ko-KR" altLang="en-US" dirty="0" smtClean="0" sz="1002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2645410"/>
            <a:ext cx="4910455" cy="381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2.5. REGISTER + OFFSET ADDRESSING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 addressing and indirect addressing using a single register are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basic forms of memory access. Another possibility is to use different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combinations of direct and indirect references. In the above example we used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 to access different array elements which were placed consecutively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like an array. We can also place in BX only the array index and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exact address and form the exact address when we are going to access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actual memory. This way the same register can be used for accessing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 arrays and also the register can be used for index comparison like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example does.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2.8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ten numbers using register + offset addressing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10             ; load count of numbers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initialize sum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add  ax, [num1+bx]      ; add number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cx, 1              ; numbers to be added reduced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l1                 ; if numbers remain add next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[total], ax        ; write back sum in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10, 20, 30, 40, 50, 10, 20, 30, 40, 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total:    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time BX is initialized to zero instead of array base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format of memory access has changed. The array base is added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BX containing array index at the time of memory access.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 array is of words, BX jumps in steps of two, i.e. 0, 2, 4.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Higher level languages do appropriate incrementing themselves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always use sequential array indexes. However in assembly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 we always calculate in bytes and therefore we need to take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care of the size of one array element which in this case is two.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that the memory access instruction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shown as “mov ax, [011F+bx]” and the actual memory accessed is the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whose address is the sum of 011F and the value contained in the BX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This form of access is of the register indirect family and is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 + offset or index + offset depending on whether BX or BP is used or SI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DI is used.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2.6. SEGMENT ASSOCIATION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the addressing mechanisms in iAPX88 return a number called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effective </a:t>
            </a:r>
            <a:endParaRPr lang="ko-KR" altLang="en-US" dirty="0" smtClean="0" sz="1002" i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  <a:ea typeface="Bookman Old Style"/>
              </a:rPr>
              <a:t>address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For example in base + offset addressing, neither the base nor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alone tells the desired cell in memory to be accessed. It is only after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addition is done that the processor knows which cell to be accessed.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which came as the result of addition is called the effective address.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But the effective address is just an offset and is meaningless without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segment. Only after the segment is known, we can form the physical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is needed to access a memory cell.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discussed the segmented memory model of iAPX88 in reasonable detail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the end of previous chapter. However during the discussion of addressing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modes we have not seen the effect of segments. Segmentation is there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it’s all happening relative to a segment base. We saw DS, CS, SS, and ES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25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debugger. Everything is relative to its segment base, even though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have not explicitly explained its functionality. An offset alone is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complete without a segment. As previously discussed there is a default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associated to every register which accesses memory. For example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CS is associated to IP by default; rather it is tied with it. It cannot access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in any other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case of data, there is a bit relaxation and nothing is tied. Rather there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default association which can be overridden. In the case of register indirect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access, if the register used is one of SI, DI, or BX the default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is DS. If however the register used in BP the default segment used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SS. The stack segment has a very critical and fine use and there is a reason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why BP is attached to SS by default. However these will be discussed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detail in the chapter on stack. IP is tied to CS while SP is tied to SS.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association of these registers cannot be changed; they are locked with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option. Others are not locked and can be changed.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override the association for one instruction of one of the registers BX,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BP, SI or DI, we use the segment override prefix. For example “mov ax,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[cs:bx]” associates BX with CS for this one instruction. For the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the default association will come back to act. The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places a special byte before the instruction called a prefix, just like prefixes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suffixes in English language. No prefix is needed or placed for default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association. For example for CS the byte 2E is placed and for ES the byte 26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placed. Opcode has not changed, but the prefix byte has modified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default association to association with the desired segment register for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all our examples, we never declared a segment or used it explicitly,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everything seemed to work fine. The important thing to note is that CS, DS,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SS, and ES all had the same value. The value itself is not important but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fact that all had the same value is important. All four segment windows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exactly overlap. Whatever segment register we use the same physical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accessed. That is why everything was working without the mention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single segment register. This is the formation of COM files in IBM PC.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single segment contains code, data, and the stack. This format is operating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system dependant, in our case defined by DOS. And our operating system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defines the format of COM files such that all segments have the same value.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Thus the only meaningful thing that remains is the offset.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if BX=0100, SI=0200, and CS=1000 and the memory access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 consideration is [cs:bx+si+0x0700], the effective address formed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bx+si+0700 = 0100 + 0200 + 0700 = 0A00. Now multiplying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by 16 makes it 10000 and adding the effective address 00A00 forms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physical address 10A00.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2.7. ADDRESS WRAPAROUND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two types of wraparounds. One is within a single segment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other is inside the whole physical memory. Segment wraparound occurs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during the effective address calculation a carry is generated. This carry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dropped giving the effect that when we try to access beyond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limit, we are actually wrapped around to the first cell in the segment.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if BX=9100, DS=1500 and the access is [bx+0x7000] we form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effective address 9100 + 7000 = 10100. The carry generated is dropped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forming the actual effective address of 0100. Just like a circle when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reached the end we started again from the beginning. An arc at 370 degrees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the same as an arc at 10 degrees. We tried to cross the segment boundary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it pushed us back to the start. This is called segment wraparound.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physical address in the above example will be 15100.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can also happen at the time of physical address calculation.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BX=0100, DS=FFF0 and the access under consideration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[bx+0x0100]. The effective address will be 0200 and the physical address will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100100. This is a 21bit answer and cannot be sent on the address bus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is 20 bits wide. The carry is dropped and just like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wraparound our physical memory has wrapped around at its very top.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tried to access beyond limits the actual access is made at the very start.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second wraparound is a bit different in newer processor with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lines but that will be explained in later chapters.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2.8. ADDRESSING MODES SUMMARY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iAPX88 processor supports seven modes of memory access. Remember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immediate is not an addressing mode but an operand type. Operands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immediate, register, or memory. If the operand is memory one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seven addressing modes will be used to access it. The memory access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mechanisms can also be written in the general form “base + index + offset”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we can define the possible addressing modes by saying that any one,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two, or none can be skipped from the general form to form a legal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a few common mistakes done in forming a valid memory access.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 of a register cannot be used to access memory. Like BX is allowed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hold an address but BL or BH are not. Address is 16bit and must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contained in a 16bit register. BX-SI is not possible. The only thing that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do is addition of a base register with an index register. Any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is disallowed. BS+BP and SI+DI are both disallowed as we cannot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have two base or two index registers in one memory access. One has to be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 register and the other has to be an index register and that is the reason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naming them differently.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Direct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fixed offset is given in brackets and the memory at that offset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accessed. For example “mov [1234], ax” stores the contents of the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in two bytes starting at address 1234 in the current data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 “mov [1234], al” stores the contents of the AL register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at offset 1234.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Based Register Indirect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base register is used in brackets and the actual address accessed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depends on the value contained in that register. For example “mov [bx], ax”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moves the two byte contents of the AX register to the address contained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BX register in the current data segment. The instruction “mov [bp], al”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moves the one byte content of the AL register to the address contained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BP register in the current stack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Indexed Register Indirect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index register is used in brackets and the actual address accessed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depends on the value contained in that register. For example “mov [si], ax”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moves the contents of the AX register to the word starting at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contained in SI in the current data segment. The instruction “mov [di], ax”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moves the word contained in AX to the offset stored in DI in the current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Based Register Indirect + Offset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base register is used with a constant offset in this addressing mode.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contained in the base register is added with the constant offset to get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effective address. For example “mov [bx+300], ax” stores the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contained in AX at the offset attained by adding 300 to BX in the current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segment. The instruction “mov [bp+300], ax” stores the word in AX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offset attained by adding 300 to BP in the current stack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Indexed Register Indirect + Offset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index register is used with a constant offset in this addressing mode.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value contained in the index register is added with the constant offset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get the effective address. For example “mov [si+300], ax” moves the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contained in AX to the offset attained by adding 300 to SI in the current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and the instruction “mov [di+300], al” moves the byte contained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 to the offset attained by adding 300 to DI in the current data segment.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Base + Index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base and one index register is used in this addressing mode.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of the base register and the index register are added together to get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effective address. For example “mov [bx+si], ax” moves the word contained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AX register to offset attained by adding BX and SI in the current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segment. The instruction “mov [bp+di], al” moves the byte contained in AL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offset attained by adding BP and DI in the current stack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 that the default segment is based on the base register and not 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index register. This is why base registers and index registers are named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separately. Other examples are “mov [bx+di], ax” and “mov [bp+si], ax.”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method can be used to access a two dimensional array such that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dimension is in a base register and the other is in an index register.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Base + Index + Offset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the most complex addressing method and is relatively infrequently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used. A base register, an index register, and a constant offset are all used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addressing mode. The values of the base register, the index register,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constant offset are all added together to get the effective address.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“mov [bx+si+300], ax” moves the word contents of the AX register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word in memory starting at offset attained by adding BX, SI, and 300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current data segment. Default segment association is again based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 register. It might be used with the array base of a two dimensional array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 constant offset, one dimension in the base register and the other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index register. This way all calculation of location of the desired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been delegated to the processor.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a label and how does the assembler differentiates between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labels and data labels?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List the seven addressing modes available in the 8088 architecture.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Differentiate between effective address and physical address.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the effective address generated by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instructions? Every instruction is independent of others. Initially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BX=0x0100, num1=0x1001, [num1]=0x0000, and SI=0x0100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mov ax, [bx+12]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mov ax, [bx+num1]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mov ax, [num1+bx]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mov ax, [bx+si]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What is the effective address generated by the following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combinations if they are valid. If not give reason. Initially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BX=0x0100, SI=0x0010, DI=0x0001, BP=0x0200, and SP=0xFFFF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bx-si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bx-bp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bx+10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bx-10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bx+sp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f.									bx+di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Identify the problems in the following instructions and correct them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replacing them with one or two instruction having the same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effect. </a:t>
            </a:r>
            <a:endParaRPr lang="ko-KR" altLang="en-US" dirty="0" smtClean="0" sz="1002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28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mov [02], [ 22]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mov [wordvar], 20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c.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							mov bx, al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d.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						mov ax, [si+di+100]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7.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What is the function of segment override prefix and what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changes it brings to the opcode?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8.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What are the two types of address wraparound? What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physical address is accessed with [BX+SI] if FFFF is loaded in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BX, SI, and DS.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9.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Write instructions to do the following. </a:t>
            </a:r>
            <a:endParaRPr lang="ko-KR" altLang="en-US" dirty="0" smtClean="0" sz="1097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Copy contents of memory location with offset 0025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current data segment into AX.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Copy AX into memory location with offset 0FFF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current data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Move contents of memory location with offset 0010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location with offset 002F in the current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10.					Write a program to calculate the square of 20 by using a loop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Bookman Old Style"/>
                <a:ea typeface="Bookman Old Style"/>
              </a:rPr>
              <a:t>that adds 20 to the accumulator 20 times. </a:t>
            </a:r>
            <a:endParaRPr lang="ko-KR" altLang="en-US" dirty="0" smtClean="0" sz="1097"/>
          </a:p>
          <a:p>
            <a:pPr marL="0" indent="0" defTabSz="15240" algn="l">
              <a:lnSpc>
                <a:spcPts val="4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3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Branching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3.1. COMPARISON AND CONDITIONS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Conditional jump was introduced in the last chapter to loop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addition of a fixed number of array elements. The jump was based on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 flag. There are many other conditions possible in a program.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an operand can be greater than another operand or it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smaller. We use comparisons and boolean expressions extensively in higher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level languages. They must be available is some form in assembly language,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otherwise they could not possibly be made available in a higher level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language. In fact they are available in a very fine and purified form.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basic root instruction for all comparisons is CMP standing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compare. The operation of CMP is to subtract the source operand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operand, updating the flags without changing either the source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the destination. CMP is one of the key instructions as it introduces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capability of conditional routing in the processor.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closer thought reveals that with subtraction we can check many different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conditions. For example if a larger number is subtracted from a smaller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then borrow is needed. The carry flag plays the role of borrow during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subtraction operation. And in this condition the carry flag will be set.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 equal numbers are subtracted the answer is zero and the zero flag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set. Every significant relation between the destination and source is evident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sign flag, carry flag, zero flag, and the overflow flag. CMP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meaningless without a conditional jump immediately following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important distinction at this point is the difference between 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unsigned numbers. In unsigned numbers only the magnitude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is important, whereas in signed numbers both the magnitude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sign are important. For example -2 is greater than -3 but 2 is smaller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than 3. The sign has affected our comparisons.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computer signed numbers are represented in two’s complement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notation. In essence a number in this representation is still a number, just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now our interpretation of this number will be signed. Whether we use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above and below or we use jump greater or less will convey our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intention to the processor. The jump above and greater operations at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sight seem to be doing the same operation, and similarly below and less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operations seem to be similar. However for signed numbers JG and JL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work properly and for unsigned JA and JB will work properly and not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way around.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important to note that at the time of comparison, the intent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 to treat the numbers as signed or unsigned is not clear.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subtraction in CMP is a normal subtraction. It is only after the comparison,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during the conditional jump operation, that the intent is conveyed. At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 with a specific combination of flags checked the intent is satisfied.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a number 2 is represented in a word as 0002 while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-2 is represented as FFFE. In a byte they would be represented as 02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FE. Now both have the same magnitude however the different sign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caused very different representation in two’s complement form. Now if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intent is to use FFFE or decimal 65534 then the same data would be placed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word as in case of -2. In fact if -2 and 65534 are compared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will set the zero flag signaling that they are exactly equal.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regards an unsigned comparison the number 65534 is much greater than 2.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ii </a:t>
            </a:r>
            <a:endParaRPr lang="ko-KR" altLang="en-US" dirty="0" smtClean="0" sz="1002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Japanese, so we cannot verify that our intent was correctly conveyed or not.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Compiler is such a translator, just a lot dumber, and having a scarce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words in its target language, it is bound to produce a lot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garbage and unnecessary stuff as a result of its ignorance of our program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logic. In normal programs such garbage is acceptable and the ease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programming overrides the loss in efficiency but there are a few situations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this loss is unbearable.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Think about a four color picture scanned at 300 dots per inch making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90000 pixels per square inch. Now a processing on this picture requires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360000 operations per square inch, one operation for each color of each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pixel. A few extra instructions placed by the translator can cost hours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extra time. The only way to optimize this is to do it directly in assembly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language. But this doesn’t mean that the whole application has to be written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assembly language, which is almost never the case. It’s only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performance critical part that is coded in assembly language to gain the few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extra cycles that matter at that point.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Consider an arch just like the ones in mosques. It cannot be made of big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stones alone as that would make the arch wildly jagged, not like the fine arch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are used to see. The fine grains of cement are used to smooth it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desired level of perfection. This operation of smoothing is optimization.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core structure is built in a higher level language with the big blocks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provides and the corners that need optimization are smoothed with the fine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grain of assembly language which allows extreme control.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use of assembly language is in a class of time critical systems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real time systems. Real time systems have time bound responses,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upper limit of time on certain operations. For such precise timing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requirement, we must keep the instructions in our total control. In higher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level languages we cannot even tell how many computer instructions were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actually used, but in assembly language we can have precise control over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them. Any reasonable sized application or a serious development effort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nooks and corners where assembly language is needed. And at these corners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there is no assembly language, there can be no optimization and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no optimization, there is no beauty. Sometimes a useful application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becomes useless just because of the carelessness of not working on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jagged corners.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third major reason for learning assembly language and a major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objective for teaching it is to produce fine grained logic in programmers. Just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like big blocks cannot produce an arch, the big thick grained logic learnt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higher level language cannot produce the beauty and fineness assembly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 can deliver. Each and every grain of assembly language has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meaning; nothing is presumed (e.g. div and mul for input and out put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decimal number). You have to put together these grains, the minimum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them to produce the desired outcome. Just like a “for” loop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higher level language is a block construct and has a hundred things hidden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it, but using the grains of assembly language we do a similar operation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a number of grains but in the process understand the minute logic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hidden beside that simple “for” construct.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cannot be learnt by reading a book or by attending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course. It is a language that must be tasted and enjoyed. There is no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 to learn it. You will need to try every example, observe and verify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things you are told about it, and experiment a lot with the computer. Only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then you will know and become able to appreciate how powerful, versatile,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simple this language is; the three properties that are hardly ever present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together.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Whether you program in C/C++ or Java, or in any programming paradigm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it object oriented or declarative, everything has to boil down to the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bytes of assembly language before the computer can even understand it. </a:t>
            </a:r>
            <a:endParaRPr lang="ko-KR" altLang="en-US" dirty="0" smtClean="0" sz="1002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ii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447415"/>
            <a:ext cx="1222375" cy="6303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4975" y="3447415"/>
            <a:ext cx="3739515" cy="63030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if a JA is taken after comparing -2 in the destination with 2 in the source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jump will be taken. If however JG is used after the same comparison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will not be taken as it will consider the sign and with the sign -2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 than 2. The key idea is that -2 and 65534 were both stored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in the same form. It was the interpretation that treated it as a 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as an unsigned number.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unsigned comparisons see the numbers as 0 being the smallest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65535 being the largest with the order that 0 &lt; 1 &lt; 2 … &lt; 65535. The 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comparisons see the number -32768 which has the same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representation as 32768 as the smallest number and 32767 as the largest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order -32768 &lt; -32767 &lt; … &lt; -1 &lt; 0 &lt; 1 &lt; 2 &lt; … &lt; 32767. All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negative numbers have the same representation as an unsigned number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range 32768 … 65535 however the signed interpretation of the 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comparisons makes them be treated as negative numbers smaller than zero.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meaningful situations both for signed and unsigned numbers than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occur after a comparison are detailed in the following table.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 = 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source is subtracted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equal the result is zero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the zero flag is set.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works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numbers.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UDEST &lt; USRC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an unsigned source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subtracted from an unsigned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and the destination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smaller, borrow is needed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sets the carry flag.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UDEST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≤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USRC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1 OR CF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zero flag is set, it means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equal and if the carry flag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 it means a borrow was needed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subtraction and therefore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destination is smaller.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UDEST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USRC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an unsigned source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no borrow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 either when the operands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equal or when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greater than the source.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UDEST &gt; USRC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0 AND CF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are not equal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 flag is not set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is not smaller since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 borrow was taken. Therefore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destination is greater than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source.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SDEST &lt; SSRC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and the answer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negative with no overflow than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destination is smaller than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source. If however there is 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overflow meaning that the sign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changed unexpectedly,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meanings are reversed and a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32 </a:t>
            </a:r>
            <a:endParaRPr lang="ko-KR" altLang="en-US" dirty="0" smtClean="0" sz="1002"/>
          </a:p>
        </p:txBody>
      </p:sp>
      <p:sp>
        <p:nvSpPr>
          <p:cNvPr id="88" name="Rect 3"/>
          <p:cNvSpPr>
            <a:spLocks noGrp="1" noChangeArrowheads="1"/>
          </p:cNvSpPr>
          <p:nvPr/>
        </p:nvSpPr>
        <p:spPr>
          <a:xfrm rot="0">
            <a:off x="4529455" y="3639185"/>
            <a:ext cx="2177415" cy="50234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from the destination and both are </a:t>
            </a:r>
            <a:endParaRPr lang="ko-KR" altLang="en-US" dirty="0" smtClean="0" sz="1002"/>
          </a:p>
          <a:p>
            <a:pPr marL="0" indent="0" defTabSz="15240" algn="l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source and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subtracted from an unsigned </a:t>
            </a:r>
            <a:endParaRPr lang="ko-KR" altLang="en-US" dirty="0" smtClean="0" sz="1002"/>
          </a:p>
          <a:p>
            <a:pPr marL="0" indent="0" defTabSz="15240" algn="l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subtracted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914400"/>
            <a:ext cx="1222375" cy="2922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0575" y="914400"/>
            <a:ext cx="3739515" cy="2922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3837305"/>
            <a:ext cx="1222375" cy="981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0575" y="3837305"/>
            <a:ext cx="3739515" cy="981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5510" y="7745095"/>
            <a:ext cx="4904105" cy="19564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positive number signals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is smaller.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SDEST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≤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SSRC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1 OR SF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zero flag is set, it means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equal and if the sign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overflow flags differ it means that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destination is smaller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described above.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SDEST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SSRC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=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and the answer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positive with no overflow than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is greater than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source. When an overflow is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signaling that sign has changed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unexpectedly,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interpret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negative answer as the signal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destination is greater.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SDEST &gt; SSRC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0 AND SF =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zero flag is not set, it means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signed operands are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equal and if the sign and overflow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match in addition to this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means that the destination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greater than the source.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3.2. CONDITIONAL JUMPS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every interesting or meaningful situation of flags, a conditional jump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there. For example JZ and JNZ check the zero flag. If in a comparison both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are same, the result of subtraction will be zero and the zero flag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set. Thus JZ and JNZ can be used to test equality. That is why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renamed versions JE and JNE read as jump if equal or jump if not equal.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They seem more logical in writing but mean exactly the same thing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opcode. Many jumps are renamed with two or three names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jump, so that the appropriate logic can be conveyed in assembly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 programs. This renaming is done by Intel and is a standard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iAPX88. JC and JNC test the carry flag. For example we may need to test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whether there was an overflow in the last unsigned addition or subtraction.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flag will also be set if two unsigned numbers are subtracted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is smaller than the second. Therefore the renamed versions JB, JNAE,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JNB, JAE are there standing for jump if below, jump if not above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equal, jump if not below, and jump if above or equal respectively.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of all jumps can be seen from the following table.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carry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below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or required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borrow. After a CMP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carry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below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JAE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above or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33 </a:t>
            </a:r>
            <a:endParaRPr lang="ko-KR" altLang="en-US" dirty="0" smtClean="0" sz="1002"/>
          </a:p>
        </p:txBody>
      </p:sp>
      <p:sp>
        <p:nvSpPr>
          <p:cNvPr id="91" name="Rect 3"/>
          <p:cNvSpPr>
            <a:spLocks noGrp="1" noChangeArrowheads="1"/>
          </p:cNvSpPr>
          <p:nvPr/>
        </p:nvSpPr>
        <p:spPr>
          <a:xfrm rot="0">
            <a:off x="4321810" y="7940040"/>
            <a:ext cx="1476375" cy="1492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</p:txBody>
      </p:sp>
      <p:sp>
        <p:nvSpPr>
          <p:cNvPr id="92" name="Rect 3"/>
          <p:cNvSpPr>
            <a:spLocks noGrp="1" noChangeArrowheads="1"/>
          </p:cNvSpPr>
          <p:nvPr/>
        </p:nvSpPr>
        <p:spPr>
          <a:xfrm rot="0">
            <a:off x="981710" y="1484630"/>
            <a:ext cx="4816475" cy="6751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source and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subtracted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endParaRPr lang="ko-KR" altLang="en-US" dirty="0" smtClean="0" sz="1002"/>
          </a:p>
          <a:p>
            <a:pPr marL="0" indent="0" defTabSz="15240" algn="l">
              <a:lnSpc>
                <a:spcPts val="4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JNAE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above or equal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9910" y="914400"/>
            <a:ext cx="518160" cy="8778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4895" y="914400"/>
            <a:ext cx="4382770" cy="877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generated a carry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required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borrow.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it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unsigned source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larger or equal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zero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produced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 in its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it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both operands were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equal.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zero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produce a zero in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After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CMP it is taken if both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different.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above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0 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JNBE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below or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larger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above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1 OR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JBE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below or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 than or equal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less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less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=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greater or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source is larger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than or equal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greater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0 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JNLE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less or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=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if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source is larger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greater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JLE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less or equal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 than or equal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34 </a:t>
            </a:r>
            <a:endParaRPr lang="ko-KR" altLang="en-US" dirty="0" smtClean="0" sz="1002"/>
          </a:p>
        </p:txBody>
      </p:sp>
      <p:sp>
        <p:nvSpPr>
          <p:cNvPr id="95" name="Rect 3"/>
          <p:cNvSpPr>
            <a:spLocks noGrp="1" noChangeArrowheads="1"/>
          </p:cNvSpPr>
          <p:nvPr/>
        </p:nvSpPr>
        <p:spPr>
          <a:xfrm rot="0">
            <a:off x="5236210" y="6424930"/>
            <a:ext cx="1476375" cy="1498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after a CMP if the </a:t>
            </a:r>
            <a:endParaRPr lang="ko-KR" altLang="en-US" dirty="0" smtClean="0" sz="1002"/>
          </a:p>
        </p:txBody>
      </p:sp>
      <p:sp>
        <p:nvSpPr>
          <p:cNvPr id="96" name="Rect 3"/>
          <p:cNvSpPr>
            <a:spLocks noGrp="1" noChangeArrowheads="1"/>
          </p:cNvSpPr>
          <p:nvPr/>
        </p:nvSpPr>
        <p:spPr>
          <a:xfrm rot="0">
            <a:off x="4304030" y="6275705"/>
            <a:ext cx="2408555" cy="2773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SF 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OF </a:t>
            </a:r>
            <a:endParaRPr lang="ko-KR" altLang="en-US" dirty="0" smtClean="0" sz="1002"/>
          </a:p>
          <a:p>
            <a:pPr marL="0" indent="0" defTabSz="15240" algn="l">
              <a:lnSpc>
                <a:spcPts val="1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a CMP if the </a:t>
            </a:r>
            <a:endParaRPr lang="ko-KR" altLang="en-US" dirty="0" smtClean="0" sz="1002"/>
          </a:p>
        </p:txBody>
      </p:sp>
      <p:sp>
        <p:nvSpPr>
          <p:cNvPr id="97" name="Rect 3"/>
          <p:cNvSpPr>
            <a:spLocks noGrp="1" noChangeArrowheads="1"/>
          </p:cNvSpPr>
          <p:nvPr/>
        </p:nvSpPr>
        <p:spPr>
          <a:xfrm rot="0">
            <a:off x="1896110" y="4773295"/>
            <a:ext cx="4816475" cy="44253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  <a:p>
            <a:pPr marL="0" indent="0" defTabSz="15240" algn="l">
              <a:lnSpc>
                <a:spcPts val="1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JNGE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greater or equal </a:t>
            </a:r>
            <a:endParaRPr lang="ko-KR" altLang="en-US" dirty="0" smtClean="0" sz="1002"/>
          </a:p>
          <a:p>
            <a:pPr marL="0" indent="0" defTabSz="15240" algn="l">
              <a:lnSpc>
                <a:spcPts val="1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ZF = 1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510" y="956945"/>
            <a:ext cx="511810" cy="31121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4145" y="956945"/>
            <a:ext cx="4395470" cy="31121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510" y="4065905"/>
            <a:ext cx="4904105" cy="23348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overflow.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changed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 unexpectedly.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overflow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unexpectedly.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sign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produced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negative number in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sign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produced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positive number in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parity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PF =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JPE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even parity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produced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that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even parity.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JNP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not parity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PF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JPO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odd parity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produced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that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odd parity.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JCXZ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CX is zero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CX =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jump is taken if </a:t>
            </a:r>
            <a:endParaRPr lang="ko-KR" altLang="en-US" dirty="0" smtClean="0" sz="10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CMP instruction sets the flags reflecting the relation of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source. This is important as when we say jump if above, then what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above what. The destination is above the source or the source is above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JA and JB instructions are related to unsigned numbers. That is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interpretation for the destination and source operands is unsigned. The 16th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holds data and not the sign. In the JL and JG instructions standing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if lower and jump if greater respectively, the interpretation is signed.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16th bit holds the sign and not the data. The difference between them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made clear as an elaborate example will be given to explain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jump is special that it is not dependant on any flag. It is JCXZ, jump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CS register is zero. This is because of the special treatment of the CX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as a counter. This jump is regardless of the zero flag. There is no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counterpart or not form of this 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adding numbers example of the last chapter can be a little simplified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the compare instruction on the BX register and eliminating the need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a separate counter as below. </a:t>
            </a:r>
            <a:endParaRPr lang="ko-KR" altLang="en-US" dirty="0" smtClean="0" sz="1002"/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35 </a:t>
            </a:r>
            <a:endParaRPr lang="ko-KR" altLang="en-US" dirty="0" smtClean="0" sz="1002"/>
          </a:p>
        </p:txBody>
      </p:sp>
      <p:sp>
        <p:nvSpPr>
          <p:cNvPr id="100" name="Rect 3"/>
          <p:cNvSpPr>
            <a:spLocks noGrp="1" noChangeArrowheads="1"/>
          </p:cNvSpPr>
          <p:nvPr/>
        </p:nvSpPr>
        <p:spPr>
          <a:xfrm rot="0">
            <a:off x="4321810" y="2606040"/>
            <a:ext cx="1476375" cy="37490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arithmetic </a:t>
            </a:r>
            <a:endParaRPr lang="ko-KR" altLang="en-US" dirty="0" smtClean="0" sz="1002"/>
          </a:p>
          <a:p>
            <a:pPr marL="0" indent="0" defTabSz="15240" algn="l">
              <a:lnSpc>
                <a:spcPts val="2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CX register is zero.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458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8726170"/>
            <a:ext cx="4910455" cy="10090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3.1 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ten numbers without a separate counter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initialize sum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add  ax, [num1+bx]      ; add number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bx, 20             ; are we beyond the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l1                 ; if not add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[total], ax        ; write back sum in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10, 20, 30, 40, 50, 10, 20, 30, 40, 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total:    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format of memory access is still base + offset.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 is used as the array index as well as the counter. The offset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11th number will be 20, so as soon as BX becomes 20 just after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10th number has been added, the addition is stopped.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jump is displayed as JNZ in the debugger even though we have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written JNE in our example. This is because it is a renamed jump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same opcode as JNZ and the debugger has no way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knowing the mnemonic that we used after looking just 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opcode. Also every code and data reference that we used till now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seen in the opcode as well. However for the jump instruction we see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operand of F2 in the opcode and not 0116. This will be discussed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detail with unconditional jumps. It is actually a short relative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and the operand is stored in the form of positive or negative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from this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conditional branching in hand, there are just a few small things left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assembly language that fills some gaps. Now there is just imagination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skill to conceive programs that can make you write any program.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3.3. UNCONDITIONAL JUMP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Till now we have been placing data at the end of code. There is no such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restriction and we can define data anywhere in the code. Taking the previous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example, if we place data at the start of code instead of at the end and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 our program in the debugger. We can see our data placed at the start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but the debugger is intending to start execution at our data. The COM file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definition said that the first executable instruction is at offset 0100 but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have placed data there instead of code. So the debugger will try to interpret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data as code and showed whatever it could make up out of those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opcodes.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introduce a new instruction called JMP. It is the unconditional jump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executes regardless of the state of all flags. So we write an unconditional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as the very first instruction of our program and jump to the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that follows our data declarations. This time 0100 contains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valid first instruction of our program.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3.2 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 program to add ten numbers without a separate counter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              ; unconditionally jump over data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dw   10, 20, 30, 40, 50, 10, 20, 30, 40, 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total:        dw   0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19627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6945" y="7534910"/>
            <a:ext cx="2646045" cy="5543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6945" y="6940550"/>
            <a:ext cx="1816735" cy="5575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6945" y="8129270"/>
            <a:ext cx="4309745" cy="5511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bx,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              ; initialize sum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l1:           add  ax, [num1+bx]      ; add number to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bx, 2              ; advance bx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bx, 20             ; are we beyond the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l1                 ; if not add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[total], ax        ; write back sum in memory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JMP jumps over the data declarations to the start label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execution resumes from there. </a:t>
            </a:r>
            <a:endParaRPr lang="ko-KR" altLang="en-US" dirty="0" smtClean="0" sz="10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3.4. RELATIVE ADDRESSING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the instruction is shown as JMP 0119 and the location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0119 contains the original first instruction of the logic of our program.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is unconditional, it will always be taken. Now looking at the opcode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see F21600 where F2 is the opcode and 1600 is the operand to it. 1600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0016 in proper word order. 0119 is not given as a parameter rather 0016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given.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position relative addressing in contrast to absolute addressing.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telling the exact address rather it is telling how much forward or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backward to go from the current position of IP in the current code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the instruction means to add 0016 to the IP register. At the time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execution of the first instruction at 0100 IP was pointing to the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at 0103, so after adding 16 it became 0119, the desired target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location. The mechanism is important to know, however all calculations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mechanism are done by the assembler and by the processor. We just use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label with the JMP instruction and are ensured that the instruction 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target label will be the one to be executed.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3.5. TYPES OF JUMP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three types of jump, near, short, and far, differ in the size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and the range of memory they can jump to with the smallest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short form of two bytes and a range of just 256 bytes to the far form of five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 and a range covering the whole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Short Jump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EB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Disp 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Near Jump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EB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Disp Low Disp High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Far Jump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EB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IP Low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IP High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CS Low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CS High</a:t>
            </a:r>
            <a:endParaRPr lang="ko-KR" altLang="en-US" dirty="0" smtClean="0" sz="1002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Near Jump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relative address stored with the instruction is in 16 bits as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example the jump is called a near jump. Using a near jump we can jump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anywhere within a segment. If we add a large number it will wrap around to </a:t>
            </a:r>
            <a:endParaRPr lang="ko-KR" altLang="en-US" dirty="0" smtClean="0" sz="1002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lower part. A negative number actually is a large number and works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 using the wraparound behavior.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Short Jump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offset is stored in a single byte as in 75F2 with the opcode 75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 F2, the jump is called a short jump. F2 is added to IP as a 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byte. If the byte is negative the complement is negated from IP otherwise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is added. Unconditional jumps can be short, near, and far. The far type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yet to be discussed. Conditional jumps can only be short. A short jump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go +127 bytes ahead in code and -128 bytes backwards and no more.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the limitation of a byte in singed representation.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Far Jump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Far jump is not position relative but is absolute. Both segment and offset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must be given to a far jump. The previous two jumps were used to jump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within a segment. Sometimes we may need to go from one code segment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another, and near and short jumps cannot take us there. Far jump must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and a two byte segment and a two byte offset are given to it. It loads CS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 the segment part and IP with the offset part. Execution therefore resumes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that location in physical memory. The three instructions that have a far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 are JMP, CALL, and RET, are related to program control. Far capability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makes intra segment control possible.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3.6. SORTING EXAMPLE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Moving ahead from our example of adding numbers we progress to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that can sort a list of numbers using the tools that we have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accumulated till now. Sorting can be ascending or descending like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largest number comes at the top, followed by a smaller number and so on till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smallest number the sort will be called descending. The other order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starting with the smallest number and ending at the largest is called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ascending sort. This is a common problem and many algorithms have been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developed to solve it. One simple algorithm is the bubble sort algorithm.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this algorithm we compare consecutive numbers. If they are in required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order e.g. if it is a descending sort and the first is larger then the second,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then we leave them as it is and if they are not in order, we swap them. Then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do the same process for the next two numbers and so on till the last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compared and possibly swapped.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complete iteration is called a pass over the array. We need N passes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least in the simplest algorithm if N is the number of elements to be sorted.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finer algorithm is to check if any swap was done in this pass and stop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soon as a pass goes without a swap. The array is now sorted as every pair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elements is in order.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if our list of numbers is 60, 55, 45, and 58 and we want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sort them in ascending order, the first comparison will be of 60 and 55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the order will be reversed to 55 and 60. The next comparison will be of 60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45 and again the two will be swapped. The next comparison of 60 and 58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also cause a swap. At the end of first pass the numbers will be in order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55, 45, 58, and 60. Observe that the largest number has bubbled down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bottom. Just like a bubble at bottom of water. In the next pass 55 and 45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swapped. 55 and 58 will not be swapped and 58 and 60 will also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swapped. In the next pass there will be no swap as the elements are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order i.e. 45, 55, 58, and 60. The passes will be stopped as the last pass did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cause any swap. The application of bubble sort on these numbers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further explained with the following illustration. </a:t>
            </a:r>
            <a:endParaRPr lang="ko-KR" altLang="en-US" dirty="0" smtClean="0" sz="1002"/>
          </a:p>
          <a:p>
            <a:pPr marL="0" indent="0" defTabSz="15240"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38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6050280"/>
            <a:ext cx="4910455" cy="35388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0640" y="1548130"/>
            <a:ext cx="1581785" cy="11068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9920" y="1624330"/>
            <a:ext cx="475615" cy="2413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21150" y="1624330"/>
            <a:ext cx="474980" cy="2413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69920" y="1981200"/>
            <a:ext cx="475615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21150" y="1981200"/>
            <a:ext cx="47498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21150" y="2338070"/>
            <a:ext cx="47498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21150" y="1271270"/>
            <a:ext cx="47498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10640" y="2974975"/>
            <a:ext cx="1581785" cy="11029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69920" y="3051175"/>
            <a:ext cx="475615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21150" y="3051175"/>
            <a:ext cx="47498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69920" y="3407410"/>
            <a:ext cx="475615" cy="2381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21150" y="3407410"/>
            <a:ext cx="474980" cy="2381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21150" y="3764280"/>
            <a:ext cx="47498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21150" y="2694305"/>
            <a:ext cx="47498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10640" y="4398010"/>
            <a:ext cx="1581785" cy="11068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69920" y="4474210"/>
            <a:ext cx="475615" cy="2413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21150" y="4474210"/>
            <a:ext cx="474980" cy="2413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169920" y="4831080"/>
            <a:ext cx="475615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121150" y="4831080"/>
            <a:ext cx="47498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21150" y="5187950"/>
            <a:ext cx="47498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121150" y="4121150"/>
            <a:ext cx="47498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386840" y="4121150"/>
            <a:ext cx="1429385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386840" y="2694305"/>
            <a:ext cx="1429385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86840" y="1271270"/>
            <a:ext cx="1429385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386840" y="5544185"/>
            <a:ext cx="3090545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932430" y="914400"/>
            <a:ext cx="1901825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386840" y="914400"/>
            <a:ext cx="1429385" cy="2374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Courier New"/>
                <a:ea typeface="Courier New"/>
              </a:rPr>
              <a:t>State of Data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Courier New"/>
                <a:ea typeface="Courier New"/>
              </a:rPr>
              <a:t>Swap Done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Courier New"/>
                <a:ea typeface="Courier New"/>
              </a:rPr>
              <a:t>Swap Flag</a:t>
            </a:r>
            <a:endParaRPr lang="ko-KR" altLang="en-US" dirty="0" smtClean="0" sz="1002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Pass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Yes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On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Yes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On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Yes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On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Pass 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</a:t>
            </a:r>
            <a:endParaRPr lang="ko-KR" altLang="en-US" dirty="0" smtClean="0" sz="1002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On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On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Pass 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Off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No more passes since swap flag is Off</a:t>
            </a:r>
            <a:endParaRPr lang="ko-KR" altLang="en-US" dirty="0" smtClean="0" sz="1002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3.3 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sorting a list of ten numbers using bubble sort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swap:         db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bx,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[swap], 0     ; rest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loop1:        mov  ax, [data+bx]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[data+bx+2]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[data+bx+2]    ; load second element in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[data+bx+2], ax    ; store first number in second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[data+bx], dx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[swap], 1    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bx, 2              ; advance bx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bx, 18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loop1    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[swap], 1     ; check if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bsort              ; if yes make another pass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39 </a:t>
            </a:r>
            <a:endParaRPr lang="ko-KR" altLang="en-US" dirty="0" smtClean="0" sz="1002"/>
          </a:p>
        </p:txBody>
      </p:sp>
      <p:sp>
        <p:nvSpPr>
          <p:cNvPr id="109" name="Rect 3"/>
          <p:cNvSpPr>
            <a:spLocks noGrp="1" noChangeArrowheads="1"/>
          </p:cNvSpPr>
          <p:nvPr/>
        </p:nvSpPr>
        <p:spPr>
          <a:xfrm rot="0">
            <a:off x="3261360" y="3093720"/>
            <a:ext cx="1129030" cy="1308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Courier New"/>
              </a:rPr>
              <a:t>Yes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On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35115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jump instruction is placed to skip over data.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swap flag can be stored in a register but as an example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stored in memory and also to extend the concept at a later stage.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011-012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One element is read in AX and it is compared with the next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memory to memory comparisons are not allowed.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JBE is changed to JB, not only the unnecessary swap on equal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performed, there will be a major algorithmic flaw due to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error as in the case of equal elements the algorithm will never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stop. JBE won’t swap in the case of equal elements.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015-017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The swap is done using DX and AX registers in such a way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values are crossed. The code uses the information that one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elements is already in the AX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time BX is compared with 18 instead of 20 even though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elements is same. This is because we pick an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compare it with the next element. When we pick the 9th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compare it with the next element and this is the last comparison,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if we pick the 10th element we will compare it with the 11th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 and there is no 11th element in our case.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024-025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If a swap is done we repeat the whole process for possible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swaps.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that the JBE is changed to JNA due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reason as discussed for JNE and JNZ. The passes change the data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manner as we presented in our illustration above. If JBE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is changed to JAE the sort will change from ascending to descending.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signed numbers we can use JLE and JGE respectively for ascending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descending sort.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clarify the difference of signed and unsigned jumps we change the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array in the last program to include some negative numbers as well. When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JBE will be used on this data, i.e. with unsigned interpretation of the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an ascending sort, the negative numbers will come at the end after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largest positive number. However JLE will bring the negative numbers 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very start of the list to bring them in proper ascending order according to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interpretation, even though they are large in magnitude. The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is shown as below.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60, 55, 45, 50, -40, -35,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data includes some signed numbers as well. The JBE instruction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treat this data as an unsigned number and will cater only for the magnitude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ignoring the sign. If the program is loaded in the debugger, the numbers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appear in their hexadecimal equivalent. The two numbers -40 and -35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especially important as they are represented as FFD8 and FFDD. This data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telling whether it is signed or unsigned. Our interpretation will decide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whether it is a very large unsigned number or a signed number in two’s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complement form.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sorting algorithm is applied on the above data with JBE as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comparison instruction to sort in ascending order with unsigned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interpretation, observe the comparisons of the two numbers FFD8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FFDD. For example it will decide that FFDD &gt; FFD8 since the first is larger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magnitude. At the end of sorting FFDD will be at the end of the list being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declared the largest number and FFD8 will precede it to be the second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largest.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however the comparison instruction is changed to JLE and sorting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done on the same data it works similarly except on the two numbers FFDD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FFD8. This time JLE declares them to be smaller than every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and also declares FFDD &lt; FFD8. At the end of sorting, FFDD is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declared to be the smallest number followed by FFD8 and then 0000.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contrast to the last example where JBE was used. This happened because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JLE interpreted our data as signed numbers, and as a signed number FFDD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its sign bit on signaling that it is a negative number in two’s complement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 which is smaller than 0000 and every positive number. However JBE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did not give any significance to the sign bit and included it in the magnitude.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it declared the negative numbers to be the largest numbers.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required interpretation was of signed numbers the result produced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JLE is correct and if the required interpretation was of unsigned numbers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result produced by JBE is correct. This is the very difference between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and unsigned integers in higher level languages, where the compiler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takes the responsibility of making the appropriate jump depending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type of integer used. But it is only at this level that we can understand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 mechanism going on. In assembly language, use of proper jump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responsibility of the programmer, to convey the intentions to use the data as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or as unsigned.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remaining possibilities of signed descending sort and unsigned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descending sort can be done on the same lines and are left as an exercise.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conditional jumps work in the same manner and can be studied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reference at the end. Several will be discussed in more detail when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used in subsequent chapters.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Which registers are changed by the CMP instruction?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What are the different types of jumps available? Describe position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relative addressing.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If AX=8FFF and BX=0FFF and “cmp ax, bx” is executed, which of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jumps will be taken? Each part is independent of others.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give the value of Z, S, and C flags.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jg greater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jl smaller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ja above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jb below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Write a program to find the maximum number and the minimum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from an array of ten numbers.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Write a program to search a particular element from an array using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binary search. If the element is found set AX to one and otherwise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Write a program to calculate the factorial of a number where factorial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defined as: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factorial(x) = x*(x-1)*(x-2)*...*1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factorial(0) = 1 </a:t>
            </a:r>
            <a:endParaRPr lang="ko-KR" altLang="en-US" dirty="0" smtClean="0" sz="798"/>
          </a:p>
          <a:p>
            <a:pPr marL="0" indent="0" defTabSz="15240" algn="l">
              <a:lnSpc>
                <a:spcPts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41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Table of Contents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Preface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i</a:t>
            </a:r>
            <a:endParaRPr lang="ko-KR" altLang="en-US" dirty="0" smtClean="0" sz="1002" b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Table of Contents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iii</a:t>
            </a:r>
            <a:endParaRPr lang="ko-KR" altLang="en-US" dirty="0" smtClean="0" sz="1002" b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 Introduction to Assembly Language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1.1. Basic Computer Architecture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1.2. Registers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1.3. Instruction Groups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1.4. Intel iapx88 Architecture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1.5. History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1.6. Register Architecture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1.7. Our First Program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1.8. Segmented Memory Model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2 Addressing Modes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17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2.1. Data Declaration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2.2. Direct Addressing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2.3. Size Mismatch Errors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21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2.4. Register Indirect Addressing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22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2.5. Register + Offset Addressing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25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2.6. Segment Association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2.7. Address Wraparound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2.8. Addressing Modes Summary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27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3 Branching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31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3.1. Comparison and Conditions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31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3.2. Conditional Jumps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3.3. Unconditional Jump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3.4. Relative Addressing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3.5. Types of Jump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3.6. Sorting Example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38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4 Bit Manipulations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43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4.1. Multiplication Algorithm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4.2. Shifting and Rotations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4.3. Multiplication in Assembly Language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4.4. Extended Operations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4.5. Bitwise Logical Operations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50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4.6. Masking Operations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51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5 Subroutines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55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5.1. Program Flow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5.2. Our First Subroutine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57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5.3. Stack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59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5.4. Saving and Restoring Registers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62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5.5. Parameter Passing Through Stack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64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5.6. Local Variables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67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6 Display Memory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71</a:t>
            </a:r>
            <a:endParaRPr lang="ko-KR" altLang="en-US" dirty="0" smtClean="0" sz="1002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4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Bit Manipulations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4.1. MULTIPLICATION ALGORITHM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important capability of decision making in our repertoire we move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to the discussion of an algorithm, which will help us uncover 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important set of instructions in our processor used for bit manipulations.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 is a common process that we use, and we were trained to do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early schooling. Remember multiplying by a digit and then putting a cross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then multiplying with the next digit and putting two crosses and so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summing the intermediate results in the end. Very familiar process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never saw the process as an algorithm, and we need to see it as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algorithm to convey it to the processor.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highlight the important thing in the algorithm we revise it on two 4bit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binary numbers. The numbers are 1101 i.e. 13 and 0101 i.e. 5. The answer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be 65 or in binary 01000001. Observe that the answer is twice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long as the multiplier and the multiplicand. The multiplication is shown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figure.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1101 = 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0101 =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-----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1101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0000x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1101xx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0000xxx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--------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01000001 = 65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take the first digit of the multiplier and multiply it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multiplicand. As the digit is one the answer is the multiplicand itself. So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 the multiplicand below the bar. Before multiplying with the next digit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cross is placed at the right most place on the next line and the result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placed shifted one digit left. However since the digit is zero, the result is zero.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Next digit is one, multiplying with which, the answer is 1101. We put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crosses on the next line at the right most positions and place the result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shifted two places to the left. The fourth digit is zero, so the answer 0000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placed with three crosses to its right.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 the beauty of binary base, as no real multiplication is needed at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digit level. If the digit is 0 the answer is 0 and if the digit is 1 the answer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the multiplicand itself. Also observe that for every next digit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multiplier the answer is written shifted one more place to the left. No shifting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the first digit, once for the second, twice for the third and thrice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fourth one. Adding all the intermediate answers the result is 01000001=65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desired. Crosses are treated as zero in this addition.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Before formulating the algorithm for this problem, we need some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that can shift a number so that we use this instruction for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multiplicand shifting and also some way to check the bits of the multiplier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by one.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4.2. SHIFTING AND ROTATIONS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set of shifting and rotation instructions is one of the most useful set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 processor’s instruction set. They simplify really complex tasks to a very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2935" y="4535170"/>
            <a:ext cx="4973955" cy="5124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2935" y="2520950"/>
            <a:ext cx="4973955" cy="5149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095" y="6906895"/>
            <a:ext cx="4450080" cy="6762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neat and concise algorithm. The following shifting and rotation operations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available in our processor.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Shift Logical Right (SHR)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shift logical right operation inserts a zero from the left and moves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 bit one position to the right and copies the rightmost bit in the carry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flag. Imagine that there is a pipe filled to capacity with eight balls. The pipe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open from both ends and there is a basket at the right end to hold anything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dropping from there. The operation of shift logical right is to force a white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ball from the left end. The operation is depicted in the following illustration. 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697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White balls represent zero bits while black balls represent one bits. Sixteen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shifting is done the same way with a pipe of double capacity.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Shift Logical Left (SHL) / Shift Arithmetic Left (SAL)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shift logical left operation is the exact opposite of shift logical right.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operation the zero bit is inserted from the right and every bit moves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position to its left with the most significant bit dropping into the carry flag.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 arithmetic left is just another name for shift logical left. The operation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again exemplified with the following illustration of ball and pipes.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Shift Arithmetic Right (SAR)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signed number holds the sign in its most significant bit. If this bit was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a logical right shifting will change the sign of this number because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insertion of a zero from the left. The sign of a signed number should not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because of shifting.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operation of shift arithmetic right is therefore to shift every bit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 to the right with a copy of the most significant bit left at the most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significant place. The bit dropped from the right is caught in the carry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basket. The sign bit is retained in this operation. The operation is further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illustrated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left shifting operation is basically multiplication by 2 while the right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shifting operation is division by two. However for signed numbers division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 can be accomplished by using shift arithmetic right and not shift logical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right. The left shift operation is equivalent to multiplication except when 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important bit is dropped from the left. The overflow flag will signal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condition if it occurs and can be checked with JO. For division by 2 of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signed number logical right shifting will give a wrong answer for a negative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as the zero inserted from the left will change its sign. To retain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 flag and still effectively divide by two the shift arithmetic right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must be used on signed numbers. </a:t>
            </a:r>
            <a:endParaRPr lang="ko-KR" altLang="en-US" dirty="0" smtClean="0" sz="1002"/>
          </a:p>
          <a:p>
            <a:pPr marL="0" indent="0" defTabSz="15240" algn="l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550" y="9095105"/>
            <a:ext cx="4953000" cy="6921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6695" y="7165975"/>
            <a:ext cx="4450080" cy="6762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8535" y="4474210"/>
            <a:ext cx="4547235" cy="6832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6695" y="2541905"/>
            <a:ext cx="4450080" cy="6769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Rotate Right (ROR)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rotate right operation every bit moves one position to the right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bit dropped from the right is inserted at the left. This bit is also copied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into the carry flag. The operation can be understood by imagining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pipe used for shifting has been molded such that both ends coincide. Now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first ball is forced to move forward, every ball moves one step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forward with the last ball entering the pipe from its other end occupying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ball’s old position. The carry basket takes a snapshot of this ball leaving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end of the pipe and entering from the other.  </a:t>
            </a:r>
            <a:endParaRPr lang="ko-KR" altLang="en-US" dirty="0" smtClean="0" sz="1002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 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Rotate Left (ROL)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operation of rotate left instruction, the most significant bit is copied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carry flag and is inserted from the right, causing every bit to move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position to the left. It is the reverse of the rotate right instruction. Rotation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of eight or sixteen bits. The following illustration will make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concept clear using the same pipe and balls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Rotate Through Carry Right (RCR)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rotate through carry right instruction, the carry flag is inserted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left, every bit moves one position to the right, and the right most bit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dropped in the carry flag. Effectively this is a nine bit or a seventeen 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rotation instead of the eight or sixteen bit rotation as in the case of simple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rotations.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Imagine the circular molded pipe as used in the simple rotations but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 the carry position is part of the circle between the two ends of the pipe.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Pushing the carry ball from the left causes every ball to move one step to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right and the right most bit occupying the carry place. The idea is further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illustrated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 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Rotate Through Carry Left (RCL)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exact opposite of rotate through carry right instruction is the rotate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through carry left instruction. In its operation the carry flag is inserted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right causing every bit to move one location to its left and the most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significant bit occupying the carry flag. The concept is illustrated below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manner as in the last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697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45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8698865"/>
            <a:ext cx="4983480" cy="10090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4.3. MULTIPLICATION IN ASSEMBLY LANGUAGE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multiplication algorithm discussed above we revised the way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multiplied number in lower classes, and gave an example of that method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binary numbers. We make a simple modification to the traditional algorithm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before we proceed to formulate it in assembly language.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traditional algorithm we calculate all intermediate answers and then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sum them to get the final answer. If we add every intermediate answer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accumulate the result, the result will be same in the end, except that we do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have to remember a lot of intermediate answers during the whole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multiplication. The multiplication with the new algorithm is shown below.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1101 = 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Accumulated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0101 =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-----                      0 (Initial Value)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1101 = 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 + 13  = 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0000x = 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+ 0  = 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1101xx = 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+ 52 = 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0000xxx = 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65 + 0  = 65 (Answer)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try to identify steps of our algorithm. First we set the result to zero.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Then we check the right most bit of multiplier. If it is one add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multiplicand to the result, and if it is zero perform no addition. Left shift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multiplicand before the next bit of multiplier is tested. The left shifting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multiplicand is performed regardless of the value of the multiplier’s right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most bit. Just like the crosses in traditional multiplication are always placed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mark the ones, tens, thousands, etc. places. Then check the next bit and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one add the shifted value of the multiplicand to the result. Repeat for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many digits as there are in the multiplier, 4 in our example. Formulating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steps of the algorithm we get: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 the multiplier to the right.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CF=1 add the multiplicand to the result.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 the multiplicand to the right.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Repeat the algorithm 4 times.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an 8bit multiplication the algorithm will be repeated 8 times and for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sixteen bit multiplication it will be repeated 16 times, whatever the size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multiplier is.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algorithm uses the fact that shifting right forces the right most bit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drop in the carry flag. If we test the carry flag using JC we are effectively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testing the right most bit of the multiplier. Another shifting will cause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next bit to drop in the next iteration and so on. So our task of checking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by one is satisfied using the shift operation. There are many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methods to do this bit testing as well, however we exemplify one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methods in this example.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first iteration there is no shifting just like there is no cross in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traditional multiplication in the first pass. Therefore we placed the left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shifting of the multiplicand after the addition step. However the right shifting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multiplier must be before the addition as the addition step’s execution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depends upon its result.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introduce an assembly language program to perform this 4bit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multiplication. The algorithm is extensible to more bits but there are a few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complications, which are left to be discussed later. For now we do a 4bit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 to keep the algorithm simple.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4.1 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4bit multiplication algorithm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multiplicand: db   13                 ; 4bit multiplicand (8bit space)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multiplier:   db   5                  ; 4bit multiplier </a:t>
            </a:r>
            <a:endParaRPr lang="ko-KR" altLang="en-US" dirty="0" smtClean="0" sz="798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914400"/>
            <a:ext cx="4983480" cy="44259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result:       db   0                  ; 8bit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cl, 4              ; initialize bit count to four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bl, [multiplicand] ; load multiplicand in bl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dl, [multiplier]   ; load multiplier in dl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checkbit:     shr  dl, 1              ; move right most bit in carry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skip               ; skip addition if bit is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[result], bl       ; accumulate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skip:         shl  bl, 1              ; shift multiplicand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cl                 ; decrement bit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checkbit           ; repeat if bits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04-06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numbers to be multiplied are constants for now.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 is four bit so the answer is stored in an 8bit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were 16bit the answer would be 32bit. Since eight bits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fit in a byte we have used 4bit multiplication as our first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14-16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shifted value of the multiplicand is added to the result.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subtracts one from its single operand. 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endParaRPr lang="ko-KR" altLang="en-US" dirty="0" smtClean="0" sz="10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observe the working of the SHR and SHL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SHR instruction is effectively dividing its operand by two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remainder is stored in the carry flag from where we test it. The SHL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is multiplying its operand by two so that it is added at one place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towards the left in the result.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4.4. EXTENDED OPERATIONS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performed a 4bit multiplication to explain the algorithm however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real advantage of the computer is when we ask it to multiply large numbers,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 whose multiplication takes real time. If we have an 8bit number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do the multiplication in word registers, but are we limited to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operations? What if we want to multiply 32bit or even larger numbers?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certainly not limited. Assembly language only provides us the basic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building blocks. We build a plaza out of these blocks, or a building, or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classic piece of architecture is only dependant upon our imagination.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logic we can extend these algorithms as much as we want.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next example will be multiplication of 16bit numbers to produce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32bit answer. However for a 32bit answer we need a way to shift a 32bit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and a way to add 32bit numbers. We cannot depend on 16bit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shifting as we have 16 significant bits in our multiplicand and shifting any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towards the left may drop a valuable bit causing a totally wrong result.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valuable bit means any bit that is one. Dropping a zero bit doesn’t cause any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difference. So we place the 16it number in 32bit space with the upper 16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zeroed so that the sixteen shift operations don’t cause any valuable bit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drop. Even though the numbers were 16bit we need 32bit operations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multiply correctly.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clarify this necessity, we take example of a number 40000 or 9C40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hexadecimal. In binary it is represented as 1001110001000000. To multiply </a:t>
            </a:r>
            <a:endParaRPr lang="ko-KR" altLang="en-US" dirty="0" smtClean="0" sz="1002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47 </a:t>
            </a:r>
            <a:endParaRPr lang="ko-KR" altLang="en-US" dirty="0" smtClean="0" sz="1002"/>
          </a:p>
        </p:txBody>
      </p:sp>
      <p:sp>
        <p:nvSpPr>
          <p:cNvPr id="126" name="Rect 3"/>
          <p:cNvSpPr>
            <a:spLocks noGrp="1" noChangeArrowheads="1"/>
          </p:cNvSpPr>
          <p:nvPr/>
        </p:nvSpPr>
        <p:spPr>
          <a:xfrm rot="0">
            <a:off x="1444625" y="3291840"/>
            <a:ext cx="4356735" cy="19386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If the operands were 8bit the answer would be 16bit and if the </a:t>
            </a:r>
            <a:endParaRPr lang="ko-KR" altLang="en-US" dirty="0" smtClean="0" sz="1002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Since addition by zero means nothing we skip the addition step if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rightmost bit of the multiplier is zero. If the jump is not taken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multiplicand is left shifted in every iteration regardless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multiplier bit.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DEC is a new instruction but its operation should be immediately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understandable with the knowledge gained till now. It simply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JNZ instruction causes the algorithm to repeat till any bits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multiplier are left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2935" y="5367655"/>
            <a:ext cx="4928235" cy="841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two we shift it one place to the left. The answer we get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0011100010000000 and the left most one is dropped in the carry flag.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answer should be the 17bit number 0x13880 but it is 0x3880, which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14464 in decimal instead of the expected 80000. We should be careful of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situation whenever shifting is used.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Extended Shifting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our basic shifting and rotation instructions we can effectively shift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32bit number in memory word by word. We cannot shift the whole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once since our architecture is limited to word operations. The algorithm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use consists of just two instructions and we name it extended shifting.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dd   40000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word [num1],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rcl  word [num1+2], 1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DD directive reserves a 32bit space in memory, however the value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placed there will fit in 16bits. So we can safely shift the number left 16 times.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least significant word is accessible at num1 and the most significant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word is accessible at num1+2.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two instructions are carefully crafted such that the first one shifts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lower word towards the left and the most significant bit of that word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dropped in carry. With the next instruction we push that dropped bit into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least significant bit of the next word effectively joining the two 16bit words.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final carry after the second instruction will be the most significant bit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higher word, which for this number will always be zero.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illustration will clarify the concept. The pipe on the right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contains the lower half and the pipe on the left contains the upper half.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instruction forced a zero from the right into the lower half and the left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most bit is saved in carry, and from there it is pushed into the upper half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upper half is shifted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Step 1 </a:t>
            </a:r>
            <a:r>
              <a:rPr lang="en-US" altLang="ko-KR" dirty="0" smtClean="0" sz="1002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endParaRPr lang="ko-KR" altLang="en-US" dirty="0" smtClean="0" sz="1002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1 1 0 1 0 0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shifting right the exact opposite is done however care must be taken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 right the upper half first and then rotate through carry right the lower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half for obvious reasons. The instructions to do this are.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num1:         dd   40000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shr  word [num1+2],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rcr  word [num1], 1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logic has worked. The shift placed the least significant bit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upper half in the carry flag and it was pushed from right into the lower half.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a singed shift we would have used the shift arithmetic right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instead of the shift logical right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extension we have done is not limited to 32bits. We can shift a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any size say 1024 bits. The second instruction will be repeated a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times and we can achieve the desired effect. Using two simple instructions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have increased the capability of the operation to effectively an unlimited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bits. The actual limit is the available memory as even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limit can be catered with a little thought.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Extended Addition and Subtraction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also needed 32bit addition for multiplication of 16bit numbers.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idea of extension is same here. However we need to introduce a new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at this place. The instruction is ADC or “add with carry.” Normal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addition has two operands and the second operand is added to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48 </a:t>
            </a:r>
            <a:endParaRPr lang="ko-KR" altLang="en-US" dirty="0" smtClean="0" sz="1002"/>
          </a:p>
        </p:txBody>
      </p:sp>
      <p:sp>
        <p:nvSpPr>
          <p:cNvPr id="129" name="Rect 3"/>
          <p:cNvSpPr>
            <a:spLocks noGrp="1" noChangeArrowheads="1"/>
          </p:cNvSpPr>
          <p:nvPr/>
        </p:nvSpPr>
        <p:spPr>
          <a:xfrm rot="0">
            <a:off x="3962400" y="5447030"/>
            <a:ext cx="2762250" cy="6184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1 1 0 1 0 0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Wingdings"/>
                <a:ea typeface="Wingdings"/>
              </a:rPr>
              <a:t>Å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Step 2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9381490"/>
            <a:ext cx="4983480" cy="2381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operand. However ADC has three operands. The third implied operand is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flag. The ADC instruction is specifically placed for extending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capability of ADD. Numbers of any size can be added using a proper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combination of ADD and ADC. All basic building blocks are provided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 programmer, and the programmer can extend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capabilities as much as needed by using these fine instructions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appropriate combinations.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Further clarifying the operation of ADC, consider an instruction “ADC AX,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BX.” Normal addition would have just added BX to AX, however ADC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adds the carry flag to AX and then adds BX to AX. Therefore the last carry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included in the result.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algorithm should be apparent by now. The lower halves of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 to be added are first added with a normal addition. For the upper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halves a normal addition would lose track of a possible carry from the lower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halves and the answer would be wrong. If a carry was generated it should go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upper half. Therefore the upper halves are added with an addition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one operand must be in register, ax is used to read the lower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upper halves of the source one by one. The destination is directly updated.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set of instructions goes here.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dest:         dd   40000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src:          dd   80000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[src]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word [dest],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[src+2]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adc  word [dest+2], ax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further extend it more addition with carries will be used. However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from last addition will be wasted as there will always be a size limit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the results and the numbers are stored. This carry will remain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flag to be tested for a possible overflow.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subtraction the same logic will be used and just like addition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carry there is an instruction to subtract with borrows called SBB. Borrow in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name means the carry flag and is used just for clarity. Or we can say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carry flag holds the carry for addition instructions and the borrow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subtraction instructions. Also the carry is generated at the 17th bit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borrow is also taken from the 17th bit. Also there is no single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needs borrow and carry in their independent meanings at the same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time. Therefore it is logical to use the same flag for both tasks.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extend subtraction with a very similar algorithm. The lower halves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must be subtracted normally while the upper halves must be subtracted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subtract with borrow instruction so that if the lower halves needed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borrow, a one is subtracted from the upper halves. The algorithm is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dest:         dd   40000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src:          dd   80000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[src]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word [dest],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[src+2]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sbb  word [dest+2], ax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Extended Multiplication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use extended shifting and extended addition to formulate our algorithm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do extended multiplication. The multiplier is still stored in 16bits since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need to check its bits one by one. The multiplicand however cannot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stored in 16bits otherwise on left shifting its significant bits might get lost.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it has to be stored in 32bits and the shifting and addition used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accumulate the result must be 32bits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4.2  </a:t>
            </a:r>
            <a:endParaRPr lang="ko-KR" altLang="en-US" dirty="0" smtClean="0" sz="1002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30721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6250" y="3986530"/>
            <a:ext cx="4983480" cy="128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16bit multiplication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multiplicand: dd   1300               ; 16bit multiplicand 32bit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multiplier:   dw   500                ; 16bit multiplier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result:       dd   0                  ; 32bit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cl, 16             ; initialize bit count to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[multiplier]   ; load multiplier in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checkbit:     shr  dx, 1              ; move right most bit in carry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jnc  skip               ; skip addition if bit is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[multiplicand]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[result], ax       ; add less significant word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[multiplicand+2]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adc  [result+2], ax     ; add more significant word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skip:         shl  word [multiplicand], 1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rcl  word [multiplicand+2], 1 ; shift multiplicand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cl                 ; decrement bit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checkbit           ; repeat if bits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05-07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multiplicand and the multiplier are stored in 32bit space while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multiplier is loaded in DX where it will be shifted bit by bit. It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15-18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20-21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shifting operation.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multiplicand will occupy the space from 0103-0106, the multiplier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occupy space from 0107-0108 and the result will occupy the space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0109-010C. Inside the debugger observe the changes in these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locations during the course of the algorithm. The extended shifting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addition operations provide the same effect as would be provided if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were 32bit addition and shifting operations available in the instruction set.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the end of the algorithm the result memory locations contain the value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0009EB10 which is 65000 in decimal; the desired answer. Also observe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 00000514 which is 1300 in decimal, our multiplicand,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become 05140000 after being left shifted 16 times. Our extended shifting has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given the same result as if a 32bit number is left shifted 16 times as a unit.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many other important applications of the shifting and rotation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operations in addition to this example of the multiplication algorithm.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examples will come in coming chapters.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4.5. BITWISE LOGICAL OPERATIONS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8088 processor provides us with a few logical operations that operate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the bit level. The logical operations are the same as discussed in computer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 design; however our perspective will be a little different. The four basic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operations are AND, OR, XOR, and NOT.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important thing about these operations is that they are bitwise.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means that if “and ax, bx” instruction is given, then the operation of AND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applied on corresponding bits of AX and BX. There are 16 AND operations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result; one for every bit of AX. Bit 0 of AX will be set if both its original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and Bit 0 of BX are set, bit 1 will be set if both its original value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 1 of BX are set, and so on for the remaining bits. These operations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conducted in parallel on the sixteen bits. Similarly the operations of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operations are bitwise as well. 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50 </a:t>
            </a:r>
            <a:endParaRPr lang="ko-KR" altLang="en-US" dirty="0" smtClean="0" sz="1002"/>
          </a:p>
        </p:txBody>
      </p:sp>
      <p:sp>
        <p:nvSpPr>
          <p:cNvPr id="134" name="Rect 3"/>
          <p:cNvSpPr>
            <a:spLocks noGrp="1" noChangeArrowheads="1"/>
          </p:cNvSpPr>
          <p:nvPr/>
        </p:nvSpPr>
        <p:spPr>
          <a:xfrm rot="0">
            <a:off x="2359025" y="4178935"/>
            <a:ext cx="4353560" cy="8928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multiplier is stored as a word.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can be directly shifted in memory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multiplicand is added to the result using extended 32bit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addition.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multiplicand is shifted left as a 32bit number using extended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265" y="1124585"/>
            <a:ext cx="1926590" cy="1555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265" y="2688590"/>
            <a:ext cx="1926590" cy="15811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0265" y="3910330"/>
            <a:ext cx="1926590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AND operation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performs the logical bitwise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				and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of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(byte or word) and returns the result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operand. A bit in the result is set if both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corresponding bits of the original operands are set;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otherwise the bit is cleared as shown in the truth table.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Examples are “and ax, bx” and “and byte [mem], 5.”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possibilities that are legal for addition are also legal for the AND operation.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different thing is the bitwise behavior of this operation.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OR operation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OR performs the logical bitwise “inclusive or” of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operands (byte or word) and returns the result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operand. A bit in the result is set if either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corresponding bits in the original operands are set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otherwise the result bit is cleared as shown in the truth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table. Examples are “or ax, bx” and “or byte [mem], 5.”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XOR operation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 XOR (Exclusive Or) performs the logical bitwise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“exclusive or” of the two operands and returns the result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destination operand. A bit in the result is set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corresponding bits of the original operands contain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opposite values (one is set, the other is cleared) otherwise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result bit is cleared as shown in the truth table. XOR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 very important operation due to the property that it is a reversible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operation. It is used in many cryptography algorithms, image processing,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drawing operations. Examples are “xor ax, bx” and “xor byte [mem], 5.”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NOT operation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 inverts the bits (forms the one’s complement) of the byte or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operand. Unlike the other logical operations, this is a single operand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instruction, and is not purely a logical operation in the sense the others are,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but it is still traditionally counted in the same set. Examples are “not ax”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“not byte [mem], 5.”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4.6. MASKING OPERATIONS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Selective Bit Clearing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use of AND is to make selective bits zero in its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operand. The source operand is loaded with a mask containing one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positions which are retain their old value and zero at positions which are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zeroed. The effect of applying this operation on the destination with mask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source is to clear the desired bits. This operation is called masking.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if the lower nibble is to be cleared then the operation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applied with F0 in the source. The upper nibble will retain its old value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lower nibble will be cleared.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Selective Bit Setting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operation can be used as a masking operation to set selective bits.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bits in the mask are cleared at positions which are to retain their values,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set at positions which are to be set. For example to set the lower nibble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destination operand, the operation should be applied with a mask of 0F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the source. The upper nibble will retain its value and the lower nibble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set as a result. </a:t>
            </a:r>
            <a:endParaRPr lang="ko-KR" altLang="en-US" dirty="0" smtClean="0" sz="1002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51 </a:t>
            </a:r>
            <a:endParaRPr lang="ko-KR" altLang="en-US" dirty="0" smtClean="0" sz="1002"/>
          </a:p>
        </p:txBody>
      </p:sp>
      <p:sp>
        <p:nvSpPr>
          <p:cNvPr id="137" name="Rect 3"/>
          <p:cNvSpPr>
            <a:spLocks noGrp="1" noChangeArrowheads="1"/>
          </p:cNvSpPr>
          <p:nvPr/>
        </p:nvSpPr>
        <p:spPr>
          <a:xfrm rot="0">
            <a:off x="4937760" y="1130935"/>
            <a:ext cx="1637665" cy="35566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</a:rPr>
              <a:t>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X and Y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endParaRPr lang="ko-KR" altLang="en-US" dirty="0" smtClean="0" sz="1002" u="sng"/>
          </a:p>
          <a:p>
            <a:pPr marL="0" indent="0" defTabSz="15240" algn="l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</a:rPr>
              <a:t>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X or Y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endParaRPr lang="ko-KR" altLang="en-US" dirty="0" smtClean="0" sz="1002" u="sng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</a:rPr>
              <a:t>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X xor Y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0 </a:t>
            </a:r>
            <a:endParaRPr lang="ko-KR" altLang="en-US" dirty="0" smtClean="0" sz="1002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iv </a:t>
            </a:r>
            <a:endParaRPr lang="ko-KR" altLang="en-US" dirty="0" smtClean="0" sz="1002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6.1. ASCII Codes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71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6.2. Display Memory Formation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72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6.3. Hello World in Assembly Language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74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6.4. Number Printing in Assembly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6.5. Screen Location Calculation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79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7 String Instructions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83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7.1. String Processing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7.2. STOS Example – Clearing the Screen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7.3. LODS Example – String Printing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86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7.4. SCAS Example – String Length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7.5. LES and LDS Example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89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7.6. MOVS Example – Screen Scrolling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90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7.7. CMPS Example – String Comparison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92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8 Software Interrupts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95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8.1. Interrupts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8.2. Hooking an Interrupt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98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8.3. BIOS and DOS Interrupts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99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9 Real Time Interrupts and Hardware Interfacing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105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9.1. Hardware Interrupts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9.2. I/O Ports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106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9.3. Terminate and Stay Resident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111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9.4. Programmable Interval Timer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114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9.5. Parallel Port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116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10 Debug Interrupts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125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10.1. Debugger using single step interrupt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125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10.2. Debugger using breakpoint interrupt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128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11 Multitasking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131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11.1. Concepts of Multitasking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131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11.2. Elaborate Multitasking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11.3. Multitasking Kernel as TSR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135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12 Video Services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141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12.1. BIOS Video Services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141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12.2. DOS Video Services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144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13 Secondary Storage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147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13.1. Physical Formation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13.2. Storage Access Using BIOS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148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13.3. Storage Access using DOS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13.4. Device Drivers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158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14 Serial Port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163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14.1. Introduction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14.2. Serial Communication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165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15 Protected Mode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167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15.1. Introduction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167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15.2. 32bit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170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15.3. VESA Linear Frame Buffer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172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15.4. Interrupt Handling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174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16 Interfacing with High Level Languages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179</a:t>
            </a:r>
            <a:endParaRPr lang="ko-KR" altLang="en-US" dirty="0" smtClean="0" sz="1002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iv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5010785"/>
            <a:ext cx="4983480" cy="44011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Selective Bit Inversion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XOR can also be used as a masking operation to invert selective bits.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bits in the mask are cleared at positions, which are to retain their values,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are set at positions, which are to be inverted. For example to invert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lower nibble of the destination operand, the operand should be applied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mask of 0F in the source. The upper nibble will retain its value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lower nibble will be set as a result. Compare this with NOT which inverts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everything. XOR on the other hand allows inverting selective bits.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Selective Bit Testing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can be used to check whether particular bits of a number are set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not. Previously we used shifting and JC to test bits one by one. Now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introduce another way to test bits, which is more powerful in the sense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 bit can be tested anytime and not necessarily in order. AND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applied on a destination with a 1-bit in the desired position and a source,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is to be checked. If the destination is zero as a result, which can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checked with a JZ instruction, the bit at the desired position in the source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clear.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the AND operation destroys the destination mask, which might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 later as well. Therefore Intel provided us with another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analogous to CMP, which is non-destructive subtraction. This is the TEST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and is a non-destructive AND operation. It doesn’t change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and only sets the flags according to the AND operation.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checking the flags, we can see if the desired bit was set or cleared.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change our multiplication algorithm to use selective bit testing instead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checking bits one by one using the shifting operations.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4.3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16bit multiplication using test for bit testing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multiplicand: dd   1300               ; 16bit multiplicand 32bit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multiplier:   dw   500                ; 16bit multiplier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result:       dd   0                  ; 32bit result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cl, 16             ; initialize bit count to 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              ; initialize bit mask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checkbit:     test bx, [multiplier]   ; move right most bit in carry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jz   skip               ; skip addition if bit is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[multiplicand]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[result], ax       ; add less significant word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[multiplicand+2]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adc  [result+2], ax     ; add more significant word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skip:         shl  word [multiplicand], 1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rcl  word [multiplicand+2], 1 ; shift multiplicand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bx, 1              ; shift mask towards next bit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cl                 ; decrement bit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checkbit           ; repeat if bits left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test instruction is used for bit testing. BX holds the mask and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 next iteration it is shifting left, as our concerned bit is now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22-24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 do without counting in this example. We can stop as soon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mask in BX becomes zero. These are the small tricks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allows us to do and optimize our code as a result. </a:t>
            </a:r>
            <a:endParaRPr lang="ko-KR" altLang="en-US" dirty="0" smtClean="0" sz="1002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52 </a:t>
            </a:r>
            <a:endParaRPr lang="ko-KR" altLang="en-US" dirty="0" smtClean="0" sz="1002"/>
          </a:p>
        </p:txBody>
      </p:sp>
      <p:sp>
        <p:nvSpPr>
          <p:cNvPr id="140" name="Rect 3"/>
          <p:cNvSpPr>
            <a:spLocks noGrp="1" noChangeArrowheads="1"/>
          </p:cNvSpPr>
          <p:nvPr/>
        </p:nvSpPr>
        <p:spPr>
          <a:xfrm rot="0">
            <a:off x="2359025" y="8769350"/>
            <a:ext cx="622935" cy="1492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next bit. 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observe that both the memory location and the mask in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BX do not change as a result of TEST instruction. Also observe how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mask is shifting towards the left so that the next TEST instruction tests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next bit. In the end we get the same result of 0009EB10 as in the previous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Write a program to swap every pair of bits in the AX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Give the value of the AX register and the carry flag after each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ax, &lt;your rollnumber&gt;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adc ah, &lt;first character of your name&gt;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cmc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xor ah,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cl,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shr al, cl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rcr ah, cl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Write a program to swap the nibbles in each byte of the AX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Calculate the number of one bits in BX and complement an equal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least significant bits in AX.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HINT: Use the XOR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Write a program to multiply two 32bit numbers and store the answer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 64bit location.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Declare a 32byte buffer containing random data. Consider for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problem that the bits in these 32 bytes are numbered from 0 to 255.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Declare another byte that contains the starting bit number. Write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to copy the byte starting at this starting bit number in the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Be careful that the starting bit number may not be a multiple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8 and therefore the bits of the desired byte will be split into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							AX contains a number between 0-15. Write code to complement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corresponding bit in BX. For example if AX contains 6; complement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6th bit of BX.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8.							AX contains a non-zero number. Count the number of ones in it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 the result back in AX. Repeat the process on the result (AX) until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contains one. Calculate in BX the number of iterations it took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make AX one. For example BX should contain 2 in the following case: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= 1100 0101 1010 0011 (input – 8 ones)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= 0000 0000 0000 1000 (after first iteration – 1 one)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= 0000 0000 0000 0001 (after second iteration – 1 one) STOP </a:t>
            </a:r>
            <a:endParaRPr lang="ko-KR" altLang="en-US" dirty="0" smtClean="0" sz="1002"/>
          </a:p>
          <a:p>
            <a:pPr marL="0" indent="0" defTabSz="15240" algn="l">
              <a:lnSpc>
                <a:spcPts val="2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53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5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Subroutines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5.1. PROGRAM FLOW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Till now we have accumulated the very basic tools of assembly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programming. A very important weapon in our arsenal is the conditional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instruction. During the course of last two chapters we used these tools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write two very useful algorithms of sorting and multiplication.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 algorithm is useful even though there is a MUL instruction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8088 instruction set, which can multiply 8bit and 16bit operands.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of the extensibility of our algorithm, as it is not limited to 16bits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do 32bit or 64bit multiplication with minor changes.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of these algorithms will be used a number of times in any program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reasonable size and complexity. An application does not only need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multiply at a single point in code; it multiplies at a number of places.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multiplication or sorting is needed at 100 places in code, copying it 100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times is a totally infeasible solution. Maintaining such a code is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impossible task.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straightforward solution to this problem using the concepts we have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acquainted till now is to write the code at one place with a label, and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whenever we need to sort we jump to this label. But there is problem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logic, and the problem is that after sorting is complete how the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know where to go back. The immediate answer is to jump back to a label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the jump to bubble sort. But we have jumped to bubble sort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100 places in code. Which of the 100 positions in code should we jump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back? Jump back at the first invocation, but jump has a single fixed target.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 will the second invocation work? The second jump to bubble sort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never have control back at the next line.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are tied to one another forming an execution thread, just like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knitted thread where pieces of cotton of different sizes are twisted together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 a thread. This thread of execution is our program. The jump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breaks this thread permanently, making a permanent diversion, like a turn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a highway. The conditional jump selects one of the two possible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directions, like right or left turn on a road. So there is no concept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returning.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there are roundabouts on roads as well that take us back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we started after having traveled on the boundary of the round.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concept of a temporary diversion. Two or more permanent diversions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 us back from where we started, just like two or more road turns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 us back to the starting point, but they are still permanent diversions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their nature.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need some way to implement the concept of temporary diversion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assembly language. We want to create a roundabout of bubble sort,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roundabout of our multiplication algorithm, so that we can enter into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roundabout whenever we need it and return back to wherever we left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completing the round.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2935" y="1179830"/>
            <a:ext cx="4973955" cy="25050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</a:t>
            </a:r>
            <a:endParaRPr lang="ko-KR" altLang="en-US" dirty="0" smtClean="0" sz="1002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Bubble Sort </a:t>
            </a:r>
            <a:endParaRPr lang="ko-KR" altLang="en-US" dirty="0" smtClean="0" sz="1002"/>
          </a:p>
          <a:p>
            <a:pPr marL="0" indent="0" defTabSz="15240" algn="l">
              <a:lnSpc>
                <a:spcPts val="1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 point in the above discussion is returning to where we left from, like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loop in a knitted thread. Diversion should be temporary and not permanent.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code of bubble sort written at one place, multiply at another, and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temporarily divert to that place, thus avoiding a repetition of code at a 100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CALL and RET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every processor, instructions are available to divert temporarily and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divert permanently. The instructions for permanent diversion in 8088 are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jump instructions, while the instruction for temporary diversion is the CALL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The word call must be familiar to the readers from subroutine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in higher level languages. The CALL instruction allows temporary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diversion and therefore reusability of code. Now we can place the code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bubble sort at one place and reuse it again and again. This was not possible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permanent diversion. Actually the 8088 permanent diversion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mechanism can be tricked to achieve temporary diversion. However it is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possible without getting into a lot of trouble. The key idea in doing it this way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to use the jump instruction form that takes a register as argument.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this is not impossible but this is not the way it is done.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natural way to do this is to use the CALL instruction followed by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label, just like JMP is followed by a label. Execution will divert to the code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the label. Till now the operation has been similar to the JMP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When the subroutine completes we need to return. The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is used for this purpose. The word return holds in its meaning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we are to return from where we came and need no explicit destination.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RET takes no arguments and transfers control back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following the CALL that took us in this subroutine. The actual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technical process that informs RET where to return will be discussed later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we have discussed the system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takes a label as argument and execution starts from that label, until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RET instruction is encountered and it takes execution back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following the CALL. Both the instructions are commonly used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pair, however technically they are independent in their operation. The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works regardless of the CALL and the CALL works regardless of the RET.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you CALL a subroutine it will not complain if there is no RET present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similarly if you RET without being called it won’t complain. It is a logical pair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is used as a pair in every decent code. However sometimes we play tricks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the processor and we use CALL or RET alone. This will become clear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we need to play such tricks in later chapters.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56 </a:t>
            </a:r>
            <a:endParaRPr lang="ko-KR" altLang="en-US" dirty="0" smtClean="0" sz="1002"/>
          </a:p>
        </p:txBody>
      </p:sp>
      <p:sp>
        <p:nvSpPr>
          <p:cNvPr id="149" name="Rect 3"/>
          <p:cNvSpPr>
            <a:spLocks noGrp="1" noChangeArrowheads="1"/>
          </p:cNvSpPr>
          <p:nvPr/>
        </p:nvSpPr>
        <p:spPr>
          <a:xfrm rot="0">
            <a:off x="5833745" y="1645920"/>
            <a:ext cx="403225" cy="1492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Swap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4620895"/>
            <a:ext cx="4983480" cy="510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Parameters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intend to write the bubble sort code at one place and CALL it whenever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needed. An immediately visible problem is that whenever we call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 it will sort the same array in the same order. However in a real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application we will need to sort various arrays of various sizes. We might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sometimes need an ascending sort and descending at other times. Similarly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data may be signed or unsigned. Such pieces of information that may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from invocation to invocation and should be passed from the caller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subroutine are called parameters.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must be some way of passing these parameters to the subroutine.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Revising the subroutine temporary flow breakage mechanism, the most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straightforward way is to use registers. The CALL mechanism breaks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thread of execution and does not change registers, except IP which must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for processor to start executing at another place, and SP whose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 will be discussed in detail later. Any of the other registers can hold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for the subroutine.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5.2. OUR FIRST SUBROUTINE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want to modify the bubble sort code so that it works 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subroutine. We place a label at the start of bubble sort code, which works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anchor point and will be used in the CALL instruction to call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subroutine. We also place a RET at the end of the algorithm to return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we called the subroutine.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5.1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bubble sort algorithm as a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swap:         db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bubblesort:   dec  cx                 ; last element not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mainloop:     mov  si,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[swap], 0     ; reset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innerloop:    mov  ax, [bx+si]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[bx+si+2]  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[bx+si+2]      ; load second element in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[bx+si], dx        ; store first number in second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[bx+si+2], ax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[swap], 1    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si, 2              ; advance si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cx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innerloop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[swap], 1     ; check if a swap has been done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mainloop           ; if yes make another pass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                   ; go back to where we came from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bx, data 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10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08-09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routine has received the count of elements in CX. Since it makes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less comparison than the number of elements it decrements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Then it multiplies it by two since this a word array and each element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14293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6250" y="6516370"/>
            <a:ext cx="4983480" cy="31946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takes two bytes. Left shifting has been used to multiply by two.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Base+index+offset addressing has been used. BX holds the start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array, SI the offset into it and an offset of 2 when the next element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be read. BX can be directly changed but then a separate counter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32-37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analogous to the main in the C language. BX and CX hold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for the bubblesort subroutine and the CALL is made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invoke the subroutine.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the same unsigned data that we are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to now. The number 0103 is passed via BX to the subroutine which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start of our data and the number 000A via CX which is the number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elements in our data. If we step over the CALL instruction we see our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sorted in a single step and we are at the termination instructions.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has jumped to the bubblesort routine, executed it to completion,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returned back from it but the process was hidden due to the step over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command. If however we trace into the CALL instruction, we land at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of our routine. At the end of the routine, when the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is executed, we immediately land back to our termination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instructions, to be precise the instruction following the CALL.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Also observe that with the CALL instruction SP is decremented by two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FFFE to FFFC, and the stack windows shows 0150 at its top. As the RET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executed SP is recovered and the 0150 is also removed from the stack. Match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with the address of the instruction following the CALL which is 0150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well. The 0150 removed from the stack by the RET instruction has been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loaded into the IP register thereby resuming execution from address 0150.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placed where to return on the stack for the RET instruction.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automatically used with the CALL and RET instructions. Stack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explained in detail later, however the idea is that the one who is departing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stores the address to return at a known place. This is the place using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and RET coordinate. How this placed is actually used by the CALL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 instructions will be described after the stack is discussed.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emphasizing reusability so much, it is time for another example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uses the same bubblesort routine on two different arrays of different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sizes.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5.2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bubble sort subroutine called twice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data2:        dw   328, 329, 898, 8923, 8293, 2345, 10, 877, 355, 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888, 533, 2000, 1020, 30, 200, 761, 167, 90,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swap:         db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bubblesort:   dec  cx                 ; last element not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mainloop:     mov  si,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[swap], 0     ; reset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innerloop:    mov  ax, [bx+si]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[bx+si+2]  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dx, [bx+si+2]      ; load second element in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[bx+si], dx        ; store first number in second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[bx+si+2], ax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[swap], 1    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si, 2              ; advance si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58 </a:t>
            </a:r>
            <a:endParaRPr lang="ko-KR" altLang="en-US" dirty="0" smtClean="0" sz="1002"/>
          </a:p>
        </p:txBody>
      </p:sp>
      <p:sp>
        <p:nvSpPr>
          <p:cNvPr id="154" name="Rect 3"/>
          <p:cNvSpPr>
            <a:spLocks noGrp="1" noChangeArrowheads="1"/>
          </p:cNvSpPr>
          <p:nvPr/>
        </p:nvSpPr>
        <p:spPr>
          <a:xfrm rot="0">
            <a:off x="2359025" y="1554480"/>
            <a:ext cx="4353560" cy="2959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would be needed, as SI is directly compared with CX in our case.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code starting from the start label is our main program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914400"/>
            <a:ext cx="4983480" cy="31330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cx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innerloop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[swap], 1     ; check if a swap has been done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mainloop           ; if yes make another pass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                   ; go back to where we came from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bx, data 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10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bx, data2 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cx, 20 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05-07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two different data arrays declared. One of 10 elements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other of 20 elements. The second array is declared on two lines,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the second line is continuation of the first. No additional label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34-40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other change is in the main where the bubblesort subroutine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twice, once on the first array and once on the second.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observe that stepping over the first call, the first array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sorted and stepping over the second call the second array is sorted.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we step in SP is decremented and the stack holds 0178 which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of the instruction following the call. The RET consumes that 0178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restores SP. The next CALL places 0181 on the stack and SP is again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decremented. The RET consumes this number and execution resumes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 at 0181. This is the coordinated function of CALL and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both of the above examples, there is a shortcoming. The subroutine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sort the elements is destroying the registers AX, CX, DX, and SI. That means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 caller of this routine has to make sure that it does not hold any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important data in these registers before calling this function, because after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call has returned the registers will be containing meaningless data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caller. With a program containing thousands of subroutines expecting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caller to remember the set of modified registers for each subroutine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unrealistic and unreasonable. Also registers are limited in number,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restricting the caller on the use of register will make the caller’s job 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tough. This shortcoming will be removed using the very important system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5.3. STACK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 is a data structure that behaves in a first in last out manner. It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 many elements and there is only one way in and out of the container.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an element is inserted it sits on top of all other elements and when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 is removed the one sitting at top of all others is removed first.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visualize the structure consider a test tube and put some balls in it.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 ball will come above the first and the third will come above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second. When a ball is taken out only the one at the top can be removed.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operation of placing an element on top of the stack is called pushing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element and the operation of removing an element from the top of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called popping the element. The last thing pushed is popped out first;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in first out behavior.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 peek at any ball inside the test tube but we cannot remove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without removing every ball on top of it. Similarly we can read any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stack but cannot remove it without removing everything above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stack operations of pushing and popping only work at the top of the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59 </a:t>
            </a:r>
            <a:endParaRPr lang="ko-KR" altLang="en-US" dirty="0" smtClean="0" sz="1002"/>
          </a:p>
        </p:txBody>
      </p:sp>
      <p:sp>
        <p:nvSpPr>
          <p:cNvPr id="157" name="Rect 3"/>
          <p:cNvSpPr>
            <a:spLocks noGrp="1" noChangeArrowheads="1"/>
          </p:cNvSpPr>
          <p:nvPr/>
        </p:nvSpPr>
        <p:spPr>
          <a:xfrm rot="0">
            <a:off x="1444625" y="3557270"/>
            <a:ext cx="3716655" cy="1428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is needed since they are situated consecutively in memory.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stack. This top of stack is contained in the SP register. The physical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stack is obtained by the SS:SP combination. The stack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tells where the stack is located and the stack pointer marks the top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stack inside this segment.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Whenever an element is pushed on the stack SP is decremented by two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8088 stack works on word sized elements. Single bytes cannot be pushed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popped from the stack. Also it is a decrementing stack. Another possibility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an incrementing stack. A decrementing stack moves from higher addresses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lower addresses as elements are added in it while an incrementing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moves from lower addresses to higher addresses as elements are added.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no special reason or argument in favor of one or another, and more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less depends on the choice of the designers. Another processor 8051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manufacturer has an incrementing stack while 8088 has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decrementing one.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is like a shelf numbered as zero at the top and the maximum at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bottom. If a decrementing stack starts at shelf 5, the first item is placed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shelf 5, the next item is placed in shelf 4, the next in shelf 3 and so 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operations of placing items on the stack and removing them from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called push and pop. The push operation copies its operand on the stack,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the pop operation makes a copy from the top of the stack into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operand. When an item is pushed on a decrementing stack, the top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 is first decremented and the element is then copied into this space.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a pop the element at the top of the stack is copied into the pop operand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top of stack is incremented afterwards.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basic use of the stack is to save things and recover from there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needed. For example we discussed the shortcoming in our last example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destroyed the caller’s registers, and the callers are not supposed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 which registers are destroyed by the thousand routines they use.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Using the stack the subroutine can save the caller’s value of the registers 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stack, and recover them from there before returning. Meanwhile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 can freely use the registers. From the caller’s point of view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contain the same value before and after the call, it doesn’t matter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subroutine used them meanwhile.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Similarly during the CALL operation, the current value of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pointer is automatically saved on the stack, and the destination of CALL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loaded in the instruction pointer. Execution therefore resumes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of CALL. When the RET instruction is executed, it recovers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of the instruction pointer from the stack. The next instruction executed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therefore the one following the CALL. Observe how playing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pointer affects the program flow.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a form of the RET instruction called “RET n” where n is a numeric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argument. After performing the operation of RET, it further increments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 pointer by this number, i.e. SP is first incremented by two and then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n. Its function will become clear when parameter passing is discussed.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describe the operation of the stack in CALL and RET with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example. The top of stack stored in the stack pointer is initialized at 2000.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space above SP is considered empty and free. When the stack pointer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decremented by two, we took a word from the empty space and can use it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our purpose. The unit of stack operations is a word. Some instructions push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multiple words; however byte pushes cannot be made. Now the value 017B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stored in the word reserved on the stack. The RET will copy this value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pointer and increment the stack pointer by two making it 2000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again, thereby reverting the operation of CALL.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how CALL and RET behave for near calls. There is also a far version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these functions when the target routine is in another segment.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version of CALL takes a segment offset pair just like the far jump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CALL will push both the segment and the offset on the stack in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case, followed by loading CS and IP with the values given in the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5129530"/>
            <a:ext cx="4983480" cy="45783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corresponding instruction RETF will pop the offset in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pointer followed by popping the segment in the code segment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Apart from CALL and RET, the operations that use the stack are PUSH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POP. Two other operations that will be discussed later are INT and IRET.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Regarding the stack, the operation of PUSH is similar to CALL however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register other than the instruction pointer. For example “push ax” will push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current value of the AX register on the stack. The operation of PUSH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shown below.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SP </a:t>
            </a:r>
            <a:r>
              <a:rPr lang="en-US" altLang="ko-KR" dirty="0" smtClean="0" sz="798">
                <a:solidFill>
                  <a:srgbClr val="000000"/>
                </a:solidFill>
                <a:latin typeface="Wingdings"/>
                <a:ea typeface="Wingdings"/>
              </a:rPr>
              <a:t>Å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SP –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[SP] </a:t>
            </a:r>
            <a:r>
              <a:rPr lang="en-US" altLang="ko-KR" dirty="0" smtClean="0" sz="798">
                <a:solidFill>
                  <a:srgbClr val="000000"/>
                </a:solidFill>
                <a:latin typeface="Wingdings"/>
                <a:ea typeface="Wingdings"/>
              </a:rPr>
              <a:t>Å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AX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operation of POP is the reverse of this. A copy of the element at the top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stack is made in the operand, and the top of the stack is incremented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afterwards. The operation of “pop ax” is shown below.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AX </a:t>
            </a:r>
            <a:r>
              <a:rPr lang="en-US" altLang="ko-KR" dirty="0" smtClean="0" sz="798">
                <a:solidFill>
                  <a:srgbClr val="000000"/>
                </a:solidFill>
                <a:latin typeface="Wingdings"/>
                <a:ea typeface="Wingdings"/>
              </a:rPr>
              <a:t>Å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[SP]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SP </a:t>
            </a:r>
            <a:r>
              <a:rPr lang="en-US" altLang="ko-KR" dirty="0" smtClean="0" sz="798">
                <a:solidFill>
                  <a:srgbClr val="000000"/>
                </a:solidFill>
                <a:latin typeface="Wingdings"/>
                <a:ea typeface="Wingdings"/>
              </a:rPr>
              <a:t>Å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SP + 2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Making corresponding PUSH and POP operations is the responsibility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programmer. If “push ax” is followed by “pop dx” effectively copying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of the AX register in the DX register, the processor won’t complain.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Whether this sequence is logically correct or not should be ensured by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programmer. For example when PUSH and POP are used to save and restore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from the stack, order must be correct so that the saved value of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reloaded in the AX register and not any other register. For this the order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 operations need to be the reverse of the order of PUSH operations.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Now we consider another example that is similar to the previous examples,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the code to swap the two elements has been extracted into another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subroutine, so that the formation of stack can be observed during nested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 calls.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5.3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bubble sort subroutine using swap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data2:        dw   328, 329, 898, 8923, 8293, 2345, 10, 877, 355, 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888, 533, 2000, 1020, 30, 200, 761, 167, 90,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swapflag:     db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swap:         mov  ax, [bx+si]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xchg ax, [bx+si+2]      ; exchange with second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[bx+si], ax  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                   ; go back to where we came from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bubblesort:   dec  cx                 ; last element not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mainloop:     mov  si,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[swapflag], 0 ; reset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innerloop:    mov  ax, [bx+si]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[bx+si+2]  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swap               ; swaps two elements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[swapflag], 1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si, 2              ; advance si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cx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innerloop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[swapflag], 1 ; check if a swap has been done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mainloop           ; if yes make another pass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                   ; go back to where we came from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bx, data 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10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61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TABLE OF CONTENTS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 </a:t>
            </a:r>
            <a:endParaRPr lang="ko-KR" altLang="en-US" dirty="0" smtClean="0" sz="1002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16.1. Calling Conventions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179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16.2. Calling C from Assembly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179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16.3. Calling Assembly from 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181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17 Comparison with Other Processors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183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17.1. Motorolla 68K Processors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183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17.2. Sun SPARC Processor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184</a:t>
            </a:r>
            <a:endParaRPr lang="ko-KR" altLang="en-US" dirty="0" smtClean="0" sz="1002"/>
          </a:p>
          <a:p>
            <a:pPr marL="0" indent="0" defTabSz="15240" algn="l">
              <a:lnSpc>
                <a:spcPts val="6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198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6250" y="5672455"/>
            <a:ext cx="4983480" cy="40017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bx, data2 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cx, 20 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new instruction XCHG has been introduced.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swaps its source and its destination operands however at most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operands could be in memory, so the other has to be loaded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register. The instruction has reduced the code size by one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observe the use of stack by CALL and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instructions, especially the nested CALL.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5.4. SAVING AND RESTORING REGISTERS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subroutines we wrote till now have been destroying certain registers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our calling code has been carefully written to not use those registers.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this cannot be remembered for a good number of subroutines.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our subroutines need to implement some mechanism of retaining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callers’ value of any registers used.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trick is to use the PUSH and POP operations and save the callers’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on the stack and recover it from there on return. Our swap subroutine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destroyed the AX register while the bubblesort subroutine destroyed AX, CX,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SI. BX was not modified in the subroutine. It had the same value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entry and at exit; it was only used by the subroutine. Our next example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improves on the previous version by saving and restoring any registers that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modify using the PUSH and POP operations.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5.4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bubble sort and swap subroutines saving and restoring registers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data2:        dw   328, 329, 898, 8923, 8293, 2345, 10, 877, 355, 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888, 533, 2000, 1020, 30, 200, 761, 167, 90,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swapflag:     db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swap:         push ax                 ; save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[bx+si]        ; load first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xchg ax, [bx+si+2]      ; exchange with second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[bx+si], ax  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restore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                   ; go back to where we came from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bubblesort:   push ax                 ; save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                ; save old value of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save old value of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                ; last element not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mainloop:     mov  si,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[swapflag], 0 ; reset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innerloop:    mov  ax, [bx+si]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[bx+si+2]  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62 </a:t>
            </a:r>
            <a:endParaRPr lang="ko-KR" altLang="en-US" dirty="0" smtClean="0" sz="1002"/>
          </a:p>
        </p:txBody>
      </p:sp>
      <p:sp>
        <p:nvSpPr>
          <p:cNvPr id="164" name="Rect 3"/>
          <p:cNvSpPr>
            <a:spLocks noGrp="1" noChangeArrowheads="1"/>
          </p:cNvSpPr>
          <p:nvPr/>
        </p:nvSpPr>
        <p:spPr>
          <a:xfrm rot="0">
            <a:off x="2359025" y="2553970"/>
            <a:ext cx="3225800" cy="2990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RET at the end of swap makes it a subroutine.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914400"/>
            <a:ext cx="4983480" cy="29597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850" y="3870960"/>
            <a:ext cx="4983480" cy="68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swap               ; swaps two elements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[swapflag], 1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si, 2              ; advance si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cx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innerloop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[swapflag], 1 ; check if a swap has been done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mainloop           ; if yes make another pass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                ; restore old value of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restore old value of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restore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                   ; go back to where we came from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bx, data 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10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data2          ; send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20             ; send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19-21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		When multiple registers are pushed, order is very important. If AX,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CX, and SI are pushed in this order, they must be popped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reverse order of SI, CX, and AX. This is again because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behaves in a Last In First Out manner.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can observe that the registers before and after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operation are exactly identical. Effectively the caller can assume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are untouched. By tracing into the subroutines we can observe how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their value is saved on the stack by the PUSH instructions and recovered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their before exit. Saving and restoring registers this way in subroutines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 standard way and must be followed.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PUSH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 decrements SP (the stack pointer) by two and then transfers a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from the source operand to the top of stack now pointed to by SP. PUSH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often is used to place parameters on the stack before calling a procedure;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more generally, it is the basic means of storing temporary data on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POP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 transfers the word at the current top of stack (pointed to by SP)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operand and then increments SP by two to point to the new top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stack. POP can be used to move temporary variables from the stack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or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 that the operand of PUSH is called a source operand since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is moving to the stack from the operand, while the operand of POP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destination since data is moving from the stack to the operand.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CALL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 activates an out-of-line procedure, saving information on the stack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permit a RET (return) instruction in the procedure to transfer control back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instruction following the CALL. For an intra segment  direct CALL, SP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decremented by two and IP is pushed onto the stack. The target procedure’s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relative displacement from the CALL instruction is then added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pointer. For an inter segment direct CALL, SP is decremented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two, and CS is pushed onto the stack. CS is replaced by the segment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contained in the instruction. SP again is decremented by two. IP is pushed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onto the stack and replaced by the offset word in the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63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out-of-line procedure is the temporary division, the concept of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roundabout that we discussed. Near calls are also called intra segment calls,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far calls are called inter-segment calls. There are also versions that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indirect calls; however they will be discuss later when they are used.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RET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 (Return) transfers control from a procedure back to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the CALL that activated the procedure. RET pops the word 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top of the stack (pointed to by register SP) into the instruction pointer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increments SP by two. If RETF (inter segment RET) is used the word at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top of the stack is popped into the IP register and SP is incremented by two.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word at the new top of stack is popped into the CS register, and SP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again incremented by two. If an optional pop value has been specified,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adds that value to SP. This feature may be used to discard parameters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pushed onto the stack before the execution of the CALL 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5.5. PARAMETER PASSING THROUGH STACK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Due to the limited number of registers, parameter passing by registers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constrained in two ways. The maximum parameters a subroutine can receive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seven when all the general registers are used. Also, with the subroutines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themselves limited in their use of registers, and this limited increases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subroutine has to make a nested call thereby using certain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as its parameters. Due to this, parameter passing by registers is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expandable and generalizable. However this is the fastest mechanism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available for passing parameters and is used where speed is important.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Considering stack as an alternate, we observe that whatever data is placed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there, it stays there, and across function calls as well. For example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bubble sort subroutine needs an array address and the count of elements.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place both of these on the stack, and call the subroutine afterwards,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stay there. The subroutine is invoked with its return address on top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stack and its parameters beneath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access the arguments from the stack, the immediate idea that strikes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pop them off the stack. And this is the only possibility using the given set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information. However the first thing popped off the stack would be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return address and not the arguments. This is because the arguments were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pushed on the stack and the subroutine was called afterwards.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arguments cannot be popped without first popping the return address. If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heaving thing falls on someone’s leg, the heavy thing is removed first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leg is not pulled out to reduce the damage. Same is the case with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on which the return address has fallen.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handle this using PUSH and POP, we must first pop the return address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a register, then pop the operands, and push the return address back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stack so that RET will function normally. However so much effort doesn’t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seem to pay back the price. Processor designers should have provided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logical and neat way to perform this operation. They did provided a way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infact we will do this without introducing any new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Recall that the default segment association of the BP register is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and the reason for this association had been deferred for now.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reason is to peek inside the stack using the BP register and read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without removing them and without touching the stack pointer.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stack pointer could not be used for this purpose, as it cannot be used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effective address. It is automatically used as a pointer and cannot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explicitly used. Also the stack pointer is a dynamic pointer and sometimes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changes without telling us in the background. It is just that whenever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touch it, it is where we expect it to be. The base pointer is provided as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replacement of the stack pointer so that we can peek inside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without modifying the structure of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5245735"/>
            <a:ext cx="4983480" cy="44589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bubble sort subroutine is called, the stack pointer is pointing to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return address. Two bytes below it is the second parameter and four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 below is the first parameter. The stack pointer is a reference point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parameters. If the value of SP is captured in BP, then the return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is located at [bp+0], the second parameter is at [bp+2], and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 is at [bp+4]. This is because SP and BP both had the same value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they both defaulted to the same segment, the stack segment.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copying of SP into BP is like taking a snapshot or like freezing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 at that moment. Even if more pushes are made on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decrementing the stack pointer, our reference point will not change.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will still be accessible at the same offsets from the base pointer.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however the stack pointer increments beyond the base pointer,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references will become invalid. The base pointer will act as the datum point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access our parameters. However we have destroyed the original value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BP in the process, and this will cause problems in nested calls where both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outer and the inner subroutines need to access their own parameters.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outer subroutine will have its base pointer destroyed after the call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unable to access its parameters.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solve both of these problems, we reach at the standard way of accessing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on the stack. The first two instructions of any subroutines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accessing its parameters from the stack are given below.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 a result our datum point has shifted by a word. Now the old value of BP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contained in [bp] and the return address will be at [bp+2]. The second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will be [bp+4] while the first one will be at [bp+6]. We give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of bubble sort subroutine using this standard way of argument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passing through stack.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5.5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bubble sort subroutine taking parameters from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data2:        dw   328, 329, 898, 8923, 8293, 2345, 10, 877, 355, 98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888, 533, 2000, 1020, 30, 200, 761, 167, 90,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swapflag:     db  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bubblesort:   push bp                 ; save old value of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            ; make bp our reference point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save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save old value of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                ; save old value of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save old value of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[bp+6]         ; load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[bp+4]         ; load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                ; last element not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mainloop:     mov  si,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[swapflag], 0 ; reset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innerloop:    mov  ax, [bx+si]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[bx+si+2]  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xchg ax, [bx+si+2]      ; exchange ax with second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[bx+si], ax  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byte [swapflag], 1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si, 2              ; advance si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cx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innerloop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65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45688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byte [swapflag], 1 ; check if a swap has been done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mainloop           ; if yes make another pass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                ; restore old value of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restore old value of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                ; restore old value of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restore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                ; restore old value of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4                  ; go back and remove two params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data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start of array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10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element count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data2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start of array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element count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value of the stack pointer is captured in the base pointer.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further pushes SP will change but BP will not and therefore we will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form of RET that takes an argument is used causing four to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added to SP after the return address has been popped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pointer. This will effectively discard the parameters that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47-50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count of elements. As immediate cannot be directly pushed in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8088 architecture, we first load it in the AX register and then push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AX register on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debugger, concentrate on the operation of BP and the stack.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are placed on the stack by the caller, the subroutine accesses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 using the base pointer, and the special form of RET removes them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without any extra instruction. The value of stack pointer of FFF6 is turned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into FFFE by the RET instruction. This was the value in SP before any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was pushed.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Stack Clearing by Caller or Callee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pushed for a subroutine are a waste after the subroutine has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returned. They have to be cleared from the stack. Either of the caller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callee can take the responsibility of clearing them from there. If the callee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to clear the stack it cannot do this easily unless RET n exists. That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why most general processors have this instruction. Stack clearing by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caller needs an extra instruction on behalf of the caller after every call made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the subroutine, unnecessarily increasing instructions in the program.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thousand calls to a subroutine the code to clear the stack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repeated a thousand times. Therefore the prevalent convention in most high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level languages is stack clearing by the callee; even though the other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convention is still used in some languages.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RET n is not available, stack clearing by the callee is a complicated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process. It will have to save the return address in a register, then remove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parameters, and then place back the return address so that RET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function. When this instruction was introduced in processors, only then high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level language designers switched to stack clearing by the callee. This is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exactly why RET n adds n to SP after performing the operation of RET.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way around would be totally useless for our purpose. Consider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 condition at the time of RET and this will become clear why this will be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66 </a:t>
            </a:r>
            <a:endParaRPr lang="ko-KR" altLang="en-US" dirty="0" smtClean="0" sz="1002"/>
          </a:p>
        </p:txBody>
      </p:sp>
      <p:sp>
        <p:nvSpPr>
          <p:cNvPr id="173" name="Rect 3"/>
          <p:cNvSpPr>
            <a:spLocks noGrp="1" noChangeArrowheads="1"/>
          </p:cNvSpPr>
          <p:nvPr/>
        </p:nvSpPr>
        <p:spPr>
          <a:xfrm rot="0">
            <a:off x="2359025" y="4096385"/>
            <a:ext cx="4356735" cy="8959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read parameters from bp+4 and bp+6. </a:t>
            </a:r>
            <a:endParaRPr lang="ko-KR" altLang="en-US" dirty="0" smtClean="0" sz="1002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are still there on the stack.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We push the address of the array we want to sort followed by the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8735695"/>
            <a:ext cx="4983480" cy="10090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useless. Also observe that RET n has discarded the arguments rather than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popping them as they were no longer of any use either of the caller 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strong argument in favour of callee cleared stacks is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arguments were placed on the stack for the subroutine, the caller did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 them for itself, so the subroutine is responsible for removing them.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Removing the arguments is important as if the stack is not cleared or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partially cleared the stack will eventually become full, SP will reach 0,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thereafter wraparound producing unexpected results. This is called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overflow. Therefore clearing anything placed on the stack is very important.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5.6. LOCAL VARIABLES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important role of the stack is in the creation of local variables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only needed while the subroutine is in execution and not afterwards.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They should not take permanent space like global variables. Local variables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should be created when the subroutine is called and discarded afterwards.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 that the spaced used by them can be reused for the local variables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subroutine. They only have meaning inside the subroutine and no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 outside it.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most convenient place to store these variables is the stack. We need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some special manipulation of the stack for this task. We need to produce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gap in the stack for our variables. This is explained with the help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swapflag in the bubble sort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swapflag we have declared as a word occupying space permanently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needed by the bubble sort subroutine and should be a local variable.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Actually the variable was introduced with the intent of making it a local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variable at this time. The stack pointer will be decremented by an extra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 thereby producing a gap in which a word can reside. This gap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for our temporary, local, or automatic variable; however we name it.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decrement it as much as we want producing the desired space, however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decrement must be by an even number, as the unit of stack operation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word. In our case we needed just one word. Also the most convenient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position for this gap is immediately after saving the value of SP in BP. So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same base pointer can be used to access the local variables as well;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 using negative offsets. The standard way to start a subroutine which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needs to access parameters and has local variables is as under.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sub  sp, 2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gap could have been created with a dummy push, but the subtraction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makes it clear that the value pushed is not important and the gap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for our local variable. Also gap of any size can be created in a single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with subtraction. The parameters can still be accessed at bp+4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bp+6 and the swapflag can be accessed at bp-2. The subtraction in SP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after taking the snapshot; therefore BP is above the parameters but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below the local variables. The parameters are therefore accessed using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positive offsets from BP and the local variables are accessed using negative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modify the bubble sort subroutine to use a local variable to store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swap flag. The swap flag remembered whether a swap has been done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particular iteration of bubble sort.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5.6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bubble sort subroutine using a local variable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        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data:         dw   60, 55, 45, 50, 40, 35, 25, 30, 10,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data2:        dw   328, 329, 898, 8923, 8293, 2345, 10, 877, 355, 98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813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dw   888, 533, 2000, 1020, 30, 200, 761, 167, 90, 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bubblesort:   push bp                 ; save old value of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            ; make bp our reference point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sp, 2               ; make two byte space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save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                ; save old value of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                ; save old value of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save old value of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[bp+6]         ; load start of array in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[bp+4]         ; load count of elements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cx                 ; last element not compared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cx, 1              ; turn into byte count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mainloop:     mov  si, 0              ; initialize array index to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0     ; reset swap flag to no swaps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innerloop:    mov  ax, [bx+si]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[bx+si+2]      ; compare with next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jbe  noswap             ; no swap if already in order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xchg ax, [bx+si+2]      ; exchange ax with second number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[bx+si], ax        ; store second number in first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word [bp-2], 1     ; flag that a swap has been done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noswap:       add  si, 2              ; advance si to next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si, cx             ; are we at last index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innerloop          ; if not compare next two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word [bp-2], 1     ; check if a swap has been done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je   mainloop           ; if yes make another pass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                ; restore old value of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restore old value of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                ; restore old value of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                ; restore old value of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sp, bp             ; remove space created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                ; restore old value of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4                  ; go back and remove two params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 data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start of array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10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element count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data2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start of array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element count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bubblesort         ; call our subroutine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word gap has been created for swap flag. This is equivalent to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swapflag is accessed with [bp-2]. The parameters are accessed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endParaRPr lang="ko-KR" altLang="en-US" dirty="0" smtClean="0" sz="1002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restoring the value of SP that it had at the time of snapshot or 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it had before the local variable was created. This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replaced with “add sp, 2” however the one used in the code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preferred since it does not require to remember how much space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local variables was allocated in the start. After this operation SP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points to the old value of BP from where we can proceed as usual.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needed memory to store the swap flag. The fact that it is in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or the data segment doesn’t bother us. This will just change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addressing scheme. 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68 </a:t>
            </a:r>
            <a:endParaRPr lang="ko-KR" altLang="en-US" dirty="0" smtClean="0" sz="1002"/>
          </a:p>
        </p:txBody>
      </p:sp>
      <p:sp>
        <p:nvSpPr>
          <p:cNvPr id="178" name="Rect 3"/>
          <p:cNvSpPr>
            <a:spLocks noGrp="1" noChangeArrowheads="1"/>
          </p:cNvSpPr>
          <p:nvPr/>
        </p:nvSpPr>
        <p:spPr>
          <a:xfrm rot="0">
            <a:off x="2359025" y="7516495"/>
            <a:ext cx="4353560" cy="5911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dummy push. The registers are pushed above this gap.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in the same manner as the last examples.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We are removing the hole that we created. The hole is removed by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Replace the following valid instruction with a single instruction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the same effect. Don’t consider the effect on flags.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push word L1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jmp L2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"/>
                <a:ea typeface="Courier"/>
              </a:rPr>
              <a:t>L1: </a:t>
            </a:r>
            <a:endParaRPr lang="ko-KR" altLang="en-US" dirty="0" smtClean="0" sz="798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Replace the following invalid instructions with a single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has the same effect.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a.							pop  ip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b.							mov  ip, L5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c.							sub  sp,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[ss:sp], ax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d.							mov ax, [ss:sp]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add sp, 2 </a:t>
            </a:r>
            <a:endParaRPr lang="ko-KR" altLang="en-US" dirty="0" smtClean="0" sz="798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e.							add  sp, 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ip, [ss:sp-6]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Write a recursive function to calculate the Fibonacci of a number.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number is passed as a parameter via the stack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calculated Fibonacci number is returned in the AX register. A local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variable should be used to store the return value from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recursive call. Fibonacci function is defined as follows: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Fibonacci(0) = 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Fibonacci(1) = 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Fibonacci(n) = Fibonacci(n-1) + Fibonacci(n-2)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Write the above Fibonacci function iteratively.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HINT: Use two registers to hold the current and the previous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Fibonacci numbers in a loop.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Write a function switch_stack meant to change the current stack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called as below. The function should destroy no registers.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word [new_stack_segment]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push word [new_stack_offset]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call switch_stack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6.							Write a function “addtoset” that takes offset of a function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remembers this offset in an array that can hold a maximum of 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offsets. It does nothing if there are already eight offsets in the set.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Write another function “callset” that makes a call to all functions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set one by one.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7.							Do the above exercise such that “callset” does not use a CALL or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JMP to invoke the functions.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HINT: Setup the stack appropriately such that the RET will execute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first function, its RET execute the next and so on till the last RET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returns to the caller of “callset.”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8.							Make an array of 0x80 bytes and treat it as one of 0x400 bits. Write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function myalloc that takes one argument, the number of bits.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finds that many consecutive zero bits in the array, makes them one,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returns in AX the index of the first bit. Write another function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myfree that takes two arguments, index of a bit in the array,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of bits. It makes that many consecutive bits zero, whatever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their previous values are, starting from the index in the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Arial"/>
              </a:rPr>
              <a:t>9.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			[Circular Queue] Write functions to implement circular queues.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Declare 16x32 words of data for 16 queues numbered from 0 to 15.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Each queue has a front index, a rear index and 30 locations for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totaling to 32 words. Declare another word variable whose 16 bits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 to the 16 queues and a 1 bit signals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corresponding queue is used and a 0 bit signals that it is free. Write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function “qcreate” that returns a queue number after finding a free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queue or -1 if it failed. Write a function “qdestroy” that marks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queue as free. Write two other functions “qadd” and “qremove” that </a:t>
            </a:r>
            <a:endParaRPr lang="ko-KR" altLang="en-US" dirty="0" smtClean="0" sz="1002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add and remove items from the circular queue. The two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functions return 0 if they failed and 1 otherwise.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10.		[Linked List] Declare 1024 nodes of four bytes each. The first 2 bytes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used for data and the next 2 bytes for storing the offset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node. Also declare a word variable “firstfree” to store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of the first free node. Write the following five functions: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a.							“init” chains all 1024 nodes into a list with offset of first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node in firstfree, offset of the second node in the later two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bytes of the first node and so on. The later two bytes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last node contains zero.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b.							“createlist” returns the offset of the node stored in firstfree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through AX. It sets firstfree to the offset stored in the later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 bytes of that node, and it sets the later two bytes of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node to zero.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c.								“insertafter” takes two parameters, the offset of a node and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word data. It removes one node from freelist just like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“createlist” and inserts it after the said node and updates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new node’s data part.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d.							“deleteafter” takes a node as its parameter and removes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node immediately after it in the linked list if there is one.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e.								“deletelist” takes a node as its parameters and traverses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linked list starting at this node and removes all nodes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and add them back to the free list. </a:t>
            </a:r>
            <a:endParaRPr lang="ko-KR" altLang="en-US" dirty="0" smtClean="0" sz="1002"/>
          </a:p>
          <a:p>
            <a:pPr marL="0" indent="0" defTabSz="15240" algn="l">
              <a:lnSpc>
                <a:spcPts val="4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6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Display Memory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debugger gives a very close vision of the processor. That is why every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program written till now was executed inside the debugger. Also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debugger is a very useful tool in assembly language program development,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many bugs only become visible when each instruction is independently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monitored the way the debugger allows us to do. We will now be using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display screen in character mode, the way DOS uses this screen. The way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access this screen is specific to the IBM PC.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6.1. ASCII CODES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computer listens, sees, and speaks in numbers. Even a character is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inside the computer. For example the keyboard is labeled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characters however when we press ‘A’, a specific number is transferred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keyboard to the computer. Our program interprets that number as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 ‘A’. When the same number comes on display, the Video Graphics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Adapter (VGA) in our computer shows the shape of ‘A’. Even the shape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stored in binary numbers with a one bit representing a pixel on the screen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is turned on and a zero bit representing a pixel that is not glowing.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is considering a white on black display and no colors. This is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way a shape is drawn on the screen. The interpretation of ‘A’ is performed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VGA card, while the monitor or CRT (cathode ray tube) only glows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pixels on and turns them off. The keyboard has a key labeled ‘A’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pressing it the screen shows ‘A’ but all that happened inside was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 ‘A’ on any computer and any operating system is an ‘A’ on every other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computer and operating system. This is because a standard numeric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representation of all commonly used characters has been developed. This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called the ASCII code, where ASCII stands for American Standard Code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Information Interchange. The name depicts that this is a code that allows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interchange of information; ‘A’ written on one computer will remain an ‘A’ 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another. The ASCII table lists all defined characters and symbols and their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standardized numbers. All ASCII based computers use the same code. There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few other standards like EBCDIC and gray codes, but ASCII has become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most prevalent standard and is used for Internet communication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has become the de facto standard for global communication. The character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mode displays of our computer use the ASCII standard. Some newer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operating systems use a new standard Unicode but it is not relevant to us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current discussion.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Standard ASCII has 128 characters with assigned numbers from 0 to 127.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IBM PC was introduced, they extended the standard ASCII and defined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128 more characters. Thus extending the total number of symbols from 128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256 numbered from 0 to 255 fitting in an 8-bit byte. The newer characters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were used for line drawing, window corners, and some non-English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characters. The need for these characters was never felt on teletype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terminals, but with the advent of IBM PC and its full screen display,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semi-graphics characters were the need of the day. Keep in mind that at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 there was no graphics mode available.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extended ASCII code is just a de facto industry standard but it is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defined by an organization like the standard ASCII. Printers, displays, and all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peripherals related to the IBM PC understand the ASCII code. If the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code for ‘A’ is sent to the printer, the printer will print the shape of ‘A’, if it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sent to the display, the VGA card will form the shape of ‘A’ on the CRT. If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sent to another computer via the serial port, the other computer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understand that this is an ‘A’.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important thing to observe in the ASCII table is the contiguous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arrangement of the uppercase alphabets (41-5A), the lowercase alphabets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(61-7A), and the numbers (30-39). This helps in certain operations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ASCII, for example converting the case of characters by adding or subtracting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0x20 from it. It also helps in converting a digit into its ASCII representation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adding 0x30 to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6.2. DISPLAY MEMORY FORMATION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explore the working of the display with ASCII codes, since it is 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immediately accessible hardware. When 0x40 is sent to the VGA card, it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turn pixels on and off in such a way that a visual representation of ‘A’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appears on the screen. It has no reality, just an interpretation. In later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chapters we will program the VGA controller to display a new shape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ASCII of ‘A’ is received by it. 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video device is seen by the computer as a memory area containing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ASCII codes that are currently displayed on the screen and a set of I/O ports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controlling things like the resolution, the cursor height, and the cursor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position. The VGA memory is seen by the computer just like its own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is no difference; rather the computer doesn’t differentiate, as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accessible on the same bus as the system memory. Therefore if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appropriate block of the screen is cleared, the screen will be cleared.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ASCII of ‘A’ is placed somewhere in that block, the shape of ‘A’ will appear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screen at a corresponding place.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correspondence must be defined as the memory is a single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dimensional space while the screen is two dimensional having 80 rows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25 columns. The memory is linearly mapped on this two dimensional space,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like a two dimensional is mapped in linear memory. There is one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 character in which a byte is needed for the ASCII code and the other byte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used for the character’s attributes discussed later. Now the first 80 words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correspond to the first row of the screen and the next 80 words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 to the next row. By making the memory on the video controller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accessible to the processor via the system bus, the processor is now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control of what is displayed on the screen.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three important things that we discussed are.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screen location corresponds to a word in the video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video controller memory is accessible to the processor like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own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ASCII code of a character placed at a cell in the VGA memory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cause the corresponding ASCII shape to be displayed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corresponding screen location.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Display Memory Base Address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memory at which the video controller’s memory is mapped must be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standard, so that the program can be written in a video card independent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manner. Otherwise if different vendors map their video memory at different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places in the address space, as was the problem in the start, writing software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a headache. BIOS vendors had a problem of dealing with various card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vendors. The IBM PC text mode color display is now fixed so that system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software can work uniformly. It was fixed at the physical memory location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B8000. The first byte at this location contains the ASCII for the character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displayed at the top left of the video screen. Dropping the zero we can load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rest in a segment register to access the video memory. If we do something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this memory, the effect can be seen on the screen. For example we can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72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9503410"/>
            <a:ext cx="4983480" cy="2381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3264535"/>
            <a:ext cx="3032760" cy="5149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write a virus that makes any character we write drop to the bottom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Attribute Byte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byte in the word designated for one screen location holds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foreground and background colors for the character. This is called its video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attribute. So the pair of the ASCII code in one byte and the attribute in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second byte makes the word that corresponds to one location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lower address contains the code while the higher one contains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attribute. The attribute byte as detailed below has the RGB for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foreground and the background. It has an intensity bit for the foreground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color as well thus making 16 possible colors of the foreground and 8 possible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colors for the background. When bit 7 is set the character keeps on blinking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the screen. This bit has some more interpretations like background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intensity that has to be activated in the video controller through its I/O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ports.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7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5 4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69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 – Blinking of foreground character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6 – Red component of background color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 – Green component of background color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 – Blue component of background color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 – Intensity component of foreground color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 – Red component of foreground color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 – Green component of foreground color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 – Blue component of foreground color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Display Examples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DS and ES can be used to access the video memory. However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commonly keep DS for accessing our data, and load ES with the segment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video memory. Loading a segment register with an immediate operand is 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allowed in the 8088 architecture. We therefore load the segment register via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general purpose register. Other methods are loading from a memory location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 combination of push and pop.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es, ax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operation has opened a window to the video memory. Now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following instruction will print an ‘A’ on the top left of the screen in white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color on black background.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word [es:0], 0x0741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segment override is used since ES is pointing to the video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 first word is written to, the character will appear at the top left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screen. The 41 that goes in the lower byte is the ASCII code for ‘A’.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07 that goes in the higher byte is the attribute with I=0, R=1, G=1, B=1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foreground, meaning white color in low intensity and R=0, G=0, B=0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background meaning black color and the most significant bit cleared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there is no blinking. Now consider the following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mov  word [es:160], 0x1230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displayed 80 words after the start and there are 80 characters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one screen row. Therefore this is displayed on the first column of the second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line. The ASCII code used is 30, which represents a ‘0’ while the attribute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is 12 meaning green color on black background.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take our first example to clear the screen.  </a:t>
            </a:r>
            <a:endParaRPr lang="ko-KR" altLang="en-US" dirty="0" smtClean="0" sz="10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6.1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73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27063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6250" y="7565390"/>
            <a:ext cx="4983480" cy="158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clear the screen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        ; load video base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0     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mov  word [es:di], 0x0720 ; clear next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di, 4000           ; has the whole screen cleared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nextchar           ; if no clear next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code for space is 20 while 07 is the normal attribute of low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intensity white on black with no blinking. Even to clear the screen or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 is incremented twice since each screen location corresponds to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corresponds to the screen is 3998.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the operation of clearing the screen cannot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observed since the debugger overwrites whatever is displayed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Directly executing the COM file from the command prompt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</a:rPr>
              <a:t>*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, we can see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screen is cleared. The command prompt that reappeared is printed after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termination of our application. This is the first application that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directly executed to see some output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6.3. HELLO WORLD IN ASSEMBLY LANGUAGE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declare a character in assembly language, we store its ASCII code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byte. The assembler provides us with another syntax that doesn’t forces us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 the ASCII code. The assembler also provides a syntax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simplifies declaration of consecutive characters, usually called a string.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three ways used below are identical in their meaning.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db   0x61, 0x61, 0x63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db   'a', 'b', 'c'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db   'abc'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characters are stored in any high level or low level language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actual thing stored in a byte is their ASCII code. The only thing the language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helps in is a simplified declaration.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Traditionally the first program in higher level languages is to print “hello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world” on the screen. However due to the highly granular nature of assembly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language, we are only now able to write it in assembly language. In writing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program, we make a generic routine that can print any string on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6.2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hello world in assembly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'hello world'      ; string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length:       dw   11                 ; length of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clrscr: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648">
                <a:solidFill>
                  <a:srgbClr val="000000"/>
                </a:solidFill>
                <a:latin typeface="Bookman Old Style"/>
                <a:ea typeface="Bookman Old Style"/>
              </a:rPr>
              <a:t>*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Remember that if this example is run in a DOS window on some newer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operating systems, a full screen DOS application must be run before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u="sng">
                <a:solidFill>
                  <a:srgbClr val="000000"/>
                </a:solidFill>
                <a:latin typeface="Bookman Old Style"/>
                <a:ea typeface="Bookman Old Style"/>
              </a:rPr>
              <a:t>program so that screen access is enabled. </a:t>
            </a:r>
            <a:endParaRPr lang="ko-KR" altLang="en-US" dirty="0" smtClean="0" sz="1002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74 </a:t>
            </a:r>
            <a:endParaRPr lang="ko-KR" altLang="en-US" dirty="0" smtClean="0" sz="1002"/>
          </a:p>
        </p:txBody>
      </p:sp>
      <p:sp>
        <p:nvSpPr>
          <p:cNvPr id="191" name="Rect 3"/>
          <p:cNvSpPr>
            <a:spLocks noGrp="1" noChangeArrowheads="1"/>
          </p:cNvSpPr>
          <p:nvPr/>
        </p:nvSpPr>
        <p:spPr>
          <a:xfrm rot="0">
            <a:off x="2359025" y="2831465"/>
            <a:ext cx="4353560" cy="5911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put a blank on a location there is a numeric code.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two byte in video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DI is compared with 80*25*2=4000. The last word location that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914400"/>
            <a:ext cx="4983480" cy="87998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0     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nextloc:      mov  word [es:di], 0x0720 ; clear next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di, 4000           ; has the whole screen cleared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jne  nextloc            ; if no clear next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string at top left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address of string and its length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0     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[bp+6]         ; point si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[bp+4]         ; load length of string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0x07           ; normal attribute fixed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mov  al, [si]           ; load next char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[es:di], ax        ; show this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si, 1              ; move to next char in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the operation cx times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    ; call the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address of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[length]      ; push message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call the printstr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05-06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string definition syntax discussed above is used to declare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string “hello world” of 11 bytes and the length is stored in a separate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09-25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code to clear the screen from the last example is written in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 of a subroutine. Since the subroutine had no parameters, only </a:t>
            </a:r>
            <a:endParaRPr lang="ko-KR" altLang="en-US" dirty="0" smtClean="0" sz="1002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29-35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37-42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 pointer registers are used; SI to point to the string and DI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 to the top left location of the screen. CX is loaded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length of the string. Normal attribute of low intensity white on black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44-45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attribute and AL the ASCII code of the character. This pair is </a:t>
            </a:r>
            <a:endParaRPr lang="ko-KR" altLang="en-US" dirty="0" smtClean="0" sz="10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75 </a:t>
            </a:r>
            <a:endParaRPr lang="ko-KR" altLang="en-US" dirty="0" smtClean="0" sz="1002"/>
          </a:p>
        </p:txBody>
      </p:sp>
      <p:sp>
        <p:nvSpPr>
          <p:cNvPr id="194" name="Rect 3"/>
          <p:cNvSpPr>
            <a:spLocks noGrp="1" noChangeArrowheads="1"/>
          </p:cNvSpPr>
          <p:nvPr/>
        </p:nvSpPr>
        <p:spPr>
          <a:xfrm rot="0">
            <a:off x="1444625" y="7665720"/>
            <a:ext cx="4353560" cy="17894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variable. </a:t>
            </a:r>
            <a:endParaRPr lang="ko-KR" altLang="en-US" dirty="0" smtClean="0" sz="1002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modified registers are saved and restored from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standard subroutine format with parameters received via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and all registers saved and restored is used.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ES is initialized to point to the video memory via the AX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with no blinking is loaded in the AH register.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next character from the string is loaded into AL. Now AH holds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17284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written on the video memory using DI with the segment override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46-47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prefix for ES to access the video memory segment.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string pointer is incremented by one while the video memory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48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50-56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registers pushed on the stack are recovered in opposite order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“ret 4” instruction removes the two parameters placed on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Courier New"/>
                <a:ea typeface="Courier New"/>
              </a:rPr>
              <a:t>62 </a:t>
            </a:r>
            <a:endParaRPr lang="ko-KR" altLang="en-US" dirty="0" smtClean="0" sz="1002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executed, screen is cleared and the greetings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displayed on the top left of the screen. This screen location and the attribute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used were hard coded in the program and can also be made variable. Then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will be able to print anywhere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6.4. NUMBER PRINTING IN ASSEMBLY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problem related to the display is printing numbers. Every high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level language allows some simple way to print numbers on the screen. As we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have seen, everything on the screen is a pair of ASCII code and its attribute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 number is a raw binary number and not a collection of ASCII codes.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example a 10 is stored as a 10 and not as the ASCII code of 1 followed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ASCII code of 0. If this 10 is stored in a screen location, the output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meaningless, as the character associate to ASCII code 10 will be shown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screen. So there is a process that converts a number in its ASCII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representation. This process works for any number in any base. We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discuss our examples with respect to the decimal base and later observe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effect of changing to different bases.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Number Printing Algorithm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key idea is to divide the number by the base number, 10 in the case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decimal. The remainder can be from 0-9 and is the right most digit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original number. The remaining digits fall in the quotient. The remainder can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easily converted into its ASCII equivalent and printed on the screen.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digits can be printed in a similar manner by dividing the quotient again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10 to separate the next digit and so 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the problem with this approach is that the first digit printed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right most one. For example 253 will be printed as 352. The remainder after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division was 3, after second division was 5 and after the third division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2. We have to somehow correct the order so that the actual number 253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displayed, and the trick is to use the stack since the stack is a Last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First Out structure so if 3, 5, and 2 are pushed on it, 2, 5, and 3 will come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out in this order. The steps of our algorithm are outlined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Divide the number by base (10 in case of decimal)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remainder is its right most digit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Convert the digit to its ASCII representation (Add 0x30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remainder in case of decimal)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Save this digit on stack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quotient is non-zero repeat the whole process to get the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digit, otherwise stop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Pop digits one by one and print on screen left to right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DIV Instruction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division used in the process is integer division and not floating point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division. Integer division gives an integer quotient and an integer remainder.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division algorithm is now needed. Fortunately or unfortunately there is a </a:t>
            </a:r>
            <a:endParaRPr lang="ko-KR" altLang="en-US" dirty="0" smtClean="0" sz="1002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76 </a:t>
            </a:r>
            <a:endParaRPr lang="ko-KR" altLang="en-US" dirty="0" smtClean="0" sz="1002"/>
          </a:p>
        </p:txBody>
      </p:sp>
      <p:sp>
        <p:nvSpPr>
          <p:cNvPr id="197" name="Rect 3"/>
          <p:cNvSpPr>
            <a:spLocks noGrp="1" noChangeArrowheads="1"/>
          </p:cNvSpPr>
          <p:nvPr/>
        </p:nvSpPr>
        <p:spPr>
          <a:xfrm rot="0">
            <a:off x="2359025" y="1405255"/>
            <a:ext cx="4356735" cy="119189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pointer is incremented by two since one char corresponds to a word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loop instruction used is equivalent to a combination of “dec cx”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and “jnz nextchar.” The loop is executed CX times.  </a:t>
            </a:r>
            <a:endParaRPr lang="ko-KR" altLang="en-US" dirty="0" smtClean="0" sz="1002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Memory can be directly pushed on the stack.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5571490"/>
            <a:ext cx="4910455" cy="41179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 instruction available in the 8088 processor. There are two forms of the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 instruction. The first form divides a 32bit number in DX:AX by its 16bit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operand and stores the 16bit quotient in AX and the 16bit remainder in DX.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second form divides a 16bit number in AX by its 8bit operand and stores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8bit quotient in AL and the 8bit remainder in AH. For example “DIV BL”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an 8bit operand, so the implied dividend is 16bit and is stored in the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and “DIV BX” has a 16bit operand, so the implied dividend is 32bit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is therefore stored in the concatenation of the DX and AX registers.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higher word is stored in DX and the lower word in AX.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a large number is divided by a very small number it is possible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quotient is larger than the space provided for it in the implied destination.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case an interrupt is automatically generated and the program is usually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terminated as a result. This is called a divide overflow error; just like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calculator shows an –E– when the result cannot be displayed. This interrupt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discussed later in the discussion of interrupts.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 (divide) performs an unsigned division of the accumulator (and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extension) by the source operand. If the source operand is a byte, it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divided into the two-byte dividend assumed to be in registers AL and AH.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quotient is returned in AL, and the byte remainder is returned in AH.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source operand is a word, it is divided into the two-word dividend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registers AX and DX. The word quotient is returned in AX, and the word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remainder is returned in DX. If the quotient exceeds the capacity of its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register (FF for byte source, FFFF for word source), as when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division by zero is attempted, a type 0 interrupt is generated,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quotient and remainder are undefined.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Number Printing Example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next example introduces a subroutine that can print a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received as its only argument at the top left of the screen using the algorithm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discussed.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6.3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number printing algorithm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005-022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008-025 FROM EXAMPLE 6.2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number at top left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number to be printed as its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printnum: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      ; load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bx, 10             ; use base 10 for division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              ; initialize count of digits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nextdigit:    mov  dx, 0              ; zero upper half of dividend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div  bx                 ; divide by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dl, 0x30           ; convert digit into ascii value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dx                 ; save ascii value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inc  cx                 ; increment count of values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0              ; is the quotient zero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jnz  nextdigit          ; if no divide it again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0     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endParaRPr lang="ko-KR" altLang="en-US" dirty="0" smtClean="0" sz="798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750125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nextpos:      pop  dx                 ; remove a digit from the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dh, 0x07           ; use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[es:di], dx         ; print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nextpos            ; repeat for all digits on stack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 clrscr            ; call the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4529    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place number on stack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printnum           ; call the printnum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ax, 0x4c00 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026-033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registers are saved as an essential practice. The only parameter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received is the number to be printed.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035-039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ES is initialized to video memory. AX holds the number to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printed. BX is the desired base, and can be loaded from a parameter.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CX holds the number of digits pushed on the stack. This count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initialized to zero, incremented with every digit pushed and is used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digits are popped one by one.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041-042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DX must be zeroed as our dividend is in AX and we want a 32bit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division. After the division AX holds the quotient and DX holds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remainder. Actually the remainder is only in DL since the remainder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from 0 to 9.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043-045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The remainder is converted into its ASCII representation and saved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 the stack. The count of digits on the stack is incremented as well.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046-047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If the quotient is zero, all digits have been saved on the stack and if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is non-zero, we have to repeat the process to print the next digit.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 is initialized to point to the top left of the screen, called the cursor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home. If the screen location is to become a parameter, the value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loaded in DI will change.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051-053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A digit is popped off the stack, the attribute byte is appended to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it is displayed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054-055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The next screen location is two bytes ahead so DI is incremented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two. The process is repeated CX times which holds the number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digits pushed on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057-064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We pop the registers pushed and “ret 2” to discard the only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 on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066-070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The main program clears the screen and calls the printnum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subroutine to print 4529 on the top left of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executed 4529 is printed on the top left of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algorithm is versatile in that the base number can be changed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printing will be in the desired base. For example if “mov bx, 10” is changed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“mov bx, 2” the output will be in binary as 001000110110001. Similarly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changing it to “mov bx, 8” outputs the number in octal as 10661. Printing it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hexadecimal is a bit tricky, as the ASCII codes for A-F do not consecutively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start after the codes for 0-9. Inside the debugger observe the working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algorithm is just as described in the above illustration. The digits are </a:t>
            </a:r>
            <a:endParaRPr lang="ko-KR" altLang="en-US" dirty="0" smtClean="0" sz="1002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78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5449570"/>
            <a:ext cx="4983480" cy="42310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separated one by one and saved on the stack. From bottom to top, the stack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holds 0034, 0035, 0032, and 0039 after the first loop is completed. The next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loop pops them one by one and routes them to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6.5. SCREEN LOCATION CALCULATION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Until now our algorithms used a fixed attribute and displayed at a fixed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 location. We will change that to use any position on the screen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any attribute. For mapping from the two dimensional coordinate system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screen to the one dimensional memory, we need to multiply the row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by 80 since there are 80 columns per row and add the column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number to it and again multiply by two since there are 2 bytes for each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this purpose the multiplication routine written previously can be used.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However we introduce an instruction of the 8088 microprocessor at this time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can multiply 8bit or 16bit numbers.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MUL Instruction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MUL (multiply) performs an unsigned multiplication of the source operand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the accumulator. If the source operand is a byte, then it is multiplied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 AL and the double-length result is returned in AH and AL. If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source operand is a word, then it is multiplied by register AX,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double-length result is returned in registers DX and AX.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String Printing at Desired Location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modify the string printing program to take the x-position, the y-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position, and the attribute as parameters. The desired location on the screen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calculated with the following formulae. </a:t>
            </a:r>
            <a:endParaRPr lang="ko-KR" altLang="en-US" dirty="0" smtClean="0" sz="1002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location = ( hypos * 80 + epos ) * 2 </a:t>
            </a:r>
            <a:endParaRPr lang="ko-KR" altLang="en-US" dirty="0" smtClean="0" sz="798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6.4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hello world at desired screen location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'hello world'      ; string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length:       dw   11                 ; length of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08-25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008-025 FROM EXAMPLE 6.2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string at top left of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x position, y position, string attribute, address of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and its length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80             ; load al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mull  byte [bp+10]       ; multiply with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[bp+12]        ; add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ax, 1              ; turn into byte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dial              ; point di to required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[bp+6]         ; point si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[bp+4]         ; load length of string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[bp+8]         ; load attribute in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mov  al, [si]           ; load next char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[es:di], ax        ; show this char on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di, 2              ; move to next screen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79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50" y="914400"/>
            <a:ext cx="4983480" cy="30721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6250" y="3986530"/>
            <a:ext cx="4983480" cy="16490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si, 1              ; move to next char in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the operation cx times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    ; call the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30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              ; blue on black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address of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[length]      ; push message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call the printstr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 and pop operations always operate on words; however data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can be read as a word or as a byte. For example we read the lower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of the parameter y-position in this case.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Shifting is used for multiplication by two, which should always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case when multiplication or division by a power of two is desired.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subroutine had 5 parameters so “ret 10” is used. 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65-74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main program pushes 30 as x-position, 20 as y-position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 30th column on 20th row. It pushes 1 as the attribute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meaning low intensity blue on black with no blinking.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program is executed hello world is displayed at the desired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 location in the desired color. The x-position, y-position, and attribute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parameters can be changed and their effect be seen on the screen.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important difference in this example is the use of MUL instruction and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calculation of screen location given the x and y positions.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EXERCISES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1.							Replace the following valid instruction with a single instruction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has the same effect. Don’t consider the effect on flags. </a:t>
            </a:r>
            <a:endParaRPr lang="ko-KR" altLang="en-US" dirty="0" smtClean="0" sz="1002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dec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jnz L3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2.							Write an infinite loop that shows two asterisks moving from right and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left centers of the screen to the middle and then back. Use two empty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nested loops with large counters to introduce some delay so that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movement is noticeable.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3.							Write a function “printaddr” that takes two parameters,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offset parts of an address, via the stack. The function should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print the physical address corresponding to the segment offset pair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passed at the top left of the screen. The address should be printed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hex and will therefore occupy exactly five columns. For example,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passing 5600 and 7800 as parameters should result in 5D800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printed at the top left of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4.							Write code that treats an array of 500 bytes as one of 4000 bits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 each blank position on the screen (i.e. space) sets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corresponding bit to zero and the rest to one.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5.							Write a function “drawrect” that takes four parameters via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parameters are top, left, bottom, and right in this order.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function should display a rectangle on the screen using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characters + - and |. </a:t>
            </a:r>
            <a:endParaRPr lang="ko-KR" altLang="en-US" dirty="0" smtClean="0" sz="1002"/>
          </a:p>
          <a:p>
            <a:pPr marL="0" indent="0" defTabSz="15240" algn="l">
              <a:lnSpc>
                <a:spcPts val="6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81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2999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Introduction to Assembly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Language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1.1. BASIC COMPUTER ARCHITECTURE </a:t>
            </a:r>
            <a:endParaRPr lang="ko-KR" altLang="en-US" dirty="0" smtClean="0" sz="1002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Address, Data, and Control Buses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computer system comprises of a processor, memory, and I/O devices.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I/O is used for interfacing with the external world, while memory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processor’s internal world. Processor is the core in this picture and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responsible for performing operations. The operation of a computer can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fairly described with processor and memory only. I/O will be discussed in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later part of the course. Now the whole working of the computer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performing an operation by the processor on data, which resides in memory.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scenario that the processor executes operations and the memory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contains data elements requires a mechanism for the processor to read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from the memory. “That data” in the previous sentence much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rigorously explained to the memory which is a dumb device. Just like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postman, who must be told the precise address on the letter, to inform him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where the destination is located. Another significant point is that if we only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want to read the data and not write it, then there must be a mechanism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inform the memory that we are interested in reading data and not writing it.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Key points in the above discussion are: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must be a mechanism to inform memory that we want to do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read operation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must be a mechanism to inform memory that we want to read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precisely which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must be a mechanism to transfer that data element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to processor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group of bits that the processor uses to inform the memory about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element to read or write is collectively known as the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		address bus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Another important bus called the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data bus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 is used to move the data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to the processor in a read operation and from the processor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in a write operation. The third group consists of miscellaneous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independent lines used for control purposes. For example, one line of the bus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used to inform the memory about whether to do the read operation or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write operation. These lines are collectively known as the </a:t>
            </a:r>
            <a:r>
              <a:rPr lang="en-US" altLang="ko-KR" dirty="0" smtClean="0" sz="1002" i="1">
                <a:solidFill>
                  <a:srgbClr val="000000"/>
                </a:solidFill>
                <a:latin typeface="Bookman Old Style"/>
              </a:rPr>
              <a:t>control bus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</a:rPr>
              <a:t>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These three buses are the eyes, nose, and ears of the processor. It uses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them in a synchronized manner to perform a meaningful operation. Although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programmer specifies the meaningful operation, but to fulfill it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needs the collaboration of other units and peripherals. And that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collaboration is made available using the three buses. This is the very basic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description of a computer and it can be extended on the same lines to I/O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but we are leaving it out just for simplicity for the moment.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address bus is unidirectional and address always travels from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to memory. This is because memory is a dumb device and cannot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predict which element the processor at a particular instant of time needs.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Data moves from both, processor to memory and memory to processor,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data bus is bidirectional. Control bus is special and relatively complex,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because different lines comprising it behave differently. Some take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7 </a:t>
            </a:r>
            <a:endParaRPr lang="ko-KR" altLang="en-US" dirty="0" smtClean="0" sz="2999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2999" b="1">
                <a:solidFill>
                  <a:srgbClr val="000000"/>
                </a:solidFill>
                <a:latin typeface="Arial"/>
              </a:rPr>
              <a:t>String Instructions  </a:t>
            </a:r>
            <a:endParaRPr lang="ko-KR" altLang="en-US" dirty="0" smtClean="0" sz="2999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7.1. STRING PROCESSING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Till now very simple instructions of the 8088 microprocessor have been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introduced. In this chapter we will discuss a bit more powerful instructions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can process blocks of data in one go. They are called block processing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string instructions. This is the appropriate place to discuss these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as we have just introduced a block of memory, which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video memory. The vision of this memory for the processor is just a block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starting at a special address. For example the clear screen operation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initializes this whole block to 0741.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just 5 block processing instructions in 8088. In the primitive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form, the instructions themselves operate on a single cell of memory at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time. However a special prefix repeats the instruction in hardware called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 prefix. The REP prefix allows these instructions to operate on a number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data elements in one instruction. This is not like a loop; rather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repetition is hard coded in the processor. The five instructions are STOS,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LODS, CMPS, SCAS, and MOVS called store string, load string, compare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string, scan string, and move string respectively. MOVS is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that allows memory to memory moves, as was discussed in the exceptions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memory to memory movement rules. String instructions are complex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in that they perform a number of tasks against one instruction.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with the REP prefix they perform the task of a complex loop in 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instruction. This causes drastic speed improvements in operations on large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blocks of memory. The reduction in code size and the improvement in speed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the two reasons why these instructions were introduced in the 8088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 are a number of common things in these instructions. Firstly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all work on a block of data. DI and SI are used to access memory. SI and DI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called source index and destination index because of string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Whenever an instruction needs a memory source, DS:SI holds the pointer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it. An override is possible that can change the association from DS but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default is DS. Whenever a string instruction needs a memory destination,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ES:DI holds the pointer to it. No override is possible in this case. Whenever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byte register is needed, AL holds the value. Whenever a word register is used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holds the value. For example STOS stores a register in memory so AL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AX is the register used and ES:DI points to the destination. The LODS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loads from memory to register so the source is pointed to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DS:SI and the register used is AL or AX.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String instructions work on a block of data. A block has a start and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end. The instructions can work from the start towards the end and from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end towards the start. In fact they can work in both directions, and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must be allowed to work in both directions otherwise certain operations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overlapping blocks become impossible. This problem is discussed in detail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later. The direction of movement is controlled with the Direction Flag (DF) in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flags register. If this flag is cleared the direction is from lower addresses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towards higher addresses and if this flag is set the direction is from higher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addresses to lower addresses. If DF is cleared, this is called the auto-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increment mode of string instruction, and if DF is set, this is called the auto-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 mode. There are two instructions to set and clear the direction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flag.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clear direction flag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set direction flag </a:t>
            </a:r>
            <a:endParaRPr lang="ko-KR" altLang="en-US" dirty="0" smtClean="0" sz="798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Every string instruction has two variants; a byte variant and a word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variant. For example the two variants of STOS are STOSB and STOSW.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Similarly the variants for the other string instructions are attained by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appending a B or a W to the instruction name. The operation of each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string instructions and each of the repetition prefixes is discussed below.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STOS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STOS transfers a byte or word from register AL or AX to the string element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addressed by ES:DI and updates DI to point to the next location. STOS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often used to clear a block of memory or fill it with a constant.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implied source will always be in AL or AX. If DF is clear, SI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incremented by one or two depending of whether STOSB or STOSW is used.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DF is set SI will be decremented by one or two depending of whether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STOSB or STOSW is used. If REP is used before this instruction, the process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repeated CX times. CX is called the counter register because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special treatment given to it in the LOOP and JCXZ instructions and the REP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 of prefixes. So if REP is used with STOS the whole block of memory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filled with a constant value. REP will always decrement CX like the LOOP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 and this cannot be changed with the direction flag. It is also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independent of whether the byte or the word variant is used. It always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decrements by one; therefore CX has count of repetitions and not the count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bytes.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LODS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LODS transfers a byte or word from the source location DS:SI to AL or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updates SI to point to the next location. LODS is generally used in a loop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not with the REP prefix since the value previously loaded in the register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overwritten if the instruction is repeated and only the last value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block remains in the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SCAS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SCAS compares a source byte or word in register AL or AX with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string element addressed by ES:DI and updates the flags. DI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updated to point to the next location. SCAS is often used to locate equality 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in-equality in a string through the use of an appropriate prefix.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SCAS is a bit different from the other instructions. This is more like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CMP instruction in that it does subtraction of its operands. The prefixes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REPE (repeat while equal) and REPNE (repeat while not equal) are used with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instruction. The instruction is used to locate a byte in AL in the block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memory. When the first equality or inequality is encountered; both have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uses. For example this instruction can be used to search for a 0 in a null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terminated string to calculate the length of the string. In this form REPNE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will be used to repeat while the null is not there.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MOVS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MOVS transfers a byte or word from the source location DS:SI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 ES:DI and updates SI and DI to point to the next locations.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MOVS is used to move a block of memory. The DF is important in the case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overlapping blocks. For example when the source and destination blocks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overlap and the source is below the destination copy must be done upwards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while if the destination is below the source copy must be done downwards.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cannot perform both these copy operations properly if the direction flag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was not provided. If the source is below the destination and an upwards copy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used the source to be copied is destroyed. If however the copy is done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downwards the portion of source destroyed is the one that has already been </a:t>
            </a:r>
            <a:endParaRPr lang="ko-KR" altLang="en-US" dirty="0" smtClean="0" sz="1002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84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7086600"/>
            <a:ext cx="4910455" cy="26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copied. Therefore we need the control of the direction flag to handle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problem. This problem is further detailed in a later example.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CMPS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CMPS subtracts the source location DS:SI from the destination location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ES:DI. Source and Destination are unaffected. SI and DI are updated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accordingly. CMPS compares two blocks of memory for equality or inequality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block. It subtracts byte by byte or word by word. If used with a REPE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or a REPNE prefix is repeats as long as the blocks are same or as long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they are different. For example it can be used for find a substring. A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substring is a string that is contained in another string. For example “has”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contained in “Mary has a little lamp.” Using CMPS we can do the operation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complex loop in a single instruction. Only the REPE and REPNE prefixes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are meaningful with this instruction.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REP Prefix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 repeats the following string instruction CX times. The use of CX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implied with the REP prefix. The decrement in CX doesn’t affect any flags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jump is also independent of the flags, just like JCXZ.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REPE and REPNE Prefixes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REPE or REPZ repeat the following string instruction while the zero flag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set and REPNE or REPNZ repeat the following instruction while the zero flag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not set. REPE or REPNE are used with the SCAS or CMPS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other string instructions have nothing to do with the condition since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they are performing no comparison. Also the initial state of flags before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string instruction does not affect the operation. The most complex operation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string instruction is with these prefixes.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7.2. STOS EXAMPLE – CLEARING THE SCREEN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take the example of clearing the screen and observe that how simple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fast this operation is with the string instructions. Even if there are three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in a loop they have to be fetched and decoded with every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iteration and the time of three instructions is multiplied by the number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iterations of the loop. In the case of string instructions, many operations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short circuited. The instruction is fetched and decoded once and only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execution is repeated CX times. That is why string instructions are so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efficient in their operation. The program to clear the screen places 0720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2000 words on the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7.1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clear screen using string instructions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clear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clrscr: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di, di    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0x0720         ; space char in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2000           ; number of screen locations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stosw              ; clear the whole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85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19475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080" y="5937250"/>
            <a:ext cx="4910455" cy="37706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    ; call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space efficient way to zero a 16bit register is to XOR it with itself.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Remember that exclusive or results in a zero whenever the bits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source and at the destination are same. This instruction takes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just two bytes compared to “mov di, 0” which would take three. This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is a standard way to zero a 16bit register.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the operation of the string instruction can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monitored. The trace into command can be used to monitor every repetition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the string instruction. However screen will not be cleared inside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debugger as the debugger overwrites its display on the screen so CX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decrements with every iteration, DI increments by 2. The first access is made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 B800:0000 and the second at B800:0002 and so on. A complex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inefficient loop is replaced with a fast and simple instruction that does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same operation many times faster.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7.3. LODS EXAMPLE – STRING PRINTING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use of LODS with the REP prefix is not meaningful as only the last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value loaded will remain in the register. It is normally used in a loop paired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with a STOS instruction to do some block processing. We use LODS to pick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data, do the processing, and then use STOS to put it back or at some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other place. For example in string printing, we will use LODS to read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 of the string, attach the attribute byte to it, and use STOS to write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it on the video memory.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following example will print the string using string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7.2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hello world printing using string instructions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'hello world'      ; string to be printed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length:       dw   11                 ; length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008-027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005-024 FROM EXAMPLE 7.1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x position, y position, attribute, address of string and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its length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80             ; load al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byte [bp+10]       ; multiply with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[bp+12]        ; add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ax, 1              ; turn into byte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di,ax              ; point di to required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[bp+6]         ; point si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[bp+4]         ; load length of string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[bp+8]         ; load attribute in ah </a:t>
            </a:r>
            <a:endParaRPr lang="ko-KR" altLang="en-US" dirty="0" smtClean="0" sz="798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86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914400"/>
            <a:ext cx="4910455" cy="51422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" y="9131935"/>
            <a:ext cx="4910455" cy="5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lodsb                   ; load next char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stosw                   ; print char/attribute pair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for the whole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10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    ; call the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30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              ; blue on black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address of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word [length]      ; push message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call the printstr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Both operations are in auto increment mode.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052-053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DS is automatically initialized to our segment. ES points to video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memory. SI points to the address of our string. DI points to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screen location. AH holds the attribute. Whenever we read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 from the string in AL, the attribute byte is implicitly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attached and the pair is present in AX. The same effect could not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achieved with a REP prefix as the REP will repeat LODS and then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start repeating STOS, but we need to alternate them.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CX holds the length of the string. Therefore LOOP repeats for each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character of the string.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we observe how LODS and STOS alternate and CX is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only used by the LOOP instruction. In the original code there were four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inside the loop; now there are only two. This is how string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instructions help in reducing code size.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7.4. SCAS EXAMPLE – STRING LENGTH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Many higher level languages do not explicitly store string length; rather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they use a null character, a character with an ASCII code of zero, to signal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end of a string. In assembly language programs, it is also easier to store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zero at the end of the string, instead of calculating the length of string,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which is very difficult process for longer strings. So we delegate length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calculation to the processor and modify our string printing subroutine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take a null terminated string and no length. We use SCASB with REPNE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 zero in AL to find a zero byte in the string. In CX we load the maximum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possible size, which is 64K bytes. However actual strings will be much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smaller. An important thing regarding SCAS and CMPS is that if they stop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due to equality or inequality, the index registers have already incremented.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Therefore when SCAS will stop DI would be pointing past the null character. 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7.3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hello world printing with a null terminated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87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82111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'hello world', 0    ; null terminated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007-026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005-024 FROM EXAMPLE 7.1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x position, y position, attribute, and address of a null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terminated string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                ; load ds in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 [bp+4]         ; point di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0xffff         ; load maximum number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al, al             ; load a zero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repne scasb             ; find zero in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0xffff         ; load maximum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ax, cx             ; find change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ax                 ; exclude null from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jz   exit               ; no printing if string is empty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ax             ; load string length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80             ; load al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byte [bp+8]        ; multiply with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[bp+10]        ; add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ax, 1              ; turn into byte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di,ax              ; point di to required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[bp+4]         ; point si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[bp+6]         ; load attribute in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lodsb                   ; load next char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stosw                   ; print char/attribute pair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for the whole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    ; call the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30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1              ; blue on black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address of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call the printstr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039-040 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		Another way to load a segment register is to use a combination of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 and pop. The processor doesn’t match pushes and pops. ES is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equalized to DS in this pair of instructions.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observe the working of the code for length calculation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after SCASB has completed its operation. </a:t>
            </a:r>
            <a:endParaRPr lang="ko-KR" altLang="en-US" dirty="0" smtClean="0" sz="10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88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4175760"/>
            <a:ext cx="4910455" cy="54952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LES and LDS Instructions </a:t>
            </a:r>
            <a:endParaRPr lang="ko-KR" altLang="en-US" dirty="0" smtClean="0" sz="1002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Since the string instructions need their source and destination in the form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 a segment offset pair, there are two special instructions that load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register and a general purpose register from two consecutive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memory locations. LES loads ES while LDS loads DS. Both these instructions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have two parameters, one is the general purpose register to be loaded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other is the memory location from which to load these registers.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major application of these instructions is when a subroutine receives a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segment offset pair as an argument and the pair is to be loaded in a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an offset register. According to Intel rules of significance the word at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higher address is loaded in the segment register while the word at lower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is loaded in the offset register. As parameters segment should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pushed first so that it ends up at a higher address and the offset should be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pushed afterwards. When loading the lower address will be given. For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example “lds si, [bp+4]” will load SI from BP+4 and DS from BP+6.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7.5. LES AND LDS EXAMPLE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modify the string length calculation subroutine to take the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and offset of the string and use the LES instruction to load that segment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offset pair in ES and DI.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7.4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hello world printing with length calculation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message:      db   'hello world', 0    ; null terminated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007-026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;;;;; COPY LINES 005-024 FROM EXAMPLE 7.1 (clrscr) ;;;;;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calculate the length of a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segment and offset of a string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strlen:  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les  di, [bp+4]         ; point es:di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0xffff         ; load maximum number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al, al             ; load a zero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repne scasb             ; find zero in the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0xffff         ; load maximum number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ax, cx             ; find change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dec  ax                 ; exclude null from length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049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print a string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takes the x position, y position, attribute, and address of a null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terminated string as parameters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printstr: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 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059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                ; push segment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[bp+4]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offset of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strlen             ; calculate string length </a:t>
            </a:r>
            <a:endParaRPr lang="ko-KR" altLang="en-US" dirty="0" smtClean="0" sz="798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89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7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775" y="603250"/>
            <a:ext cx="496506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914400"/>
            <a:ext cx="4910455" cy="55562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cmp  ax, 0              ; is the string empty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jz   exit               ; no printing if string is empty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ax             ; save length in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al, 80             ; load al with columns per row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byte [bp+8]        ; multiply with y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add  ax, [bp+10]        ; add x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ax, 1              ; turn into byte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di,ax              ; point di to required location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[bp+4]         ; point si to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ah, [bp+6]         ; load attribute in ah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079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nextchar:     lodsb                   ; load next char in al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stosw                   ; print char/attribute pair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loop nextchar           ; repeat for the whole string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exit: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089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8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call clrscr             ; call the clrscr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30       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x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20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y position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0x71           ; blue on white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099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attribute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address of message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printstr           ; call the printstr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103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LES instruction is used to load the DI register from BP+4 and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ES register from BP+6. </a:t>
            </a:r>
            <a:endParaRPr lang="ko-KR" altLang="en-US" dirty="0" smtClean="0" sz="1002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065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convention to return a value from a subroutine is to use the AX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register. That is why AX is not saved and restored in the subroutine. </a:t>
            </a:r>
            <a:endParaRPr lang="ko-KR" altLang="en-US" dirty="0" smtClean="0" sz="1002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Inside the debugger observe that the segment register is pushed followed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by the offset. The higher address FFE6 contains the segment and the lower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address FFE4 contains the offset. This is because we have a decrementing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stack. Then observe the loading of ES and DI from the stack.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Arial"/>
              </a:rPr>
              <a:t>7.6. MOVS EXAMPLE – SCREEN SCROLLING 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MOVS has the two forms MOVSB and MOVSW. REP allows the instruction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be repeated CX times allowing blocks of memory to be copied. We will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perform this copy of the video screen.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Scrolling is the process when all the lines on the screen move one or more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lines towards the top of towards the bottom and the new line that appears 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top or the bottom is cleared. Scrolling is a process on which string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movement is naturally applicable. REP with MOVS will utilize the full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processor power to do the scrolling in minimum time.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In this example we want to scroll a variable number of lines given as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argument. Therefore we have to calculate the source address, which is 160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times the number of lines to clear. The destination address is 0, which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top left of the screen. The lines that scroll up are discarded so the source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pointer is placed after them. An equal number of lines at the bottom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cleared. These lines have actually been copied above. </a:t>
            </a:r>
            <a:endParaRPr lang="ko-KR" altLang="en-US" dirty="0" smtClean="0" sz="1002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90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457200"/>
            <a:ext cx="4965065" cy="1403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75" y="603250"/>
            <a:ext cx="4958715" cy="1587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" y="1063625"/>
            <a:ext cx="4910455" cy="57270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Rect 3"/>
          <p:cNvSpPr>
            <a:spLocks noGrp="1" noChangeArrowheads="1"/>
          </p:cNvSpPr>
          <p:nvPr/>
        </p:nvSpPr>
        <p:spPr>
          <a:xfrm rot="0">
            <a:off x="0" y="0"/>
            <a:ext cx="7587616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Computer Architecture &amp; Assembly Language Programming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900" u="sng">
                <a:solidFill>
                  <a:srgbClr val="000000"/>
                </a:solidFill>
                <a:latin typeface="Bookman Old Style"/>
                <a:ea typeface="Bookman Old Style"/>
              </a:rPr>
              <a:t>Course Code: CS401 </a:t>
            </a:r>
            <a:endParaRPr lang="ko-KR" altLang="en-US" dirty="0" smtClean="0" sz="9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Bookman Old Style"/>
                <a:ea typeface="Bookman Old Style"/>
              </a:rPr>
              <a:t>CS401@vu.edu.pk </a:t>
            </a:r>
            <a:endParaRPr lang="ko-KR" altLang="en-US" dirty="0" smtClean="0" sz="9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002" b="1">
                <a:solidFill>
                  <a:srgbClr val="000000"/>
                </a:solidFill>
                <a:latin typeface="Bookman Old Style"/>
                <a:ea typeface="Bookman Old Style"/>
              </a:rPr>
              <a:t>Example 7.5 </a:t>
            </a:r>
            <a:endParaRPr lang="ko-KR" altLang="en-US" dirty="0" smtClean="0" sz="1002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scroll up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[org 0x0100]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jmp  start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004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subroutine to scroll up the screen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; take the number of lines to scroll as parameter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scrollup:     push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bp,sp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009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80             ; load chars per row in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mul  byte [bp+4]        ; calculate source position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si, ax             ; load source position in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019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si                 ; save position for later use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shl  si, 1              ; convert to byte offset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cx, 2000           ; number of screen locations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sub  cx, ax             ; count of words to move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0xb800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es, ax             ; point es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ds, ax             ; point ds to video base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xor  di, di             ; point di to top left column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cld                     ; set auto increment mode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movsw              ; scroll up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029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0x0720         ; space in normal attribute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                ; count of positions to clear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rep  stosw              ; clear the scrolled space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es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di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si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cx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ax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039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pop  bp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ret  2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041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start:        mov  ax,5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push ax                 ; push number of lines to scroll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call scrollup           ; call the scroll up subroutine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045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mov  ax, 0x4c00         ; terminate program 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047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  <a:ea typeface="Courier New"/>
              </a:rPr>
              <a:t>              int  0x21 </a:t>
            </a:r>
            <a:endParaRPr lang="ko-KR" altLang="en-US" dirty="0" smtClean="0" sz="798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The beauty of this example is that the two memory blocks are overlapping.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If the source and destination in the above algorithm are swapped in an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expectation to scroll down the result is strange. For example if 5 lines were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scroll down, the top five lines of the screen are repeated on the whole screen.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This is where the use of the direction flag comes in.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When the source is five lines below the destination, the first five lines are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copied on the first five lines of the destination. However the next five lines to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be copied from the source have been destroyed in the process; because they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were the same as the first five lines of the destination. The same is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problem with every set of five lines as the source is destroyed during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previous copy. In this situation we must go from bottom of the screen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towards the top. Now the last five lines are copied to the last five lines of the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destination. The next five lines are copied to next five lines of the destination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destroying the last five lines of source; but now these lines are no longer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needed and have been previously copied. Therefore the copy will be </a:t>
            </a:r>
            <a:endParaRPr lang="ko-KR" altLang="en-US" dirty="0" smtClean="0" sz="1002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appropriately done in this case. 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We give an example of scrolling down with this consideration. Now we have </a:t>
            </a:r>
            <a:endParaRPr lang="ko-KR" altLang="en-US" dirty="0" smtClean="0" sz="10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to calculate the end of the block instead of the start. </a:t>
            </a:r>
            <a:endParaRPr lang="ko-KR" altLang="en-US" dirty="0" smtClean="0" sz="10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Virtual University of Pakistan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002">
                <a:solidFill>
                  <a:srgbClr val="000000"/>
                </a:solidFill>
                <a:latin typeface="Bookman Old Style"/>
                <a:ea typeface="Bookman Old Style"/>
              </a:rPr>
              <a:t>91 </a:t>
            </a:r>
            <a:endParaRPr lang="ko-KR" altLang="en-US" dirty="0" smtClean="0" sz="1002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ulim"/>
        <a:ea typeface=""/>
        <a:cs typeface=""/>
        <a:font script="Jpan" typeface="MS PGothic"/>
        <a:font script="Hang" typeface="Gulim"/>
        <a:font script="Hant" typeface="SimSun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Oox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ulim"/>
        <a:ea typeface=""/>
        <a:cs typeface=""/>
        <a:font script="Jpan" typeface="MS PGothic"/>
        <a:font script="Hang" typeface="Gulim"/>
        <a:font script="Hant" typeface="SimSun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PDF Converter</Application>
  <PresentationFormat>On-screen Show</PresentationFormat>
  <Paragraphs>0</Paragraphs>
  <Slides>1</Slides>
  <Notes>0</Notes>
  <HiddenSlides>0</HiddenSlides>
  <MMClips>0</MMClips>
  <HeadingPairs>
    <vt:vector size="4" baseType="variant">
      <vt:variant>
        <vt:lpstr>Theme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Title text</vt:lpstr>
    </vt:vector>
  </TitlesOfParts>
  <Company>PDFConverter, Inc.</Company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modified xsi:type="dcterms:W3CDTF">2010-06-24T10:54:49Z</dcterms:modified>
</cp:coreProperties>
</file>